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Layouts/slideLayout46.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ngesInfos/changesInfo1.xml" ContentType="application/vnd.ms-powerpoint.changesinfo+xml"/>
  <Override PartName="/ppt/charts/style5.xml" ContentType="application/vnd.ms-office.chartstyl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charts/chart4.xml" ContentType="application/vnd.openxmlformats-officedocument.drawingml.chart+xml"/>
  <Override PartName="/ppt/charts/style6.xml" ContentType="application/vnd.ms-office.chartstyl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charts/style4.xml" ContentType="application/vnd.ms-office.chart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 id="2147483814" r:id="rId2"/>
  </p:sldMasterIdLst>
  <p:notesMasterIdLst>
    <p:notesMasterId r:id="rId124"/>
  </p:notesMasterIdLst>
  <p:handoutMasterIdLst>
    <p:handoutMasterId r:id="rId125"/>
  </p:handoutMasterIdLst>
  <p:sldIdLst>
    <p:sldId id="316" r:id="rId3"/>
    <p:sldId id="314" r:id="rId4"/>
    <p:sldId id="293" r:id="rId5"/>
    <p:sldId id="257" r:id="rId6"/>
    <p:sldId id="266" r:id="rId7"/>
    <p:sldId id="270" r:id="rId8"/>
    <p:sldId id="274" r:id="rId9"/>
    <p:sldId id="272" r:id="rId10"/>
    <p:sldId id="311" r:id="rId11"/>
    <p:sldId id="294" r:id="rId12"/>
    <p:sldId id="286" r:id="rId13"/>
    <p:sldId id="269" r:id="rId14"/>
    <p:sldId id="260" r:id="rId15"/>
    <p:sldId id="275" r:id="rId16"/>
    <p:sldId id="276" r:id="rId17"/>
    <p:sldId id="277" r:id="rId18"/>
    <p:sldId id="295" r:id="rId19"/>
    <p:sldId id="278" r:id="rId20"/>
    <p:sldId id="305" r:id="rId21"/>
    <p:sldId id="287" r:id="rId22"/>
    <p:sldId id="284" r:id="rId23"/>
    <p:sldId id="282" r:id="rId24"/>
    <p:sldId id="312" r:id="rId25"/>
    <p:sldId id="288" r:id="rId26"/>
    <p:sldId id="304" r:id="rId27"/>
    <p:sldId id="306" r:id="rId28"/>
    <p:sldId id="300" r:id="rId29"/>
    <p:sldId id="315" r:id="rId30"/>
    <p:sldId id="307" r:id="rId31"/>
    <p:sldId id="308" r:id="rId32"/>
    <p:sldId id="309" r:id="rId33"/>
    <p:sldId id="310" r:id="rId34"/>
    <p:sldId id="290" r:id="rId35"/>
    <p:sldId id="289" r:id="rId36"/>
    <p:sldId id="313" r:id="rId37"/>
    <p:sldId id="256" r:id="rId38"/>
    <p:sldId id="317" r:id="rId39"/>
    <p:sldId id="318" r:id="rId40"/>
    <p:sldId id="319" r:id="rId41"/>
    <p:sldId id="291" r:id="rId42"/>
    <p:sldId id="292" r:id="rId43"/>
    <p:sldId id="258" r:id="rId44"/>
    <p:sldId id="259" r:id="rId45"/>
    <p:sldId id="320" r:id="rId46"/>
    <p:sldId id="261" r:id="rId47"/>
    <p:sldId id="262" r:id="rId48"/>
    <p:sldId id="263" r:id="rId49"/>
    <p:sldId id="264" r:id="rId50"/>
    <p:sldId id="265" r:id="rId51"/>
    <p:sldId id="321" r:id="rId52"/>
    <p:sldId id="281" r:id="rId53"/>
    <p:sldId id="322" r:id="rId54"/>
    <p:sldId id="267" r:id="rId55"/>
    <p:sldId id="268" r:id="rId56"/>
    <p:sldId id="323" r:id="rId57"/>
    <p:sldId id="324" r:id="rId58"/>
    <p:sldId id="325" r:id="rId59"/>
    <p:sldId id="285" r:id="rId60"/>
    <p:sldId id="283" r:id="rId61"/>
    <p:sldId id="326" r:id="rId62"/>
    <p:sldId id="273" r:id="rId63"/>
    <p:sldId id="327" r:id="rId64"/>
    <p:sldId id="328" r:id="rId65"/>
    <p:sldId id="329" r:id="rId66"/>
    <p:sldId id="330" r:id="rId67"/>
    <p:sldId id="371" r:id="rId68"/>
    <p:sldId id="372" r:id="rId69"/>
    <p:sldId id="299" r:id="rId70"/>
    <p:sldId id="373" r:id="rId71"/>
    <p:sldId id="301" r:id="rId72"/>
    <p:sldId id="302" r:id="rId73"/>
    <p:sldId id="303" r:id="rId74"/>
    <p:sldId id="374" r:id="rId75"/>
    <p:sldId id="375" r:id="rId76"/>
    <p:sldId id="376" r:id="rId77"/>
    <p:sldId id="377" r:id="rId78"/>
    <p:sldId id="378" r:id="rId79"/>
    <p:sldId id="379" r:id="rId80"/>
    <p:sldId id="380" r:id="rId81"/>
    <p:sldId id="381" r:id="rId82"/>
    <p:sldId id="382" r:id="rId83"/>
    <p:sldId id="383" r:id="rId84"/>
    <p:sldId id="384" r:id="rId85"/>
    <p:sldId id="385" r:id="rId86"/>
    <p:sldId id="386" r:id="rId87"/>
    <p:sldId id="387" r:id="rId88"/>
    <p:sldId id="389" r:id="rId89"/>
    <p:sldId id="390" r:id="rId90"/>
    <p:sldId id="391" r:id="rId91"/>
    <p:sldId id="392" r:id="rId92"/>
    <p:sldId id="393" r:id="rId93"/>
    <p:sldId id="394" r:id="rId94"/>
    <p:sldId id="395" r:id="rId95"/>
    <p:sldId id="396" r:id="rId96"/>
    <p:sldId id="397" r:id="rId97"/>
    <p:sldId id="398" r:id="rId98"/>
    <p:sldId id="399" r:id="rId99"/>
    <p:sldId id="400" r:id="rId100"/>
    <p:sldId id="359" r:id="rId101"/>
    <p:sldId id="331" r:id="rId102"/>
    <p:sldId id="401" r:id="rId103"/>
    <p:sldId id="333" r:id="rId104"/>
    <p:sldId id="332" r:id="rId105"/>
    <p:sldId id="336" r:id="rId106"/>
    <p:sldId id="334" r:id="rId107"/>
    <p:sldId id="335" r:id="rId108"/>
    <p:sldId id="338" r:id="rId109"/>
    <p:sldId id="339" r:id="rId110"/>
    <p:sldId id="340" r:id="rId111"/>
    <p:sldId id="357" r:id="rId112"/>
    <p:sldId id="344" r:id="rId113"/>
    <p:sldId id="345" r:id="rId114"/>
    <p:sldId id="353" r:id="rId115"/>
    <p:sldId id="346" r:id="rId116"/>
    <p:sldId id="347" r:id="rId117"/>
    <p:sldId id="348" r:id="rId118"/>
    <p:sldId id="349" r:id="rId119"/>
    <p:sldId id="360" r:id="rId120"/>
    <p:sldId id="351" r:id="rId121"/>
    <p:sldId id="356" r:id="rId122"/>
    <p:sldId id="388" r:id="rId123"/>
  </p:sldIdLst>
  <p:sldSz cx="9144000" cy="6858000" type="screen4x3"/>
  <p:notesSz cx="6797675" cy="9928225"/>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89B0D7C2-F284-4D13-9F04-64749896B314}">
          <p14:sldIdLst>
            <p14:sldId id="316"/>
            <p14:sldId id="314"/>
            <p14:sldId id="293"/>
            <p14:sldId id="257"/>
            <p14:sldId id="266"/>
            <p14:sldId id="270"/>
            <p14:sldId id="274"/>
            <p14:sldId id="272"/>
            <p14:sldId id="311"/>
            <p14:sldId id="294"/>
            <p14:sldId id="286"/>
            <p14:sldId id="269"/>
            <p14:sldId id="260"/>
            <p14:sldId id="275"/>
            <p14:sldId id="276"/>
            <p14:sldId id="277"/>
            <p14:sldId id="295"/>
            <p14:sldId id="278"/>
            <p14:sldId id="305"/>
            <p14:sldId id="287"/>
            <p14:sldId id="284"/>
            <p14:sldId id="282"/>
            <p14:sldId id="312"/>
            <p14:sldId id="288"/>
            <p14:sldId id="304"/>
            <p14:sldId id="306"/>
            <p14:sldId id="300"/>
            <p14:sldId id="315"/>
            <p14:sldId id="307"/>
            <p14:sldId id="308"/>
            <p14:sldId id="309"/>
            <p14:sldId id="310"/>
            <p14:sldId id="290"/>
            <p14:sldId id="289"/>
            <p14:sldId id="313"/>
            <p14:sldId id="256"/>
            <p14:sldId id="317"/>
            <p14:sldId id="318"/>
            <p14:sldId id="319"/>
            <p14:sldId id="291"/>
            <p14:sldId id="292"/>
            <p14:sldId id="258"/>
            <p14:sldId id="259"/>
            <p14:sldId id="320"/>
            <p14:sldId id="261"/>
            <p14:sldId id="262"/>
            <p14:sldId id="263"/>
            <p14:sldId id="264"/>
            <p14:sldId id="265"/>
            <p14:sldId id="321"/>
            <p14:sldId id="281"/>
            <p14:sldId id="322"/>
            <p14:sldId id="267"/>
            <p14:sldId id="268"/>
            <p14:sldId id="323"/>
            <p14:sldId id="324"/>
            <p14:sldId id="325"/>
            <p14:sldId id="285"/>
            <p14:sldId id="283"/>
            <p14:sldId id="326"/>
            <p14:sldId id="273"/>
            <p14:sldId id="327"/>
            <p14:sldId id="328"/>
            <p14:sldId id="329"/>
            <p14:sldId id="330"/>
            <p14:sldId id="371"/>
            <p14:sldId id="372"/>
            <p14:sldId id="299"/>
            <p14:sldId id="373"/>
            <p14:sldId id="301"/>
            <p14:sldId id="302"/>
            <p14:sldId id="303"/>
            <p14:sldId id="374"/>
            <p14:sldId id="375"/>
            <p14:sldId id="376"/>
            <p14:sldId id="377"/>
            <p14:sldId id="378"/>
            <p14:sldId id="379"/>
            <p14:sldId id="380"/>
            <p14:sldId id="381"/>
            <p14:sldId id="382"/>
            <p14:sldId id="383"/>
            <p14:sldId id="384"/>
            <p14:sldId id="385"/>
            <p14:sldId id="386"/>
            <p14:sldId id="387"/>
            <p14:sldId id="389"/>
            <p14:sldId id="390"/>
            <p14:sldId id="391"/>
            <p14:sldId id="392"/>
            <p14:sldId id="393"/>
            <p14:sldId id="394"/>
            <p14:sldId id="395"/>
            <p14:sldId id="396"/>
            <p14:sldId id="397"/>
            <p14:sldId id="398"/>
            <p14:sldId id="399"/>
            <p14:sldId id="400"/>
            <p14:sldId id="359"/>
            <p14:sldId id="331"/>
            <p14:sldId id="401"/>
            <p14:sldId id="333"/>
            <p14:sldId id="332"/>
            <p14:sldId id="336"/>
            <p14:sldId id="334"/>
            <p14:sldId id="335"/>
            <p14:sldId id="338"/>
            <p14:sldId id="339"/>
            <p14:sldId id="340"/>
            <p14:sldId id="357"/>
            <p14:sldId id="344"/>
            <p14:sldId id="345"/>
            <p14:sldId id="353"/>
            <p14:sldId id="346"/>
            <p14:sldId id="347"/>
            <p14:sldId id="348"/>
            <p14:sldId id="349"/>
            <p14:sldId id="360"/>
            <p14:sldId id="351"/>
            <p14:sldId id="356"/>
            <p14:sldId id="38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757FF"/>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20966-1761-45DC-A500-06AF07D9CA70}" v="24" dt="2021-09-23T07:22:13.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06" d="100"/>
          <a:sy n="106" d="100"/>
        </p:scale>
        <p:origin x="-13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slide" Target="slides/slide8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jčinović Duška" userId="e746fe8b-9fc5-4734-bf0c-bb63d1e896f6" providerId="ADAL" clId="{A83A68AE-C0D6-4059-9EDF-C15C5452AFC9}"/>
    <pc:docChg chg="undo custSel modSld">
      <pc:chgData name="Dojčinović Duška" userId="e746fe8b-9fc5-4734-bf0c-bb63d1e896f6" providerId="ADAL" clId="{A83A68AE-C0D6-4059-9EDF-C15C5452AFC9}" dt="2021-09-21T10:15:15.589" v="280" actId="20577"/>
      <pc:docMkLst>
        <pc:docMk/>
      </pc:docMkLst>
      <pc:sldChg chg="modSp mod">
        <pc:chgData name="Dojčinović Duška" userId="e746fe8b-9fc5-4734-bf0c-bb63d1e896f6" providerId="ADAL" clId="{A83A68AE-C0D6-4059-9EDF-C15C5452AFC9}" dt="2021-09-21T08:58:20.237" v="108" actId="1076"/>
        <pc:sldMkLst>
          <pc:docMk/>
          <pc:sldMk cId="0" sldId="258"/>
        </pc:sldMkLst>
        <pc:spChg chg="mod">
          <ac:chgData name="Dojčinović Duška" userId="e746fe8b-9fc5-4734-bf0c-bb63d1e896f6" providerId="ADAL" clId="{A83A68AE-C0D6-4059-9EDF-C15C5452AFC9}" dt="2021-09-21T08:58:20.237" v="108" actId="1076"/>
          <ac:spMkLst>
            <pc:docMk/>
            <pc:sldMk cId="0" sldId="258"/>
            <ac:spMk id="24578" creationId="{21B0D204-9629-4B88-A93B-7560257D012E}"/>
          </ac:spMkLst>
        </pc:spChg>
      </pc:sldChg>
      <pc:sldChg chg="modSp mod">
        <pc:chgData name="Dojčinović Duška" userId="e746fe8b-9fc5-4734-bf0c-bb63d1e896f6" providerId="ADAL" clId="{A83A68AE-C0D6-4059-9EDF-C15C5452AFC9}" dt="2021-09-21T08:59:46.766" v="129" actId="20577"/>
        <pc:sldMkLst>
          <pc:docMk/>
          <pc:sldMk cId="0" sldId="264"/>
        </pc:sldMkLst>
        <pc:spChg chg="mod">
          <ac:chgData name="Dojčinović Duška" userId="e746fe8b-9fc5-4734-bf0c-bb63d1e896f6" providerId="ADAL" clId="{A83A68AE-C0D6-4059-9EDF-C15C5452AFC9}" dt="2021-09-21T08:59:46.766" v="129" actId="20577"/>
          <ac:spMkLst>
            <pc:docMk/>
            <pc:sldMk cId="0" sldId="264"/>
            <ac:spMk id="14338" creationId="{65D0A2EF-DB3C-4043-BC7C-C685E44116C1}"/>
          </ac:spMkLst>
        </pc:spChg>
      </pc:sldChg>
      <pc:sldChg chg="modSp mod">
        <pc:chgData name="Dojčinović Duška" userId="e746fe8b-9fc5-4734-bf0c-bb63d1e896f6" providerId="ADAL" clId="{A83A68AE-C0D6-4059-9EDF-C15C5452AFC9}" dt="2021-09-21T09:07:33.159" v="138" actId="20577"/>
        <pc:sldMkLst>
          <pc:docMk/>
          <pc:sldMk cId="0" sldId="265"/>
        </pc:sldMkLst>
        <pc:spChg chg="mod">
          <ac:chgData name="Dojčinović Duška" userId="e746fe8b-9fc5-4734-bf0c-bb63d1e896f6" providerId="ADAL" clId="{A83A68AE-C0D6-4059-9EDF-C15C5452AFC9}" dt="2021-09-21T09:00:15.653" v="132" actId="1036"/>
          <ac:spMkLst>
            <pc:docMk/>
            <pc:sldMk cId="0" sldId="265"/>
            <ac:spMk id="31746" creationId="{E8192D07-C045-4D67-A15F-617927C20B29}"/>
          </ac:spMkLst>
        </pc:spChg>
        <pc:spChg chg="mod">
          <ac:chgData name="Dojčinović Duška" userId="e746fe8b-9fc5-4734-bf0c-bb63d1e896f6" providerId="ADAL" clId="{A83A68AE-C0D6-4059-9EDF-C15C5452AFC9}" dt="2021-09-21T09:07:33.159" v="138" actId="20577"/>
          <ac:spMkLst>
            <pc:docMk/>
            <pc:sldMk cId="0" sldId="265"/>
            <ac:spMk id="31747" creationId="{5EC83B61-BFB0-45F8-84F9-ADF6DBF6FA06}"/>
          </ac:spMkLst>
        </pc:spChg>
      </pc:sldChg>
      <pc:sldChg chg="modSp mod">
        <pc:chgData name="Dojčinović Duška" userId="e746fe8b-9fc5-4734-bf0c-bb63d1e896f6" providerId="ADAL" clId="{A83A68AE-C0D6-4059-9EDF-C15C5452AFC9}" dt="2021-09-21T09:12:21.383" v="172" actId="20577"/>
        <pc:sldMkLst>
          <pc:docMk/>
          <pc:sldMk cId="0" sldId="268"/>
        </pc:sldMkLst>
        <pc:spChg chg="mod">
          <ac:chgData name="Dojčinović Duška" userId="e746fe8b-9fc5-4734-bf0c-bb63d1e896f6" providerId="ADAL" clId="{A83A68AE-C0D6-4059-9EDF-C15C5452AFC9}" dt="2021-09-21T09:12:21.383" v="172" actId="20577"/>
          <ac:spMkLst>
            <pc:docMk/>
            <pc:sldMk cId="0" sldId="268"/>
            <ac:spMk id="37890" creationId="{88ABD153-41F5-4129-BF3E-145FF8663D61}"/>
          </ac:spMkLst>
        </pc:spChg>
      </pc:sldChg>
      <pc:sldChg chg="modSp mod">
        <pc:chgData name="Dojčinović Duška" userId="e746fe8b-9fc5-4734-bf0c-bb63d1e896f6" providerId="ADAL" clId="{A83A68AE-C0D6-4059-9EDF-C15C5452AFC9}" dt="2021-09-21T09:09:19.826" v="144" actId="20577"/>
        <pc:sldMkLst>
          <pc:docMk/>
          <pc:sldMk cId="0" sldId="281"/>
        </pc:sldMkLst>
        <pc:spChg chg="mod">
          <ac:chgData name="Dojčinović Duška" userId="e746fe8b-9fc5-4734-bf0c-bb63d1e896f6" providerId="ADAL" clId="{A83A68AE-C0D6-4059-9EDF-C15C5452AFC9}" dt="2021-09-21T09:09:19.826" v="144" actId="20577"/>
          <ac:spMkLst>
            <pc:docMk/>
            <pc:sldMk cId="0" sldId="281"/>
            <ac:spMk id="3" creationId="{CFF8450E-3499-4BF7-984C-71035345E378}"/>
          </ac:spMkLst>
        </pc:spChg>
      </pc:sldChg>
      <pc:sldChg chg="modSp mod">
        <pc:chgData name="Dojčinović Duška" userId="e746fe8b-9fc5-4734-bf0c-bb63d1e896f6" providerId="ADAL" clId="{A83A68AE-C0D6-4059-9EDF-C15C5452AFC9}" dt="2021-09-21T07:57:06.665" v="56" actId="20577"/>
        <pc:sldMkLst>
          <pc:docMk/>
          <pc:sldMk cId="2972565044" sldId="287"/>
        </pc:sldMkLst>
        <pc:spChg chg="mod">
          <ac:chgData name="Dojčinović Duška" userId="e746fe8b-9fc5-4734-bf0c-bb63d1e896f6" providerId="ADAL" clId="{A83A68AE-C0D6-4059-9EDF-C15C5452AFC9}" dt="2021-09-20T13:10:42.503" v="1" actId="20577"/>
          <ac:spMkLst>
            <pc:docMk/>
            <pc:sldMk cId="2972565044" sldId="287"/>
            <ac:spMk id="5" creationId="{A09B7666-9837-4A19-BA1C-0E5A709F9BCB}"/>
          </ac:spMkLst>
        </pc:spChg>
        <pc:spChg chg="mod">
          <ac:chgData name="Dojčinović Duška" userId="e746fe8b-9fc5-4734-bf0c-bb63d1e896f6" providerId="ADAL" clId="{A83A68AE-C0D6-4059-9EDF-C15C5452AFC9}" dt="2021-09-21T07:57:06.665" v="56" actId="20577"/>
          <ac:spMkLst>
            <pc:docMk/>
            <pc:sldMk cId="2972565044" sldId="287"/>
            <ac:spMk id="90" creationId="{774BFE44-4D63-4C49-A08C-B79691F4BE56}"/>
          </ac:spMkLst>
        </pc:spChg>
        <pc:spChg chg="mod">
          <ac:chgData name="Dojčinović Duška" userId="e746fe8b-9fc5-4734-bf0c-bb63d1e896f6" providerId="ADAL" clId="{A83A68AE-C0D6-4059-9EDF-C15C5452AFC9}" dt="2021-09-20T13:11:56.569" v="40" actId="6549"/>
          <ac:spMkLst>
            <pc:docMk/>
            <pc:sldMk cId="2972565044" sldId="287"/>
            <ac:spMk id="162" creationId="{58682FAE-4C7E-40F3-A610-3C509E31BA66}"/>
          </ac:spMkLst>
        </pc:spChg>
      </pc:sldChg>
      <pc:sldChg chg="modSp mod">
        <pc:chgData name="Dojčinović Duška" userId="e746fe8b-9fc5-4734-bf0c-bb63d1e896f6" providerId="ADAL" clId="{A83A68AE-C0D6-4059-9EDF-C15C5452AFC9}" dt="2021-09-21T08:01:08.855" v="89" actId="1036"/>
        <pc:sldMkLst>
          <pc:docMk/>
          <pc:sldMk cId="1621341996" sldId="288"/>
        </pc:sldMkLst>
        <pc:spChg chg="mod">
          <ac:chgData name="Dojčinović Duška" userId="e746fe8b-9fc5-4734-bf0c-bb63d1e896f6" providerId="ADAL" clId="{A83A68AE-C0D6-4059-9EDF-C15C5452AFC9}" dt="2021-09-21T08:00:58.902" v="83" actId="1035"/>
          <ac:spMkLst>
            <pc:docMk/>
            <pc:sldMk cId="1621341996" sldId="288"/>
            <ac:spMk id="13" creationId="{00000000-0000-0000-0000-000000000000}"/>
          </ac:spMkLst>
        </pc:spChg>
        <pc:spChg chg="mod">
          <ac:chgData name="Dojčinović Duška" userId="e746fe8b-9fc5-4734-bf0c-bb63d1e896f6" providerId="ADAL" clId="{A83A68AE-C0D6-4059-9EDF-C15C5452AFC9}" dt="2021-09-21T08:00:45.618" v="76" actId="1036"/>
          <ac:spMkLst>
            <pc:docMk/>
            <pc:sldMk cId="1621341996" sldId="288"/>
            <ac:spMk id="17" creationId="{8F6D8660-75AB-4157-9549-6F3416BD7C4D}"/>
          </ac:spMkLst>
        </pc:spChg>
        <pc:spChg chg="mod">
          <ac:chgData name="Dojčinović Duška" userId="e746fe8b-9fc5-4734-bf0c-bb63d1e896f6" providerId="ADAL" clId="{A83A68AE-C0D6-4059-9EDF-C15C5452AFC9}" dt="2021-09-21T08:00:45.618" v="76" actId="1036"/>
          <ac:spMkLst>
            <pc:docMk/>
            <pc:sldMk cId="1621341996" sldId="288"/>
            <ac:spMk id="18" creationId="{866694F5-7CC5-41AA-880E-2B4DBC410DDE}"/>
          </ac:spMkLst>
        </pc:spChg>
        <pc:spChg chg="mod">
          <ac:chgData name="Dojčinović Duška" userId="e746fe8b-9fc5-4734-bf0c-bb63d1e896f6" providerId="ADAL" clId="{A83A68AE-C0D6-4059-9EDF-C15C5452AFC9}" dt="2021-09-21T08:00:45.618" v="76" actId="1036"/>
          <ac:spMkLst>
            <pc:docMk/>
            <pc:sldMk cId="1621341996" sldId="288"/>
            <ac:spMk id="19" creationId="{1CBD9DF5-E76D-4BCD-BF13-F3AF80B30E19}"/>
          </ac:spMkLst>
        </pc:spChg>
        <pc:spChg chg="mod">
          <ac:chgData name="Dojčinović Duška" userId="e746fe8b-9fc5-4734-bf0c-bb63d1e896f6" providerId="ADAL" clId="{A83A68AE-C0D6-4059-9EDF-C15C5452AFC9}" dt="2021-09-21T08:00:45.618" v="76" actId="1036"/>
          <ac:spMkLst>
            <pc:docMk/>
            <pc:sldMk cId="1621341996" sldId="288"/>
            <ac:spMk id="20" creationId="{DCFC7CA0-1740-4FC5-B00C-C72408813D6C}"/>
          </ac:spMkLst>
        </pc:spChg>
        <pc:spChg chg="mod">
          <ac:chgData name="Dojčinović Duška" userId="e746fe8b-9fc5-4734-bf0c-bb63d1e896f6" providerId="ADAL" clId="{A83A68AE-C0D6-4059-9EDF-C15C5452AFC9}" dt="2021-09-21T08:00:45.618" v="76" actId="1036"/>
          <ac:spMkLst>
            <pc:docMk/>
            <pc:sldMk cId="1621341996" sldId="288"/>
            <ac:spMk id="21" creationId="{7F565735-7B69-47E8-B8A6-CAC940DED228}"/>
          </ac:spMkLst>
        </pc:spChg>
        <pc:spChg chg="mod">
          <ac:chgData name="Dojčinović Duška" userId="e746fe8b-9fc5-4734-bf0c-bb63d1e896f6" providerId="ADAL" clId="{A83A68AE-C0D6-4059-9EDF-C15C5452AFC9}" dt="2021-09-21T08:00:45.618" v="76" actId="1036"/>
          <ac:spMkLst>
            <pc:docMk/>
            <pc:sldMk cId="1621341996" sldId="288"/>
            <ac:spMk id="22" creationId="{F552BD28-73BE-441B-8B61-495A8950EC54}"/>
          </ac:spMkLst>
        </pc:spChg>
        <pc:spChg chg="mod">
          <ac:chgData name="Dojčinović Duška" userId="e746fe8b-9fc5-4734-bf0c-bb63d1e896f6" providerId="ADAL" clId="{A83A68AE-C0D6-4059-9EDF-C15C5452AFC9}" dt="2021-09-21T08:00:45.618" v="76" actId="1036"/>
          <ac:spMkLst>
            <pc:docMk/>
            <pc:sldMk cId="1621341996" sldId="288"/>
            <ac:spMk id="23" creationId="{9E899760-9CFA-4BEF-9BC1-70FE795DD6C9}"/>
          </ac:spMkLst>
        </pc:spChg>
        <pc:spChg chg="mod">
          <ac:chgData name="Dojčinović Duška" userId="e746fe8b-9fc5-4734-bf0c-bb63d1e896f6" providerId="ADAL" clId="{A83A68AE-C0D6-4059-9EDF-C15C5452AFC9}" dt="2021-09-21T08:00:45.618" v="76" actId="1036"/>
          <ac:spMkLst>
            <pc:docMk/>
            <pc:sldMk cId="1621341996" sldId="288"/>
            <ac:spMk id="24" creationId="{7BB31B6B-9868-40D2-86C6-59B89E6C3AD8}"/>
          </ac:spMkLst>
        </pc:spChg>
        <pc:spChg chg="mod">
          <ac:chgData name="Dojčinović Duška" userId="e746fe8b-9fc5-4734-bf0c-bb63d1e896f6" providerId="ADAL" clId="{A83A68AE-C0D6-4059-9EDF-C15C5452AFC9}" dt="2021-09-21T08:00:45.618" v="76" actId="1036"/>
          <ac:spMkLst>
            <pc:docMk/>
            <pc:sldMk cId="1621341996" sldId="288"/>
            <ac:spMk id="25" creationId="{8F7525D0-80C4-4FE5-B2CE-DDA43676041B}"/>
          </ac:spMkLst>
        </pc:spChg>
        <pc:spChg chg="mod">
          <ac:chgData name="Dojčinović Duška" userId="e746fe8b-9fc5-4734-bf0c-bb63d1e896f6" providerId="ADAL" clId="{A83A68AE-C0D6-4059-9EDF-C15C5452AFC9}" dt="2021-09-21T08:00:45.618" v="76" actId="1036"/>
          <ac:spMkLst>
            <pc:docMk/>
            <pc:sldMk cId="1621341996" sldId="288"/>
            <ac:spMk id="26" creationId="{2800C0FC-1211-4AFC-BE31-4E77176EE28A}"/>
          </ac:spMkLst>
        </pc:spChg>
        <pc:spChg chg="mod">
          <ac:chgData name="Dojčinović Duška" userId="e746fe8b-9fc5-4734-bf0c-bb63d1e896f6" providerId="ADAL" clId="{A83A68AE-C0D6-4059-9EDF-C15C5452AFC9}" dt="2021-09-21T08:00:45.618" v="76" actId="1036"/>
          <ac:spMkLst>
            <pc:docMk/>
            <pc:sldMk cId="1621341996" sldId="288"/>
            <ac:spMk id="27" creationId="{D77EB166-9103-4A02-9E39-3255A8F93ECE}"/>
          </ac:spMkLst>
        </pc:spChg>
        <pc:spChg chg="mod">
          <ac:chgData name="Dojčinović Duška" userId="e746fe8b-9fc5-4734-bf0c-bb63d1e896f6" providerId="ADAL" clId="{A83A68AE-C0D6-4059-9EDF-C15C5452AFC9}" dt="2021-09-21T08:00:45.618" v="76" actId="1036"/>
          <ac:spMkLst>
            <pc:docMk/>
            <pc:sldMk cId="1621341996" sldId="288"/>
            <ac:spMk id="28" creationId="{13BF248C-4A61-47DC-BA2B-C5AC8849A2A8}"/>
          </ac:spMkLst>
        </pc:spChg>
        <pc:spChg chg="mod">
          <ac:chgData name="Dojčinović Duška" userId="e746fe8b-9fc5-4734-bf0c-bb63d1e896f6" providerId="ADAL" clId="{A83A68AE-C0D6-4059-9EDF-C15C5452AFC9}" dt="2021-09-21T08:00:45.618" v="76" actId="1036"/>
          <ac:spMkLst>
            <pc:docMk/>
            <pc:sldMk cId="1621341996" sldId="288"/>
            <ac:spMk id="29" creationId="{2FE7D625-8724-4186-8D7A-E6D54375EBEF}"/>
          </ac:spMkLst>
        </pc:spChg>
        <pc:spChg chg="mod">
          <ac:chgData name="Dojčinović Duška" userId="e746fe8b-9fc5-4734-bf0c-bb63d1e896f6" providerId="ADAL" clId="{A83A68AE-C0D6-4059-9EDF-C15C5452AFC9}" dt="2021-09-21T08:00:45.618" v="76" actId="1036"/>
          <ac:spMkLst>
            <pc:docMk/>
            <pc:sldMk cId="1621341996" sldId="288"/>
            <ac:spMk id="31" creationId="{DA316C9C-4A28-4881-B329-5FB04B48997D}"/>
          </ac:spMkLst>
        </pc:spChg>
        <pc:spChg chg="mod">
          <ac:chgData name="Dojčinović Duška" userId="e746fe8b-9fc5-4734-bf0c-bb63d1e896f6" providerId="ADAL" clId="{A83A68AE-C0D6-4059-9EDF-C15C5452AFC9}" dt="2021-09-21T08:00:45.618" v="76" actId="1036"/>
          <ac:spMkLst>
            <pc:docMk/>
            <pc:sldMk cId="1621341996" sldId="288"/>
            <ac:spMk id="32" creationId="{1E2C16BA-DE05-41D1-908D-D498A5FDFF9E}"/>
          </ac:spMkLst>
        </pc:spChg>
        <pc:spChg chg="mod">
          <ac:chgData name="Dojčinović Duška" userId="e746fe8b-9fc5-4734-bf0c-bb63d1e896f6" providerId="ADAL" clId="{A83A68AE-C0D6-4059-9EDF-C15C5452AFC9}" dt="2021-09-21T08:00:45.618" v="76" actId="1036"/>
          <ac:spMkLst>
            <pc:docMk/>
            <pc:sldMk cId="1621341996" sldId="288"/>
            <ac:spMk id="33" creationId="{3CFA46F7-38E9-401E-A15C-1609C24E3BCC}"/>
          </ac:spMkLst>
        </pc:spChg>
        <pc:spChg chg="mod">
          <ac:chgData name="Dojčinović Duška" userId="e746fe8b-9fc5-4734-bf0c-bb63d1e896f6" providerId="ADAL" clId="{A83A68AE-C0D6-4059-9EDF-C15C5452AFC9}" dt="2021-09-21T08:00:45.618" v="76" actId="1036"/>
          <ac:spMkLst>
            <pc:docMk/>
            <pc:sldMk cId="1621341996" sldId="288"/>
            <ac:spMk id="34" creationId="{CDCDE38C-4A04-4C83-8B19-ABF4A8BA62DC}"/>
          </ac:spMkLst>
        </pc:spChg>
        <pc:spChg chg="mod">
          <ac:chgData name="Dojčinović Duška" userId="e746fe8b-9fc5-4734-bf0c-bb63d1e896f6" providerId="ADAL" clId="{A83A68AE-C0D6-4059-9EDF-C15C5452AFC9}" dt="2021-09-21T08:00:45.618" v="76" actId="1036"/>
          <ac:spMkLst>
            <pc:docMk/>
            <pc:sldMk cId="1621341996" sldId="288"/>
            <ac:spMk id="35" creationId="{56CBE27F-961E-4E4A-AFB7-467858DA7818}"/>
          </ac:spMkLst>
        </pc:spChg>
        <pc:spChg chg="mod">
          <ac:chgData name="Dojčinović Duška" userId="e746fe8b-9fc5-4734-bf0c-bb63d1e896f6" providerId="ADAL" clId="{A83A68AE-C0D6-4059-9EDF-C15C5452AFC9}" dt="2021-09-21T08:00:45.618" v="76" actId="1036"/>
          <ac:spMkLst>
            <pc:docMk/>
            <pc:sldMk cId="1621341996" sldId="288"/>
            <ac:spMk id="36" creationId="{0D07E240-31DE-4F5E-9CAB-705BC18DB0D2}"/>
          </ac:spMkLst>
        </pc:spChg>
        <pc:spChg chg="mod">
          <ac:chgData name="Dojčinović Duška" userId="e746fe8b-9fc5-4734-bf0c-bb63d1e896f6" providerId="ADAL" clId="{A83A68AE-C0D6-4059-9EDF-C15C5452AFC9}" dt="2021-09-21T08:00:45.618" v="76" actId="1036"/>
          <ac:spMkLst>
            <pc:docMk/>
            <pc:sldMk cId="1621341996" sldId="288"/>
            <ac:spMk id="37" creationId="{CE620994-4C85-4664-9346-F53D54959CAB}"/>
          </ac:spMkLst>
        </pc:spChg>
        <pc:spChg chg="mod">
          <ac:chgData name="Dojčinović Duška" userId="e746fe8b-9fc5-4734-bf0c-bb63d1e896f6" providerId="ADAL" clId="{A83A68AE-C0D6-4059-9EDF-C15C5452AFC9}" dt="2021-09-21T08:00:45.618" v="76" actId="1036"/>
          <ac:spMkLst>
            <pc:docMk/>
            <pc:sldMk cId="1621341996" sldId="288"/>
            <ac:spMk id="38" creationId="{1EBB65ED-4C8B-4F18-B018-F04B468ED258}"/>
          </ac:spMkLst>
        </pc:spChg>
        <pc:spChg chg="mod">
          <ac:chgData name="Dojčinović Duška" userId="e746fe8b-9fc5-4734-bf0c-bb63d1e896f6" providerId="ADAL" clId="{A83A68AE-C0D6-4059-9EDF-C15C5452AFC9}" dt="2021-09-21T08:00:45.618" v="76" actId="1036"/>
          <ac:spMkLst>
            <pc:docMk/>
            <pc:sldMk cId="1621341996" sldId="288"/>
            <ac:spMk id="39" creationId="{DD758F48-E2BD-4478-BBA9-671F7C03D086}"/>
          </ac:spMkLst>
        </pc:spChg>
        <pc:spChg chg="mod">
          <ac:chgData name="Dojčinović Duška" userId="e746fe8b-9fc5-4734-bf0c-bb63d1e896f6" providerId="ADAL" clId="{A83A68AE-C0D6-4059-9EDF-C15C5452AFC9}" dt="2021-09-21T08:00:45.618" v="76" actId="1036"/>
          <ac:spMkLst>
            <pc:docMk/>
            <pc:sldMk cId="1621341996" sldId="288"/>
            <ac:spMk id="40" creationId="{5737C9BE-FCC2-4434-B3D5-248983F12312}"/>
          </ac:spMkLst>
        </pc:spChg>
        <pc:spChg chg="mod">
          <ac:chgData name="Dojčinović Duška" userId="e746fe8b-9fc5-4734-bf0c-bb63d1e896f6" providerId="ADAL" clId="{A83A68AE-C0D6-4059-9EDF-C15C5452AFC9}" dt="2021-09-21T08:00:45.618" v="76" actId="1036"/>
          <ac:spMkLst>
            <pc:docMk/>
            <pc:sldMk cId="1621341996" sldId="288"/>
            <ac:spMk id="41" creationId="{013F6DBF-99F4-4B13-A16F-648EE79BD821}"/>
          </ac:spMkLst>
        </pc:spChg>
        <pc:spChg chg="mod">
          <ac:chgData name="Dojčinović Duška" userId="e746fe8b-9fc5-4734-bf0c-bb63d1e896f6" providerId="ADAL" clId="{A83A68AE-C0D6-4059-9EDF-C15C5452AFC9}" dt="2021-09-21T08:00:45.618" v="76" actId="1036"/>
          <ac:spMkLst>
            <pc:docMk/>
            <pc:sldMk cId="1621341996" sldId="288"/>
            <ac:spMk id="42" creationId="{8B49C93C-B885-4CEE-9A7E-94F00E658E4F}"/>
          </ac:spMkLst>
        </pc:spChg>
        <pc:spChg chg="mod">
          <ac:chgData name="Dojčinović Duška" userId="e746fe8b-9fc5-4734-bf0c-bb63d1e896f6" providerId="ADAL" clId="{A83A68AE-C0D6-4059-9EDF-C15C5452AFC9}" dt="2021-09-21T08:00:45.618" v="76" actId="1036"/>
          <ac:spMkLst>
            <pc:docMk/>
            <pc:sldMk cId="1621341996" sldId="288"/>
            <ac:spMk id="43" creationId="{D799FBD7-BA66-4565-848F-5E6E287375A1}"/>
          </ac:spMkLst>
        </pc:spChg>
        <pc:spChg chg="mod">
          <ac:chgData name="Dojčinović Duška" userId="e746fe8b-9fc5-4734-bf0c-bb63d1e896f6" providerId="ADAL" clId="{A83A68AE-C0D6-4059-9EDF-C15C5452AFC9}" dt="2021-09-21T08:00:45.618" v="76" actId="1036"/>
          <ac:spMkLst>
            <pc:docMk/>
            <pc:sldMk cId="1621341996" sldId="288"/>
            <ac:spMk id="45" creationId="{B8B07077-C48F-499B-B26D-39CF053756E1}"/>
          </ac:spMkLst>
        </pc:spChg>
        <pc:spChg chg="mod">
          <ac:chgData name="Dojčinović Duška" userId="e746fe8b-9fc5-4734-bf0c-bb63d1e896f6" providerId="ADAL" clId="{A83A68AE-C0D6-4059-9EDF-C15C5452AFC9}" dt="2021-09-21T08:00:45.618" v="76" actId="1036"/>
          <ac:spMkLst>
            <pc:docMk/>
            <pc:sldMk cId="1621341996" sldId="288"/>
            <ac:spMk id="46" creationId="{0930ED77-F114-4C10-A8EC-36D3D4011E1D}"/>
          </ac:spMkLst>
        </pc:spChg>
        <pc:spChg chg="mod">
          <ac:chgData name="Dojčinović Duška" userId="e746fe8b-9fc5-4734-bf0c-bb63d1e896f6" providerId="ADAL" clId="{A83A68AE-C0D6-4059-9EDF-C15C5452AFC9}" dt="2021-09-21T08:00:45.618" v="76" actId="1036"/>
          <ac:spMkLst>
            <pc:docMk/>
            <pc:sldMk cId="1621341996" sldId="288"/>
            <ac:spMk id="47" creationId="{3C900ABD-FC77-4020-B357-AFC6174D8108}"/>
          </ac:spMkLst>
        </pc:spChg>
        <pc:spChg chg="mod">
          <ac:chgData name="Dojčinović Duška" userId="e746fe8b-9fc5-4734-bf0c-bb63d1e896f6" providerId="ADAL" clId="{A83A68AE-C0D6-4059-9EDF-C15C5452AFC9}" dt="2021-09-21T08:00:45.618" v="76" actId="1036"/>
          <ac:spMkLst>
            <pc:docMk/>
            <pc:sldMk cId="1621341996" sldId="288"/>
            <ac:spMk id="48" creationId="{075DE320-49E1-4809-929C-0312E63EED66}"/>
          </ac:spMkLst>
        </pc:spChg>
        <pc:spChg chg="mod">
          <ac:chgData name="Dojčinović Duška" userId="e746fe8b-9fc5-4734-bf0c-bb63d1e896f6" providerId="ADAL" clId="{A83A68AE-C0D6-4059-9EDF-C15C5452AFC9}" dt="2021-09-21T08:00:45.618" v="76" actId="1036"/>
          <ac:spMkLst>
            <pc:docMk/>
            <pc:sldMk cId="1621341996" sldId="288"/>
            <ac:spMk id="49" creationId="{90DFB236-1779-44B3-AEBC-21CBC4AE25ED}"/>
          </ac:spMkLst>
        </pc:spChg>
        <pc:spChg chg="mod">
          <ac:chgData name="Dojčinović Duška" userId="e746fe8b-9fc5-4734-bf0c-bb63d1e896f6" providerId="ADAL" clId="{A83A68AE-C0D6-4059-9EDF-C15C5452AFC9}" dt="2021-09-21T08:00:45.618" v="76" actId="1036"/>
          <ac:spMkLst>
            <pc:docMk/>
            <pc:sldMk cId="1621341996" sldId="288"/>
            <ac:spMk id="50" creationId="{972CED8B-6FD9-430E-8CE9-B108260FBADC}"/>
          </ac:spMkLst>
        </pc:spChg>
        <pc:spChg chg="mod">
          <ac:chgData name="Dojčinović Duška" userId="e746fe8b-9fc5-4734-bf0c-bb63d1e896f6" providerId="ADAL" clId="{A83A68AE-C0D6-4059-9EDF-C15C5452AFC9}" dt="2021-09-21T08:00:45.618" v="76" actId="1036"/>
          <ac:spMkLst>
            <pc:docMk/>
            <pc:sldMk cId="1621341996" sldId="288"/>
            <ac:spMk id="51" creationId="{AD61736B-A15B-435C-B0DA-0147E6FB3555}"/>
          </ac:spMkLst>
        </pc:spChg>
        <pc:spChg chg="mod">
          <ac:chgData name="Dojčinović Duška" userId="e746fe8b-9fc5-4734-bf0c-bb63d1e896f6" providerId="ADAL" clId="{A83A68AE-C0D6-4059-9EDF-C15C5452AFC9}" dt="2021-09-21T08:00:45.618" v="76" actId="1036"/>
          <ac:spMkLst>
            <pc:docMk/>
            <pc:sldMk cId="1621341996" sldId="288"/>
            <ac:spMk id="52" creationId="{C548CB88-5B59-4455-BA39-BF8B832E8904}"/>
          </ac:spMkLst>
        </pc:spChg>
        <pc:spChg chg="mod">
          <ac:chgData name="Dojčinović Duška" userId="e746fe8b-9fc5-4734-bf0c-bb63d1e896f6" providerId="ADAL" clId="{A83A68AE-C0D6-4059-9EDF-C15C5452AFC9}" dt="2021-09-21T08:00:45.618" v="76" actId="1036"/>
          <ac:spMkLst>
            <pc:docMk/>
            <pc:sldMk cId="1621341996" sldId="288"/>
            <ac:spMk id="53" creationId="{7E392295-A1C1-46A3-9A9A-A92B571F3BF3}"/>
          </ac:spMkLst>
        </pc:spChg>
        <pc:spChg chg="mod">
          <ac:chgData name="Dojčinović Duška" userId="e746fe8b-9fc5-4734-bf0c-bb63d1e896f6" providerId="ADAL" clId="{A83A68AE-C0D6-4059-9EDF-C15C5452AFC9}" dt="2021-09-21T08:00:45.618" v="76" actId="1036"/>
          <ac:spMkLst>
            <pc:docMk/>
            <pc:sldMk cId="1621341996" sldId="288"/>
            <ac:spMk id="54" creationId="{7E5532E6-75EC-4C5A-8E64-DF74A42476AB}"/>
          </ac:spMkLst>
        </pc:spChg>
        <pc:spChg chg="mod">
          <ac:chgData name="Dojčinović Duška" userId="e746fe8b-9fc5-4734-bf0c-bb63d1e896f6" providerId="ADAL" clId="{A83A68AE-C0D6-4059-9EDF-C15C5452AFC9}" dt="2021-09-21T08:00:45.618" v="76" actId="1036"/>
          <ac:spMkLst>
            <pc:docMk/>
            <pc:sldMk cId="1621341996" sldId="288"/>
            <ac:spMk id="55" creationId="{D71838C8-D0C5-46CB-8EE0-BF1F8F319A29}"/>
          </ac:spMkLst>
        </pc:spChg>
        <pc:spChg chg="mod">
          <ac:chgData name="Dojčinović Duška" userId="e746fe8b-9fc5-4734-bf0c-bb63d1e896f6" providerId="ADAL" clId="{A83A68AE-C0D6-4059-9EDF-C15C5452AFC9}" dt="2021-09-21T08:00:45.618" v="76" actId="1036"/>
          <ac:spMkLst>
            <pc:docMk/>
            <pc:sldMk cId="1621341996" sldId="288"/>
            <ac:spMk id="56" creationId="{FC5AAF2F-E689-447E-B406-6FDD79D58A80}"/>
          </ac:spMkLst>
        </pc:spChg>
        <pc:spChg chg="mod">
          <ac:chgData name="Dojčinović Duška" userId="e746fe8b-9fc5-4734-bf0c-bb63d1e896f6" providerId="ADAL" clId="{A83A68AE-C0D6-4059-9EDF-C15C5452AFC9}" dt="2021-09-21T08:00:45.618" v="76" actId="1036"/>
          <ac:spMkLst>
            <pc:docMk/>
            <pc:sldMk cId="1621341996" sldId="288"/>
            <ac:spMk id="57" creationId="{89B0FB21-8B8A-47B8-B9EC-BF56FE14A8F4}"/>
          </ac:spMkLst>
        </pc:spChg>
        <pc:spChg chg="mod">
          <ac:chgData name="Dojčinović Duška" userId="e746fe8b-9fc5-4734-bf0c-bb63d1e896f6" providerId="ADAL" clId="{A83A68AE-C0D6-4059-9EDF-C15C5452AFC9}" dt="2021-09-21T08:00:45.618" v="76" actId="1036"/>
          <ac:spMkLst>
            <pc:docMk/>
            <pc:sldMk cId="1621341996" sldId="288"/>
            <ac:spMk id="58" creationId="{2158CFD8-278A-4E2C-8FDC-B0F944445778}"/>
          </ac:spMkLst>
        </pc:spChg>
        <pc:spChg chg="mod">
          <ac:chgData name="Dojčinović Duška" userId="e746fe8b-9fc5-4734-bf0c-bb63d1e896f6" providerId="ADAL" clId="{A83A68AE-C0D6-4059-9EDF-C15C5452AFC9}" dt="2021-09-21T08:00:45.618" v="76" actId="1036"/>
          <ac:spMkLst>
            <pc:docMk/>
            <pc:sldMk cId="1621341996" sldId="288"/>
            <ac:spMk id="59" creationId="{F2475FC1-F482-455D-81AE-1D8E3A295CC7}"/>
          </ac:spMkLst>
        </pc:spChg>
        <pc:spChg chg="mod">
          <ac:chgData name="Dojčinović Duška" userId="e746fe8b-9fc5-4734-bf0c-bb63d1e896f6" providerId="ADAL" clId="{A83A68AE-C0D6-4059-9EDF-C15C5452AFC9}" dt="2021-09-21T08:00:45.618" v="76" actId="1036"/>
          <ac:spMkLst>
            <pc:docMk/>
            <pc:sldMk cId="1621341996" sldId="288"/>
            <ac:spMk id="60" creationId="{EA7ED266-50BD-4CDD-A9D6-B06313C33DB5}"/>
          </ac:spMkLst>
        </pc:spChg>
        <pc:spChg chg="mod">
          <ac:chgData name="Dojčinović Duška" userId="e746fe8b-9fc5-4734-bf0c-bb63d1e896f6" providerId="ADAL" clId="{A83A68AE-C0D6-4059-9EDF-C15C5452AFC9}" dt="2021-09-21T08:00:45.618" v="76" actId="1036"/>
          <ac:spMkLst>
            <pc:docMk/>
            <pc:sldMk cId="1621341996" sldId="288"/>
            <ac:spMk id="61" creationId="{EE564AD1-DC69-406F-864D-0F757487FC8A}"/>
          </ac:spMkLst>
        </pc:spChg>
        <pc:spChg chg="mod">
          <ac:chgData name="Dojčinović Duška" userId="e746fe8b-9fc5-4734-bf0c-bb63d1e896f6" providerId="ADAL" clId="{A83A68AE-C0D6-4059-9EDF-C15C5452AFC9}" dt="2021-09-21T08:00:45.618" v="76" actId="1036"/>
          <ac:spMkLst>
            <pc:docMk/>
            <pc:sldMk cId="1621341996" sldId="288"/>
            <ac:spMk id="62" creationId="{A20F120F-99EB-4FF2-9919-A32115B27277}"/>
          </ac:spMkLst>
        </pc:spChg>
        <pc:spChg chg="mod">
          <ac:chgData name="Dojčinović Duška" userId="e746fe8b-9fc5-4734-bf0c-bb63d1e896f6" providerId="ADAL" clId="{A83A68AE-C0D6-4059-9EDF-C15C5452AFC9}" dt="2021-09-21T08:00:45.618" v="76" actId="1036"/>
          <ac:spMkLst>
            <pc:docMk/>
            <pc:sldMk cId="1621341996" sldId="288"/>
            <ac:spMk id="63" creationId="{903905AD-3722-42AD-BEC9-3C79C6DD500E}"/>
          </ac:spMkLst>
        </pc:spChg>
        <pc:spChg chg="mod">
          <ac:chgData name="Dojčinović Duška" userId="e746fe8b-9fc5-4734-bf0c-bb63d1e896f6" providerId="ADAL" clId="{A83A68AE-C0D6-4059-9EDF-C15C5452AFC9}" dt="2021-09-21T08:00:45.618" v="76" actId="1036"/>
          <ac:spMkLst>
            <pc:docMk/>
            <pc:sldMk cId="1621341996" sldId="288"/>
            <ac:spMk id="64" creationId="{C27A179A-9360-4E82-A9D9-55711FA1B8C7}"/>
          </ac:spMkLst>
        </pc:spChg>
        <pc:spChg chg="mod">
          <ac:chgData name="Dojčinović Duška" userId="e746fe8b-9fc5-4734-bf0c-bb63d1e896f6" providerId="ADAL" clId="{A83A68AE-C0D6-4059-9EDF-C15C5452AFC9}" dt="2021-09-21T08:00:45.618" v="76" actId="1036"/>
          <ac:spMkLst>
            <pc:docMk/>
            <pc:sldMk cId="1621341996" sldId="288"/>
            <ac:spMk id="65" creationId="{CC23C98A-A948-472E-B54F-51440A19127B}"/>
          </ac:spMkLst>
        </pc:spChg>
        <pc:spChg chg="mod">
          <ac:chgData name="Dojčinović Duška" userId="e746fe8b-9fc5-4734-bf0c-bb63d1e896f6" providerId="ADAL" clId="{A83A68AE-C0D6-4059-9EDF-C15C5452AFC9}" dt="2021-09-21T08:00:45.618" v="76" actId="1036"/>
          <ac:spMkLst>
            <pc:docMk/>
            <pc:sldMk cId="1621341996" sldId="288"/>
            <ac:spMk id="66" creationId="{AAA77124-A121-429E-BFD4-5C42E098F6F3}"/>
          </ac:spMkLst>
        </pc:spChg>
        <pc:spChg chg="mod">
          <ac:chgData name="Dojčinović Duška" userId="e746fe8b-9fc5-4734-bf0c-bb63d1e896f6" providerId="ADAL" clId="{A83A68AE-C0D6-4059-9EDF-C15C5452AFC9}" dt="2021-09-21T08:00:45.618" v="76" actId="1036"/>
          <ac:spMkLst>
            <pc:docMk/>
            <pc:sldMk cId="1621341996" sldId="288"/>
            <ac:spMk id="67" creationId="{8088A03B-08BB-4F39-9BA7-8C14B23C678E}"/>
          </ac:spMkLst>
        </pc:spChg>
        <pc:spChg chg="mod">
          <ac:chgData name="Dojčinović Duška" userId="e746fe8b-9fc5-4734-bf0c-bb63d1e896f6" providerId="ADAL" clId="{A83A68AE-C0D6-4059-9EDF-C15C5452AFC9}" dt="2021-09-21T08:00:45.618" v="76" actId="1036"/>
          <ac:spMkLst>
            <pc:docMk/>
            <pc:sldMk cId="1621341996" sldId="288"/>
            <ac:spMk id="68" creationId="{C96F7DA1-AE7E-43D4-B688-DEEE1D711A01}"/>
          </ac:spMkLst>
        </pc:spChg>
        <pc:spChg chg="mod">
          <ac:chgData name="Dojčinović Duška" userId="e746fe8b-9fc5-4734-bf0c-bb63d1e896f6" providerId="ADAL" clId="{A83A68AE-C0D6-4059-9EDF-C15C5452AFC9}" dt="2021-09-21T08:00:45.618" v="76" actId="1036"/>
          <ac:spMkLst>
            <pc:docMk/>
            <pc:sldMk cId="1621341996" sldId="288"/>
            <ac:spMk id="69" creationId="{A731C21D-D357-443B-AA21-1D986328E9E0}"/>
          </ac:spMkLst>
        </pc:spChg>
        <pc:spChg chg="mod">
          <ac:chgData name="Dojčinović Duška" userId="e746fe8b-9fc5-4734-bf0c-bb63d1e896f6" providerId="ADAL" clId="{A83A68AE-C0D6-4059-9EDF-C15C5452AFC9}" dt="2021-09-21T08:00:45.618" v="76" actId="1036"/>
          <ac:spMkLst>
            <pc:docMk/>
            <pc:sldMk cId="1621341996" sldId="288"/>
            <ac:spMk id="70" creationId="{782FFA86-BBA9-49A3-9253-00182845C23C}"/>
          </ac:spMkLst>
        </pc:spChg>
        <pc:spChg chg="mod">
          <ac:chgData name="Dojčinović Duška" userId="e746fe8b-9fc5-4734-bf0c-bb63d1e896f6" providerId="ADAL" clId="{A83A68AE-C0D6-4059-9EDF-C15C5452AFC9}" dt="2021-09-21T08:00:45.618" v="76" actId="1036"/>
          <ac:spMkLst>
            <pc:docMk/>
            <pc:sldMk cId="1621341996" sldId="288"/>
            <ac:spMk id="71" creationId="{DEB0AE2E-A560-4404-BABD-F6971C72F7BD}"/>
          </ac:spMkLst>
        </pc:spChg>
        <pc:spChg chg="mod">
          <ac:chgData name="Dojčinović Duška" userId="e746fe8b-9fc5-4734-bf0c-bb63d1e896f6" providerId="ADAL" clId="{A83A68AE-C0D6-4059-9EDF-C15C5452AFC9}" dt="2021-09-21T08:00:45.618" v="76" actId="1036"/>
          <ac:spMkLst>
            <pc:docMk/>
            <pc:sldMk cId="1621341996" sldId="288"/>
            <ac:spMk id="72" creationId="{E5FC2FA2-AF05-4C89-B2ED-7113DE3319C3}"/>
          </ac:spMkLst>
        </pc:spChg>
        <pc:spChg chg="mod">
          <ac:chgData name="Dojčinović Duška" userId="e746fe8b-9fc5-4734-bf0c-bb63d1e896f6" providerId="ADAL" clId="{A83A68AE-C0D6-4059-9EDF-C15C5452AFC9}" dt="2021-09-21T08:00:45.618" v="76" actId="1036"/>
          <ac:spMkLst>
            <pc:docMk/>
            <pc:sldMk cId="1621341996" sldId="288"/>
            <ac:spMk id="73" creationId="{96E0CF17-62CD-422E-A00E-25CE6D551D7B}"/>
          </ac:spMkLst>
        </pc:spChg>
        <pc:spChg chg="mod">
          <ac:chgData name="Dojčinović Duška" userId="e746fe8b-9fc5-4734-bf0c-bb63d1e896f6" providerId="ADAL" clId="{A83A68AE-C0D6-4059-9EDF-C15C5452AFC9}" dt="2021-09-21T08:00:45.618" v="76" actId="1036"/>
          <ac:spMkLst>
            <pc:docMk/>
            <pc:sldMk cId="1621341996" sldId="288"/>
            <ac:spMk id="74" creationId="{6410CF26-5DB1-4784-8A7A-CB1E98993607}"/>
          </ac:spMkLst>
        </pc:spChg>
        <pc:spChg chg="mod">
          <ac:chgData name="Dojčinović Duška" userId="e746fe8b-9fc5-4734-bf0c-bb63d1e896f6" providerId="ADAL" clId="{A83A68AE-C0D6-4059-9EDF-C15C5452AFC9}" dt="2021-09-21T08:00:45.618" v="76" actId="1036"/>
          <ac:spMkLst>
            <pc:docMk/>
            <pc:sldMk cId="1621341996" sldId="288"/>
            <ac:spMk id="75" creationId="{D0B6991A-B4A1-4A1B-957A-8CDFFCF9C2A3}"/>
          </ac:spMkLst>
        </pc:spChg>
        <pc:spChg chg="mod">
          <ac:chgData name="Dojčinović Duška" userId="e746fe8b-9fc5-4734-bf0c-bb63d1e896f6" providerId="ADAL" clId="{A83A68AE-C0D6-4059-9EDF-C15C5452AFC9}" dt="2021-09-21T08:00:45.618" v="76" actId="1036"/>
          <ac:spMkLst>
            <pc:docMk/>
            <pc:sldMk cId="1621341996" sldId="288"/>
            <ac:spMk id="76" creationId="{8C1C6DA6-9BC0-4914-A5DB-55FD5E2432A5}"/>
          </ac:spMkLst>
        </pc:spChg>
        <pc:spChg chg="mod">
          <ac:chgData name="Dojčinović Duška" userId="e746fe8b-9fc5-4734-bf0c-bb63d1e896f6" providerId="ADAL" clId="{A83A68AE-C0D6-4059-9EDF-C15C5452AFC9}" dt="2021-09-21T08:00:45.618" v="76" actId="1036"/>
          <ac:spMkLst>
            <pc:docMk/>
            <pc:sldMk cId="1621341996" sldId="288"/>
            <ac:spMk id="77" creationId="{3B7C56D2-8DBE-43C9-B551-63B23AB5ABA1}"/>
          </ac:spMkLst>
        </pc:spChg>
        <pc:spChg chg="mod">
          <ac:chgData name="Dojčinović Duška" userId="e746fe8b-9fc5-4734-bf0c-bb63d1e896f6" providerId="ADAL" clId="{A83A68AE-C0D6-4059-9EDF-C15C5452AFC9}" dt="2021-09-21T08:00:45.618" v="76" actId="1036"/>
          <ac:spMkLst>
            <pc:docMk/>
            <pc:sldMk cId="1621341996" sldId="288"/>
            <ac:spMk id="78" creationId="{8AA90C03-4012-4468-A0C2-828C37910457}"/>
          </ac:spMkLst>
        </pc:spChg>
        <pc:spChg chg="mod">
          <ac:chgData name="Dojčinović Duška" userId="e746fe8b-9fc5-4734-bf0c-bb63d1e896f6" providerId="ADAL" clId="{A83A68AE-C0D6-4059-9EDF-C15C5452AFC9}" dt="2021-09-21T08:00:45.618" v="76" actId="1036"/>
          <ac:spMkLst>
            <pc:docMk/>
            <pc:sldMk cId="1621341996" sldId="288"/>
            <ac:spMk id="79" creationId="{654E0546-631B-46DA-B8DD-CB099D8CD4FB}"/>
          </ac:spMkLst>
        </pc:spChg>
        <pc:spChg chg="mod">
          <ac:chgData name="Dojčinović Duška" userId="e746fe8b-9fc5-4734-bf0c-bb63d1e896f6" providerId="ADAL" clId="{A83A68AE-C0D6-4059-9EDF-C15C5452AFC9}" dt="2021-09-21T08:00:45.618" v="76" actId="1036"/>
          <ac:spMkLst>
            <pc:docMk/>
            <pc:sldMk cId="1621341996" sldId="288"/>
            <ac:spMk id="80" creationId="{C56B1DAD-9D1E-4F0B-8051-0D8253DEA3B4}"/>
          </ac:spMkLst>
        </pc:spChg>
        <pc:spChg chg="mod">
          <ac:chgData name="Dojčinović Duška" userId="e746fe8b-9fc5-4734-bf0c-bb63d1e896f6" providerId="ADAL" clId="{A83A68AE-C0D6-4059-9EDF-C15C5452AFC9}" dt="2021-09-21T08:00:45.618" v="76" actId="1036"/>
          <ac:spMkLst>
            <pc:docMk/>
            <pc:sldMk cId="1621341996" sldId="288"/>
            <ac:spMk id="81" creationId="{5A93811B-9F94-4791-928A-BC1589B98542}"/>
          </ac:spMkLst>
        </pc:spChg>
        <pc:spChg chg="mod">
          <ac:chgData name="Dojčinović Duška" userId="e746fe8b-9fc5-4734-bf0c-bb63d1e896f6" providerId="ADAL" clId="{A83A68AE-C0D6-4059-9EDF-C15C5452AFC9}" dt="2021-09-21T08:01:05.294" v="86" actId="1036"/>
          <ac:spMkLst>
            <pc:docMk/>
            <pc:sldMk cId="1621341996" sldId="288"/>
            <ac:spMk id="82" creationId="{3A34480E-3805-495F-9A1E-67DB18F4797B}"/>
          </ac:spMkLst>
        </pc:spChg>
        <pc:spChg chg="mod">
          <ac:chgData name="Dojčinović Duška" userId="e746fe8b-9fc5-4734-bf0c-bb63d1e896f6" providerId="ADAL" clId="{A83A68AE-C0D6-4059-9EDF-C15C5452AFC9}" dt="2021-09-21T08:01:08.855" v="89" actId="1036"/>
          <ac:spMkLst>
            <pc:docMk/>
            <pc:sldMk cId="1621341996" sldId="288"/>
            <ac:spMk id="83" creationId="{C078D767-961C-45F9-882A-0B1053D00AB4}"/>
          </ac:spMkLst>
        </pc:spChg>
        <pc:spChg chg="mod">
          <ac:chgData name="Dojčinović Duška" userId="e746fe8b-9fc5-4734-bf0c-bb63d1e896f6" providerId="ADAL" clId="{A83A68AE-C0D6-4059-9EDF-C15C5452AFC9}" dt="2021-09-21T08:00:45.618" v="76" actId="1036"/>
          <ac:spMkLst>
            <pc:docMk/>
            <pc:sldMk cId="1621341996" sldId="288"/>
            <ac:spMk id="85" creationId="{0B909A10-0C8A-42C4-8623-553C4A96BDFB}"/>
          </ac:spMkLst>
        </pc:spChg>
        <pc:spChg chg="mod">
          <ac:chgData name="Dojčinović Duška" userId="e746fe8b-9fc5-4734-bf0c-bb63d1e896f6" providerId="ADAL" clId="{A83A68AE-C0D6-4059-9EDF-C15C5452AFC9}" dt="2021-09-21T08:00:45.618" v="76" actId="1036"/>
          <ac:spMkLst>
            <pc:docMk/>
            <pc:sldMk cId="1621341996" sldId="288"/>
            <ac:spMk id="87" creationId="{E1355D2B-83F8-44BA-8EB9-1C9C7D5F911C}"/>
          </ac:spMkLst>
        </pc:spChg>
        <pc:spChg chg="mod">
          <ac:chgData name="Dojčinović Duška" userId="e746fe8b-9fc5-4734-bf0c-bb63d1e896f6" providerId="ADAL" clId="{A83A68AE-C0D6-4059-9EDF-C15C5452AFC9}" dt="2021-09-21T08:00:45.618" v="76" actId="1036"/>
          <ac:spMkLst>
            <pc:docMk/>
            <pc:sldMk cId="1621341996" sldId="288"/>
            <ac:spMk id="88" creationId="{263B09B5-6003-431A-8FE5-C26A29FCC50C}"/>
          </ac:spMkLst>
        </pc:spChg>
        <pc:spChg chg="mod">
          <ac:chgData name="Dojčinović Duška" userId="e746fe8b-9fc5-4734-bf0c-bb63d1e896f6" providerId="ADAL" clId="{A83A68AE-C0D6-4059-9EDF-C15C5452AFC9}" dt="2021-09-21T08:00:45.618" v="76" actId="1036"/>
          <ac:spMkLst>
            <pc:docMk/>
            <pc:sldMk cId="1621341996" sldId="288"/>
            <ac:spMk id="89" creationId="{D3424248-E9EE-4941-B3BD-88750FC5C37C}"/>
          </ac:spMkLst>
        </pc:spChg>
        <pc:spChg chg="mod">
          <ac:chgData name="Dojčinović Duška" userId="e746fe8b-9fc5-4734-bf0c-bb63d1e896f6" providerId="ADAL" clId="{A83A68AE-C0D6-4059-9EDF-C15C5452AFC9}" dt="2021-09-21T08:00:45.618" v="76" actId="1036"/>
          <ac:spMkLst>
            <pc:docMk/>
            <pc:sldMk cId="1621341996" sldId="288"/>
            <ac:spMk id="90" creationId="{57345E91-2E8C-481A-AC70-D4F4E38BD062}"/>
          </ac:spMkLst>
        </pc:spChg>
        <pc:grpChg chg="mod">
          <ac:chgData name="Dojčinović Duška" userId="e746fe8b-9fc5-4734-bf0c-bb63d1e896f6" providerId="ADAL" clId="{A83A68AE-C0D6-4059-9EDF-C15C5452AFC9}" dt="2021-09-21T08:00:45.618" v="76" actId="1036"/>
          <ac:grpSpMkLst>
            <pc:docMk/>
            <pc:sldMk cId="1621341996" sldId="288"/>
            <ac:grpSpMk id="84" creationId="{82D16531-BBF8-4804-8475-79551EC4161E}"/>
          </ac:grpSpMkLst>
        </pc:grpChg>
        <pc:grpChg chg="mod">
          <ac:chgData name="Dojčinović Duška" userId="e746fe8b-9fc5-4734-bf0c-bb63d1e896f6" providerId="ADAL" clId="{A83A68AE-C0D6-4059-9EDF-C15C5452AFC9}" dt="2021-09-21T08:00:45.618" v="76" actId="1036"/>
          <ac:grpSpMkLst>
            <pc:docMk/>
            <pc:sldMk cId="1621341996" sldId="288"/>
            <ac:grpSpMk id="86" creationId="{17E70ED5-0355-4471-941D-A772FD396DE6}"/>
          </ac:grpSpMkLst>
        </pc:grpChg>
        <pc:grpChg chg="mod">
          <ac:chgData name="Dojčinović Duška" userId="e746fe8b-9fc5-4734-bf0c-bb63d1e896f6" providerId="ADAL" clId="{A83A68AE-C0D6-4059-9EDF-C15C5452AFC9}" dt="2021-09-21T08:00:53.344" v="79" actId="1036"/>
          <ac:grpSpMkLst>
            <pc:docMk/>
            <pc:sldMk cId="1621341996" sldId="288"/>
            <ac:grpSpMk id="91" creationId="{3DB003A7-C9C0-4F72-B540-E60127D7284E}"/>
          </ac:grpSpMkLst>
        </pc:grpChg>
      </pc:sldChg>
      <pc:sldChg chg="modSp">
        <pc:chgData name="Dojčinović Duška" userId="e746fe8b-9fc5-4734-bf0c-bb63d1e896f6" providerId="ADAL" clId="{A83A68AE-C0D6-4059-9EDF-C15C5452AFC9}" dt="2021-09-21T08:33:51.767" v="91" actId="14100"/>
        <pc:sldMkLst>
          <pc:docMk/>
          <pc:sldMk cId="2913466124" sldId="307"/>
        </pc:sldMkLst>
        <pc:spChg chg="mod">
          <ac:chgData name="Dojčinović Duška" userId="e746fe8b-9fc5-4734-bf0c-bb63d1e896f6" providerId="ADAL" clId="{A83A68AE-C0D6-4059-9EDF-C15C5452AFC9}" dt="2021-09-21T08:33:51.767" v="91" actId="14100"/>
          <ac:spMkLst>
            <pc:docMk/>
            <pc:sldMk cId="2913466124" sldId="307"/>
            <ac:spMk id="71" creationId="{B26F3AF3-9A05-42F1-B2BA-0649074450F4}"/>
          </ac:spMkLst>
        </pc:spChg>
        <pc:spChg chg="mod">
          <ac:chgData name="Dojčinović Duška" userId="e746fe8b-9fc5-4734-bf0c-bb63d1e896f6" providerId="ADAL" clId="{A83A68AE-C0D6-4059-9EDF-C15C5452AFC9}" dt="2021-09-21T08:33:51.767" v="91" actId="14100"/>
          <ac:spMkLst>
            <pc:docMk/>
            <pc:sldMk cId="2913466124" sldId="307"/>
            <ac:spMk id="72" creationId="{058A7FED-B798-4911-9982-109EE164860B}"/>
          </ac:spMkLst>
        </pc:spChg>
        <pc:spChg chg="mod">
          <ac:chgData name="Dojčinović Duška" userId="e746fe8b-9fc5-4734-bf0c-bb63d1e896f6" providerId="ADAL" clId="{A83A68AE-C0D6-4059-9EDF-C15C5452AFC9}" dt="2021-09-21T08:33:51.767" v="91" actId="14100"/>
          <ac:spMkLst>
            <pc:docMk/>
            <pc:sldMk cId="2913466124" sldId="307"/>
            <ac:spMk id="73" creationId="{A9EB0542-FEBB-4776-9884-CD0A355431CC}"/>
          </ac:spMkLst>
        </pc:spChg>
        <pc:spChg chg="mod">
          <ac:chgData name="Dojčinović Duška" userId="e746fe8b-9fc5-4734-bf0c-bb63d1e896f6" providerId="ADAL" clId="{A83A68AE-C0D6-4059-9EDF-C15C5452AFC9}" dt="2021-09-21T08:33:51.767" v="91" actId="14100"/>
          <ac:spMkLst>
            <pc:docMk/>
            <pc:sldMk cId="2913466124" sldId="307"/>
            <ac:spMk id="74" creationId="{556064EC-F620-427C-80F3-6581F9E972AD}"/>
          </ac:spMkLst>
        </pc:spChg>
        <pc:grpChg chg="mod">
          <ac:chgData name="Dojčinović Duška" userId="e746fe8b-9fc5-4734-bf0c-bb63d1e896f6" providerId="ADAL" clId="{A83A68AE-C0D6-4059-9EDF-C15C5452AFC9}" dt="2021-09-21T08:33:51.767" v="91" actId="14100"/>
          <ac:grpSpMkLst>
            <pc:docMk/>
            <pc:sldMk cId="2913466124" sldId="307"/>
            <ac:grpSpMk id="70" creationId="{FA7E6C3B-085F-409C-A8AC-839CC54D1B1E}"/>
          </ac:grpSpMkLst>
        </pc:grpChg>
        <pc:cxnChg chg="mod">
          <ac:chgData name="Dojčinović Duška" userId="e746fe8b-9fc5-4734-bf0c-bb63d1e896f6" providerId="ADAL" clId="{A83A68AE-C0D6-4059-9EDF-C15C5452AFC9}" dt="2021-09-21T08:33:51.767" v="91" actId="14100"/>
          <ac:cxnSpMkLst>
            <pc:docMk/>
            <pc:sldMk cId="2913466124" sldId="307"/>
            <ac:cxnSpMk id="75" creationId="{7DB50755-BA94-46AE-9929-DC9155DB736F}"/>
          </ac:cxnSpMkLst>
        </pc:cxnChg>
        <pc:cxnChg chg="mod">
          <ac:chgData name="Dojčinović Duška" userId="e746fe8b-9fc5-4734-bf0c-bb63d1e896f6" providerId="ADAL" clId="{A83A68AE-C0D6-4059-9EDF-C15C5452AFC9}" dt="2021-09-21T08:33:51.767" v="91" actId="14100"/>
          <ac:cxnSpMkLst>
            <pc:docMk/>
            <pc:sldMk cId="2913466124" sldId="307"/>
            <ac:cxnSpMk id="76" creationId="{9BDA4D59-B045-4950-ACD4-A92567830EDD}"/>
          </ac:cxnSpMkLst>
        </pc:cxnChg>
        <pc:cxnChg chg="mod">
          <ac:chgData name="Dojčinović Duška" userId="e746fe8b-9fc5-4734-bf0c-bb63d1e896f6" providerId="ADAL" clId="{A83A68AE-C0D6-4059-9EDF-C15C5452AFC9}" dt="2021-09-21T08:33:51.767" v="91" actId="14100"/>
          <ac:cxnSpMkLst>
            <pc:docMk/>
            <pc:sldMk cId="2913466124" sldId="307"/>
            <ac:cxnSpMk id="77" creationId="{05EB8D18-A907-463C-9E91-319A39F51517}"/>
          </ac:cxnSpMkLst>
        </pc:cxnChg>
        <pc:cxnChg chg="mod">
          <ac:chgData name="Dojčinović Duška" userId="e746fe8b-9fc5-4734-bf0c-bb63d1e896f6" providerId="ADAL" clId="{A83A68AE-C0D6-4059-9EDF-C15C5452AFC9}" dt="2021-09-21T08:33:51.767" v="91" actId="14100"/>
          <ac:cxnSpMkLst>
            <pc:docMk/>
            <pc:sldMk cId="2913466124" sldId="307"/>
            <ac:cxnSpMk id="78" creationId="{52BABA81-F051-4DD6-9DC8-60C086A691E7}"/>
          </ac:cxnSpMkLst>
        </pc:cxnChg>
      </pc:sldChg>
      <pc:sldChg chg="modSp">
        <pc:chgData name="Dojčinović Duška" userId="e746fe8b-9fc5-4734-bf0c-bb63d1e896f6" providerId="ADAL" clId="{A83A68AE-C0D6-4059-9EDF-C15C5452AFC9}" dt="2021-09-21T09:01:58.077" v="136" actId="1036"/>
        <pc:sldMkLst>
          <pc:docMk/>
          <pc:sldMk cId="0" sldId="317"/>
        </pc:sldMkLst>
        <pc:spChg chg="mod">
          <ac:chgData name="Dojčinović Duška" userId="e746fe8b-9fc5-4734-bf0c-bb63d1e896f6" providerId="ADAL" clId="{A83A68AE-C0D6-4059-9EDF-C15C5452AFC9}" dt="2021-09-21T09:01:58.077" v="136" actId="1036"/>
          <ac:spMkLst>
            <pc:docMk/>
            <pc:sldMk cId="0" sldId="317"/>
            <ac:spMk id="19458" creationId="{61808B7E-6521-4354-8FCE-93E378302267}"/>
          </ac:spMkLst>
        </pc:spChg>
      </pc:sldChg>
      <pc:sldChg chg="modSp mod">
        <pc:chgData name="Dojčinović Duška" userId="e746fe8b-9fc5-4734-bf0c-bb63d1e896f6" providerId="ADAL" clId="{A83A68AE-C0D6-4059-9EDF-C15C5452AFC9}" dt="2021-09-21T09:09:00.214" v="143" actId="20577"/>
        <pc:sldMkLst>
          <pc:docMk/>
          <pc:sldMk cId="0" sldId="321"/>
        </pc:sldMkLst>
        <pc:spChg chg="mod">
          <ac:chgData name="Dojčinović Duška" userId="e746fe8b-9fc5-4734-bf0c-bb63d1e896f6" providerId="ADAL" clId="{A83A68AE-C0D6-4059-9EDF-C15C5452AFC9}" dt="2021-09-21T09:09:00.214" v="143" actId="20577"/>
          <ac:spMkLst>
            <pc:docMk/>
            <pc:sldMk cId="0" sldId="321"/>
            <ac:spMk id="16386" creationId="{E9FE815E-66C7-4E00-A9B0-39899380763B}"/>
          </ac:spMkLst>
        </pc:spChg>
      </pc:sldChg>
      <pc:sldChg chg="modSp mod">
        <pc:chgData name="Dojčinović Duška" userId="e746fe8b-9fc5-4734-bf0c-bb63d1e896f6" providerId="ADAL" clId="{A83A68AE-C0D6-4059-9EDF-C15C5452AFC9}" dt="2021-09-21T09:29:53.614" v="253" actId="20577"/>
        <pc:sldMkLst>
          <pc:docMk/>
          <pc:sldMk cId="0" sldId="323"/>
        </pc:sldMkLst>
        <pc:spChg chg="mod">
          <ac:chgData name="Dojčinović Duška" userId="e746fe8b-9fc5-4734-bf0c-bb63d1e896f6" providerId="ADAL" clId="{A83A68AE-C0D6-4059-9EDF-C15C5452AFC9}" dt="2021-09-21T09:29:53.614" v="253" actId="20577"/>
          <ac:spMkLst>
            <pc:docMk/>
            <pc:sldMk cId="0" sldId="323"/>
            <ac:spMk id="3" creationId="{4B69AFAA-DE7A-451C-AB93-F25695D64EC8}"/>
          </ac:spMkLst>
        </pc:spChg>
      </pc:sldChg>
      <pc:sldChg chg="modSp mod">
        <pc:chgData name="Dojčinović Duška" userId="e746fe8b-9fc5-4734-bf0c-bb63d1e896f6" providerId="ADAL" clId="{A83A68AE-C0D6-4059-9EDF-C15C5452AFC9}" dt="2021-09-21T09:50:32.433" v="274" actId="20577"/>
        <pc:sldMkLst>
          <pc:docMk/>
          <pc:sldMk cId="1907775153" sldId="332"/>
        </pc:sldMkLst>
        <pc:spChg chg="mod">
          <ac:chgData name="Dojčinović Duška" userId="e746fe8b-9fc5-4734-bf0c-bb63d1e896f6" providerId="ADAL" clId="{A83A68AE-C0D6-4059-9EDF-C15C5452AFC9}" dt="2021-09-21T09:50:32.433" v="274" actId="20577"/>
          <ac:spMkLst>
            <pc:docMk/>
            <pc:sldMk cId="1907775153" sldId="332"/>
            <ac:spMk id="2" creationId="{00000000-0000-0000-0000-000000000000}"/>
          </ac:spMkLst>
        </pc:spChg>
      </pc:sldChg>
      <pc:sldChg chg="modSp mod">
        <pc:chgData name="Dojčinović Duška" userId="e746fe8b-9fc5-4734-bf0c-bb63d1e896f6" providerId="ADAL" clId="{A83A68AE-C0D6-4059-9EDF-C15C5452AFC9}" dt="2021-09-21T09:50:14.623" v="273" actId="20577"/>
        <pc:sldMkLst>
          <pc:docMk/>
          <pc:sldMk cId="2196127701" sldId="333"/>
        </pc:sldMkLst>
        <pc:spChg chg="mod">
          <ac:chgData name="Dojčinović Duška" userId="e746fe8b-9fc5-4734-bf0c-bb63d1e896f6" providerId="ADAL" clId="{A83A68AE-C0D6-4059-9EDF-C15C5452AFC9}" dt="2021-09-21T09:50:14.623" v="273" actId="20577"/>
          <ac:spMkLst>
            <pc:docMk/>
            <pc:sldMk cId="2196127701" sldId="333"/>
            <ac:spMk id="3" creationId="{00000000-0000-0000-0000-000000000000}"/>
          </ac:spMkLst>
        </pc:spChg>
      </pc:sldChg>
      <pc:sldChg chg="modSp mod">
        <pc:chgData name="Dojčinović Duška" userId="e746fe8b-9fc5-4734-bf0c-bb63d1e896f6" providerId="ADAL" clId="{A83A68AE-C0D6-4059-9EDF-C15C5452AFC9}" dt="2021-09-21T09:52:26.018" v="278" actId="207"/>
        <pc:sldMkLst>
          <pc:docMk/>
          <pc:sldMk cId="817993804" sldId="336"/>
        </pc:sldMkLst>
        <pc:spChg chg="mod">
          <ac:chgData name="Dojčinović Duška" userId="e746fe8b-9fc5-4734-bf0c-bb63d1e896f6" providerId="ADAL" clId="{A83A68AE-C0D6-4059-9EDF-C15C5452AFC9}" dt="2021-09-21T09:52:26.018" v="278" actId="207"/>
          <ac:spMkLst>
            <pc:docMk/>
            <pc:sldMk cId="817993804" sldId="336"/>
            <ac:spMk id="3" creationId="{00000000-0000-0000-0000-000000000000}"/>
          </ac:spMkLst>
        </pc:spChg>
      </pc:sldChg>
      <pc:sldChg chg="modSp mod">
        <pc:chgData name="Dojčinović Duška" userId="e746fe8b-9fc5-4734-bf0c-bb63d1e896f6" providerId="ADAL" clId="{A83A68AE-C0D6-4059-9EDF-C15C5452AFC9}" dt="2021-09-21T10:15:15.589" v="280" actId="20577"/>
        <pc:sldMkLst>
          <pc:docMk/>
          <pc:sldMk cId="3010686936" sldId="346"/>
        </pc:sldMkLst>
        <pc:spChg chg="mod">
          <ac:chgData name="Dojčinović Duška" userId="e746fe8b-9fc5-4734-bf0c-bb63d1e896f6" providerId="ADAL" clId="{A83A68AE-C0D6-4059-9EDF-C15C5452AFC9}" dt="2021-09-21T10:15:15.589" v="280" actId="20577"/>
          <ac:spMkLst>
            <pc:docMk/>
            <pc:sldMk cId="3010686936" sldId="346"/>
            <ac:spMk id="50" creationId="{7E4F215B-1E60-4DCE-A07E-D8C55E9EA586}"/>
          </ac:spMkLst>
        </pc:spChg>
      </pc:sldChg>
      <pc:sldChg chg="modSp mod">
        <pc:chgData name="Dojčinović Duška" userId="e746fe8b-9fc5-4734-bf0c-bb63d1e896f6" providerId="ADAL" clId="{A83A68AE-C0D6-4059-9EDF-C15C5452AFC9}" dt="2021-09-21T09:45:28.715" v="255" actId="20577"/>
        <pc:sldMkLst>
          <pc:docMk/>
          <pc:sldMk cId="4045887623" sldId="391"/>
        </pc:sldMkLst>
        <pc:spChg chg="mod">
          <ac:chgData name="Dojčinović Duška" userId="e746fe8b-9fc5-4734-bf0c-bb63d1e896f6" providerId="ADAL" clId="{A83A68AE-C0D6-4059-9EDF-C15C5452AFC9}" dt="2021-09-21T09:45:28.715" v="255" actId="20577"/>
          <ac:spMkLst>
            <pc:docMk/>
            <pc:sldMk cId="4045887623" sldId="391"/>
            <ac:spMk id="7" creationId="{00000000-0000-0000-0000-000000000000}"/>
          </ac:spMkLst>
        </pc:spChg>
      </pc:sldChg>
      <pc:sldChg chg="modSp mod">
        <pc:chgData name="Dojčinović Duška" userId="e746fe8b-9fc5-4734-bf0c-bb63d1e896f6" providerId="ADAL" clId="{A83A68AE-C0D6-4059-9EDF-C15C5452AFC9}" dt="2021-09-21T09:47:35.693" v="271" actId="20577"/>
        <pc:sldMkLst>
          <pc:docMk/>
          <pc:sldMk cId="2795086177" sldId="396"/>
        </pc:sldMkLst>
        <pc:spChg chg="mod">
          <ac:chgData name="Dojčinović Duška" userId="e746fe8b-9fc5-4734-bf0c-bb63d1e896f6" providerId="ADAL" clId="{A83A68AE-C0D6-4059-9EDF-C15C5452AFC9}" dt="2021-09-21T09:47:35.693" v="271" actId="20577"/>
          <ac:spMkLst>
            <pc:docMk/>
            <pc:sldMk cId="2795086177" sldId="396"/>
            <ac:spMk id="3" creationId="{00000000-0000-0000-0000-000000000000}"/>
          </ac:spMkLst>
        </pc:spChg>
      </pc:sldChg>
      <pc:sldChg chg="modSp mod">
        <pc:chgData name="Dojčinović Duška" userId="e746fe8b-9fc5-4734-bf0c-bb63d1e896f6" providerId="ADAL" clId="{A83A68AE-C0D6-4059-9EDF-C15C5452AFC9}" dt="2021-09-21T09:47:59.345" v="272" actId="20577"/>
        <pc:sldMkLst>
          <pc:docMk/>
          <pc:sldMk cId="2894609943" sldId="397"/>
        </pc:sldMkLst>
        <pc:spChg chg="mod">
          <ac:chgData name="Dojčinović Duška" userId="e746fe8b-9fc5-4734-bf0c-bb63d1e896f6" providerId="ADAL" clId="{A83A68AE-C0D6-4059-9EDF-C15C5452AFC9}" dt="2021-09-21T09:47:59.345" v="272" actId="20577"/>
          <ac:spMkLst>
            <pc:docMk/>
            <pc:sldMk cId="2894609943" sldId="397"/>
            <ac:spMk id="2" creationId="{00000000-0000-0000-0000-000000000000}"/>
          </ac:spMkLst>
        </pc:spChg>
      </pc:sldChg>
    </pc:docChg>
  </pc:docChgLst>
  <pc:docChgLst>
    <pc:chgData name="Dojčinović Duška" userId="e746fe8b-9fc5-4734-bf0c-bb63d1e896f6" providerId="ADAL" clId="{86C20966-1761-45DC-A500-06AF07D9CA70}"/>
    <pc:docChg chg="undo redo custSel modSld">
      <pc:chgData name="Dojčinović Duška" userId="e746fe8b-9fc5-4734-bf0c-bb63d1e896f6" providerId="ADAL" clId="{86C20966-1761-45DC-A500-06AF07D9CA70}" dt="2021-09-23T07:29:40.717" v="362" actId="14100"/>
      <pc:docMkLst>
        <pc:docMk/>
      </pc:docMkLst>
      <pc:sldChg chg="modSp mod">
        <pc:chgData name="Dojčinović Duška" userId="e746fe8b-9fc5-4734-bf0c-bb63d1e896f6" providerId="ADAL" clId="{86C20966-1761-45DC-A500-06AF07D9CA70}" dt="2021-09-23T07:02:27.217" v="327" actId="20577"/>
        <pc:sldMkLst>
          <pc:docMk/>
          <pc:sldMk cId="0" sldId="256"/>
        </pc:sldMkLst>
        <pc:spChg chg="mod">
          <ac:chgData name="Dojčinović Duška" userId="e746fe8b-9fc5-4734-bf0c-bb63d1e896f6" providerId="ADAL" clId="{86C20966-1761-45DC-A500-06AF07D9CA70}" dt="2021-09-23T07:02:27.217" v="327" actId="20577"/>
          <ac:spMkLst>
            <pc:docMk/>
            <pc:sldMk cId="0" sldId="256"/>
            <ac:spMk id="18436" creationId="{9B064C90-85A3-4E70-BE9A-336A5DD36748}"/>
          </ac:spMkLst>
        </pc:spChg>
      </pc:sldChg>
      <pc:sldChg chg="modSp mod">
        <pc:chgData name="Dojčinović Duška" userId="e746fe8b-9fc5-4734-bf0c-bb63d1e896f6" providerId="ADAL" clId="{86C20966-1761-45DC-A500-06AF07D9CA70}" dt="2021-09-23T07:21:59.577" v="347" actId="20577"/>
        <pc:sldMkLst>
          <pc:docMk/>
          <pc:sldMk cId="0" sldId="272"/>
        </pc:sldMkLst>
        <pc:spChg chg="mod">
          <ac:chgData name="Dojčinović Duška" userId="e746fe8b-9fc5-4734-bf0c-bb63d1e896f6" providerId="ADAL" clId="{86C20966-1761-45DC-A500-06AF07D9CA70}" dt="2021-09-23T07:21:59.577" v="347" actId="20577"/>
          <ac:spMkLst>
            <pc:docMk/>
            <pc:sldMk cId="0" sldId="272"/>
            <ac:spMk id="2" creationId="{00000000-0000-0000-0000-000000000000}"/>
          </ac:spMkLst>
        </pc:spChg>
      </pc:sldChg>
      <pc:sldChg chg="modSp mod">
        <pc:chgData name="Dojčinović Duška" userId="e746fe8b-9fc5-4734-bf0c-bb63d1e896f6" providerId="ADAL" clId="{86C20966-1761-45DC-A500-06AF07D9CA70}" dt="2021-09-23T07:24:31.479" v="349" actId="20577"/>
        <pc:sldMkLst>
          <pc:docMk/>
          <pc:sldMk cId="2657568355" sldId="286"/>
        </pc:sldMkLst>
        <pc:spChg chg="mod">
          <ac:chgData name="Dojčinović Duška" userId="e746fe8b-9fc5-4734-bf0c-bb63d1e896f6" providerId="ADAL" clId="{86C20966-1761-45DC-A500-06AF07D9CA70}" dt="2021-09-23T07:24:31.479" v="349" actId="20577"/>
          <ac:spMkLst>
            <pc:docMk/>
            <pc:sldMk cId="2657568355" sldId="286"/>
            <ac:spMk id="7" creationId="{00000000-0000-0000-0000-000000000000}"/>
          </ac:spMkLst>
        </pc:spChg>
      </pc:sldChg>
      <pc:sldChg chg="modSp mod">
        <pc:chgData name="Dojčinović Duška" userId="e746fe8b-9fc5-4734-bf0c-bb63d1e896f6" providerId="ADAL" clId="{86C20966-1761-45DC-A500-06AF07D9CA70}" dt="2021-09-23T06:59:14.283" v="316"/>
        <pc:sldMkLst>
          <pc:docMk/>
          <pc:sldMk cId="1121824772" sldId="295"/>
        </pc:sldMkLst>
        <pc:spChg chg="mod">
          <ac:chgData name="Dojčinović Duška" userId="e746fe8b-9fc5-4734-bf0c-bb63d1e896f6" providerId="ADAL" clId="{86C20966-1761-45DC-A500-06AF07D9CA70}" dt="2021-09-23T06:59:14.283" v="316"/>
          <ac:spMkLst>
            <pc:docMk/>
            <pc:sldMk cId="1121824772" sldId="295"/>
            <ac:spMk id="2" creationId="{FF8CF0F7-F46C-4584-903D-FAAD44EE765F}"/>
          </ac:spMkLst>
        </pc:spChg>
      </pc:sldChg>
      <pc:sldChg chg="modSp mod">
        <pc:chgData name="Dojčinović Duška" userId="e746fe8b-9fc5-4734-bf0c-bb63d1e896f6" providerId="ADAL" clId="{86C20966-1761-45DC-A500-06AF07D9CA70}" dt="2021-09-23T07:01:35.439" v="321" actId="20577"/>
        <pc:sldMkLst>
          <pc:docMk/>
          <pc:sldMk cId="3729114899" sldId="300"/>
        </pc:sldMkLst>
        <pc:spChg chg="mod">
          <ac:chgData name="Dojčinović Duška" userId="e746fe8b-9fc5-4734-bf0c-bb63d1e896f6" providerId="ADAL" clId="{86C20966-1761-45DC-A500-06AF07D9CA70}" dt="2021-09-23T07:01:35.439" v="321" actId="20577"/>
          <ac:spMkLst>
            <pc:docMk/>
            <pc:sldMk cId="3729114899" sldId="300"/>
            <ac:spMk id="5" creationId="{00000000-0000-0000-0000-000000000000}"/>
          </ac:spMkLst>
        </pc:spChg>
      </pc:sldChg>
      <pc:sldChg chg="modSp mod">
        <pc:chgData name="Dojčinović Duška" userId="e746fe8b-9fc5-4734-bf0c-bb63d1e896f6" providerId="ADAL" clId="{86C20966-1761-45DC-A500-06AF07D9CA70}" dt="2021-09-23T06:54:56.681" v="310" actId="20577"/>
        <pc:sldMkLst>
          <pc:docMk/>
          <pc:sldMk cId="3568838451" sldId="301"/>
        </pc:sldMkLst>
        <pc:spChg chg="mod">
          <ac:chgData name="Dojčinović Duška" userId="e746fe8b-9fc5-4734-bf0c-bb63d1e896f6" providerId="ADAL" clId="{86C20966-1761-45DC-A500-06AF07D9CA70}" dt="2021-09-23T06:54:56.681" v="310" actId="20577"/>
          <ac:spMkLst>
            <pc:docMk/>
            <pc:sldMk cId="3568838451" sldId="301"/>
            <ac:spMk id="3" creationId="{00000000-0000-0000-0000-000000000000}"/>
          </ac:spMkLst>
        </pc:spChg>
      </pc:sldChg>
      <pc:sldChg chg="modSp mod">
        <pc:chgData name="Dojčinović Duška" userId="e746fe8b-9fc5-4734-bf0c-bb63d1e896f6" providerId="ADAL" clId="{86C20966-1761-45DC-A500-06AF07D9CA70}" dt="2021-09-23T07:29:40.717" v="362" actId="14100"/>
        <pc:sldMkLst>
          <pc:docMk/>
          <pc:sldMk cId="3938549041" sldId="310"/>
        </pc:sldMkLst>
        <pc:spChg chg="mod">
          <ac:chgData name="Dojčinović Duška" userId="e746fe8b-9fc5-4734-bf0c-bb63d1e896f6" providerId="ADAL" clId="{86C20966-1761-45DC-A500-06AF07D9CA70}" dt="2021-09-23T07:29:40.717" v="362" actId="14100"/>
          <ac:spMkLst>
            <pc:docMk/>
            <pc:sldMk cId="3938549041" sldId="310"/>
            <ac:spMk id="2" creationId="{CFAC2C49-A364-4800-A679-FB658FF9D811}"/>
          </ac:spMkLst>
        </pc:spChg>
      </pc:sldChg>
      <pc:sldChg chg="modSp mod">
        <pc:chgData name="Dojčinović Duška" userId="e746fe8b-9fc5-4734-bf0c-bb63d1e896f6" providerId="ADAL" clId="{86C20966-1761-45DC-A500-06AF07D9CA70}" dt="2021-09-23T07:27:03.112" v="355" actId="6549"/>
        <pc:sldMkLst>
          <pc:docMk/>
          <pc:sldMk cId="2081034296" sldId="312"/>
        </pc:sldMkLst>
        <pc:spChg chg="mod">
          <ac:chgData name="Dojčinović Duška" userId="e746fe8b-9fc5-4734-bf0c-bb63d1e896f6" providerId="ADAL" clId="{86C20966-1761-45DC-A500-06AF07D9CA70}" dt="2021-09-23T07:27:03.112" v="355" actId="6549"/>
          <ac:spMkLst>
            <pc:docMk/>
            <pc:sldMk cId="2081034296" sldId="312"/>
            <ac:spMk id="2" creationId="{00000000-0000-0000-0000-000000000000}"/>
          </ac:spMkLst>
        </pc:spChg>
      </pc:sldChg>
      <pc:sldChg chg="modSp mod">
        <pc:chgData name="Dojčinović Duška" userId="e746fe8b-9fc5-4734-bf0c-bb63d1e896f6" providerId="ADAL" clId="{86C20966-1761-45DC-A500-06AF07D9CA70}" dt="2021-09-23T05:59:05.464" v="87" actId="20577"/>
        <pc:sldMkLst>
          <pc:docMk/>
          <pc:sldMk cId="161422657" sldId="314"/>
        </pc:sldMkLst>
        <pc:spChg chg="mod">
          <ac:chgData name="Dojčinović Duška" userId="e746fe8b-9fc5-4734-bf0c-bb63d1e896f6" providerId="ADAL" clId="{86C20966-1761-45DC-A500-06AF07D9CA70}" dt="2021-09-23T05:59:05.464" v="87" actId="20577"/>
          <ac:spMkLst>
            <pc:docMk/>
            <pc:sldMk cId="161422657" sldId="314"/>
            <ac:spMk id="3" creationId="{00000000-0000-0000-0000-000000000000}"/>
          </ac:spMkLst>
        </pc:spChg>
      </pc:sldChg>
      <pc:sldChg chg="modSp mod">
        <pc:chgData name="Dojčinović Duška" userId="e746fe8b-9fc5-4734-bf0c-bb63d1e896f6" providerId="ADAL" clId="{86C20966-1761-45DC-A500-06AF07D9CA70}" dt="2021-09-23T07:01:43.167" v="326" actId="20577"/>
        <pc:sldMkLst>
          <pc:docMk/>
          <pc:sldMk cId="4228898875" sldId="315"/>
        </pc:sldMkLst>
        <pc:spChg chg="mod">
          <ac:chgData name="Dojčinović Duška" userId="e746fe8b-9fc5-4734-bf0c-bb63d1e896f6" providerId="ADAL" clId="{86C20966-1761-45DC-A500-06AF07D9CA70}" dt="2021-09-23T07:01:43.167" v="326" actId="20577"/>
          <ac:spMkLst>
            <pc:docMk/>
            <pc:sldMk cId="4228898875" sldId="315"/>
            <ac:spMk id="5" creationId="{00000000-0000-0000-0000-000000000000}"/>
          </ac:spMkLst>
        </pc:spChg>
      </pc:sldChg>
      <pc:sldChg chg="modSp mod">
        <pc:chgData name="Dojčinović Duška" userId="e746fe8b-9fc5-4734-bf0c-bb63d1e896f6" providerId="ADAL" clId="{86C20966-1761-45DC-A500-06AF07D9CA70}" dt="2021-09-23T05:58:05.225" v="59" actId="20577"/>
        <pc:sldMkLst>
          <pc:docMk/>
          <pc:sldMk cId="4127940437" sldId="316"/>
        </pc:sldMkLst>
        <pc:spChg chg="mod">
          <ac:chgData name="Dojčinović Duška" userId="e746fe8b-9fc5-4734-bf0c-bb63d1e896f6" providerId="ADAL" clId="{86C20966-1761-45DC-A500-06AF07D9CA70}" dt="2021-09-23T05:58:05.225" v="59" actId="20577"/>
          <ac:spMkLst>
            <pc:docMk/>
            <pc:sldMk cId="4127940437" sldId="316"/>
            <ac:spMk id="3" creationId="{D51A2BD4-C778-4481-A5CF-2B7A05EB8F71}"/>
          </ac:spMkLst>
        </pc:spChg>
      </pc:sldChg>
      <pc:sldChg chg="modSp mod">
        <pc:chgData name="Dojčinović Duška" userId="e746fe8b-9fc5-4734-bf0c-bb63d1e896f6" providerId="ADAL" clId="{86C20966-1761-45DC-A500-06AF07D9CA70}" dt="2021-09-23T07:17:21.397" v="346" actId="20577"/>
        <pc:sldMkLst>
          <pc:docMk/>
          <pc:sldMk cId="0" sldId="323"/>
        </pc:sldMkLst>
        <pc:spChg chg="mod">
          <ac:chgData name="Dojčinović Duška" userId="e746fe8b-9fc5-4734-bf0c-bb63d1e896f6" providerId="ADAL" clId="{86C20966-1761-45DC-A500-06AF07D9CA70}" dt="2021-09-23T07:17:21.397" v="346" actId="20577"/>
          <ac:spMkLst>
            <pc:docMk/>
            <pc:sldMk cId="0" sldId="323"/>
            <ac:spMk id="3" creationId="{4B69AFAA-DE7A-451C-AB93-F25695D64EC8}"/>
          </ac:spMkLst>
        </pc:spChg>
      </pc:sldChg>
      <pc:sldChg chg="modSp mod">
        <pc:chgData name="Dojčinović Duška" userId="e746fe8b-9fc5-4734-bf0c-bb63d1e896f6" providerId="ADAL" clId="{86C20966-1761-45DC-A500-06AF07D9CA70}" dt="2021-09-23T06:32:32.868" v="264" actId="20577"/>
        <pc:sldMkLst>
          <pc:docMk/>
          <pc:sldMk cId="3224118103" sldId="335"/>
        </pc:sldMkLst>
        <pc:spChg chg="mod">
          <ac:chgData name="Dojčinović Duška" userId="e746fe8b-9fc5-4734-bf0c-bb63d1e896f6" providerId="ADAL" clId="{86C20966-1761-45DC-A500-06AF07D9CA70}" dt="2021-09-23T06:32:32.868" v="264" actId="20577"/>
          <ac:spMkLst>
            <pc:docMk/>
            <pc:sldMk cId="3224118103" sldId="335"/>
            <ac:spMk id="1025" creationId="{00000000-0000-0000-0000-000000000000}"/>
          </ac:spMkLst>
        </pc:spChg>
      </pc:sldChg>
      <pc:sldChg chg="modSp mod">
        <pc:chgData name="Dojčinović Duška" userId="e746fe8b-9fc5-4734-bf0c-bb63d1e896f6" providerId="ADAL" clId="{86C20966-1761-45DC-A500-06AF07D9CA70}" dt="2021-09-23T06:34:00.726" v="266" actId="207"/>
        <pc:sldMkLst>
          <pc:docMk/>
          <pc:sldMk cId="817993804" sldId="336"/>
        </pc:sldMkLst>
        <pc:spChg chg="mod">
          <ac:chgData name="Dojčinović Duška" userId="e746fe8b-9fc5-4734-bf0c-bb63d1e896f6" providerId="ADAL" clId="{86C20966-1761-45DC-A500-06AF07D9CA70}" dt="2021-09-23T06:34:00.726" v="266" actId="207"/>
          <ac:spMkLst>
            <pc:docMk/>
            <pc:sldMk cId="817993804" sldId="336"/>
            <ac:spMk id="3" creationId="{00000000-0000-0000-0000-000000000000}"/>
          </ac:spMkLst>
        </pc:spChg>
      </pc:sldChg>
      <pc:sldChg chg="modSp mod">
        <pc:chgData name="Dojčinović Duška" userId="e746fe8b-9fc5-4734-bf0c-bb63d1e896f6" providerId="ADAL" clId="{86C20966-1761-45DC-A500-06AF07D9CA70}" dt="2021-09-23T06:21:05.712" v="249" actId="5793"/>
        <pc:sldMkLst>
          <pc:docMk/>
          <pc:sldMk cId="2387554975" sldId="338"/>
        </pc:sldMkLst>
        <pc:spChg chg="mod">
          <ac:chgData name="Dojčinović Duška" userId="e746fe8b-9fc5-4734-bf0c-bb63d1e896f6" providerId="ADAL" clId="{86C20966-1761-45DC-A500-06AF07D9CA70}" dt="2021-09-23T06:21:05.712" v="249" actId="5793"/>
          <ac:spMkLst>
            <pc:docMk/>
            <pc:sldMk cId="2387554975" sldId="338"/>
            <ac:spMk id="86017" creationId="{00000000-0000-0000-0000-000000000000}"/>
          </ac:spMkLst>
        </pc:spChg>
      </pc:sldChg>
      <pc:sldChg chg="modSp mod">
        <pc:chgData name="Dojčinović Duška" userId="e746fe8b-9fc5-4734-bf0c-bb63d1e896f6" providerId="ADAL" clId="{86C20966-1761-45DC-A500-06AF07D9CA70}" dt="2021-09-23T06:18:57.333" v="246" actId="20577"/>
        <pc:sldMkLst>
          <pc:docMk/>
          <pc:sldMk cId="1704278470" sldId="340"/>
        </pc:sldMkLst>
        <pc:spChg chg="mod">
          <ac:chgData name="Dojčinović Duška" userId="e746fe8b-9fc5-4734-bf0c-bb63d1e896f6" providerId="ADAL" clId="{86C20966-1761-45DC-A500-06AF07D9CA70}" dt="2021-09-23T06:18:57.333" v="246" actId="20577"/>
          <ac:spMkLst>
            <pc:docMk/>
            <pc:sldMk cId="1704278470" sldId="340"/>
            <ac:spMk id="5" creationId="{00000000-0000-0000-0000-000000000000}"/>
          </ac:spMkLst>
        </pc:spChg>
      </pc:sldChg>
      <pc:sldChg chg="modSp mod">
        <pc:chgData name="Dojčinović Duška" userId="e746fe8b-9fc5-4734-bf0c-bb63d1e896f6" providerId="ADAL" clId="{86C20966-1761-45DC-A500-06AF07D9CA70}" dt="2021-09-23T06:16:51.123" v="230" actId="20577"/>
        <pc:sldMkLst>
          <pc:docMk/>
          <pc:sldMk cId="295805343" sldId="344"/>
        </pc:sldMkLst>
        <pc:spChg chg="mod">
          <ac:chgData name="Dojčinović Duška" userId="e746fe8b-9fc5-4734-bf0c-bb63d1e896f6" providerId="ADAL" clId="{86C20966-1761-45DC-A500-06AF07D9CA70}" dt="2021-09-23T06:16:51.123" v="230" actId="20577"/>
          <ac:spMkLst>
            <pc:docMk/>
            <pc:sldMk cId="295805343" sldId="344"/>
            <ac:spMk id="2" creationId="{00000000-0000-0000-0000-000000000000}"/>
          </ac:spMkLst>
        </pc:spChg>
      </pc:sldChg>
      <pc:sldChg chg="modSp mod">
        <pc:chgData name="Dojčinović Duška" userId="e746fe8b-9fc5-4734-bf0c-bb63d1e896f6" providerId="ADAL" clId="{86C20966-1761-45DC-A500-06AF07D9CA70}" dt="2021-09-23T06:17:27.049" v="245" actId="20577"/>
        <pc:sldMkLst>
          <pc:docMk/>
          <pc:sldMk cId="3010686936" sldId="346"/>
        </pc:sldMkLst>
        <pc:spChg chg="mod">
          <ac:chgData name="Dojčinović Duška" userId="e746fe8b-9fc5-4734-bf0c-bb63d1e896f6" providerId="ADAL" clId="{86C20966-1761-45DC-A500-06AF07D9CA70}" dt="2021-09-23T06:17:27.049" v="245" actId="20577"/>
          <ac:spMkLst>
            <pc:docMk/>
            <pc:sldMk cId="3010686936" sldId="346"/>
            <ac:spMk id="10" creationId="{00000000-0000-0000-0000-000000000000}"/>
          </ac:spMkLst>
        </pc:spChg>
        <pc:spChg chg="mod">
          <ac:chgData name="Dojčinović Duška" userId="e746fe8b-9fc5-4734-bf0c-bb63d1e896f6" providerId="ADAL" clId="{86C20966-1761-45DC-A500-06AF07D9CA70}" dt="2021-09-23T06:12:53.917" v="204" actId="20577"/>
          <ac:spMkLst>
            <pc:docMk/>
            <pc:sldMk cId="3010686936" sldId="346"/>
            <ac:spMk id="52" creationId="{8B6D7AA0-391B-4F6A-B69E-74D4FB70C0EA}"/>
          </ac:spMkLst>
        </pc:spChg>
      </pc:sldChg>
      <pc:sldChg chg="modSp mod">
        <pc:chgData name="Dojčinović Duška" userId="e746fe8b-9fc5-4734-bf0c-bb63d1e896f6" providerId="ADAL" clId="{86C20966-1761-45DC-A500-06AF07D9CA70}" dt="2021-09-23T06:11:28.727" v="197" actId="1035"/>
        <pc:sldMkLst>
          <pc:docMk/>
          <pc:sldMk cId="1852147827" sldId="347"/>
        </pc:sldMkLst>
        <pc:spChg chg="mod">
          <ac:chgData name="Dojčinović Duška" userId="e746fe8b-9fc5-4734-bf0c-bb63d1e896f6" providerId="ADAL" clId="{86C20966-1761-45DC-A500-06AF07D9CA70}" dt="2021-09-23T06:09:51.666" v="192" actId="1036"/>
          <ac:spMkLst>
            <pc:docMk/>
            <pc:sldMk cId="1852147827" sldId="347"/>
            <ac:spMk id="2" creationId="{00000000-0000-0000-0000-000000000000}"/>
          </ac:spMkLst>
        </pc:spChg>
        <pc:spChg chg="mod">
          <ac:chgData name="Dojčinović Duška" userId="e746fe8b-9fc5-4734-bf0c-bb63d1e896f6" providerId="ADAL" clId="{86C20966-1761-45DC-A500-06AF07D9CA70}" dt="2021-09-23T06:10:45.769" v="193" actId="255"/>
          <ac:spMkLst>
            <pc:docMk/>
            <pc:sldMk cId="1852147827" sldId="347"/>
            <ac:spMk id="4" creationId="{7D9E9560-9116-4943-9FE5-90755685073A}"/>
          </ac:spMkLst>
        </pc:spChg>
        <pc:spChg chg="mod">
          <ac:chgData name="Dojčinović Duška" userId="e746fe8b-9fc5-4734-bf0c-bb63d1e896f6" providerId="ADAL" clId="{86C20966-1761-45DC-A500-06AF07D9CA70}" dt="2021-09-23T06:11:28.727" v="197" actId="1035"/>
          <ac:spMkLst>
            <pc:docMk/>
            <pc:sldMk cId="1852147827" sldId="347"/>
            <ac:spMk id="23" creationId="{04D3D394-EBA9-43B3-A7B6-9B23658821E3}"/>
          </ac:spMkLst>
        </pc:spChg>
      </pc:sldChg>
      <pc:sldChg chg="modSp mod">
        <pc:chgData name="Dojčinović Duška" userId="e746fe8b-9fc5-4734-bf0c-bb63d1e896f6" providerId="ADAL" clId="{86C20966-1761-45DC-A500-06AF07D9CA70}" dt="2021-09-23T06:09:13.670" v="187" actId="1035"/>
        <pc:sldMkLst>
          <pc:docMk/>
          <pc:sldMk cId="1765842666" sldId="348"/>
        </pc:sldMkLst>
        <pc:spChg chg="mod">
          <ac:chgData name="Dojčinović Duška" userId="e746fe8b-9fc5-4734-bf0c-bb63d1e896f6" providerId="ADAL" clId="{86C20966-1761-45DC-A500-06AF07D9CA70}" dt="2021-09-23T06:09:13.670" v="187" actId="1035"/>
          <ac:spMkLst>
            <pc:docMk/>
            <pc:sldMk cId="1765842666" sldId="348"/>
            <ac:spMk id="2" creationId="{00000000-0000-0000-0000-000000000000}"/>
          </ac:spMkLst>
        </pc:spChg>
      </pc:sldChg>
      <pc:sldChg chg="modSp mod">
        <pc:chgData name="Dojčinović Duška" userId="e746fe8b-9fc5-4734-bf0c-bb63d1e896f6" providerId="ADAL" clId="{86C20966-1761-45DC-A500-06AF07D9CA70}" dt="2021-09-23T06:06:41.043" v="177" actId="14734"/>
        <pc:sldMkLst>
          <pc:docMk/>
          <pc:sldMk cId="145770819" sldId="356"/>
        </pc:sldMkLst>
        <pc:graphicFrameChg chg="modGraphic">
          <ac:chgData name="Dojčinović Duška" userId="e746fe8b-9fc5-4734-bf0c-bb63d1e896f6" providerId="ADAL" clId="{86C20966-1761-45DC-A500-06AF07D9CA70}" dt="2021-09-23T06:06:41.043" v="177" actId="14734"/>
          <ac:graphicFrameMkLst>
            <pc:docMk/>
            <pc:sldMk cId="145770819" sldId="356"/>
            <ac:graphicFrameMk id="4" creationId="{00000000-0000-0000-0000-000000000000}"/>
          </ac:graphicFrameMkLst>
        </pc:graphicFrameChg>
      </pc:sldChg>
      <pc:sldChg chg="modSp mod">
        <pc:chgData name="Dojčinović Duška" userId="e746fe8b-9fc5-4734-bf0c-bb63d1e896f6" providerId="ADAL" clId="{86C20966-1761-45DC-A500-06AF07D9CA70}" dt="2021-09-23T06:00:43.002" v="110" actId="20577"/>
        <pc:sldMkLst>
          <pc:docMk/>
          <pc:sldMk cId="528292709" sldId="371"/>
        </pc:sldMkLst>
        <pc:spChg chg="mod">
          <ac:chgData name="Dojčinović Duška" userId="e746fe8b-9fc5-4734-bf0c-bb63d1e896f6" providerId="ADAL" clId="{86C20966-1761-45DC-A500-06AF07D9CA70}" dt="2021-09-23T06:00:43.002" v="110" actId="20577"/>
          <ac:spMkLst>
            <pc:docMk/>
            <pc:sldMk cId="528292709" sldId="371"/>
            <ac:spMk id="3" creationId="{00000000-0000-0000-0000-000000000000}"/>
          </ac:spMkLst>
        </pc:spChg>
      </pc:sldChg>
      <pc:sldChg chg="modSp mod">
        <pc:chgData name="Dojčinović Duška" userId="e746fe8b-9fc5-4734-bf0c-bb63d1e896f6" providerId="ADAL" clId="{86C20966-1761-45DC-A500-06AF07D9CA70}" dt="2021-09-23T06:52:39.519" v="308" actId="20577"/>
        <pc:sldMkLst>
          <pc:docMk/>
          <pc:sldMk cId="2045885866" sldId="376"/>
        </pc:sldMkLst>
        <pc:spChg chg="mod">
          <ac:chgData name="Dojčinović Duška" userId="e746fe8b-9fc5-4734-bf0c-bb63d1e896f6" providerId="ADAL" clId="{86C20966-1761-45DC-A500-06AF07D9CA70}" dt="2021-09-23T06:52:39.519" v="308" actId="20577"/>
          <ac:spMkLst>
            <pc:docMk/>
            <pc:sldMk cId="2045885866" sldId="376"/>
            <ac:spMk id="3" creationId="{00000000-0000-0000-0000-000000000000}"/>
          </ac:spMkLst>
        </pc:spChg>
      </pc:sldChg>
      <pc:sldChg chg="modSp mod">
        <pc:chgData name="Dojčinović Duška" userId="e746fe8b-9fc5-4734-bf0c-bb63d1e896f6" providerId="ADAL" clId="{86C20966-1761-45DC-A500-06AF07D9CA70}" dt="2021-09-23T06:56:34.955" v="315" actId="20577"/>
        <pc:sldMkLst>
          <pc:docMk/>
          <pc:sldMk cId="1654934035" sldId="380"/>
        </pc:sldMkLst>
        <pc:spChg chg="mod">
          <ac:chgData name="Dojčinović Duška" userId="e746fe8b-9fc5-4734-bf0c-bb63d1e896f6" providerId="ADAL" clId="{86C20966-1761-45DC-A500-06AF07D9CA70}" dt="2021-09-23T06:56:34.955" v="315" actId="20577"/>
          <ac:spMkLst>
            <pc:docMk/>
            <pc:sldMk cId="1654934035" sldId="380"/>
            <ac:spMk id="6" creationId="{00000000-0000-0000-0000-000000000000}"/>
          </ac:spMkLst>
        </pc:spChg>
      </pc:sldChg>
      <pc:sldChg chg="modSp mod">
        <pc:chgData name="Dojčinović Duška" userId="e746fe8b-9fc5-4734-bf0c-bb63d1e896f6" providerId="ADAL" clId="{86C20966-1761-45DC-A500-06AF07D9CA70}" dt="2021-09-23T06:50:26.054" v="297" actId="20577"/>
        <pc:sldMkLst>
          <pc:docMk/>
          <pc:sldMk cId="2287291954" sldId="382"/>
        </pc:sldMkLst>
        <pc:spChg chg="mod">
          <ac:chgData name="Dojčinović Duška" userId="e746fe8b-9fc5-4734-bf0c-bb63d1e896f6" providerId="ADAL" clId="{86C20966-1761-45DC-A500-06AF07D9CA70}" dt="2021-09-23T06:50:26.054" v="297" actId="20577"/>
          <ac:spMkLst>
            <pc:docMk/>
            <pc:sldMk cId="2287291954" sldId="382"/>
            <ac:spMk id="3" creationId="{00000000-0000-0000-0000-000000000000}"/>
          </ac:spMkLst>
        </pc:spChg>
      </pc:sldChg>
      <pc:sldChg chg="modSp mod">
        <pc:chgData name="Dojčinović Duška" userId="e746fe8b-9fc5-4734-bf0c-bb63d1e896f6" providerId="ADAL" clId="{86C20966-1761-45DC-A500-06AF07D9CA70}" dt="2021-09-23T06:51:25.688" v="299" actId="5793"/>
        <pc:sldMkLst>
          <pc:docMk/>
          <pc:sldMk cId="1987921089" sldId="383"/>
        </pc:sldMkLst>
        <pc:spChg chg="mod">
          <ac:chgData name="Dojčinović Duška" userId="e746fe8b-9fc5-4734-bf0c-bb63d1e896f6" providerId="ADAL" clId="{86C20966-1761-45DC-A500-06AF07D9CA70}" dt="2021-09-23T06:51:25.688" v="299" actId="5793"/>
          <ac:spMkLst>
            <pc:docMk/>
            <pc:sldMk cId="1987921089" sldId="383"/>
            <ac:spMk id="3" creationId="{00000000-0000-0000-0000-000000000000}"/>
          </ac:spMkLst>
        </pc:spChg>
      </pc:sldChg>
      <pc:sldChg chg="modSp mod">
        <pc:chgData name="Dojčinović Duška" userId="e746fe8b-9fc5-4734-bf0c-bb63d1e896f6" providerId="ADAL" clId="{86C20966-1761-45DC-A500-06AF07D9CA70}" dt="2021-09-23T06:48:35.778" v="294" actId="20577"/>
        <pc:sldMkLst>
          <pc:docMk/>
          <pc:sldMk cId="1611643677" sldId="386"/>
        </pc:sldMkLst>
        <pc:spChg chg="mod">
          <ac:chgData name="Dojčinović Duška" userId="e746fe8b-9fc5-4734-bf0c-bb63d1e896f6" providerId="ADAL" clId="{86C20966-1761-45DC-A500-06AF07D9CA70}" dt="2021-09-23T06:48:35.778" v="294" actId="20577"/>
          <ac:spMkLst>
            <pc:docMk/>
            <pc:sldMk cId="1611643677" sldId="386"/>
            <ac:spMk id="3" creationId="{00000000-0000-0000-0000-000000000000}"/>
          </ac:spMkLst>
        </pc:spChg>
      </pc:sldChg>
      <pc:sldChg chg="modSp mod">
        <pc:chgData name="Dojčinović Duška" userId="e746fe8b-9fc5-4734-bf0c-bb63d1e896f6" providerId="ADAL" clId="{86C20966-1761-45DC-A500-06AF07D9CA70}" dt="2021-09-23T06:02:39.344" v="166" actId="20577"/>
        <pc:sldMkLst>
          <pc:docMk/>
          <pc:sldMk cId="1793997606" sldId="389"/>
        </pc:sldMkLst>
        <pc:spChg chg="mod">
          <ac:chgData name="Dojčinović Duška" userId="e746fe8b-9fc5-4734-bf0c-bb63d1e896f6" providerId="ADAL" clId="{86C20966-1761-45DC-A500-06AF07D9CA70}" dt="2021-09-23T06:02:39.344" v="166" actId="20577"/>
          <ac:spMkLst>
            <pc:docMk/>
            <pc:sldMk cId="1793997606" sldId="389"/>
            <ac:spMk id="3" creationId="{00000000-0000-0000-0000-000000000000}"/>
          </ac:spMkLst>
        </pc:spChg>
      </pc:sldChg>
      <pc:sldChg chg="modSp mod">
        <pc:chgData name="Dojčinović Duška" userId="e746fe8b-9fc5-4734-bf0c-bb63d1e896f6" providerId="ADAL" clId="{86C20966-1761-45DC-A500-06AF07D9CA70}" dt="2021-09-23T06:47:15.400" v="292" actId="1035"/>
        <pc:sldMkLst>
          <pc:docMk/>
          <pc:sldMk cId="2653868743" sldId="392"/>
        </pc:sldMkLst>
        <pc:grpChg chg="mod">
          <ac:chgData name="Dojčinović Duška" userId="e746fe8b-9fc5-4734-bf0c-bb63d1e896f6" providerId="ADAL" clId="{86C20966-1761-45DC-A500-06AF07D9CA70}" dt="2021-09-23T06:47:15.400" v="292" actId="1035"/>
          <ac:grpSpMkLst>
            <pc:docMk/>
            <pc:sldMk cId="2653868743" sldId="392"/>
            <ac:grpSpMk id="3" creationId="{F1E90A3E-29EB-44A1-AE06-35475B8C2369}"/>
          </ac:grpSpMkLst>
        </pc:grpChg>
      </pc:sldChg>
      <pc:sldChg chg="modSp">
        <pc:chgData name="Dojčinović Duška" userId="e746fe8b-9fc5-4734-bf0c-bb63d1e896f6" providerId="ADAL" clId="{86C20966-1761-45DC-A500-06AF07D9CA70}" dt="2021-09-23T06:37:57.218" v="280" actId="207"/>
        <pc:sldMkLst>
          <pc:docMk/>
          <pc:sldMk cId="3765657404" sldId="399"/>
        </pc:sldMkLst>
        <pc:spChg chg="mod">
          <ac:chgData name="Dojčinović Duška" userId="e746fe8b-9fc5-4734-bf0c-bb63d1e896f6" providerId="ADAL" clId="{86C20966-1761-45DC-A500-06AF07D9CA70}" dt="2021-09-23T06:37:57.218" v="280" actId="207"/>
          <ac:spMkLst>
            <pc:docMk/>
            <pc:sldMk cId="3765657404" sldId="399"/>
            <ac:spMk id="37" creationId="{C86AF48B-7540-4E2C-A1FC-65E91B11F39D}"/>
          </ac:spMkLst>
        </pc:spChg>
      </pc:sldChg>
      <pc:sldChg chg="modSp mod">
        <pc:chgData name="Dojčinović Duška" userId="e746fe8b-9fc5-4734-bf0c-bb63d1e896f6" providerId="ADAL" clId="{86C20966-1761-45DC-A500-06AF07D9CA70}" dt="2021-09-23T06:35:35.648" v="268" actId="20577"/>
        <pc:sldMkLst>
          <pc:docMk/>
          <pc:sldMk cId="1378627731" sldId="401"/>
        </pc:sldMkLst>
        <pc:spChg chg="mod">
          <ac:chgData name="Dojčinović Duška" userId="e746fe8b-9fc5-4734-bf0c-bb63d1e896f6" providerId="ADAL" clId="{86C20966-1761-45DC-A500-06AF07D9CA70}" dt="2021-09-23T06:35:35.648" v="268" actId="20577"/>
          <ac:spMkLst>
            <pc:docMk/>
            <pc:sldMk cId="1378627731" sldId="401"/>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Column1</c:v>
                </c:pt>
              </c:strCache>
            </c:strRef>
          </c:tx>
          <c:spPr>
            <a:solidFill>
              <a:srgbClr val="40AD84"/>
            </a:solidFill>
            <a:ln>
              <a:noFill/>
            </a:ln>
            <a:effectLst/>
          </c:spPr>
          <c:dPt>
            <c:idx val="0"/>
            <c:spPr>
              <a:solidFill>
                <a:schemeClr val="accent1"/>
              </a:solidFill>
              <a:ln>
                <a:noFill/>
              </a:ln>
              <a:effectLst/>
            </c:spPr>
            <c:extLst xmlns:c16r2="http://schemas.microsoft.com/office/drawing/2015/06/chart">
              <c:ext xmlns:c16="http://schemas.microsoft.com/office/drawing/2014/chart" uri="{C3380CC4-5D6E-409C-BE32-E72D297353CC}">
                <c16:uniqueId val="{00000001-F295-4EE6-98EA-009B197EA47F}"/>
              </c:ext>
            </c:extLst>
          </c:dPt>
          <c:dPt>
            <c:idx val="1"/>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8-F295-4EE6-98EA-009B197EA47F}"/>
              </c:ext>
            </c:extLst>
          </c:dPt>
          <c:dPt>
            <c:idx val="2"/>
            <c:spPr>
              <a:solidFill>
                <a:schemeClr val="accent4"/>
              </a:solidFill>
              <a:ln>
                <a:noFill/>
              </a:ln>
              <a:effectLst/>
            </c:spPr>
            <c:extLst xmlns:c16r2="http://schemas.microsoft.com/office/drawing/2015/06/chart">
              <c:ext xmlns:c16="http://schemas.microsoft.com/office/drawing/2014/chart" uri="{C3380CC4-5D6E-409C-BE32-E72D297353CC}">
                <c16:uniqueId val="{00000003-F295-4EE6-98EA-009B197EA47F}"/>
              </c:ext>
            </c:extLst>
          </c:dPt>
          <c:dPt>
            <c:idx val="3"/>
            <c:spPr>
              <a:solidFill>
                <a:schemeClr val="accent2"/>
              </a:solidFill>
              <a:ln>
                <a:noFill/>
              </a:ln>
              <a:effectLst/>
            </c:spPr>
            <c:extLst xmlns:c16r2="http://schemas.microsoft.com/office/drawing/2015/06/chart">
              <c:ext xmlns:c16="http://schemas.microsoft.com/office/drawing/2014/chart" uri="{C3380CC4-5D6E-409C-BE32-E72D297353CC}">
                <c16:uniqueId val="{00000005-F295-4EE6-98EA-009B197EA47F}"/>
              </c:ext>
            </c:extLst>
          </c:dPt>
          <c:errBars>
            <c:errBarType val="both"/>
            <c:errValType val="cust"/>
            <c:plus>
              <c:numRef>
                <c:f>Sheet1!$F$2:$F$5</c:f>
                <c:numCache>
                  <c:formatCode>General</c:formatCode>
                  <c:ptCount val="4"/>
                  <c:pt idx="0">
                    <c:v>1.6700000000000002</c:v>
                  </c:pt>
                  <c:pt idx="1">
                    <c:v>1.3</c:v>
                  </c:pt>
                  <c:pt idx="2">
                    <c:v>1.25</c:v>
                  </c:pt>
                  <c:pt idx="3">
                    <c:v>0.98</c:v>
                  </c:pt>
                </c:numCache>
              </c:numRef>
            </c:plus>
            <c:minus>
              <c:numRef>
                <c:f>Sheet1!$E$2:$E$5</c:f>
                <c:numCache>
                  <c:formatCode>General</c:formatCode>
                  <c:ptCount val="4"/>
                  <c:pt idx="0">
                    <c:v>0.36000000000000004</c:v>
                  </c:pt>
                  <c:pt idx="1">
                    <c:v>0.53</c:v>
                  </c:pt>
                  <c:pt idx="2">
                    <c:v>0.49000000000000005</c:v>
                  </c:pt>
                  <c:pt idx="3">
                    <c:v>0.33000000000000007</c:v>
                  </c:pt>
                </c:numCache>
              </c:numRef>
            </c:minus>
            <c:spPr>
              <a:noFill/>
              <a:ln w="28575" cap="flat" cmpd="sng" algn="ctr">
                <a:solidFill>
                  <a:schemeClr val="tx2"/>
                </a:solidFill>
                <a:round/>
              </a:ln>
              <a:effectLst/>
            </c:spPr>
          </c:errBars>
          <c:cat>
            <c:strRef>
              <c:f>Sheet1!$A$2:$A$5</c:f>
              <c:strCache>
                <c:ptCount val="4"/>
                <c:pt idx="0">
                  <c:v>Sepsa (n=26)</c:v>
                </c:pt>
                <c:pt idx="1">
                  <c:v>PE i eklampsija (n=19)</c:v>
                </c:pt>
                <c:pt idx="2">
                  <c:v>Thromoza i tromboembolizam (n=18)</c:v>
                </c:pt>
                <c:pt idx="3">
                  <c:v>Amnionska fluidna embolija (n=13)</c:v>
                </c:pt>
              </c:strCache>
            </c:strRef>
          </c:cat>
          <c:val>
            <c:numRef>
              <c:f>Sheet1!$B$2:$B$5</c:f>
              <c:numCache>
                <c:formatCode>General</c:formatCode>
                <c:ptCount val="4"/>
                <c:pt idx="0">
                  <c:v>1.1299999999999997</c:v>
                </c:pt>
                <c:pt idx="1">
                  <c:v>0.83000000000000007</c:v>
                </c:pt>
                <c:pt idx="2">
                  <c:v>0.79</c:v>
                </c:pt>
                <c:pt idx="3">
                  <c:v>0.56999999999999995</c:v>
                </c:pt>
              </c:numCache>
            </c:numRef>
          </c:val>
          <c:extLst xmlns:c16r2="http://schemas.microsoft.com/office/drawing/2015/06/chart">
            <c:ext xmlns:c16="http://schemas.microsoft.com/office/drawing/2014/chart" uri="{C3380CC4-5D6E-409C-BE32-E72D297353CC}">
              <c16:uniqueId val="{00000006-F295-4EE6-98EA-009B197EA47F}"/>
            </c:ext>
          </c:extLst>
        </c:ser>
        <c:ser>
          <c:idx val="2"/>
          <c:order val="1"/>
          <c:tx>
            <c:strRef>
              <c:f>Sheet1!$D$1</c:f>
              <c:strCache>
                <c:ptCount val="1"/>
                <c:pt idx="0">
                  <c:v>Column3</c:v>
                </c:pt>
              </c:strCache>
            </c:strRef>
          </c:tx>
          <c:spPr>
            <a:solidFill>
              <a:schemeClr val="accent3"/>
            </a:solidFill>
            <a:ln>
              <a:noFill/>
            </a:ln>
            <a:effectLst/>
          </c:spPr>
          <c:cat>
            <c:strRef>
              <c:f>Sheet1!$A$2:$A$5</c:f>
              <c:strCache>
                <c:ptCount val="4"/>
                <c:pt idx="0">
                  <c:v>Sepsa (n=26)</c:v>
                </c:pt>
                <c:pt idx="1">
                  <c:v>PE i eklampsija (n=19)</c:v>
                </c:pt>
                <c:pt idx="2">
                  <c:v>Thromoza i tromboembolizam (n=18)</c:v>
                </c:pt>
                <c:pt idx="3">
                  <c:v>Amnionska fluidna embolija (n=13)</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7-F295-4EE6-98EA-009B197EA47F}"/>
            </c:ext>
          </c:extLst>
        </c:ser>
        <c:dLbls/>
        <c:gapWidth val="90"/>
        <c:overlap val="89"/>
        <c:axId val="116128384"/>
        <c:axId val="94491008"/>
      </c:barChart>
      <c:catAx>
        <c:axId val="116128384"/>
        <c:scaling>
          <c:orientation val="minMax"/>
        </c:scaling>
        <c:axPos val="b"/>
        <c:numFmt formatCode="General" sourceLinked="1"/>
        <c:majorTickMark val="none"/>
        <c:tickLblPos val="nextTo"/>
        <c:spPr>
          <a:ln w="28575">
            <a:solidFill>
              <a:schemeClr val="tx2"/>
            </a:solidFill>
          </a:ln>
        </c:spPr>
        <c:crossAx val="94491008"/>
        <c:crosses val="autoZero"/>
        <c:auto val="1"/>
        <c:lblAlgn val="ctr"/>
        <c:lblOffset val="100"/>
      </c:catAx>
      <c:valAx>
        <c:axId val="94491008"/>
        <c:scaling>
          <c:orientation val="minMax"/>
        </c:scaling>
        <c:axPos val="l"/>
        <c:majorGridlines>
          <c:spPr>
            <a:ln w="12700" cap="flat" cmpd="sng" algn="ctr">
              <a:solidFill>
                <a:schemeClr val="accent4"/>
              </a:solidFill>
              <a:prstDash val="sysDot"/>
              <a:round/>
            </a:ln>
            <a:effectLst/>
          </c:spPr>
        </c:majorGridlines>
        <c:title>
          <c:tx>
            <c:rich>
              <a:bodyPr/>
              <a:lstStyle/>
              <a:p>
                <a:pPr>
                  <a:defRPr sz="1200"/>
                </a:pPr>
                <a:r>
                  <a:rPr lang="en-US" sz="1200" dirty="0" err="1"/>
                  <a:t>Stopa</a:t>
                </a:r>
                <a:r>
                  <a:rPr lang="en-US" sz="1200" dirty="0"/>
                  <a:t> </a:t>
                </a:r>
                <a:r>
                  <a:rPr lang="en-US" sz="1200" dirty="0" err="1"/>
                  <a:t>na</a:t>
                </a:r>
                <a:r>
                  <a:rPr lang="en-US" sz="1200" dirty="0"/>
                  <a:t> 100,000 </a:t>
                </a:r>
                <a:r>
                  <a:rPr lang="en-US" sz="1200" dirty="0" err="1"/>
                  <a:t>materniteta</a:t>
                </a:r>
                <a:endParaRPr lang="en-GB" sz="1200" dirty="0"/>
              </a:p>
            </c:rich>
          </c:tx>
          <c:layout>
            <c:manualLayout>
              <c:xMode val="edge"/>
              <c:yMode val="edge"/>
              <c:x val="0"/>
              <c:y val="3.8893402777777766E-2"/>
            </c:manualLayout>
          </c:layout>
        </c:title>
        <c:numFmt formatCode="General" sourceLinked="1"/>
        <c:tickLblPos val="nextTo"/>
        <c:spPr>
          <a:noFill/>
          <a:ln>
            <a:noFill/>
          </a:ln>
          <a:effectLst/>
        </c:spPr>
        <c:txPr>
          <a:bodyPr rot="-60000000" vert="horz"/>
          <a:lstStyle/>
          <a:p>
            <a:pPr>
              <a:defRPr/>
            </a:pPr>
            <a:endParaRPr lang="en-US"/>
          </a:p>
        </c:txPr>
        <c:crossAx val="116128384"/>
        <c:crosses val="autoZero"/>
        <c:crossBetween val="between"/>
      </c:valAx>
      <c:spPr>
        <a:noFill/>
        <a:ln>
          <a:noFill/>
        </a:ln>
        <a:effectLst/>
      </c:spPr>
    </c:plotArea>
    <c:plotVisOnly val="1"/>
    <c:dispBlanksAs val="gap"/>
  </c:chart>
  <c:spPr>
    <a:noFill/>
    <a:ln>
      <a:noFill/>
    </a:ln>
    <a:effectLst/>
  </c:spPr>
  <c:txPr>
    <a:bodyPr/>
    <a:lstStyle/>
    <a:p>
      <a:pPr>
        <a:defRPr>
          <a:solidFill>
            <a:schemeClr val="tx2"/>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tx>
            <c:strRef>
              <c:f>Sheet1!$B$1</c:f>
              <c:strCache>
                <c:ptCount val="1"/>
                <c:pt idx="0">
                  <c:v>Sales</c:v>
                </c:pt>
              </c:strCache>
            </c:strRef>
          </c:tx>
          <c:spPr>
            <a:ln>
              <a:noFill/>
            </a:ln>
          </c:spPr>
          <c:dPt>
            <c:idx val="0"/>
            <c:spPr>
              <a:solidFill>
                <a:srgbClr val="00A3AD"/>
              </a:solidFill>
              <a:ln w="19050">
                <a:noFill/>
              </a:ln>
              <a:effectLst/>
            </c:spPr>
            <c:extLst xmlns:c16r2="http://schemas.microsoft.com/office/drawing/2015/06/chart">
              <c:ext xmlns:c16="http://schemas.microsoft.com/office/drawing/2014/chart" uri="{C3380CC4-5D6E-409C-BE32-E72D297353CC}">
                <c16:uniqueId val="{00000001-A854-46DA-B4DF-CBCE7847D4EF}"/>
              </c:ext>
            </c:extLst>
          </c:dPt>
          <c:dPt>
            <c:idx val="1"/>
            <c:spPr>
              <a:solidFill>
                <a:srgbClr val="0066CC"/>
              </a:solidFill>
              <a:ln w="19050">
                <a:noFill/>
              </a:ln>
              <a:effectLst/>
            </c:spPr>
            <c:extLst xmlns:c16r2="http://schemas.microsoft.com/office/drawing/2015/06/chart">
              <c:ext xmlns:c16="http://schemas.microsoft.com/office/drawing/2014/chart" uri="{C3380CC4-5D6E-409C-BE32-E72D297353CC}">
                <c16:uniqueId val="{00000003-A854-46DA-B4DF-CBCE7847D4EF}"/>
              </c:ext>
            </c:extLst>
          </c:dPt>
          <c:cat>
            <c:strRef>
              <c:f>Sheet1!$A$2:$A$3</c:f>
              <c:strCache>
                <c:ptCount val="2"/>
                <c:pt idx="0">
                  <c:v>1st Qtr</c:v>
                </c:pt>
                <c:pt idx="1">
                  <c:v>2nd Qtr</c:v>
                </c:pt>
              </c:strCache>
            </c:strRef>
          </c:cat>
          <c:val>
            <c:numRef>
              <c:f>Sheet1!$B$2:$B$3</c:f>
              <c:numCache>
                <c:formatCode>General</c:formatCode>
                <c:ptCount val="2"/>
                <c:pt idx="0">
                  <c:v>99.3</c:v>
                </c:pt>
                <c:pt idx="1">
                  <c:v>0.70000000000000095</c:v>
                </c:pt>
              </c:numCache>
            </c:numRef>
          </c:val>
          <c:extLst xmlns:c16r2="http://schemas.microsoft.com/office/drawing/2015/06/chart">
            <c:ext xmlns:c16="http://schemas.microsoft.com/office/drawing/2014/chart" uri="{C3380CC4-5D6E-409C-BE32-E72D297353CC}">
              <c16:uniqueId val="{00000004-A854-46DA-B4DF-CBCE7847D4EF}"/>
            </c:ext>
          </c:extLst>
        </c:ser>
        <c:dLbls/>
        <c:firstSliceAng val="0"/>
        <c:holeSize val="75"/>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tx>
            <c:strRef>
              <c:f>Sheet1!$B$1</c:f>
              <c:strCache>
                <c:ptCount val="1"/>
                <c:pt idx="0">
                  <c:v>Sales</c:v>
                </c:pt>
              </c:strCache>
            </c:strRef>
          </c:tx>
          <c:spPr>
            <a:solidFill>
              <a:srgbClr val="0066CC"/>
            </a:solidFill>
            <a:ln>
              <a:noFill/>
            </a:ln>
          </c:spPr>
          <c:dPt>
            <c:idx val="0"/>
            <c:spPr>
              <a:solidFill>
                <a:srgbClr val="00A3AD"/>
              </a:solidFill>
              <a:ln w="19050">
                <a:noFill/>
              </a:ln>
              <a:effectLst/>
            </c:spPr>
            <c:extLst xmlns:c16r2="http://schemas.microsoft.com/office/drawing/2015/06/chart">
              <c:ext xmlns:c16="http://schemas.microsoft.com/office/drawing/2014/chart" uri="{C3380CC4-5D6E-409C-BE32-E72D297353CC}">
                <c16:uniqueId val="{00000001-29C1-441C-959C-D691F16393A2}"/>
              </c:ext>
            </c:extLst>
          </c:dPt>
          <c:dPt>
            <c:idx val="1"/>
            <c:spPr>
              <a:solidFill>
                <a:srgbClr val="0066CC"/>
              </a:solidFill>
              <a:ln w="19050">
                <a:noFill/>
              </a:ln>
              <a:effectLst/>
            </c:spPr>
            <c:extLst xmlns:c16r2="http://schemas.microsoft.com/office/drawing/2015/06/chart">
              <c:ext xmlns:c16="http://schemas.microsoft.com/office/drawing/2014/chart" uri="{C3380CC4-5D6E-409C-BE32-E72D297353CC}">
                <c16:uniqueId val="{00000003-29C1-441C-959C-D691F16393A2}"/>
              </c:ext>
            </c:extLst>
          </c:dPt>
          <c:cat>
            <c:strRef>
              <c:f>Sheet1!$A$2:$A$3</c:f>
              <c:strCache>
                <c:ptCount val="2"/>
                <c:pt idx="0">
                  <c:v>1st Qtr</c:v>
                </c:pt>
                <c:pt idx="1">
                  <c:v>2nd Qtr</c:v>
                </c:pt>
              </c:strCache>
            </c:strRef>
          </c:cat>
          <c:val>
            <c:numRef>
              <c:f>Sheet1!$B$2:$B$3</c:f>
              <c:numCache>
                <c:formatCode>General</c:formatCode>
                <c:ptCount val="2"/>
                <c:pt idx="0">
                  <c:v>36.700000000000003</c:v>
                </c:pt>
                <c:pt idx="1">
                  <c:v>63.3</c:v>
                </c:pt>
              </c:numCache>
            </c:numRef>
          </c:val>
          <c:extLst xmlns:c16r2="http://schemas.microsoft.com/office/drawing/2015/06/chart">
            <c:ext xmlns:c16="http://schemas.microsoft.com/office/drawing/2014/chart" uri="{C3380CC4-5D6E-409C-BE32-E72D297353CC}">
              <c16:uniqueId val="{00000004-29C1-441C-959C-D691F16393A2}"/>
            </c:ext>
          </c:extLst>
        </c:ser>
        <c:dLbls/>
        <c:firstSliceAng val="0"/>
        <c:holeSize val="75"/>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5"/>
  <c:chart>
    <c:autoTitleDeleted val="1"/>
    <c:plotArea>
      <c:layout>
        <c:manualLayout>
          <c:layoutTarget val="inner"/>
          <c:xMode val="edge"/>
          <c:yMode val="edge"/>
          <c:x val="8.2109097594530646E-4"/>
          <c:y val="0"/>
          <c:w val="0.9991789090240546"/>
          <c:h val="0.96600161591716138"/>
        </c:manualLayout>
      </c:layout>
      <c:doughnutChart>
        <c:varyColors val="1"/>
        <c:ser>
          <c:idx val="0"/>
          <c:order val="0"/>
          <c:tx>
            <c:strRef>
              <c:f>Sheet1!$B$1</c:f>
              <c:strCache>
                <c:ptCount val="1"/>
                <c:pt idx="0">
                  <c:v>Sales</c:v>
                </c:pt>
              </c:strCache>
            </c:strRef>
          </c:tx>
          <c:dPt>
            <c:idx val="0"/>
            <c:spPr>
              <a:solidFill>
                <a:schemeClr val="accent3"/>
              </a:solidFill>
            </c:spPr>
            <c:extLst xmlns:c16r2="http://schemas.microsoft.com/office/drawing/2015/06/chart">
              <c:ext xmlns:c16="http://schemas.microsoft.com/office/drawing/2014/chart" uri="{C3380CC4-5D6E-409C-BE32-E72D297353CC}">
                <c16:uniqueId val="{00000001-DA74-4BA8-8FA6-321C027EEC6C}"/>
              </c:ext>
            </c:extLst>
          </c:dPt>
          <c:dPt>
            <c:idx val="1"/>
            <c:spPr>
              <a:solidFill>
                <a:schemeClr val="accent1"/>
              </a:solidFill>
            </c:spPr>
            <c:extLst xmlns:c16r2="http://schemas.microsoft.com/office/drawing/2015/06/chart">
              <c:ext xmlns:c16="http://schemas.microsoft.com/office/drawing/2014/chart" uri="{C3380CC4-5D6E-409C-BE32-E72D297353CC}">
                <c16:uniqueId val="{00000003-DA74-4BA8-8FA6-321C027EEC6C}"/>
              </c:ext>
            </c:extLst>
          </c:dPt>
          <c:dPt>
            <c:idx val="2"/>
            <c:spPr>
              <a:solidFill>
                <a:schemeClr val="accent2"/>
              </a:solidFill>
            </c:spPr>
            <c:extLst xmlns:c16r2="http://schemas.microsoft.com/office/drawing/2015/06/chart">
              <c:ext xmlns:c16="http://schemas.microsoft.com/office/drawing/2014/chart" uri="{C3380CC4-5D6E-409C-BE32-E72D297353CC}">
                <c16:uniqueId val="{00000005-DA74-4BA8-8FA6-321C027EEC6C}"/>
              </c:ext>
            </c:extLst>
          </c:dPt>
          <c:cat>
            <c:strRef>
              <c:f>Sheet1!$A$2:$A$4</c:f>
              <c:strCache>
                <c:ptCount val="2"/>
                <c:pt idx="0">
                  <c:v>1st Qtr</c:v>
                </c:pt>
                <c:pt idx="1">
                  <c:v>2nd Qtr</c:v>
                </c:pt>
              </c:strCache>
            </c:strRef>
          </c:cat>
          <c:val>
            <c:numRef>
              <c:f>Sheet1!$B$2:$B$4</c:f>
              <c:numCache>
                <c:formatCode>General</c:formatCode>
                <c:ptCount val="3"/>
                <c:pt idx="0">
                  <c:v>83.1</c:v>
                </c:pt>
                <c:pt idx="1">
                  <c:v>11</c:v>
                </c:pt>
                <c:pt idx="2">
                  <c:v>5.9</c:v>
                </c:pt>
              </c:numCache>
            </c:numRef>
          </c:val>
          <c:extLst xmlns:c16r2="http://schemas.microsoft.com/office/drawing/2015/06/chart">
            <c:ext xmlns:c16="http://schemas.microsoft.com/office/drawing/2014/chart" uri="{C3380CC4-5D6E-409C-BE32-E72D297353CC}">
              <c16:uniqueId val="{00000006-DA74-4BA8-8FA6-321C027EEC6C}"/>
            </c:ext>
          </c:extLst>
        </c:ser>
        <c:dLbls/>
        <c:firstSliceAng val="98"/>
        <c:holeSize val="56"/>
      </c:doughnut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tx>
            <c:strRef>
              <c:f>Sheet1!$B$1</c:f>
              <c:strCache>
                <c:ptCount val="1"/>
                <c:pt idx="0">
                  <c:v>Sales</c:v>
                </c:pt>
              </c:strCache>
            </c:strRef>
          </c:tx>
          <c:spPr>
            <a:solidFill>
              <a:schemeClr val="accent2"/>
            </a:solidFill>
            <a:ln>
              <a:noFill/>
            </a:ln>
          </c:spPr>
          <c:dPt>
            <c:idx val="0"/>
            <c:spPr>
              <a:solidFill>
                <a:schemeClr val="accent2"/>
              </a:solidFill>
              <a:ln w="19050">
                <a:noFill/>
              </a:ln>
              <a:effectLst/>
            </c:spPr>
            <c:extLst xmlns:c16r2="http://schemas.microsoft.com/office/drawing/2015/06/chart">
              <c:ext xmlns:c16="http://schemas.microsoft.com/office/drawing/2014/chart" uri="{C3380CC4-5D6E-409C-BE32-E72D297353CC}">
                <c16:uniqueId val="{00000001-1E7D-4925-AC5A-9E5A0EED4A07}"/>
              </c:ext>
            </c:extLst>
          </c:dPt>
          <c:dPt>
            <c:idx val="1"/>
            <c:spPr>
              <a:solidFill>
                <a:srgbClr val="0066CC"/>
              </a:solidFill>
              <a:ln w="19050">
                <a:noFill/>
              </a:ln>
              <a:effectLst/>
            </c:spPr>
            <c:extLst xmlns:c16r2="http://schemas.microsoft.com/office/drawing/2015/06/chart">
              <c:ext xmlns:c16="http://schemas.microsoft.com/office/drawing/2014/chart" uri="{C3380CC4-5D6E-409C-BE32-E72D297353CC}">
                <c16:uniqueId val="{00000003-1E7D-4925-AC5A-9E5A0EED4A07}"/>
              </c:ext>
            </c:extLst>
          </c:dPt>
          <c:cat>
            <c:strRef>
              <c:f>Sheet1!$A$2:$A$3</c:f>
              <c:strCache>
                <c:ptCount val="2"/>
                <c:pt idx="0">
                  <c:v>1st Qtr</c:v>
                </c:pt>
                <c:pt idx="1">
                  <c:v>2nd Qtr</c:v>
                </c:pt>
              </c:strCache>
            </c:strRef>
          </c:cat>
          <c:val>
            <c:numRef>
              <c:f>Sheet1!$B$2:$B$3</c:f>
              <c:numCache>
                <c:formatCode>General</c:formatCode>
                <c:ptCount val="2"/>
                <c:pt idx="0">
                  <c:v>0.76000000000000012</c:v>
                </c:pt>
                <c:pt idx="1">
                  <c:v>0.24000000000000002</c:v>
                </c:pt>
              </c:numCache>
            </c:numRef>
          </c:val>
          <c:extLst xmlns:c16r2="http://schemas.microsoft.com/office/drawing/2015/06/chart">
            <c:ext xmlns:c16="http://schemas.microsoft.com/office/drawing/2014/chart" uri="{C3380CC4-5D6E-409C-BE32-E72D297353CC}">
              <c16:uniqueId val="{00000004-1E7D-4925-AC5A-9E5A0EED4A07}"/>
            </c:ext>
          </c:extLst>
        </c:ser>
        <c:dLbls/>
        <c:firstSliceAng val="0"/>
        <c:holeSize val="75"/>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tx>
            <c:strRef>
              <c:f>Sheet1!$B$1</c:f>
              <c:strCache>
                <c:ptCount val="1"/>
                <c:pt idx="0">
                  <c:v>Sales</c:v>
                </c:pt>
              </c:strCache>
            </c:strRef>
          </c:tx>
          <c:spPr>
            <a:solidFill>
              <a:schemeClr val="accent2"/>
            </a:solidFill>
            <a:ln>
              <a:noFill/>
            </a:ln>
          </c:spPr>
          <c:dPt>
            <c:idx val="0"/>
            <c:spPr>
              <a:solidFill>
                <a:schemeClr val="accent2"/>
              </a:solidFill>
              <a:ln w="19050">
                <a:noFill/>
              </a:ln>
              <a:effectLst/>
            </c:spPr>
            <c:extLst xmlns:c16r2="http://schemas.microsoft.com/office/drawing/2015/06/chart">
              <c:ext xmlns:c16="http://schemas.microsoft.com/office/drawing/2014/chart" uri="{C3380CC4-5D6E-409C-BE32-E72D297353CC}">
                <c16:uniqueId val="{00000001-A0B2-42E7-B9F4-2E5D152D6511}"/>
              </c:ext>
            </c:extLst>
          </c:dPt>
          <c:dPt>
            <c:idx val="1"/>
            <c:spPr>
              <a:solidFill>
                <a:srgbClr val="0066CC"/>
              </a:solidFill>
              <a:ln w="19050">
                <a:noFill/>
              </a:ln>
              <a:effectLst/>
            </c:spPr>
            <c:extLst xmlns:c16r2="http://schemas.microsoft.com/office/drawing/2015/06/chart">
              <c:ext xmlns:c16="http://schemas.microsoft.com/office/drawing/2014/chart" uri="{C3380CC4-5D6E-409C-BE32-E72D297353CC}">
                <c16:uniqueId val="{00000003-A0B2-42E7-B9F4-2E5D152D6511}"/>
              </c:ext>
            </c:extLst>
          </c:dPt>
          <c:cat>
            <c:strRef>
              <c:f>Sheet1!$A$2:$A$3</c:f>
              <c:strCache>
                <c:ptCount val="2"/>
                <c:pt idx="0">
                  <c:v>1st Qtr</c:v>
                </c:pt>
                <c:pt idx="1">
                  <c:v>2nd Qtr</c:v>
                </c:pt>
              </c:strCache>
            </c:strRef>
          </c:cat>
          <c:val>
            <c:numRef>
              <c:f>Sheet1!$B$2:$B$3</c:f>
              <c:numCache>
                <c:formatCode>General</c:formatCode>
                <c:ptCount val="2"/>
                <c:pt idx="0">
                  <c:v>0.82000000000000006</c:v>
                </c:pt>
                <c:pt idx="1">
                  <c:v>0.18000000000000002</c:v>
                </c:pt>
              </c:numCache>
            </c:numRef>
          </c:val>
          <c:extLst xmlns:c16r2="http://schemas.microsoft.com/office/drawing/2015/06/chart">
            <c:ext xmlns:c16="http://schemas.microsoft.com/office/drawing/2014/chart" uri="{C3380CC4-5D6E-409C-BE32-E72D297353CC}">
              <c16:uniqueId val="{00000004-A0B2-42E7-B9F4-2E5D152D6511}"/>
            </c:ext>
          </c:extLst>
        </c:ser>
        <c:dLbls/>
        <c:firstSliceAng val="0"/>
        <c:holeSize val="75"/>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ser>
          <c:idx val="0"/>
          <c:order val="0"/>
          <c:tx>
            <c:strRef>
              <c:f>Sheet1!$B$1</c:f>
              <c:strCache>
                <c:ptCount val="1"/>
                <c:pt idx="0">
                  <c:v>Sales</c:v>
                </c:pt>
              </c:strCache>
            </c:strRef>
          </c:tx>
          <c:spPr>
            <a:solidFill>
              <a:schemeClr val="accent2"/>
            </a:solidFill>
            <a:ln>
              <a:noFill/>
            </a:ln>
          </c:spPr>
          <c:dPt>
            <c:idx val="0"/>
            <c:spPr>
              <a:solidFill>
                <a:schemeClr val="accent2"/>
              </a:solidFill>
              <a:ln w="19050">
                <a:noFill/>
              </a:ln>
              <a:effectLst/>
            </c:spPr>
            <c:extLst xmlns:c16r2="http://schemas.microsoft.com/office/drawing/2015/06/chart">
              <c:ext xmlns:c16="http://schemas.microsoft.com/office/drawing/2014/chart" uri="{C3380CC4-5D6E-409C-BE32-E72D297353CC}">
                <c16:uniqueId val="{00000001-E11F-4CC1-A8F7-2680EB065D2C}"/>
              </c:ext>
            </c:extLst>
          </c:dPt>
          <c:dPt>
            <c:idx val="1"/>
            <c:spPr>
              <a:solidFill>
                <a:srgbClr val="0066CC"/>
              </a:solidFill>
              <a:ln w="19050">
                <a:noFill/>
              </a:ln>
              <a:effectLst/>
            </c:spPr>
            <c:extLst xmlns:c16r2="http://schemas.microsoft.com/office/drawing/2015/06/chart">
              <c:ext xmlns:c16="http://schemas.microsoft.com/office/drawing/2014/chart" uri="{C3380CC4-5D6E-409C-BE32-E72D297353CC}">
                <c16:uniqueId val="{00000003-E11F-4CC1-A8F7-2680EB065D2C}"/>
              </c:ext>
            </c:extLst>
          </c:dPt>
          <c:cat>
            <c:strRef>
              <c:f>Sheet1!$A$2:$A$3</c:f>
              <c:strCache>
                <c:ptCount val="2"/>
                <c:pt idx="0">
                  <c:v>1st Qtr</c:v>
                </c:pt>
                <c:pt idx="1">
                  <c:v>2nd Qtr</c:v>
                </c:pt>
              </c:strCache>
            </c:strRef>
          </c:cat>
          <c:val>
            <c:numRef>
              <c:f>Sheet1!$B$2:$B$3</c:f>
              <c:numCache>
                <c:formatCode>General</c:formatCode>
                <c:ptCount val="2"/>
                <c:pt idx="0">
                  <c:v>0.91</c:v>
                </c:pt>
                <c:pt idx="1">
                  <c:v>9.0000000000000011E-2</c:v>
                </c:pt>
              </c:numCache>
            </c:numRef>
          </c:val>
          <c:extLst xmlns:c16r2="http://schemas.microsoft.com/office/drawing/2015/06/chart">
            <c:ext xmlns:c16="http://schemas.microsoft.com/office/drawing/2014/chart" uri="{C3380CC4-5D6E-409C-BE32-E72D297353CC}">
              <c16:uniqueId val="{00000004-E11F-4CC1-A8F7-2680EB065D2C}"/>
            </c:ext>
          </c:extLst>
        </c:ser>
        <c:dLbls/>
        <c:firstSliceAng val="0"/>
        <c:holeSize val="75"/>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3391720853737304"/>
          <c:y val="8.65857747691407E-2"/>
          <c:w val="0.72108596763351418"/>
          <c:h val="0.67897626731638028"/>
        </c:manualLayout>
      </c:layout>
      <c:barChart>
        <c:barDir val="bar"/>
        <c:grouping val="clustered"/>
        <c:ser>
          <c:idx val="0"/>
          <c:order val="0"/>
          <c:tx>
            <c:strRef>
              <c:f>Sheet1!$B$1</c:f>
              <c:strCache>
                <c:ptCount val="1"/>
                <c:pt idx="0">
                  <c:v>Series 1</c:v>
                </c:pt>
              </c:strCache>
            </c:strRef>
          </c:tx>
          <c:spPr>
            <a:solidFill>
              <a:schemeClr val="accent1"/>
            </a:solidFill>
            <a:ln>
              <a:solidFill>
                <a:srgbClr val="00A3AD"/>
              </a:solidFill>
            </a:ln>
            <a:effectLst/>
          </c:spPr>
          <c:dPt>
            <c:idx val="0"/>
            <c:spPr>
              <a:solidFill>
                <a:srgbClr val="0066CC"/>
              </a:solidFill>
              <a:ln>
                <a:noFill/>
              </a:ln>
              <a:effectLst/>
            </c:spPr>
            <c:extLst xmlns:c16r2="http://schemas.microsoft.com/office/drawing/2015/06/chart">
              <c:ext xmlns:c16="http://schemas.microsoft.com/office/drawing/2014/chart" uri="{C3380CC4-5D6E-409C-BE32-E72D297353CC}">
                <c16:uniqueId val="{00000001-E80C-4462-BB22-F2B9099736D4}"/>
              </c:ext>
            </c:extLst>
          </c:dPt>
          <c:dPt>
            <c:idx val="1"/>
            <c:spPr>
              <a:solidFill>
                <a:srgbClr val="00A3AD"/>
              </a:solidFill>
              <a:ln>
                <a:noFill/>
              </a:ln>
              <a:effectLst/>
            </c:spPr>
            <c:extLst xmlns:c16r2="http://schemas.microsoft.com/office/drawing/2015/06/chart">
              <c:ext xmlns:c16="http://schemas.microsoft.com/office/drawing/2014/chart" uri="{C3380CC4-5D6E-409C-BE32-E72D297353CC}">
                <c16:uniqueId val="{00000003-E80C-4462-BB22-F2B9099736D4}"/>
              </c:ext>
            </c:extLst>
          </c:dPt>
          <c:cat>
            <c:strRef>
              <c:f>Sheet1!$A$2:$A$3</c:f>
              <c:strCache>
                <c:ptCount val="2"/>
                <c:pt idx="0">
                  <c:v>≤38</c:v>
                </c:pt>
                <c:pt idx="1">
                  <c:v>&gt;38</c:v>
                </c:pt>
              </c:strCache>
            </c:strRef>
          </c:cat>
          <c:val>
            <c:numRef>
              <c:f>Sheet1!$B$2:$B$3</c:f>
              <c:numCache>
                <c:formatCode>General</c:formatCode>
                <c:ptCount val="2"/>
                <c:pt idx="0">
                  <c:v>51</c:v>
                </c:pt>
                <c:pt idx="1">
                  <c:v>17</c:v>
                </c:pt>
              </c:numCache>
            </c:numRef>
          </c:val>
          <c:extLst xmlns:c16r2="http://schemas.microsoft.com/office/drawing/2015/06/chart">
            <c:ext xmlns:c16="http://schemas.microsoft.com/office/drawing/2014/chart" uri="{C3380CC4-5D6E-409C-BE32-E72D297353CC}">
              <c16:uniqueId val="{00000004-E80C-4462-BB22-F2B9099736D4}"/>
            </c:ext>
          </c:extLst>
        </c:ser>
        <c:dLbls/>
        <c:gapWidth val="182"/>
        <c:axId val="124806656"/>
        <c:axId val="124808192"/>
      </c:barChart>
      <c:catAx>
        <c:axId val="12480665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808192"/>
        <c:crosses val="autoZero"/>
        <c:auto val="1"/>
        <c:lblAlgn val="ctr"/>
        <c:lblOffset val="100"/>
      </c:catAx>
      <c:valAx>
        <c:axId val="124808192"/>
        <c:scaling>
          <c:orientation val="minMax"/>
          <c:max val="55"/>
          <c:min val="0"/>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806656"/>
        <c:crosses val="autoZero"/>
        <c:crossBetween val="between"/>
        <c:majorUnit val="10"/>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CDAD95-253E-4B49-A0C3-682AE62338ED}" type="doc">
      <dgm:prSet loTypeId="urn:microsoft.com/office/officeart/2005/8/layout/hierarchy6" loCatId="hierarchy" qsTypeId="urn:microsoft.com/office/officeart/2005/8/quickstyle/simple1" qsCatId="simple" csTypeId="urn:microsoft.com/office/officeart/2005/8/colors/accent2_5" csCatId="accent2" phldr="1"/>
      <dgm:spPr/>
      <dgm:t>
        <a:bodyPr/>
        <a:lstStyle/>
        <a:p>
          <a:endParaRPr lang="en-GB"/>
        </a:p>
      </dgm:t>
    </dgm:pt>
    <dgm:pt modelId="{0AE6F04E-1A98-4227-A150-C1918DB1A6A7}">
      <dgm:prSet phldrT="[Text]" custT="1"/>
      <dgm:spPr>
        <a:solidFill>
          <a:schemeClr val="accent4"/>
        </a:solidFill>
        <a:ln>
          <a:noFill/>
        </a:ln>
      </dgm:spPr>
      <dgm:t>
        <a:bodyPr/>
        <a:lstStyle/>
        <a:p>
          <a:r>
            <a:rPr lang="sr-Latn-RS" sz="1400" b="1" dirty="0">
              <a:latin typeface="Times New Roman" panose="02020603050405020304" pitchFamily="18" charset="0"/>
              <a:cs typeface="Times New Roman" panose="02020603050405020304" pitchFamily="18" charset="0"/>
            </a:rPr>
            <a:t>Ispitivanje neplodnosti</a:t>
          </a:r>
          <a:endParaRPr lang="en-GB" sz="1400" b="1" dirty="0">
            <a:latin typeface="Times New Roman" panose="02020603050405020304" pitchFamily="18" charset="0"/>
            <a:cs typeface="Times New Roman" panose="02020603050405020304" pitchFamily="18" charset="0"/>
          </a:endParaRPr>
        </a:p>
      </dgm:t>
    </dgm:pt>
    <dgm:pt modelId="{0DBE41ED-493F-4273-A237-C43AB9DB20AF}" type="parTrans" cxnId="{34DB4059-E77E-4436-B1E6-932340F013E3}">
      <dgm:prSet/>
      <dgm:spPr/>
      <dgm:t>
        <a:bodyPr/>
        <a:lstStyle/>
        <a:p>
          <a:endParaRPr lang="en-GB" sz="1200">
            <a:latin typeface="+mj-lt"/>
            <a:cs typeface="Arial" pitchFamily="34" charset="0"/>
          </a:endParaRPr>
        </a:p>
      </dgm:t>
    </dgm:pt>
    <dgm:pt modelId="{0325E6F2-C53B-4BF3-8537-A90601C16E7C}" type="sibTrans" cxnId="{34DB4059-E77E-4436-B1E6-932340F013E3}">
      <dgm:prSet/>
      <dgm:spPr/>
      <dgm:t>
        <a:bodyPr/>
        <a:lstStyle/>
        <a:p>
          <a:endParaRPr lang="en-GB" sz="1200">
            <a:latin typeface="+mj-lt"/>
            <a:cs typeface="Arial" pitchFamily="34" charset="0"/>
          </a:endParaRPr>
        </a:p>
      </dgm:t>
    </dgm:pt>
    <dgm:pt modelId="{9610E3B2-1592-48A3-8B32-F9F64D53728F}">
      <dgm:prSet phldrT="[Text]" custT="1"/>
      <dgm:spPr>
        <a:solidFill>
          <a:schemeClr val="accent4"/>
        </a:solidFill>
        <a:ln>
          <a:noFill/>
        </a:ln>
      </dgm:spPr>
      <dgm:t>
        <a:bodyPr/>
        <a:lstStyle/>
        <a:p>
          <a:r>
            <a:rPr lang="en-GB" sz="1050" b="1" dirty="0">
              <a:latin typeface="+mj-lt"/>
              <a:cs typeface="Arial" pitchFamily="34" charset="0"/>
            </a:rPr>
            <a:t>     </a:t>
          </a:r>
          <a:r>
            <a:rPr lang="hr-BA" sz="1050" b="1" dirty="0">
              <a:latin typeface="+mj-lt"/>
              <a:cs typeface="Arial" pitchFamily="34" charset="0"/>
            </a:rPr>
            <a:t>      </a:t>
          </a:r>
          <a:r>
            <a:rPr lang="en-GB" sz="1050" b="1" dirty="0">
              <a:latin typeface="+mj-lt"/>
              <a:cs typeface="Arial" pitchFamily="34" charset="0"/>
            </a:rPr>
            <a:t> </a:t>
          </a:r>
          <a:r>
            <a:rPr lang="sr-Latn-RS" sz="1400" b="1" dirty="0" smtClean="0">
              <a:latin typeface="Times New Roman" panose="02020603050405020304" pitchFamily="18" charset="0"/>
              <a:cs typeface="Times New Roman" panose="02020603050405020304" pitchFamily="18" charset="0"/>
            </a:rPr>
            <a:t>muškarci</a:t>
          </a:r>
          <a:endParaRPr lang="en-GB" sz="1400" b="1" dirty="0">
            <a:latin typeface="Times New Roman" panose="02020603050405020304" pitchFamily="18" charset="0"/>
            <a:cs typeface="Times New Roman" panose="02020603050405020304" pitchFamily="18" charset="0"/>
          </a:endParaRPr>
        </a:p>
      </dgm:t>
    </dgm:pt>
    <dgm:pt modelId="{6C4ECFD3-A36F-46BD-AD36-3BDE90CFD72C}" type="parTrans" cxnId="{96F07394-DE39-45E7-8A1C-FE7B7F31D8A0}">
      <dgm:prSet/>
      <dgm:spPr>
        <a:ln w="28575">
          <a:solidFill>
            <a:schemeClr val="bg2"/>
          </a:solidFill>
        </a:ln>
      </dgm:spPr>
      <dgm:t>
        <a:bodyPr/>
        <a:lstStyle/>
        <a:p>
          <a:endParaRPr lang="en-GB" sz="1200">
            <a:latin typeface="+mj-lt"/>
            <a:cs typeface="Arial" pitchFamily="34" charset="0"/>
          </a:endParaRPr>
        </a:p>
      </dgm:t>
    </dgm:pt>
    <dgm:pt modelId="{F999C033-E464-4764-94EC-FCB26705A0C6}" type="sibTrans" cxnId="{96F07394-DE39-45E7-8A1C-FE7B7F31D8A0}">
      <dgm:prSet/>
      <dgm:spPr/>
      <dgm:t>
        <a:bodyPr/>
        <a:lstStyle/>
        <a:p>
          <a:endParaRPr lang="en-GB" sz="1200">
            <a:latin typeface="+mj-lt"/>
            <a:cs typeface="Arial" pitchFamily="34" charset="0"/>
          </a:endParaRPr>
        </a:p>
      </dgm:t>
    </dgm:pt>
    <dgm:pt modelId="{03B82394-99A2-4B3D-B921-8632FC7F6079}">
      <dgm:prSet phldrT="[Text]" custT="1"/>
      <dgm:spPr>
        <a:noFill/>
      </dgm:spPr>
      <dgm:t>
        <a:bodyPr anchor="t"/>
        <a:lstStyle/>
        <a:p>
          <a:r>
            <a:rPr lang="sr-Latn-RS" sz="1200" b="1" dirty="0">
              <a:solidFill>
                <a:schemeClr val="tx2"/>
              </a:solidFill>
              <a:latin typeface="Times New Roman" panose="02020603050405020304" pitchFamily="18" charset="0"/>
              <a:cs typeface="Times New Roman" panose="02020603050405020304" pitchFamily="18" charset="0"/>
            </a:rPr>
            <a:t>Analiza sperme</a:t>
          </a:r>
          <a:endParaRPr lang="en-GB" sz="1200" b="1" dirty="0">
            <a:solidFill>
              <a:schemeClr val="tx2"/>
            </a:solidFill>
            <a:latin typeface="Times New Roman" panose="02020603050405020304" pitchFamily="18" charset="0"/>
            <a:cs typeface="Times New Roman" panose="02020603050405020304" pitchFamily="18" charset="0"/>
          </a:endParaRPr>
        </a:p>
      </dgm:t>
    </dgm:pt>
    <dgm:pt modelId="{B009402D-4270-4941-9847-DD4C6444C027}" type="parTrans" cxnId="{336C1E2B-F124-428F-A598-7AF612F852FE}">
      <dgm:prSet/>
      <dgm:spPr>
        <a:ln w="28575">
          <a:solidFill>
            <a:schemeClr val="bg2"/>
          </a:solidFill>
        </a:ln>
      </dgm:spPr>
      <dgm:t>
        <a:bodyPr/>
        <a:lstStyle/>
        <a:p>
          <a:endParaRPr lang="en-GB" sz="1200">
            <a:latin typeface="+mj-lt"/>
            <a:cs typeface="Arial" pitchFamily="34" charset="0"/>
          </a:endParaRPr>
        </a:p>
      </dgm:t>
    </dgm:pt>
    <dgm:pt modelId="{4A9007E3-FC9F-4C2C-A75B-541FCCD61A0E}" type="sibTrans" cxnId="{336C1E2B-F124-428F-A598-7AF612F852FE}">
      <dgm:prSet/>
      <dgm:spPr/>
      <dgm:t>
        <a:bodyPr/>
        <a:lstStyle/>
        <a:p>
          <a:endParaRPr lang="en-GB" sz="1200">
            <a:latin typeface="+mj-lt"/>
            <a:cs typeface="Arial" pitchFamily="34" charset="0"/>
          </a:endParaRPr>
        </a:p>
      </dgm:t>
    </dgm:pt>
    <dgm:pt modelId="{6E5D2C7A-A520-4CA8-9226-D127D04CF4A4}">
      <dgm:prSet phldrT="[Text]" custT="1"/>
      <dgm:spPr>
        <a:solidFill>
          <a:schemeClr val="accent4"/>
        </a:solidFill>
        <a:ln>
          <a:noFill/>
        </a:ln>
      </dgm:spPr>
      <dgm:t>
        <a:bodyPr/>
        <a:lstStyle/>
        <a:p>
          <a:r>
            <a:rPr lang="en-GB" sz="1400" b="1" dirty="0">
              <a:latin typeface="Times New Roman" panose="02020603050405020304" pitchFamily="18" charset="0"/>
              <a:cs typeface="Times New Roman" panose="02020603050405020304" pitchFamily="18" charset="0"/>
            </a:rPr>
            <a:t>       </a:t>
          </a:r>
          <a:r>
            <a:rPr lang="sr-Latn-RS" sz="1400" b="1" dirty="0">
              <a:latin typeface="Times New Roman" panose="02020603050405020304" pitchFamily="18" charset="0"/>
              <a:cs typeface="Times New Roman" panose="02020603050405020304" pitchFamily="18" charset="0"/>
            </a:rPr>
            <a:t>žene</a:t>
          </a:r>
          <a:r>
            <a:rPr lang="en-GB" sz="1400" b="1" dirty="0">
              <a:latin typeface="Times New Roman" panose="02020603050405020304" pitchFamily="18" charset="0"/>
              <a:cs typeface="Times New Roman" panose="02020603050405020304" pitchFamily="18" charset="0"/>
            </a:rPr>
            <a:t> </a:t>
          </a:r>
        </a:p>
      </dgm:t>
    </dgm:pt>
    <dgm:pt modelId="{2AC6CD42-4876-4B18-B4FE-0BDE64D2B0C3}" type="parTrans" cxnId="{F193E237-4714-4FD6-A934-F455B202D5D0}">
      <dgm:prSet/>
      <dgm:spPr>
        <a:ln w="28575">
          <a:solidFill>
            <a:schemeClr val="bg2"/>
          </a:solidFill>
        </a:ln>
      </dgm:spPr>
      <dgm:t>
        <a:bodyPr/>
        <a:lstStyle/>
        <a:p>
          <a:endParaRPr lang="en-GB" sz="1200">
            <a:latin typeface="+mj-lt"/>
            <a:cs typeface="Arial" pitchFamily="34" charset="0"/>
          </a:endParaRPr>
        </a:p>
      </dgm:t>
    </dgm:pt>
    <dgm:pt modelId="{550A2BEB-0EB8-4D8F-AF6D-94A9F81F9C9C}" type="sibTrans" cxnId="{F193E237-4714-4FD6-A934-F455B202D5D0}">
      <dgm:prSet/>
      <dgm:spPr/>
      <dgm:t>
        <a:bodyPr/>
        <a:lstStyle/>
        <a:p>
          <a:endParaRPr lang="en-GB" sz="1200">
            <a:latin typeface="+mj-lt"/>
            <a:cs typeface="Arial" pitchFamily="34" charset="0"/>
          </a:endParaRPr>
        </a:p>
      </dgm:t>
    </dgm:pt>
    <dgm:pt modelId="{D4D20E3E-FE4F-4AAF-A578-FB74269D9B00}">
      <dgm:prSet phldrT="[Text]" custT="1"/>
      <dgm:spPr>
        <a:noFill/>
      </dgm:spPr>
      <dgm:t>
        <a:bodyPr anchor="t"/>
        <a:lstStyle/>
        <a:p>
          <a:pPr>
            <a:spcAft>
              <a:spcPct val="35000"/>
            </a:spcAft>
          </a:pPr>
          <a:r>
            <a:rPr lang="sr-Latn-RS" sz="1200" b="1" dirty="0">
              <a:solidFill>
                <a:schemeClr val="tx2"/>
              </a:solidFill>
              <a:latin typeface="Times New Roman" panose="02020603050405020304" pitchFamily="18" charset="0"/>
              <a:cs typeface="Times New Roman" panose="02020603050405020304" pitchFamily="18" charset="0"/>
            </a:rPr>
            <a:t>Testiranje </a:t>
          </a:r>
          <a:r>
            <a:rPr lang="sr-Latn-RS" sz="1200" b="1" dirty="0" err="1">
              <a:solidFill>
                <a:schemeClr val="tx2"/>
              </a:solidFill>
              <a:latin typeface="Times New Roman" panose="02020603050405020304" pitchFamily="18" charset="0"/>
              <a:cs typeface="Times New Roman" panose="02020603050405020304" pitchFamily="18" charset="0"/>
            </a:rPr>
            <a:t>ovarijalne</a:t>
          </a:r>
          <a:r>
            <a:rPr lang="sr-Latn-RS" sz="1200" b="1" dirty="0">
              <a:solidFill>
                <a:schemeClr val="tx2"/>
              </a:solidFill>
              <a:latin typeface="Times New Roman" panose="02020603050405020304" pitchFamily="18" charset="0"/>
              <a:cs typeface="Times New Roman" panose="02020603050405020304" pitchFamily="18" charset="0"/>
            </a:rPr>
            <a:t> rezerve</a:t>
          </a:r>
          <a:endParaRPr lang="en-GB" sz="1200" b="1" dirty="0">
            <a:solidFill>
              <a:schemeClr val="tx2"/>
            </a:solidFill>
            <a:latin typeface="Times New Roman" panose="02020603050405020304" pitchFamily="18" charset="0"/>
            <a:cs typeface="Times New Roman" panose="02020603050405020304" pitchFamily="18" charset="0"/>
          </a:endParaRPr>
        </a:p>
        <a:p>
          <a:pPr>
            <a:spcAft>
              <a:spcPct val="35000"/>
            </a:spcAft>
          </a:pPr>
          <a:r>
            <a:rPr lang="en-GB" sz="1200" u="none" dirty="0">
              <a:solidFill>
                <a:schemeClr val="tx1"/>
              </a:solidFill>
              <a:latin typeface="Times New Roman" panose="02020603050405020304" pitchFamily="18" charset="0"/>
              <a:cs typeface="Times New Roman" panose="02020603050405020304" pitchFamily="18" charset="0"/>
            </a:rPr>
            <a:t>Antral follicle count</a:t>
          </a:r>
          <a:r>
            <a:rPr lang="sr-Latn-RS" sz="1200" u="none" dirty="0">
              <a:solidFill>
                <a:schemeClr val="tx1"/>
              </a:solidFill>
              <a:latin typeface="Times New Roman" panose="02020603050405020304" pitchFamily="18" charset="0"/>
              <a:cs typeface="Times New Roman" panose="02020603050405020304" pitchFamily="18" charset="0"/>
            </a:rPr>
            <a:t> AFC</a:t>
          </a:r>
          <a:endParaRPr lang="en-GB" sz="1200" u="none" dirty="0">
            <a:solidFill>
              <a:schemeClr val="tx1"/>
            </a:solidFill>
            <a:latin typeface="Times New Roman" panose="02020603050405020304" pitchFamily="18" charset="0"/>
            <a:cs typeface="Times New Roman" panose="02020603050405020304" pitchFamily="18" charset="0"/>
          </a:endParaRPr>
        </a:p>
        <a:p>
          <a:pPr>
            <a:spcAft>
              <a:spcPct val="35000"/>
            </a:spcAft>
          </a:pPr>
          <a:r>
            <a:rPr lang="en-GB" sz="1200" dirty="0">
              <a:solidFill>
                <a:schemeClr val="tx1"/>
              </a:solidFill>
              <a:latin typeface="Times New Roman" panose="02020603050405020304" pitchFamily="18" charset="0"/>
              <a:cs typeface="Times New Roman" panose="02020603050405020304" pitchFamily="18" charset="0"/>
            </a:rPr>
            <a:t> </a:t>
          </a:r>
        </a:p>
        <a:p>
          <a:pPr>
            <a:spcAft>
              <a:spcPts val="0"/>
            </a:spcAft>
          </a:pPr>
          <a:r>
            <a:rPr lang="en-GB" sz="1200" u="none" dirty="0">
              <a:solidFill>
                <a:schemeClr val="tx1"/>
              </a:solidFill>
              <a:latin typeface="Times New Roman" panose="02020603050405020304" pitchFamily="18" charset="0"/>
              <a:cs typeface="Times New Roman" panose="02020603050405020304" pitchFamily="18" charset="0"/>
            </a:rPr>
            <a:t>Anti-Müllerian </a:t>
          </a:r>
        </a:p>
        <a:p>
          <a:pPr>
            <a:spcAft>
              <a:spcPts val="0"/>
            </a:spcAft>
          </a:pPr>
          <a:r>
            <a:rPr lang="en-GB" sz="1200" u="none" dirty="0">
              <a:solidFill>
                <a:schemeClr val="tx1"/>
              </a:solidFill>
              <a:latin typeface="Times New Roman" panose="02020603050405020304" pitchFamily="18" charset="0"/>
              <a:cs typeface="Times New Roman" panose="02020603050405020304" pitchFamily="18" charset="0"/>
            </a:rPr>
            <a:t>Hormone</a:t>
          </a:r>
          <a:r>
            <a:rPr lang="hr-BA" sz="1200" u="none" dirty="0">
              <a:solidFill>
                <a:schemeClr val="tx1"/>
              </a:solidFill>
              <a:latin typeface="Times New Roman" panose="02020603050405020304" pitchFamily="18" charset="0"/>
              <a:cs typeface="Times New Roman" panose="02020603050405020304" pitchFamily="18" charset="0"/>
            </a:rPr>
            <a:t> </a:t>
          </a:r>
          <a:r>
            <a:rPr lang="sr-Latn-RS" sz="1200" dirty="0">
              <a:solidFill>
                <a:schemeClr val="tx1"/>
              </a:solidFill>
              <a:latin typeface="Times New Roman" panose="02020603050405020304" pitchFamily="18" charset="0"/>
              <a:cs typeface="Times New Roman" panose="02020603050405020304" pitchFamily="18" charset="0"/>
            </a:rPr>
            <a:t> AMH</a:t>
          </a:r>
          <a:endParaRPr lang="en-GB" sz="1200" dirty="0">
            <a:solidFill>
              <a:schemeClr val="tx1"/>
            </a:solidFill>
            <a:latin typeface="Times New Roman" panose="02020603050405020304" pitchFamily="18" charset="0"/>
            <a:cs typeface="Times New Roman" panose="02020603050405020304" pitchFamily="18" charset="0"/>
          </a:endParaRPr>
        </a:p>
      </dgm:t>
    </dgm:pt>
    <dgm:pt modelId="{0132EE8C-8E16-4EFD-827D-10A80B82BDF7}" type="parTrans" cxnId="{BD4E1C86-6F23-4753-8441-6B60136E2225}">
      <dgm:prSet/>
      <dgm:spPr>
        <a:ln w="28575">
          <a:solidFill>
            <a:schemeClr val="bg2"/>
          </a:solidFill>
        </a:ln>
      </dgm:spPr>
      <dgm:t>
        <a:bodyPr/>
        <a:lstStyle/>
        <a:p>
          <a:endParaRPr lang="en-GB" sz="1200">
            <a:latin typeface="+mj-lt"/>
            <a:cs typeface="Arial" pitchFamily="34" charset="0"/>
          </a:endParaRPr>
        </a:p>
      </dgm:t>
    </dgm:pt>
    <dgm:pt modelId="{16F6E33B-F377-40D1-BA6E-3096E715FC07}" type="sibTrans" cxnId="{BD4E1C86-6F23-4753-8441-6B60136E2225}">
      <dgm:prSet/>
      <dgm:spPr/>
      <dgm:t>
        <a:bodyPr/>
        <a:lstStyle/>
        <a:p>
          <a:endParaRPr lang="en-GB" sz="1200">
            <a:latin typeface="+mj-lt"/>
            <a:cs typeface="Arial" pitchFamily="34" charset="0"/>
          </a:endParaRPr>
        </a:p>
      </dgm:t>
    </dgm:pt>
    <dgm:pt modelId="{28C61285-FF8E-4556-B26A-4F66D6E79583}">
      <dgm:prSet custT="1"/>
      <dgm:spPr>
        <a:noFill/>
      </dgm:spPr>
      <dgm:t>
        <a:bodyPr anchor="t"/>
        <a:lstStyle/>
        <a:p>
          <a:r>
            <a:rPr lang="sr-Latn-RS" sz="1200" b="1" dirty="0">
              <a:solidFill>
                <a:schemeClr val="tx2"/>
              </a:solidFill>
              <a:latin typeface="Times New Roman" panose="02020603050405020304" pitchFamily="18" charset="0"/>
              <a:cs typeface="Times New Roman" panose="02020603050405020304" pitchFamily="18" charset="0"/>
            </a:rPr>
            <a:t>Regularnost menstruacionog ciklusa</a:t>
          </a:r>
          <a:endParaRPr lang="en-GB" sz="1200" b="1" dirty="0">
            <a:solidFill>
              <a:schemeClr val="tx2"/>
            </a:solidFill>
            <a:latin typeface="Times New Roman" panose="02020603050405020304" pitchFamily="18" charset="0"/>
            <a:cs typeface="Times New Roman" panose="02020603050405020304" pitchFamily="18" charset="0"/>
          </a:endParaRPr>
        </a:p>
        <a:p>
          <a:r>
            <a:rPr lang="sr-Latn-RS" sz="1200" dirty="0">
              <a:solidFill>
                <a:schemeClr val="tx1"/>
              </a:solidFill>
              <a:latin typeface="Times New Roman" panose="02020603050405020304" pitchFamily="18" charset="0"/>
              <a:cs typeface="Times New Roman" panose="02020603050405020304" pitchFamily="18" charset="0"/>
            </a:rPr>
            <a:t>Serumski nivo </a:t>
          </a:r>
          <a:r>
            <a:rPr lang="sr-Latn-RS" sz="1200" dirty="0" err="1">
              <a:solidFill>
                <a:schemeClr val="tx1"/>
              </a:solidFill>
              <a:latin typeface="Times New Roman" panose="02020603050405020304" pitchFamily="18" charset="0"/>
              <a:cs typeface="Times New Roman" panose="02020603050405020304" pitchFamily="18" charset="0"/>
            </a:rPr>
            <a:t>progesterona</a:t>
          </a:r>
          <a:endParaRPr lang="en-GB" sz="1200" dirty="0">
            <a:solidFill>
              <a:schemeClr val="tx1"/>
            </a:solidFill>
            <a:latin typeface="Times New Roman" panose="02020603050405020304" pitchFamily="18" charset="0"/>
            <a:cs typeface="Times New Roman" panose="02020603050405020304" pitchFamily="18" charset="0"/>
          </a:endParaRPr>
        </a:p>
        <a:p>
          <a:endParaRPr lang="en-GB" sz="1200" dirty="0">
            <a:solidFill>
              <a:schemeClr val="tx1"/>
            </a:solidFill>
            <a:latin typeface="Times New Roman" panose="02020603050405020304" pitchFamily="18" charset="0"/>
            <a:cs typeface="Times New Roman" panose="02020603050405020304" pitchFamily="18" charset="0"/>
          </a:endParaRPr>
        </a:p>
        <a:p>
          <a:r>
            <a:rPr lang="sr-Latn-RS" sz="1200" dirty="0">
              <a:solidFill>
                <a:schemeClr val="tx1"/>
              </a:solidFill>
              <a:latin typeface="Times New Roman" panose="02020603050405020304" pitchFamily="18" charset="0"/>
              <a:cs typeface="Times New Roman" panose="02020603050405020304" pitchFamily="18" charset="0"/>
            </a:rPr>
            <a:t>Ostali hormoni ako je </a:t>
          </a:r>
          <a:r>
            <a:rPr lang="sr-Latn-RS" sz="1200" dirty="0" err="1">
              <a:solidFill>
                <a:schemeClr val="tx1"/>
              </a:solidFill>
              <a:latin typeface="Times New Roman" panose="02020603050405020304" pitchFamily="18" charset="0"/>
              <a:cs typeface="Times New Roman" panose="02020603050405020304" pitchFamily="18" charset="0"/>
            </a:rPr>
            <a:t>indikovano</a:t>
          </a:r>
          <a:r>
            <a:rPr lang="sr-Latn-RS" sz="1200" dirty="0">
              <a:solidFill>
                <a:schemeClr val="tx1"/>
              </a:solidFill>
              <a:latin typeface="Times New Roman" panose="02020603050405020304" pitchFamily="18" charset="0"/>
              <a:cs typeface="Times New Roman" panose="02020603050405020304" pitchFamily="18" charset="0"/>
            </a:rPr>
            <a:t> </a:t>
          </a:r>
          <a:r>
            <a:rPr lang="en-GB" sz="1200" dirty="0">
              <a:solidFill>
                <a:schemeClr val="tx1"/>
              </a:solidFill>
              <a:latin typeface="Times New Roman" panose="02020603050405020304" pitchFamily="18" charset="0"/>
              <a:cs typeface="Times New Roman" panose="02020603050405020304" pitchFamily="18" charset="0"/>
            </a:rPr>
            <a:t> </a:t>
          </a:r>
        </a:p>
      </dgm:t>
    </dgm:pt>
    <dgm:pt modelId="{A3D4A2E0-883C-4237-A1CC-34FE77801577}" type="parTrans" cxnId="{21D0F99A-1A33-43AF-9B70-F79A0655166C}">
      <dgm:prSet/>
      <dgm:spPr>
        <a:ln w="28575">
          <a:solidFill>
            <a:schemeClr val="bg2"/>
          </a:solidFill>
        </a:ln>
      </dgm:spPr>
      <dgm:t>
        <a:bodyPr/>
        <a:lstStyle/>
        <a:p>
          <a:endParaRPr lang="en-GB">
            <a:latin typeface="+mj-lt"/>
          </a:endParaRPr>
        </a:p>
      </dgm:t>
    </dgm:pt>
    <dgm:pt modelId="{9E2FE08B-B930-40D9-B284-501DD8C9472D}" type="sibTrans" cxnId="{21D0F99A-1A33-43AF-9B70-F79A0655166C}">
      <dgm:prSet/>
      <dgm:spPr/>
      <dgm:t>
        <a:bodyPr/>
        <a:lstStyle/>
        <a:p>
          <a:endParaRPr lang="en-GB">
            <a:latin typeface="+mj-lt"/>
          </a:endParaRPr>
        </a:p>
      </dgm:t>
    </dgm:pt>
    <dgm:pt modelId="{E9915CBE-5D2A-440C-88C3-BAB95DD65EEE}">
      <dgm:prSet custT="1"/>
      <dgm:spPr>
        <a:noFill/>
      </dgm:spPr>
      <dgm:t>
        <a:bodyPr anchor="t"/>
        <a:lstStyle/>
        <a:p>
          <a:r>
            <a:rPr lang="en-GB" sz="1200" b="1" kern="1200" dirty="0">
              <a:solidFill>
                <a:schemeClr val="tx2"/>
              </a:solidFill>
              <a:latin typeface="Times New Roman" panose="02020603050405020304" pitchFamily="18" charset="0"/>
              <a:cs typeface="Times New Roman" panose="02020603050405020304" pitchFamily="18" charset="0"/>
            </a:rPr>
            <a:t>T</a:t>
          </a:r>
          <a:r>
            <a:rPr lang="sr-Latn-RS" sz="1200" b="1" kern="1200" dirty="0" err="1">
              <a:solidFill>
                <a:schemeClr val="tx2"/>
              </a:solidFill>
              <a:latin typeface="Times New Roman" panose="02020603050405020304" pitchFamily="18" charset="0"/>
              <a:cs typeface="Times New Roman" panose="02020603050405020304" pitchFamily="18" charset="0"/>
            </a:rPr>
            <a:t>ubarne</a:t>
          </a:r>
          <a:r>
            <a:rPr lang="sr-Latn-RS" sz="1200" b="1" kern="1200" dirty="0">
              <a:solidFill>
                <a:schemeClr val="tx2"/>
              </a:solidFill>
              <a:latin typeface="Times New Roman" panose="02020603050405020304" pitchFamily="18" charset="0"/>
              <a:cs typeface="Times New Roman" panose="02020603050405020304" pitchFamily="18" charset="0"/>
            </a:rPr>
            <a:t> ili </a:t>
          </a:r>
          <a:r>
            <a:rPr lang="sr-Latn-RS" sz="1200" b="1" kern="1200" dirty="0" err="1">
              <a:solidFill>
                <a:schemeClr val="tx2"/>
              </a:solidFill>
              <a:latin typeface="Times New Roman" panose="02020603050405020304" pitchFamily="18" charset="0"/>
              <a:cs typeface="Times New Roman" panose="02020603050405020304" pitchFamily="18" charset="0"/>
            </a:rPr>
            <a:t>uterine</a:t>
          </a:r>
          <a:r>
            <a:rPr lang="sr-Latn-RS" sz="1200" b="1" kern="1200" dirty="0">
              <a:solidFill>
                <a:schemeClr val="tx2"/>
              </a:solidFill>
              <a:latin typeface="Times New Roman" panose="02020603050405020304" pitchFamily="18" charset="0"/>
              <a:cs typeface="Times New Roman" panose="02020603050405020304" pitchFamily="18" charset="0"/>
            </a:rPr>
            <a:t> abnormalnosti</a:t>
          </a:r>
          <a:endParaRPr lang="en-GB" sz="1200" b="1" kern="1200" dirty="0">
            <a:solidFill>
              <a:schemeClr val="tx2"/>
            </a:solidFill>
            <a:latin typeface="Times New Roman" panose="02020603050405020304" pitchFamily="18" charset="0"/>
            <a:cs typeface="Times New Roman" panose="02020603050405020304" pitchFamily="18" charset="0"/>
          </a:endParaRPr>
        </a:p>
        <a:p>
          <a:r>
            <a:rPr lang="sr-Latn-RS" sz="1200" kern="1200" dirty="0" err="1">
              <a:solidFill>
                <a:schemeClr val="tx1"/>
              </a:solidFill>
              <a:latin typeface="Times New Roman" panose="02020603050405020304" pitchFamily="18" charset="0"/>
              <a:cs typeface="Times New Roman" panose="02020603050405020304" pitchFamily="18" charset="0"/>
            </a:rPr>
            <a:t>Bazalna</a:t>
          </a:r>
          <a:r>
            <a:rPr lang="sr-Latn-RS" sz="1200" kern="1200" dirty="0">
              <a:solidFill>
                <a:schemeClr val="tx1"/>
              </a:solidFill>
              <a:latin typeface="Times New Roman" panose="02020603050405020304" pitchFamily="18" charset="0"/>
              <a:cs typeface="Times New Roman" panose="02020603050405020304" pitchFamily="18" charset="0"/>
            </a:rPr>
            <a:t> </a:t>
          </a:r>
          <a:r>
            <a:rPr lang="sr-Latn-RS" sz="1200" kern="1200" dirty="0" err="1">
              <a:solidFill>
                <a:schemeClr val="tx1"/>
              </a:solidFill>
              <a:latin typeface="Times New Roman" panose="02020603050405020304" pitchFamily="18" charset="0"/>
              <a:cs typeface="Times New Roman" panose="02020603050405020304" pitchFamily="18" charset="0"/>
            </a:rPr>
            <a:t>procjena</a:t>
          </a:r>
          <a:r>
            <a:rPr lang="sr-Latn-RS" sz="1200" kern="1200" dirty="0">
              <a:solidFill>
                <a:schemeClr val="tx1"/>
              </a:solidFill>
              <a:latin typeface="Times New Roman" panose="02020603050405020304" pitchFamily="18" charset="0"/>
              <a:cs typeface="Times New Roman" panose="02020603050405020304" pitchFamily="18" charset="0"/>
            </a:rPr>
            <a:t> </a:t>
          </a:r>
          <a:r>
            <a:rPr lang="sr-Latn-RS" sz="1200" kern="1200" dirty="0" err="1">
              <a:solidFill>
                <a:schemeClr val="tx1"/>
              </a:solidFill>
              <a:latin typeface="Times New Roman" panose="02020603050405020304" pitchFamily="18" charset="0"/>
              <a:cs typeface="Times New Roman" panose="02020603050405020304" pitchFamily="18" charset="0"/>
            </a:rPr>
            <a:t>uterus</a:t>
          </a:r>
          <a:r>
            <a:rPr lang="sr-Latn-RS" sz="1200" kern="1200" dirty="0">
              <a:solidFill>
                <a:schemeClr val="tx1"/>
              </a:solidFill>
              <a:latin typeface="Times New Roman" panose="02020603050405020304" pitchFamily="18" charset="0"/>
              <a:cs typeface="Times New Roman" panose="02020603050405020304" pitchFamily="18" charset="0"/>
            </a:rPr>
            <a:t> i </a:t>
          </a:r>
          <a:r>
            <a:rPr lang="sr-Latn-RS" sz="1200" kern="1200" dirty="0" err="1">
              <a:solidFill>
                <a:schemeClr val="tx1"/>
              </a:solidFill>
              <a:latin typeface="Times New Roman" panose="02020603050405020304" pitchFamily="18" charset="0"/>
              <a:cs typeface="Times New Roman" panose="02020603050405020304" pitchFamily="18" charset="0"/>
            </a:rPr>
            <a:t>ovarijuma</a:t>
          </a:r>
          <a:r>
            <a:rPr lang="sr-Latn-RS" sz="1200" kern="1200" dirty="0">
              <a:solidFill>
                <a:schemeClr val="tx1"/>
              </a:solidFill>
              <a:latin typeface="Times New Roman" panose="02020603050405020304" pitchFamily="18" charset="0"/>
              <a:cs typeface="Times New Roman" panose="02020603050405020304" pitchFamily="18" charset="0"/>
            </a:rPr>
            <a:t> (TVUZV)</a:t>
          </a:r>
          <a:endParaRPr lang="en-GB" sz="1200" kern="1200" dirty="0">
            <a:solidFill>
              <a:srgbClr val="000000"/>
            </a:solidFill>
            <a:latin typeface="Times New Roman" panose="02020603050405020304" pitchFamily="18" charset="0"/>
            <a:ea typeface="+mn-ea"/>
            <a:cs typeface="Times New Roman" panose="02020603050405020304" pitchFamily="18" charset="0"/>
          </a:endParaRPr>
        </a:p>
        <a:p>
          <a:endParaRPr lang="en-GB" sz="1200" kern="1200" dirty="0">
            <a:solidFill>
              <a:schemeClr val="tx1"/>
            </a:solidFill>
            <a:latin typeface="Times New Roman" panose="02020603050405020304" pitchFamily="18" charset="0"/>
            <a:cs typeface="Times New Roman" panose="02020603050405020304" pitchFamily="18" charset="0"/>
          </a:endParaRPr>
        </a:p>
        <a:p>
          <a:r>
            <a:rPr lang="sr-Latn-RS" sz="1200" kern="1200" dirty="0">
              <a:solidFill>
                <a:schemeClr val="tx1"/>
              </a:solidFill>
              <a:latin typeface="Times New Roman" panose="02020603050405020304" pitchFamily="18" charset="0"/>
              <a:cs typeface="Times New Roman" panose="02020603050405020304" pitchFamily="18" charset="0"/>
            </a:rPr>
            <a:t>Skrining na </a:t>
          </a:r>
          <a:r>
            <a:rPr lang="sr-Latn-RS" sz="1200" kern="1200" dirty="0" err="1">
              <a:solidFill>
                <a:schemeClr val="tx1"/>
              </a:solidFill>
              <a:latin typeface="Times New Roman" panose="02020603050405020304" pitchFamily="18" charset="0"/>
              <a:cs typeface="Times New Roman" panose="02020603050405020304" pitchFamily="18" charset="0"/>
            </a:rPr>
            <a:t>tubarnu</a:t>
          </a:r>
          <a:r>
            <a:rPr lang="sr-Latn-RS" sz="1200" kern="1200" dirty="0">
              <a:solidFill>
                <a:schemeClr val="tx1"/>
              </a:solidFill>
              <a:latin typeface="Times New Roman" panose="02020603050405020304" pitchFamily="18" charset="0"/>
              <a:cs typeface="Times New Roman" panose="02020603050405020304" pitchFamily="18" charset="0"/>
            </a:rPr>
            <a:t> </a:t>
          </a:r>
          <a:r>
            <a:rPr lang="sr-Latn-RS" sz="1200" kern="1200" dirty="0" err="1">
              <a:solidFill>
                <a:schemeClr val="tx1"/>
              </a:solidFill>
              <a:latin typeface="Times New Roman" panose="02020603050405020304" pitchFamily="18" charset="0"/>
              <a:cs typeface="Times New Roman" panose="02020603050405020304" pitchFamily="18" charset="0"/>
            </a:rPr>
            <a:t>okluziju</a:t>
          </a:r>
          <a:r>
            <a:rPr lang="sr-Latn-RS" sz="1200" kern="1200" dirty="0">
              <a:solidFill>
                <a:schemeClr val="tx1"/>
              </a:solidFill>
              <a:latin typeface="Times New Roman" panose="02020603050405020304" pitchFamily="18" charset="0"/>
              <a:cs typeface="Times New Roman" panose="02020603050405020304" pitchFamily="18" charset="0"/>
            </a:rPr>
            <a:t> </a:t>
          </a:r>
          <a:r>
            <a:rPr lang="en-GB" sz="1200" kern="1200" dirty="0">
              <a:solidFill>
                <a:schemeClr val="tx1"/>
              </a:solidFill>
              <a:latin typeface="Times New Roman" panose="02020603050405020304" pitchFamily="18" charset="0"/>
              <a:cs typeface="Times New Roman" panose="02020603050405020304" pitchFamily="18" charset="0"/>
            </a:rPr>
            <a:t>(</a:t>
          </a:r>
          <a:r>
            <a:rPr lang="sr-Latn-RS" sz="1200" kern="1200" dirty="0" err="1">
              <a:solidFill>
                <a:schemeClr val="tx1"/>
              </a:solidFill>
              <a:latin typeface="Times New Roman" panose="02020603050405020304" pitchFamily="18" charset="0"/>
              <a:cs typeface="Times New Roman" panose="02020603050405020304" pitchFamily="18" charset="0"/>
            </a:rPr>
            <a:t>histerosalpingogram</a:t>
          </a:r>
          <a:r>
            <a:rPr lang="sr-Latn-RS" sz="1200" kern="1200" dirty="0">
              <a:solidFill>
                <a:schemeClr val="tx1"/>
              </a:solidFill>
              <a:latin typeface="Times New Roman" panose="02020603050405020304" pitchFamily="18" charset="0"/>
              <a:cs typeface="Times New Roman" panose="02020603050405020304" pitchFamily="18" charset="0"/>
            </a:rPr>
            <a:t>/</a:t>
          </a:r>
          <a:r>
            <a:rPr lang="en-GB" sz="1200" kern="1200" dirty="0" err="1">
              <a:solidFill>
                <a:schemeClr val="tx1"/>
              </a:solidFill>
              <a:latin typeface="Times New Roman" panose="02020603050405020304" pitchFamily="18" charset="0"/>
              <a:cs typeface="Times New Roman" panose="02020603050405020304" pitchFamily="18" charset="0"/>
            </a:rPr>
            <a:t>HyCoSy</a:t>
          </a:r>
          <a:r>
            <a:rPr lang="en-GB" sz="1200" kern="1200" dirty="0">
              <a:solidFill>
                <a:schemeClr val="tx1"/>
              </a:solidFill>
              <a:latin typeface="Times New Roman" panose="02020603050405020304" pitchFamily="18" charset="0"/>
              <a:cs typeface="Times New Roman" panose="02020603050405020304" pitchFamily="18" charset="0"/>
            </a:rPr>
            <a:t>* </a:t>
          </a:r>
          <a:r>
            <a:rPr lang="sr-Latn-RS" sz="1200" kern="1200" dirty="0" err="1">
              <a:solidFill>
                <a:schemeClr val="tx1"/>
              </a:solidFill>
              <a:latin typeface="Times New Roman" panose="02020603050405020304" pitchFamily="18" charset="0"/>
              <a:cs typeface="Times New Roman" panose="02020603050405020304" pitchFamily="18" charset="0"/>
            </a:rPr>
            <a:t>iili</a:t>
          </a:r>
          <a:r>
            <a:rPr lang="sr-Latn-RS" sz="1200" kern="1200" dirty="0">
              <a:solidFill>
                <a:schemeClr val="tx1"/>
              </a:solidFill>
              <a:latin typeface="Times New Roman" panose="02020603050405020304" pitchFamily="18" charset="0"/>
              <a:cs typeface="Times New Roman" panose="02020603050405020304" pitchFamily="18" charset="0"/>
            </a:rPr>
            <a:t> </a:t>
          </a:r>
          <a:r>
            <a:rPr lang="sr-Latn-RS" sz="1200" kern="1200" dirty="0" err="1">
              <a:solidFill>
                <a:schemeClr val="tx1"/>
              </a:solidFill>
              <a:latin typeface="Times New Roman" panose="02020603050405020304" pitchFamily="18" charset="0"/>
              <a:cs typeface="Times New Roman" panose="02020603050405020304" pitchFamily="18" charset="0"/>
            </a:rPr>
            <a:t>laparoskopija</a:t>
          </a:r>
          <a:r>
            <a:rPr lang="sr-Latn-RS" sz="1200" kern="1200" dirty="0">
              <a:solidFill>
                <a:schemeClr val="tx1"/>
              </a:solidFill>
              <a:latin typeface="Times New Roman" panose="02020603050405020304" pitchFamily="18" charset="0"/>
              <a:cs typeface="Times New Roman" panose="02020603050405020304" pitchFamily="18" charset="0"/>
            </a:rPr>
            <a:t>)</a:t>
          </a:r>
          <a:endParaRPr lang="en-GB" sz="1200" kern="1200" dirty="0">
            <a:solidFill>
              <a:schemeClr val="tx1"/>
            </a:solidFill>
            <a:latin typeface="Times New Roman" panose="02020603050405020304" pitchFamily="18" charset="0"/>
            <a:cs typeface="Times New Roman" panose="02020603050405020304" pitchFamily="18" charset="0"/>
          </a:endParaRPr>
        </a:p>
        <a:p>
          <a:r>
            <a:rPr lang="en-GB" sz="1000" kern="1200" dirty="0">
              <a:solidFill>
                <a:schemeClr val="tx1"/>
              </a:solidFill>
              <a:latin typeface="+mj-lt"/>
              <a:cs typeface="Arial" pitchFamily="34" charset="0"/>
            </a:rPr>
            <a:t>  </a:t>
          </a:r>
        </a:p>
      </dgm:t>
    </dgm:pt>
    <dgm:pt modelId="{A631B227-F0AA-4EF0-A77B-01DA94380405}" type="parTrans" cxnId="{76718F49-76B1-4510-B45F-89D0DF7386F0}">
      <dgm:prSet/>
      <dgm:spPr>
        <a:ln w="28575">
          <a:solidFill>
            <a:schemeClr val="bg2"/>
          </a:solidFill>
        </a:ln>
      </dgm:spPr>
      <dgm:t>
        <a:bodyPr/>
        <a:lstStyle/>
        <a:p>
          <a:endParaRPr lang="en-GB">
            <a:latin typeface="+mj-lt"/>
          </a:endParaRPr>
        </a:p>
      </dgm:t>
    </dgm:pt>
    <dgm:pt modelId="{F2339470-3E5A-4976-A586-504FD2EC5F04}" type="sibTrans" cxnId="{76718F49-76B1-4510-B45F-89D0DF7386F0}">
      <dgm:prSet/>
      <dgm:spPr/>
      <dgm:t>
        <a:bodyPr/>
        <a:lstStyle/>
        <a:p>
          <a:endParaRPr lang="en-GB">
            <a:latin typeface="+mj-lt"/>
          </a:endParaRPr>
        </a:p>
      </dgm:t>
    </dgm:pt>
    <dgm:pt modelId="{F9E4C81D-F597-4760-B29E-8E8ACA050BFD}" type="pres">
      <dgm:prSet presAssocID="{47CDAD95-253E-4B49-A0C3-682AE62338ED}" presName="mainComposite" presStyleCnt="0">
        <dgm:presLayoutVars>
          <dgm:chPref val="1"/>
          <dgm:dir/>
          <dgm:animOne val="branch"/>
          <dgm:animLvl val="lvl"/>
          <dgm:resizeHandles val="exact"/>
        </dgm:presLayoutVars>
      </dgm:prSet>
      <dgm:spPr/>
      <dgm:t>
        <a:bodyPr/>
        <a:lstStyle/>
        <a:p>
          <a:endParaRPr lang="en-US"/>
        </a:p>
      </dgm:t>
    </dgm:pt>
    <dgm:pt modelId="{E782B8CA-F62C-4510-8276-BC45185D01A1}" type="pres">
      <dgm:prSet presAssocID="{47CDAD95-253E-4B49-A0C3-682AE62338ED}" presName="hierFlow" presStyleCnt="0"/>
      <dgm:spPr/>
    </dgm:pt>
    <dgm:pt modelId="{BF84C809-FC50-4C2A-94A7-FEB113259937}" type="pres">
      <dgm:prSet presAssocID="{47CDAD95-253E-4B49-A0C3-682AE62338ED}" presName="hierChild1" presStyleCnt="0">
        <dgm:presLayoutVars>
          <dgm:chPref val="1"/>
          <dgm:animOne val="branch"/>
          <dgm:animLvl val="lvl"/>
        </dgm:presLayoutVars>
      </dgm:prSet>
      <dgm:spPr/>
    </dgm:pt>
    <dgm:pt modelId="{73E33E7F-7A8B-430A-9D14-795DA109026C}" type="pres">
      <dgm:prSet presAssocID="{0AE6F04E-1A98-4227-A150-C1918DB1A6A7}" presName="Name14" presStyleCnt="0"/>
      <dgm:spPr/>
    </dgm:pt>
    <dgm:pt modelId="{82087282-A506-4AD2-88E1-145566214442}" type="pres">
      <dgm:prSet presAssocID="{0AE6F04E-1A98-4227-A150-C1918DB1A6A7}" presName="level1Shape" presStyleLbl="node0" presStyleIdx="0" presStyleCnt="1" custScaleX="186076" custScaleY="62919" custLinFactNeighborX="846" custLinFactNeighborY="22827">
        <dgm:presLayoutVars>
          <dgm:chPref val="3"/>
        </dgm:presLayoutVars>
      </dgm:prSet>
      <dgm:spPr/>
      <dgm:t>
        <a:bodyPr/>
        <a:lstStyle/>
        <a:p>
          <a:endParaRPr lang="en-US"/>
        </a:p>
      </dgm:t>
    </dgm:pt>
    <dgm:pt modelId="{D577552B-0675-40E7-83E4-6CB57C17AC54}" type="pres">
      <dgm:prSet presAssocID="{0AE6F04E-1A98-4227-A150-C1918DB1A6A7}" presName="hierChild2" presStyleCnt="0"/>
      <dgm:spPr/>
    </dgm:pt>
    <dgm:pt modelId="{C0B31BE7-995E-4BBD-9C7A-F560687C5463}" type="pres">
      <dgm:prSet presAssocID="{6C4ECFD3-A36F-46BD-AD36-3BDE90CFD72C}" presName="Name19" presStyleLbl="parChTrans1D2" presStyleIdx="0" presStyleCnt="2"/>
      <dgm:spPr/>
      <dgm:t>
        <a:bodyPr/>
        <a:lstStyle/>
        <a:p>
          <a:endParaRPr lang="en-US"/>
        </a:p>
      </dgm:t>
    </dgm:pt>
    <dgm:pt modelId="{B55C57F1-3533-4D84-8C29-F07824C6CCD1}" type="pres">
      <dgm:prSet presAssocID="{9610E3B2-1592-48A3-8B32-F9F64D53728F}" presName="Name21" presStyleCnt="0"/>
      <dgm:spPr/>
    </dgm:pt>
    <dgm:pt modelId="{684B2D25-DC49-44D4-BD40-E30B458150E5}" type="pres">
      <dgm:prSet presAssocID="{9610E3B2-1592-48A3-8B32-F9F64D53728F}" presName="level2Shape" presStyleLbl="node2" presStyleIdx="0" presStyleCnt="2" custScaleX="81789" custScaleY="101331" custLinFactNeighborY="10125"/>
      <dgm:spPr/>
      <dgm:t>
        <a:bodyPr/>
        <a:lstStyle/>
        <a:p>
          <a:endParaRPr lang="en-US"/>
        </a:p>
      </dgm:t>
    </dgm:pt>
    <dgm:pt modelId="{7D24323C-F6D7-4709-9876-736A53F9C283}" type="pres">
      <dgm:prSet presAssocID="{9610E3B2-1592-48A3-8B32-F9F64D53728F}" presName="hierChild3" presStyleCnt="0"/>
      <dgm:spPr/>
    </dgm:pt>
    <dgm:pt modelId="{8A1A05A8-0D8E-44CE-99FC-12DBD80BC087}" type="pres">
      <dgm:prSet presAssocID="{B009402D-4270-4941-9847-DD4C6444C027}" presName="Name19" presStyleLbl="parChTrans1D3" presStyleIdx="0" presStyleCnt="4"/>
      <dgm:spPr/>
      <dgm:t>
        <a:bodyPr/>
        <a:lstStyle/>
        <a:p>
          <a:endParaRPr lang="en-US"/>
        </a:p>
      </dgm:t>
    </dgm:pt>
    <dgm:pt modelId="{BFDF8627-CBE4-4525-ACFE-38BACABA9080}" type="pres">
      <dgm:prSet presAssocID="{03B82394-99A2-4B3D-B921-8632FC7F6079}" presName="Name21" presStyleCnt="0"/>
      <dgm:spPr/>
    </dgm:pt>
    <dgm:pt modelId="{EA25CEDD-C46F-49B9-B6C2-D37571B5BF4C}" type="pres">
      <dgm:prSet presAssocID="{03B82394-99A2-4B3D-B921-8632FC7F6079}" presName="level2Shape" presStyleLbl="node3" presStyleIdx="0" presStyleCnt="4" custScaleY="74182" custLinFactNeighborY="24731"/>
      <dgm:spPr>
        <a:prstGeom prst="rect">
          <a:avLst/>
        </a:prstGeom>
      </dgm:spPr>
      <dgm:t>
        <a:bodyPr/>
        <a:lstStyle/>
        <a:p>
          <a:endParaRPr lang="en-US"/>
        </a:p>
      </dgm:t>
    </dgm:pt>
    <dgm:pt modelId="{3E2BFE0A-E1E0-487B-BE11-E55FF7F130DB}" type="pres">
      <dgm:prSet presAssocID="{03B82394-99A2-4B3D-B921-8632FC7F6079}" presName="hierChild3" presStyleCnt="0"/>
      <dgm:spPr/>
    </dgm:pt>
    <dgm:pt modelId="{C048CAAF-0AD4-487F-9181-8D563BA401A5}" type="pres">
      <dgm:prSet presAssocID="{2AC6CD42-4876-4B18-B4FE-0BDE64D2B0C3}" presName="Name19" presStyleLbl="parChTrans1D2" presStyleIdx="1" presStyleCnt="2"/>
      <dgm:spPr/>
      <dgm:t>
        <a:bodyPr/>
        <a:lstStyle/>
        <a:p>
          <a:endParaRPr lang="en-US"/>
        </a:p>
      </dgm:t>
    </dgm:pt>
    <dgm:pt modelId="{39D2E17C-DE9D-406D-9F62-96E827BDBDA6}" type="pres">
      <dgm:prSet presAssocID="{6E5D2C7A-A520-4CA8-9226-D127D04CF4A4}" presName="Name21" presStyleCnt="0"/>
      <dgm:spPr/>
    </dgm:pt>
    <dgm:pt modelId="{7F93A293-5048-4875-BD8E-21393FD6D151}" type="pres">
      <dgm:prSet presAssocID="{6E5D2C7A-A520-4CA8-9226-D127D04CF4A4}" presName="level2Shape" presStyleLbl="node2" presStyleIdx="1" presStyleCnt="2" custScaleX="81789" custScaleY="102689" custLinFactNeighborY="10125"/>
      <dgm:spPr/>
      <dgm:t>
        <a:bodyPr/>
        <a:lstStyle/>
        <a:p>
          <a:endParaRPr lang="en-US"/>
        </a:p>
      </dgm:t>
    </dgm:pt>
    <dgm:pt modelId="{0D5A547C-D79B-43A5-84DA-6E5BE2E0116D}" type="pres">
      <dgm:prSet presAssocID="{6E5D2C7A-A520-4CA8-9226-D127D04CF4A4}" presName="hierChild3" presStyleCnt="0"/>
      <dgm:spPr/>
    </dgm:pt>
    <dgm:pt modelId="{EE75F7AC-95A9-4949-A865-6E97DB2047CB}" type="pres">
      <dgm:prSet presAssocID="{A631B227-F0AA-4EF0-A77B-01DA94380405}" presName="Name19" presStyleLbl="parChTrans1D3" presStyleIdx="1" presStyleCnt="4"/>
      <dgm:spPr/>
      <dgm:t>
        <a:bodyPr/>
        <a:lstStyle/>
        <a:p>
          <a:endParaRPr lang="en-US"/>
        </a:p>
      </dgm:t>
    </dgm:pt>
    <dgm:pt modelId="{A03C7054-41D5-490C-97D6-12292D414FE6}" type="pres">
      <dgm:prSet presAssocID="{E9915CBE-5D2A-440C-88C3-BAB95DD65EEE}" presName="Name21" presStyleCnt="0"/>
      <dgm:spPr/>
    </dgm:pt>
    <dgm:pt modelId="{85D25917-18BE-40CC-A62E-5A2FD9615010}" type="pres">
      <dgm:prSet presAssocID="{E9915CBE-5D2A-440C-88C3-BAB95DD65EEE}" presName="level2Shape" presStyleLbl="node3" presStyleIdx="1" presStyleCnt="4" custScaleX="113175" custScaleY="211897" custLinFactNeighborY="23234"/>
      <dgm:spPr>
        <a:prstGeom prst="rect">
          <a:avLst/>
        </a:prstGeom>
      </dgm:spPr>
      <dgm:t>
        <a:bodyPr/>
        <a:lstStyle/>
        <a:p>
          <a:endParaRPr lang="en-US"/>
        </a:p>
      </dgm:t>
    </dgm:pt>
    <dgm:pt modelId="{C798FBB7-C1A2-4A63-A86C-79644EC19339}" type="pres">
      <dgm:prSet presAssocID="{E9915CBE-5D2A-440C-88C3-BAB95DD65EEE}" presName="hierChild3" presStyleCnt="0"/>
      <dgm:spPr/>
    </dgm:pt>
    <dgm:pt modelId="{FD1F81E1-B630-473E-96EA-2EC20C06F263}" type="pres">
      <dgm:prSet presAssocID="{A3D4A2E0-883C-4237-A1CC-34FE77801577}" presName="Name19" presStyleLbl="parChTrans1D3" presStyleIdx="2" presStyleCnt="4"/>
      <dgm:spPr/>
      <dgm:t>
        <a:bodyPr/>
        <a:lstStyle/>
        <a:p>
          <a:endParaRPr lang="en-US"/>
        </a:p>
      </dgm:t>
    </dgm:pt>
    <dgm:pt modelId="{1CA8A3BA-E31D-4DC1-98C8-8CB0B226FACE}" type="pres">
      <dgm:prSet presAssocID="{28C61285-FF8E-4556-B26A-4F66D6E79583}" presName="Name21" presStyleCnt="0"/>
      <dgm:spPr/>
    </dgm:pt>
    <dgm:pt modelId="{FF503B76-E8F9-41F8-B29F-9166014B9116}" type="pres">
      <dgm:prSet presAssocID="{28C61285-FF8E-4556-B26A-4F66D6E79583}" presName="level2Shape" presStyleLbl="node3" presStyleIdx="2" presStyleCnt="4" custScaleX="109916" custScaleY="157454" custLinFactNeighborX="11271" custLinFactNeighborY="22757"/>
      <dgm:spPr>
        <a:prstGeom prst="rect">
          <a:avLst/>
        </a:prstGeom>
      </dgm:spPr>
      <dgm:t>
        <a:bodyPr/>
        <a:lstStyle/>
        <a:p>
          <a:endParaRPr lang="en-US"/>
        </a:p>
      </dgm:t>
    </dgm:pt>
    <dgm:pt modelId="{53278B55-9975-4F4F-93F3-462E9C4D3500}" type="pres">
      <dgm:prSet presAssocID="{28C61285-FF8E-4556-B26A-4F66D6E79583}" presName="hierChild3" presStyleCnt="0"/>
      <dgm:spPr/>
    </dgm:pt>
    <dgm:pt modelId="{BFCB5DD6-6CA7-4C56-9BB5-1779E45844EC}" type="pres">
      <dgm:prSet presAssocID="{0132EE8C-8E16-4EFD-827D-10A80B82BDF7}" presName="Name19" presStyleLbl="parChTrans1D3" presStyleIdx="3" presStyleCnt="4"/>
      <dgm:spPr/>
      <dgm:t>
        <a:bodyPr/>
        <a:lstStyle/>
        <a:p>
          <a:endParaRPr lang="en-US"/>
        </a:p>
      </dgm:t>
    </dgm:pt>
    <dgm:pt modelId="{5E5DD8A8-08CD-456A-992F-84864EB7884F}" type="pres">
      <dgm:prSet presAssocID="{D4D20E3E-FE4F-4AAF-A578-FB74269D9B00}" presName="Name21" presStyleCnt="0"/>
      <dgm:spPr/>
    </dgm:pt>
    <dgm:pt modelId="{3CA16872-6491-4CF8-B1E7-AA7720CFF0A7}" type="pres">
      <dgm:prSet presAssocID="{D4D20E3E-FE4F-4AAF-A578-FB74269D9B00}" presName="level2Shape" presStyleLbl="node3" presStyleIdx="3" presStyleCnt="4" custScaleX="134894" custScaleY="226810" custLinFactNeighborX="-409" custLinFactNeighborY="23557"/>
      <dgm:spPr>
        <a:prstGeom prst="rect">
          <a:avLst/>
        </a:prstGeom>
      </dgm:spPr>
      <dgm:t>
        <a:bodyPr/>
        <a:lstStyle/>
        <a:p>
          <a:endParaRPr lang="en-US"/>
        </a:p>
      </dgm:t>
    </dgm:pt>
    <dgm:pt modelId="{5EC72830-E72D-4C7A-A135-DDE06F479FAE}" type="pres">
      <dgm:prSet presAssocID="{D4D20E3E-FE4F-4AAF-A578-FB74269D9B00}" presName="hierChild3" presStyleCnt="0"/>
      <dgm:spPr/>
    </dgm:pt>
    <dgm:pt modelId="{DD06B540-3E05-4D75-8B10-D67901DFF4EA}" type="pres">
      <dgm:prSet presAssocID="{47CDAD95-253E-4B49-A0C3-682AE62338ED}" presName="bgShapesFlow" presStyleCnt="0"/>
      <dgm:spPr/>
    </dgm:pt>
  </dgm:ptLst>
  <dgm:cxnLst>
    <dgm:cxn modelId="{2975C6C5-72F1-47E6-890D-1D9313C289E7}" type="presOf" srcId="{0AE6F04E-1A98-4227-A150-C1918DB1A6A7}" destId="{82087282-A506-4AD2-88E1-145566214442}" srcOrd="0" destOrd="0" presId="urn:microsoft.com/office/officeart/2005/8/layout/hierarchy6"/>
    <dgm:cxn modelId="{2D7ADA88-2DEA-424A-93E7-BB6CBA0B1D60}" type="presOf" srcId="{6E5D2C7A-A520-4CA8-9226-D127D04CF4A4}" destId="{7F93A293-5048-4875-BD8E-21393FD6D151}" srcOrd="0" destOrd="0" presId="urn:microsoft.com/office/officeart/2005/8/layout/hierarchy6"/>
    <dgm:cxn modelId="{169A43FC-4773-4ADD-954F-8F5069D93627}" type="presOf" srcId="{28C61285-FF8E-4556-B26A-4F66D6E79583}" destId="{FF503B76-E8F9-41F8-B29F-9166014B9116}" srcOrd="0" destOrd="0" presId="urn:microsoft.com/office/officeart/2005/8/layout/hierarchy6"/>
    <dgm:cxn modelId="{F193E237-4714-4FD6-A934-F455B202D5D0}" srcId="{0AE6F04E-1A98-4227-A150-C1918DB1A6A7}" destId="{6E5D2C7A-A520-4CA8-9226-D127D04CF4A4}" srcOrd="1" destOrd="0" parTransId="{2AC6CD42-4876-4B18-B4FE-0BDE64D2B0C3}" sibTransId="{550A2BEB-0EB8-4D8F-AF6D-94A9F81F9C9C}"/>
    <dgm:cxn modelId="{6511CDCC-5718-499A-9513-88CF9B3FA4DC}" type="presOf" srcId="{2AC6CD42-4876-4B18-B4FE-0BDE64D2B0C3}" destId="{C048CAAF-0AD4-487F-9181-8D563BA401A5}" srcOrd="0" destOrd="0" presId="urn:microsoft.com/office/officeart/2005/8/layout/hierarchy6"/>
    <dgm:cxn modelId="{3BA06122-BFB5-4211-A584-34EE10BD32E2}" type="presOf" srcId="{03B82394-99A2-4B3D-B921-8632FC7F6079}" destId="{EA25CEDD-C46F-49B9-B6C2-D37571B5BF4C}" srcOrd="0" destOrd="0" presId="urn:microsoft.com/office/officeart/2005/8/layout/hierarchy6"/>
    <dgm:cxn modelId="{FB3BDCE3-F8EF-4B5E-B8A6-767DC468AF7E}" type="presOf" srcId="{A631B227-F0AA-4EF0-A77B-01DA94380405}" destId="{EE75F7AC-95A9-4949-A865-6E97DB2047CB}" srcOrd="0" destOrd="0" presId="urn:microsoft.com/office/officeart/2005/8/layout/hierarchy6"/>
    <dgm:cxn modelId="{336C1E2B-F124-428F-A598-7AF612F852FE}" srcId="{9610E3B2-1592-48A3-8B32-F9F64D53728F}" destId="{03B82394-99A2-4B3D-B921-8632FC7F6079}" srcOrd="0" destOrd="0" parTransId="{B009402D-4270-4941-9847-DD4C6444C027}" sibTransId="{4A9007E3-FC9F-4C2C-A75B-541FCCD61A0E}"/>
    <dgm:cxn modelId="{926D61E6-A0BE-4635-86EF-BD1AFDCD25EB}" type="presOf" srcId="{A3D4A2E0-883C-4237-A1CC-34FE77801577}" destId="{FD1F81E1-B630-473E-96EA-2EC20C06F263}" srcOrd="0" destOrd="0" presId="urn:microsoft.com/office/officeart/2005/8/layout/hierarchy6"/>
    <dgm:cxn modelId="{23BD98E1-9CC6-4796-B81B-A05957D2A3A0}" type="presOf" srcId="{E9915CBE-5D2A-440C-88C3-BAB95DD65EEE}" destId="{85D25917-18BE-40CC-A62E-5A2FD9615010}" srcOrd="0" destOrd="0" presId="urn:microsoft.com/office/officeart/2005/8/layout/hierarchy6"/>
    <dgm:cxn modelId="{834688F2-67CB-4E62-A61F-83BA85D9D3E8}" type="presOf" srcId="{47CDAD95-253E-4B49-A0C3-682AE62338ED}" destId="{F9E4C81D-F597-4760-B29E-8E8ACA050BFD}" srcOrd="0" destOrd="0" presId="urn:microsoft.com/office/officeart/2005/8/layout/hierarchy6"/>
    <dgm:cxn modelId="{E1C1E027-45CA-44D1-A4C8-F7D416C9680E}" type="presOf" srcId="{B009402D-4270-4941-9847-DD4C6444C027}" destId="{8A1A05A8-0D8E-44CE-99FC-12DBD80BC087}" srcOrd="0" destOrd="0" presId="urn:microsoft.com/office/officeart/2005/8/layout/hierarchy6"/>
    <dgm:cxn modelId="{96F07394-DE39-45E7-8A1C-FE7B7F31D8A0}" srcId="{0AE6F04E-1A98-4227-A150-C1918DB1A6A7}" destId="{9610E3B2-1592-48A3-8B32-F9F64D53728F}" srcOrd="0" destOrd="0" parTransId="{6C4ECFD3-A36F-46BD-AD36-3BDE90CFD72C}" sibTransId="{F999C033-E464-4764-94EC-FCB26705A0C6}"/>
    <dgm:cxn modelId="{F192796B-E323-4CB1-BB27-C43CD73E8E76}" type="presOf" srcId="{D4D20E3E-FE4F-4AAF-A578-FB74269D9B00}" destId="{3CA16872-6491-4CF8-B1E7-AA7720CFF0A7}" srcOrd="0" destOrd="0" presId="urn:microsoft.com/office/officeart/2005/8/layout/hierarchy6"/>
    <dgm:cxn modelId="{BD4E1C86-6F23-4753-8441-6B60136E2225}" srcId="{6E5D2C7A-A520-4CA8-9226-D127D04CF4A4}" destId="{D4D20E3E-FE4F-4AAF-A578-FB74269D9B00}" srcOrd="2" destOrd="0" parTransId="{0132EE8C-8E16-4EFD-827D-10A80B82BDF7}" sibTransId="{16F6E33B-F377-40D1-BA6E-3096E715FC07}"/>
    <dgm:cxn modelId="{D9EB7541-A745-405E-B714-B03637AEC1FB}" type="presOf" srcId="{9610E3B2-1592-48A3-8B32-F9F64D53728F}" destId="{684B2D25-DC49-44D4-BD40-E30B458150E5}" srcOrd="0" destOrd="0" presId="urn:microsoft.com/office/officeart/2005/8/layout/hierarchy6"/>
    <dgm:cxn modelId="{21D0F99A-1A33-43AF-9B70-F79A0655166C}" srcId="{6E5D2C7A-A520-4CA8-9226-D127D04CF4A4}" destId="{28C61285-FF8E-4556-B26A-4F66D6E79583}" srcOrd="1" destOrd="0" parTransId="{A3D4A2E0-883C-4237-A1CC-34FE77801577}" sibTransId="{9E2FE08B-B930-40D9-B284-501DD8C9472D}"/>
    <dgm:cxn modelId="{34DB4059-E77E-4436-B1E6-932340F013E3}" srcId="{47CDAD95-253E-4B49-A0C3-682AE62338ED}" destId="{0AE6F04E-1A98-4227-A150-C1918DB1A6A7}" srcOrd="0" destOrd="0" parTransId="{0DBE41ED-493F-4273-A237-C43AB9DB20AF}" sibTransId="{0325E6F2-C53B-4BF3-8537-A90601C16E7C}"/>
    <dgm:cxn modelId="{76718F49-76B1-4510-B45F-89D0DF7386F0}" srcId="{6E5D2C7A-A520-4CA8-9226-D127D04CF4A4}" destId="{E9915CBE-5D2A-440C-88C3-BAB95DD65EEE}" srcOrd="0" destOrd="0" parTransId="{A631B227-F0AA-4EF0-A77B-01DA94380405}" sibTransId="{F2339470-3E5A-4976-A586-504FD2EC5F04}"/>
    <dgm:cxn modelId="{0F22BC67-2A7E-437A-81E6-F499198FD39D}" type="presOf" srcId="{0132EE8C-8E16-4EFD-827D-10A80B82BDF7}" destId="{BFCB5DD6-6CA7-4C56-9BB5-1779E45844EC}" srcOrd="0" destOrd="0" presId="urn:microsoft.com/office/officeart/2005/8/layout/hierarchy6"/>
    <dgm:cxn modelId="{188C9C26-D3AD-4098-875F-D51282E15C3D}" type="presOf" srcId="{6C4ECFD3-A36F-46BD-AD36-3BDE90CFD72C}" destId="{C0B31BE7-995E-4BBD-9C7A-F560687C5463}" srcOrd="0" destOrd="0" presId="urn:microsoft.com/office/officeart/2005/8/layout/hierarchy6"/>
    <dgm:cxn modelId="{8FFB77B6-8050-4719-B6B6-50E712EA4AB0}" type="presParOf" srcId="{F9E4C81D-F597-4760-B29E-8E8ACA050BFD}" destId="{E782B8CA-F62C-4510-8276-BC45185D01A1}" srcOrd="0" destOrd="0" presId="urn:microsoft.com/office/officeart/2005/8/layout/hierarchy6"/>
    <dgm:cxn modelId="{5975593D-293A-4326-9EBB-F5E1307B08D3}" type="presParOf" srcId="{E782B8CA-F62C-4510-8276-BC45185D01A1}" destId="{BF84C809-FC50-4C2A-94A7-FEB113259937}" srcOrd="0" destOrd="0" presId="urn:microsoft.com/office/officeart/2005/8/layout/hierarchy6"/>
    <dgm:cxn modelId="{368818E9-1D89-4EB2-84B3-07F992088657}" type="presParOf" srcId="{BF84C809-FC50-4C2A-94A7-FEB113259937}" destId="{73E33E7F-7A8B-430A-9D14-795DA109026C}" srcOrd="0" destOrd="0" presId="urn:microsoft.com/office/officeart/2005/8/layout/hierarchy6"/>
    <dgm:cxn modelId="{ECEAAA3A-8BA0-44FD-8A11-E76CD0894DB6}" type="presParOf" srcId="{73E33E7F-7A8B-430A-9D14-795DA109026C}" destId="{82087282-A506-4AD2-88E1-145566214442}" srcOrd="0" destOrd="0" presId="urn:microsoft.com/office/officeart/2005/8/layout/hierarchy6"/>
    <dgm:cxn modelId="{5658EA24-4466-48F3-9C18-743BEBD4D15B}" type="presParOf" srcId="{73E33E7F-7A8B-430A-9D14-795DA109026C}" destId="{D577552B-0675-40E7-83E4-6CB57C17AC54}" srcOrd="1" destOrd="0" presId="urn:microsoft.com/office/officeart/2005/8/layout/hierarchy6"/>
    <dgm:cxn modelId="{BDEE5746-E4A0-49C4-BBCF-BE7BCACAA3E4}" type="presParOf" srcId="{D577552B-0675-40E7-83E4-6CB57C17AC54}" destId="{C0B31BE7-995E-4BBD-9C7A-F560687C5463}" srcOrd="0" destOrd="0" presId="urn:microsoft.com/office/officeart/2005/8/layout/hierarchy6"/>
    <dgm:cxn modelId="{3085589F-60A8-4A81-BCCC-2E6EEABAEB3D}" type="presParOf" srcId="{D577552B-0675-40E7-83E4-6CB57C17AC54}" destId="{B55C57F1-3533-4D84-8C29-F07824C6CCD1}" srcOrd="1" destOrd="0" presId="urn:microsoft.com/office/officeart/2005/8/layout/hierarchy6"/>
    <dgm:cxn modelId="{960053A6-FAA6-4602-B5C1-101CE8C28F04}" type="presParOf" srcId="{B55C57F1-3533-4D84-8C29-F07824C6CCD1}" destId="{684B2D25-DC49-44D4-BD40-E30B458150E5}" srcOrd="0" destOrd="0" presId="urn:microsoft.com/office/officeart/2005/8/layout/hierarchy6"/>
    <dgm:cxn modelId="{DCC4368A-FC1D-4207-8C67-A428AFD85B99}" type="presParOf" srcId="{B55C57F1-3533-4D84-8C29-F07824C6CCD1}" destId="{7D24323C-F6D7-4709-9876-736A53F9C283}" srcOrd="1" destOrd="0" presId="urn:microsoft.com/office/officeart/2005/8/layout/hierarchy6"/>
    <dgm:cxn modelId="{E5F1C598-AC64-49D9-839D-9DFA6B8D7F2B}" type="presParOf" srcId="{7D24323C-F6D7-4709-9876-736A53F9C283}" destId="{8A1A05A8-0D8E-44CE-99FC-12DBD80BC087}" srcOrd="0" destOrd="0" presId="urn:microsoft.com/office/officeart/2005/8/layout/hierarchy6"/>
    <dgm:cxn modelId="{141A1991-E2DC-43AD-8676-CEE03656C644}" type="presParOf" srcId="{7D24323C-F6D7-4709-9876-736A53F9C283}" destId="{BFDF8627-CBE4-4525-ACFE-38BACABA9080}" srcOrd="1" destOrd="0" presId="urn:microsoft.com/office/officeart/2005/8/layout/hierarchy6"/>
    <dgm:cxn modelId="{54F4386B-BDB7-462C-9FB7-63D81B247155}" type="presParOf" srcId="{BFDF8627-CBE4-4525-ACFE-38BACABA9080}" destId="{EA25CEDD-C46F-49B9-B6C2-D37571B5BF4C}" srcOrd="0" destOrd="0" presId="urn:microsoft.com/office/officeart/2005/8/layout/hierarchy6"/>
    <dgm:cxn modelId="{C94724F0-D8A2-4838-AA04-BDA1C139BFEB}" type="presParOf" srcId="{BFDF8627-CBE4-4525-ACFE-38BACABA9080}" destId="{3E2BFE0A-E1E0-487B-BE11-E55FF7F130DB}" srcOrd="1" destOrd="0" presId="urn:microsoft.com/office/officeart/2005/8/layout/hierarchy6"/>
    <dgm:cxn modelId="{B05C5123-ACC6-40FB-BA39-0D822AA91898}" type="presParOf" srcId="{D577552B-0675-40E7-83E4-6CB57C17AC54}" destId="{C048CAAF-0AD4-487F-9181-8D563BA401A5}" srcOrd="2" destOrd="0" presId="urn:microsoft.com/office/officeart/2005/8/layout/hierarchy6"/>
    <dgm:cxn modelId="{66E318A7-7646-4527-8A79-D1227D5FC020}" type="presParOf" srcId="{D577552B-0675-40E7-83E4-6CB57C17AC54}" destId="{39D2E17C-DE9D-406D-9F62-96E827BDBDA6}" srcOrd="3" destOrd="0" presId="urn:microsoft.com/office/officeart/2005/8/layout/hierarchy6"/>
    <dgm:cxn modelId="{7C20B2EB-7832-4350-A2C3-6717B1E378DE}" type="presParOf" srcId="{39D2E17C-DE9D-406D-9F62-96E827BDBDA6}" destId="{7F93A293-5048-4875-BD8E-21393FD6D151}" srcOrd="0" destOrd="0" presId="urn:microsoft.com/office/officeart/2005/8/layout/hierarchy6"/>
    <dgm:cxn modelId="{4DC51874-7B02-4CAE-BA9B-E8615F569019}" type="presParOf" srcId="{39D2E17C-DE9D-406D-9F62-96E827BDBDA6}" destId="{0D5A547C-D79B-43A5-84DA-6E5BE2E0116D}" srcOrd="1" destOrd="0" presId="urn:microsoft.com/office/officeart/2005/8/layout/hierarchy6"/>
    <dgm:cxn modelId="{B106D0BF-A4EB-4237-80FC-7D91CF15A6D0}" type="presParOf" srcId="{0D5A547C-D79B-43A5-84DA-6E5BE2E0116D}" destId="{EE75F7AC-95A9-4949-A865-6E97DB2047CB}" srcOrd="0" destOrd="0" presId="urn:microsoft.com/office/officeart/2005/8/layout/hierarchy6"/>
    <dgm:cxn modelId="{49557D3E-34D7-4077-B369-D83872973839}" type="presParOf" srcId="{0D5A547C-D79B-43A5-84DA-6E5BE2E0116D}" destId="{A03C7054-41D5-490C-97D6-12292D414FE6}" srcOrd="1" destOrd="0" presId="urn:microsoft.com/office/officeart/2005/8/layout/hierarchy6"/>
    <dgm:cxn modelId="{4FEF9231-2EE6-4DDD-8F80-DA54611302B7}" type="presParOf" srcId="{A03C7054-41D5-490C-97D6-12292D414FE6}" destId="{85D25917-18BE-40CC-A62E-5A2FD9615010}" srcOrd="0" destOrd="0" presId="urn:microsoft.com/office/officeart/2005/8/layout/hierarchy6"/>
    <dgm:cxn modelId="{F829F425-B05F-4605-A1A6-5C052B8BC937}" type="presParOf" srcId="{A03C7054-41D5-490C-97D6-12292D414FE6}" destId="{C798FBB7-C1A2-4A63-A86C-79644EC19339}" srcOrd="1" destOrd="0" presId="urn:microsoft.com/office/officeart/2005/8/layout/hierarchy6"/>
    <dgm:cxn modelId="{94F22332-BBE5-465F-B5CD-5B9557626675}" type="presParOf" srcId="{0D5A547C-D79B-43A5-84DA-6E5BE2E0116D}" destId="{FD1F81E1-B630-473E-96EA-2EC20C06F263}" srcOrd="2" destOrd="0" presId="urn:microsoft.com/office/officeart/2005/8/layout/hierarchy6"/>
    <dgm:cxn modelId="{CEED31D5-8E86-4A5F-9601-BA67926EC7BD}" type="presParOf" srcId="{0D5A547C-D79B-43A5-84DA-6E5BE2E0116D}" destId="{1CA8A3BA-E31D-4DC1-98C8-8CB0B226FACE}" srcOrd="3" destOrd="0" presId="urn:microsoft.com/office/officeart/2005/8/layout/hierarchy6"/>
    <dgm:cxn modelId="{87EB68F6-147F-4785-8AD4-BC6E5F7C5D1C}" type="presParOf" srcId="{1CA8A3BA-E31D-4DC1-98C8-8CB0B226FACE}" destId="{FF503B76-E8F9-41F8-B29F-9166014B9116}" srcOrd="0" destOrd="0" presId="urn:microsoft.com/office/officeart/2005/8/layout/hierarchy6"/>
    <dgm:cxn modelId="{DE038EE0-281E-450B-99C5-3ECD4A909818}" type="presParOf" srcId="{1CA8A3BA-E31D-4DC1-98C8-8CB0B226FACE}" destId="{53278B55-9975-4F4F-93F3-462E9C4D3500}" srcOrd="1" destOrd="0" presId="urn:microsoft.com/office/officeart/2005/8/layout/hierarchy6"/>
    <dgm:cxn modelId="{676E1523-84FF-4B8C-A5B0-D2E0A20B130C}" type="presParOf" srcId="{0D5A547C-D79B-43A5-84DA-6E5BE2E0116D}" destId="{BFCB5DD6-6CA7-4C56-9BB5-1779E45844EC}" srcOrd="4" destOrd="0" presId="urn:microsoft.com/office/officeart/2005/8/layout/hierarchy6"/>
    <dgm:cxn modelId="{953D3F0B-D384-4D6B-BF68-7F66A922BD19}" type="presParOf" srcId="{0D5A547C-D79B-43A5-84DA-6E5BE2E0116D}" destId="{5E5DD8A8-08CD-456A-992F-84864EB7884F}" srcOrd="5" destOrd="0" presId="urn:microsoft.com/office/officeart/2005/8/layout/hierarchy6"/>
    <dgm:cxn modelId="{25F02923-3B0A-4196-B459-D454C8957A4F}" type="presParOf" srcId="{5E5DD8A8-08CD-456A-992F-84864EB7884F}" destId="{3CA16872-6491-4CF8-B1E7-AA7720CFF0A7}" srcOrd="0" destOrd="0" presId="urn:microsoft.com/office/officeart/2005/8/layout/hierarchy6"/>
    <dgm:cxn modelId="{E559A2EE-3D2D-4B28-A42E-FD39332EAC6C}" type="presParOf" srcId="{5E5DD8A8-08CD-456A-992F-84864EB7884F}" destId="{5EC72830-E72D-4C7A-A135-DDE06F479FAE}" srcOrd="1" destOrd="0" presId="urn:microsoft.com/office/officeart/2005/8/layout/hierarchy6"/>
    <dgm:cxn modelId="{45C84B0F-0CD8-4E17-ADBC-BE771CD93AEA}" type="presParOf" srcId="{F9E4C81D-F597-4760-B29E-8E8ACA050BFD}" destId="{DD06B540-3E05-4D75-8B10-D67901DFF4EA}"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087282-A506-4AD2-88E1-145566214442}">
      <dsp:nvSpPr>
        <dsp:cNvPr id="0" name=""/>
        <dsp:cNvSpPr/>
      </dsp:nvSpPr>
      <dsp:spPr>
        <a:xfrm>
          <a:off x="1574510" y="431139"/>
          <a:ext cx="2859022" cy="644492"/>
        </a:xfrm>
        <a:prstGeom prst="roundRect">
          <a:avLst>
            <a:gd name="adj" fmla="val 10000"/>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r-Latn-RS" sz="1400" b="1" kern="1200" dirty="0">
              <a:latin typeface="Times New Roman" panose="02020603050405020304" pitchFamily="18" charset="0"/>
              <a:cs typeface="Times New Roman" panose="02020603050405020304" pitchFamily="18" charset="0"/>
            </a:rPr>
            <a:t>Ispitivanje neplodnosti</a:t>
          </a:r>
          <a:endParaRPr lang="en-GB" sz="1400" b="1" kern="1200" dirty="0">
            <a:latin typeface="Times New Roman" panose="02020603050405020304" pitchFamily="18" charset="0"/>
            <a:cs typeface="Times New Roman" panose="02020603050405020304" pitchFamily="18" charset="0"/>
          </a:endParaRPr>
        </a:p>
      </dsp:txBody>
      <dsp:txXfrm>
        <a:off x="1574510" y="431139"/>
        <a:ext cx="2859022" cy="644492"/>
      </dsp:txXfrm>
    </dsp:sp>
    <dsp:sp modelId="{C0B31BE7-995E-4BBD-9C7A-F560687C5463}">
      <dsp:nvSpPr>
        <dsp:cNvPr id="0" name=""/>
        <dsp:cNvSpPr/>
      </dsp:nvSpPr>
      <dsp:spPr>
        <a:xfrm>
          <a:off x="770865" y="1075631"/>
          <a:ext cx="2233156" cy="279619"/>
        </a:xfrm>
        <a:custGeom>
          <a:avLst/>
          <a:gdLst/>
          <a:ahLst/>
          <a:cxnLst/>
          <a:rect l="0" t="0" r="0" b="0"/>
          <a:pathLst>
            <a:path>
              <a:moveTo>
                <a:pt x="2233156" y="0"/>
              </a:moveTo>
              <a:lnTo>
                <a:pt x="2233156" y="139809"/>
              </a:lnTo>
              <a:lnTo>
                <a:pt x="0" y="139809"/>
              </a:lnTo>
              <a:lnTo>
                <a:pt x="0" y="279619"/>
              </a:lnTo>
            </a:path>
          </a:pathLst>
        </a:custGeom>
        <a:noFill/>
        <a:ln w="28575"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684B2D25-DC49-44D4-BD40-E30B458150E5}">
      <dsp:nvSpPr>
        <dsp:cNvPr id="0" name=""/>
        <dsp:cNvSpPr/>
      </dsp:nvSpPr>
      <dsp:spPr>
        <a:xfrm>
          <a:off x="142528" y="1355250"/>
          <a:ext cx="1256672" cy="1037954"/>
        </a:xfrm>
        <a:prstGeom prst="roundRect">
          <a:avLst>
            <a:gd name="adj" fmla="val 10000"/>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b="1" kern="1200" dirty="0">
              <a:latin typeface="+mj-lt"/>
              <a:cs typeface="Arial" pitchFamily="34" charset="0"/>
            </a:rPr>
            <a:t>     </a:t>
          </a:r>
          <a:r>
            <a:rPr lang="hr-BA" sz="1050" b="1" kern="1200" dirty="0">
              <a:latin typeface="+mj-lt"/>
              <a:cs typeface="Arial" pitchFamily="34" charset="0"/>
            </a:rPr>
            <a:t>      </a:t>
          </a:r>
          <a:r>
            <a:rPr lang="en-GB" sz="1050" b="1" kern="1200" dirty="0">
              <a:latin typeface="+mj-lt"/>
              <a:cs typeface="Arial" pitchFamily="34" charset="0"/>
            </a:rPr>
            <a:t> </a:t>
          </a:r>
          <a:r>
            <a:rPr lang="sr-Latn-RS" sz="1400" b="1" kern="1200" dirty="0" smtClean="0">
              <a:latin typeface="Times New Roman" panose="02020603050405020304" pitchFamily="18" charset="0"/>
              <a:cs typeface="Times New Roman" panose="02020603050405020304" pitchFamily="18" charset="0"/>
            </a:rPr>
            <a:t>muškarci</a:t>
          </a:r>
          <a:endParaRPr lang="en-GB" sz="1400" b="1" kern="1200" dirty="0">
            <a:latin typeface="Times New Roman" panose="02020603050405020304" pitchFamily="18" charset="0"/>
            <a:cs typeface="Times New Roman" panose="02020603050405020304" pitchFamily="18" charset="0"/>
          </a:endParaRPr>
        </a:p>
      </dsp:txBody>
      <dsp:txXfrm>
        <a:off x="142528" y="1355250"/>
        <a:ext cx="1256672" cy="1037954"/>
      </dsp:txXfrm>
    </dsp:sp>
    <dsp:sp modelId="{8A1A05A8-0D8E-44CE-99FC-12DBD80BC087}">
      <dsp:nvSpPr>
        <dsp:cNvPr id="0" name=""/>
        <dsp:cNvSpPr/>
      </dsp:nvSpPr>
      <dsp:spPr>
        <a:xfrm>
          <a:off x="725145" y="2393205"/>
          <a:ext cx="91440" cy="559340"/>
        </a:xfrm>
        <a:custGeom>
          <a:avLst/>
          <a:gdLst/>
          <a:ahLst/>
          <a:cxnLst/>
          <a:rect l="0" t="0" r="0" b="0"/>
          <a:pathLst>
            <a:path>
              <a:moveTo>
                <a:pt x="45720" y="0"/>
              </a:moveTo>
              <a:lnTo>
                <a:pt x="45720" y="559340"/>
              </a:lnTo>
            </a:path>
          </a:pathLst>
        </a:custGeom>
        <a:noFill/>
        <a:ln w="28575"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EA25CEDD-C46F-49B9-B6C2-D37571B5BF4C}">
      <dsp:nvSpPr>
        <dsp:cNvPr id="0" name=""/>
        <dsp:cNvSpPr/>
      </dsp:nvSpPr>
      <dsp:spPr>
        <a:xfrm>
          <a:off x="2624" y="2952545"/>
          <a:ext cx="1536481" cy="759861"/>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sr-Latn-RS" sz="1200" b="1" kern="1200" dirty="0">
              <a:solidFill>
                <a:schemeClr val="tx2"/>
              </a:solidFill>
              <a:latin typeface="Times New Roman" panose="02020603050405020304" pitchFamily="18" charset="0"/>
              <a:cs typeface="Times New Roman" panose="02020603050405020304" pitchFamily="18" charset="0"/>
            </a:rPr>
            <a:t>Analiza sperme</a:t>
          </a:r>
          <a:endParaRPr lang="en-GB" sz="1200" b="1" kern="1200" dirty="0">
            <a:solidFill>
              <a:schemeClr val="tx2"/>
            </a:solidFill>
            <a:latin typeface="Times New Roman" panose="02020603050405020304" pitchFamily="18" charset="0"/>
            <a:cs typeface="Times New Roman" panose="02020603050405020304" pitchFamily="18" charset="0"/>
          </a:endParaRPr>
        </a:p>
      </dsp:txBody>
      <dsp:txXfrm>
        <a:off x="2624" y="2952545"/>
        <a:ext cx="1536481" cy="759861"/>
      </dsp:txXfrm>
    </dsp:sp>
    <dsp:sp modelId="{C048CAAF-0AD4-487F-9181-8D563BA401A5}">
      <dsp:nvSpPr>
        <dsp:cNvPr id="0" name=""/>
        <dsp:cNvSpPr/>
      </dsp:nvSpPr>
      <dsp:spPr>
        <a:xfrm>
          <a:off x="3004021" y="1075631"/>
          <a:ext cx="2207159" cy="279619"/>
        </a:xfrm>
        <a:custGeom>
          <a:avLst/>
          <a:gdLst/>
          <a:ahLst/>
          <a:cxnLst/>
          <a:rect l="0" t="0" r="0" b="0"/>
          <a:pathLst>
            <a:path>
              <a:moveTo>
                <a:pt x="0" y="0"/>
              </a:moveTo>
              <a:lnTo>
                <a:pt x="0" y="139809"/>
              </a:lnTo>
              <a:lnTo>
                <a:pt x="2207159" y="139809"/>
              </a:lnTo>
              <a:lnTo>
                <a:pt x="2207159" y="279619"/>
              </a:lnTo>
            </a:path>
          </a:pathLst>
        </a:custGeom>
        <a:noFill/>
        <a:ln w="28575"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7F93A293-5048-4875-BD8E-21393FD6D151}">
      <dsp:nvSpPr>
        <dsp:cNvPr id="0" name=""/>
        <dsp:cNvSpPr/>
      </dsp:nvSpPr>
      <dsp:spPr>
        <a:xfrm>
          <a:off x="4582844" y="1355250"/>
          <a:ext cx="1256672" cy="1051864"/>
        </a:xfrm>
        <a:prstGeom prst="roundRect">
          <a:avLst>
            <a:gd name="adj" fmla="val 10000"/>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latin typeface="Times New Roman" panose="02020603050405020304" pitchFamily="18" charset="0"/>
              <a:cs typeface="Times New Roman" panose="02020603050405020304" pitchFamily="18" charset="0"/>
            </a:rPr>
            <a:t>       </a:t>
          </a:r>
          <a:r>
            <a:rPr lang="sr-Latn-RS" sz="1400" b="1" kern="1200" dirty="0">
              <a:latin typeface="Times New Roman" panose="02020603050405020304" pitchFamily="18" charset="0"/>
              <a:cs typeface="Times New Roman" panose="02020603050405020304" pitchFamily="18" charset="0"/>
            </a:rPr>
            <a:t>žene</a:t>
          </a:r>
          <a:r>
            <a:rPr lang="en-GB" sz="1400" b="1" kern="1200" dirty="0">
              <a:latin typeface="Times New Roman" panose="02020603050405020304" pitchFamily="18" charset="0"/>
              <a:cs typeface="Times New Roman" panose="02020603050405020304" pitchFamily="18" charset="0"/>
            </a:rPr>
            <a:t> </a:t>
          </a:r>
        </a:p>
      </dsp:txBody>
      <dsp:txXfrm>
        <a:off x="4582844" y="1355250"/>
        <a:ext cx="1256672" cy="1051864"/>
      </dsp:txXfrm>
    </dsp:sp>
    <dsp:sp modelId="{EE75F7AC-95A9-4949-A865-6E97DB2047CB}">
      <dsp:nvSpPr>
        <dsp:cNvPr id="0" name=""/>
        <dsp:cNvSpPr/>
      </dsp:nvSpPr>
      <dsp:spPr>
        <a:xfrm>
          <a:off x="2869506" y="2407115"/>
          <a:ext cx="2341674" cy="544006"/>
        </a:xfrm>
        <a:custGeom>
          <a:avLst/>
          <a:gdLst/>
          <a:ahLst/>
          <a:cxnLst/>
          <a:rect l="0" t="0" r="0" b="0"/>
          <a:pathLst>
            <a:path>
              <a:moveTo>
                <a:pt x="2341674" y="0"/>
              </a:moveTo>
              <a:lnTo>
                <a:pt x="2341674" y="272003"/>
              </a:lnTo>
              <a:lnTo>
                <a:pt x="0" y="272003"/>
              </a:lnTo>
              <a:lnTo>
                <a:pt x="0" y="544006"/>
              </a:lnTo>
            </a:path>
          </a:pathLst>
        </a:custGeom>
        <a:noFill/>
        <a:ln w="28575"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85D25917-18BE-40CC-A62E-5A2FD9615010}">
      <dsp:nvSpPr>
        <dsp:cNvPr id="0" name=""/>
        <dsp:cNvSpPr/>
      </dsp:nvSpPr>
      <dsp:spPr>
        <a:xfrm>
          <a:off x="2000050" y="2951122"/>
          <a:ext cx="1738912" cy="2170505"/>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GB" sz="1200" b="1" kern="1200" dirty="0">
              <a:solidFill>
                <a:schemeClr val="tx2"/>
              </a:solidFill>
              <a:latin typeface="Times New Roman" panose="02020603050405020304" pitchFamily="18" charset="0"/>
              <a:cs typeface="Times New Roman" panose="02020603050405020304" pitchFamily="18" charset="0"/>
            </a:rPr>
            <a:t>T</a:t>
          </a:r>
          <a:r>
            <a:rPr lang="sr-Latn-RS" sz="1200" b="1" kern="1200" dirty="0" err="1">
              <a:solidFill>
                <a:schemeClr val="tx2"/>
              </a:solidFill>
              <a:latin typeface="Times New Roman" panose="02020603050405020304" pitchFamily="18" charset="0"/>
              <a:cs typeface="Times New Roman" panose="02020603050405020304" pitchFamily="18" charset="0"/>
            </a:rPr>
            <a:t>ubarne</a:t>
          </a:r>
          <a:r>
            <a:rPr lang="sr-Latn-RS" sz="1200" b="1" kern="1200" dirty="0">
              <a:solidFill>
                <a:schemeClr val="tx2"/>
              </a:solidFill>
              <a:latin typeface="Times New Roman" panose="02020603050405020304" pitchFamily="18" charset="0"/>
              <a:cs typeface="Times New Roman" panose="02020603050405020304" pitchFamily="18" charset="0"/>
            </a:rPr>
            <a:t> ili </a:t>
          </a:r>
          <a:r>
            <a:rPr lang="sr-Latn-RS" sz="1200" b="1" kern="1200" dirty="0" err="1">
              <a:solidFill>
                <a:schemeClr val="tx2"/>
              </a:solidFill>
              <a:latin typeface="Times New Roman" panose="02020603050405020304" pitchFamily="18" charset="0"/>
              <a:cs typeface="Times New Roman" panose="02020603050405020304" pitchFamily="18" charset="0"/>
            </a:rPr>
            <a:t>uterine</a:t>
          </a:r>
          <a:r>
            <a:rPr lang="sr-Latn-RS" sz="1200" b="1" kern="1200" dirty="0">
              <a:solidFill>
                <a:schemeClr val="tx2"/>
              </a:solidFill>
              <a:latin typeface="Times New Roman" panose="02020603050405020304" pitchFamily="18" charset="0"/>
              <a:cs typeface="Times New Roman" panose="02020603050405020304" pitchFamily="18" charset="0"/>
            </a:rPr>
            <a:t> abnormalnosti</a:t>
          </a:r>
          <a:endParaRPr lang="en-GB" sz="1200" b="1" kern="1200" dirty="0">
            <a:solidFill>
              <a:schemeClr val="tx2"/>
            </a:solidFill>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sr-Latn-RS" sz="1200" kern="1200" dirty="0" err="1">
              <a:solidFill>
                <a:schemeClr val="tx1"/>
              </a:solidFill>
              <a:latin typeface="Times New Roman" panose="02020603050405020304" pitchFamily="18" charset="0"/>
              <a:cs typeface="Times New Roman" panose="02020603050405020304" pitchFamily="18" charset="0"/>
            </a:rPr>
            <a:t>Bazalna</a:t>
          </a:r>
          <a:r>
            <a:rPr lang="sr-Latn-RS" sz="1200" kern="1200" dirty="0">
              <a:solidFill>
                <a:schemeClr val="tx1"/>
              </a:solidFill>
              <a:latin typeface="Times New Roman" panose="02020603050405020304" pitchFamily="18" charset="0"/>
              <a:cs typeface="Times New Roman" panose="02020603050405020304" pitchFamily="18" charset="0"/>
            </a:rPr>
            <a:t> </a:t>
          </a:r>
          <a:r>
            <a:rPr lang="sr-Latn-RS" sz="1200" kern="1200" dirty="0" err="1">
              <a:solidFill>
                <a:schemeClr val="tx1"/>
              </a:solidFill>
              <a:latin typeface="Times New Roman" panose="02020603050405020304" pitchFamily="18" charset="0"/>
              <a:cs typeface="Times New Roman" panose="02020603050405020304" pitchFamily="18" charset="0"/>
            </a:rPr>
            <a:t>procjena</a:t>
          </a:r>
          <a:r>
            <a:rPr lang="sr-Latn-RS" sz="1200" kern="1200" dirty="0">
              <a:solidFill>
                <a:schemeClr val="tx1"/>
              </a:solidFill>
              <a:latin typeface="Times New Roman" panose="02020603050405020304" pitchFamily="18" charset="0"/>
              <a:cs typeface="Times New Roman" panose="02020603050405020304" pitchFamily="18" charset="0"/>
            </a:rPr>
            <a:t> </a:t>
          </a:r>
          <a:r>
            <a:rPr lang="sr-Latn-RS" sz="1200" kern="1200" dirty="0" err="1">
              <a:solidFill>
                <a:schemeClr val="tx1"/>
              </a:solidFill>
              <a:latin typeface="Times New Roman" panose="02020603050405020304" pitchFamily="18" charset="0"/>
              <a:cs typeface="Times New Roman" panose="02020603050405020304" pitchFamily="18" charset="0"/>
            </a:rPr>
            <a:t>uterus</a:t>
          </a:r>
          <a:r>
            <a:rPr lang="sr-Latn-RS" sz="1200" kern="1200" dirty="0">
              <a:solidFill>
                <a:schemeClr val="tx1"/>
              </a:solidFill>
              <a:latin typeface="Times New Roman" panose="02020603050405020304" pitchFamily="18" charset="0"/>
              <a:cs typeface="Times New Roman" panose="02020603050405020304" pitchFamily="18" charset="0"/>
            </a:rPr>
            <a:t> i </a:t>
          </a:r>
          <a:r>
            <a:rPr lang="sr-Latn-RS" sz="1200" kern="1200" dirty="0" err="1">
              <a:solidFill>
                <a:schemeClr val="tx1"/>
              </a:solidFill>
              <a:latin typeface="Times New Roman" panose="02020603050405020304" pitchFamily="18" charset="0"/>
              <a:cs typeface="Times New Roman" panose="02020603050405020304" pitchFamily="18" charset="0"/>
            </a:rPr>
            <a:t>ovarijuma</a:t>
          </a:r>
          <a:r>
            <a:rPr lang="sr-Latn-RS" sz="1200" kern="1200" dirty="0">
              <a:solidFill>
                <a:schemeClr val="tx1"/>
              </a:solidFill>
              <a:latin typeface="Times New Roman" panose="02020603050405020304" pitchFamily="18" charset="0"/>
              <a:cs typeface="Times New Roman" panose="02020603050405020304" pitchFamily="18" charset="0"/>
            </a:rPr>
            <a:t> (TVUZV)</a:t>
          </a:r>
          <a:endParaRPr lang="en-GB" sz="1200" kern="1200" dirty="0">
            <a:solidFill>
              <a:srgbClr val="000000"/>
            </a:solidFill>
            <a:latin typeface="Times New Roman" panose="02020603050405020304" pitchFamily="18" charset="0"/>
            <a:ea typeface="+mn-ea"/>
            <a:cs typeface="Times New Roman" panose="02020603050405020304" pitchFamily="18" charset="0"/>
          </a:endParaRPr>
        </a:p>
        <a:p>
          <a:pPr lvl="0" algn="ctr" defTabSz="533400">
            <a:lnSpc>
              <a:spcPct val="90000"/>
            </a:lnSpc>
            <a:spcBef>
              <a:spcPct val="0"/>
            </a:spcBef>
            <a:spcAft>
              <a:spcPct val="35000"/>
            </a:spcAft>
          </a:pPr>
          <a:endParaRPr lang="en-GB" sz="1200" kern="1200" dirty="0">
            <a:solidFill>
              <a:schemeClr val="tx1"/>
            </a:solidFill>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sr-Latn-RS" sz="1200" kern="1200" dirty="0">
              <a:solidFill>
                <a:schemeClr val="tx1"/>
              </a:solidFill>
              <a:latin typeface="Times New Roman" panose="02020603050405020304" pitchFamily="18" charset="0"/>
              <a:cs typeface="Times New Roman" panose="02020603050405020304" pitchFamily="18" charset="0"/>
            </a:rPr>
            <a:t>Skrining na </a:t>
          </a:r>
          <a:r>
            <a:rPr lang="sr-Latn-RS" sz="1200" kern="1200" dirty="0" err="1">
              <a:solidFill>
                <a:schemeClr val="tx1"/>
              </a:solidFill>
              <a:latin typeface="Times New Roman" panose="02020603050405020304" pitchFamily="18" charset="0"/>
              <a:cs typeface="Times New Roman" panose="02020603050405020304" pitchFamily="18" charset="0"/>
            </a:rPr>
            <a:t>tubarnu</a:t>
          </a:r>
          <a:r>
            <a:rPr lang="sr-Latn-RS" sz="1200" kern="1200" dirty="0">
              <a:solidFill>
                <a:schemeClr val="tx1"/>
              </a:solidFill>
              <a:latin typeface="Times New Roman" panose="02020603050405020304" pitchFamily="18" charset="0"/>
              <a:cs typeface="Times New Roman" panose="02020603050405020304" pitchFamily="18" charset="0"/>
            </a:rPr>
            <a:t> </a:t>
          </a:r>
          <a:r>
            <a:rPr lang="sr-Latn-RS" sz="1200" kern="1200" dirty="0" err="1">
              <a:solidFill>
                <a:schemeClr val="tx1"/>
              </a:solidFill>
              <a:latin typeface="Times New Roman" panose="02020603050405020304" pitchFamily="18" charset="0"/>
              <a:cs typeface="Times New Roman" panose="02020603050405020304" pitchFamily="18" charset="0"/>
            </a:rPr>
            <a:t>okluziju</a:t>
          </a:r>
          <a:r>
            <a:rPr lang="sr-Latn-RS" sz="1200" kern="1200" dirty="0">
              <a:solidFill>
                <a:schemeClr val="tx1"/>
              </a:solidFill>
              <a:latin typeface="Times New Roman" panose="02020603050405020304" pitchFamily="18" charset="0"/>
              <a:cs typeface="Times New Roman" panose="02020603050405020304" pitchFamily="18" charset="0"/>
            </a:rPr>
            <a:t> </a:t>
          </a:r>
          <a:r>
            <a:rPr lang="en-GB" sz="1200" kern="1200" dirty="0">
              <a:solidFill>
                <a:schemeClr val="tx1"/>
              </a:solidFill>
              <a:latin typeface="Times New Roman" panose="02020603050405020304" pitchFamily="18" charset="0"/>
              <a:cs typeface="Times New Roman" panose="02020603050405020304" pitchFamily="18" charset="0"/>
            </a:rPr>
            <a:t>(</a:t>
          </a:r>
          <a:r>
            <a:rPr lang="sr-Latn-RS" sz="1200" kern="1200" dirty="0" err="1">
              <a:solidFill>
                <a:schemeClr val="tx1"/>
              </a:solidFill>
              <a:latin typeface="Times New Roman" panose="02020603050405020304" pitchFamily="18" charset="0"/>
              <a:cs typeface="Times New Roman" panose="02020603050405020304" pitchFamily="18" charset="0"/>
            </a:rPr>
            <a:t>histerosalpingogram</a:t>
          </a:r>
          <a:r>
            <a:rPr lang="sr-Latn-RS" sz="1200" kern="1200" dirty="0">
              <a:solidFill>
                <a:schemeClr val="tx1"/>
              </a:solidFill>
              <a:latin typeface="Times New Roman" panose="02020603050405020304" pitchFamily="18" charset="0"/>
              <a:cs typeface="Times New Roman" panose="02020603050405020304" pitchFamily="18" charset="0"/>
            </a:rPr>
            <a:t>/</a:t>
          </a:r>
          <a:r>
            <a:rPr lang="en-GB" sz="1200" kern="1200" dirty="0" err="1">
              <a:solidFill>
                <a:schemeClr val="tx1"/>
              </a:solidFill>
              <a:latin typeface="Times New Roman" panose="02020603050405020304" pitchFamily="18" charset="0"/>
              <a:cs typeface="Times New Roman" panose="02020603050405020304" pitchFamily="18" charset="0"/>
            </a:rPr>
            <a:t>HyCoSy</a:t>
          </a:r>
          <a:r>
            <a:rPr lang="en-GB" sz="1200" kern="1200" dirty="0">
              <a:solidFill>
                <a:schemeClr val="tx1"/>
              </a:solidFill>
              <a:latin typeface="Times New Roman" panose="02020603050405020304" pitchFamily="18" charset="0"/>
              <a:cs typeface="Times New Roman" panose="02020603050405020304" pitchFamily="18" charset="0"/>
            </a:rPr>
            <a:t>* </a:t>
          </a:r>
          <a:r>
            <a:rPr lang="sr-Latn-RS" sz="1200" kern="1200" dirty="0" err="1">
              <a:solidFill>
                <a:schemeClr val="tx1"/>
              </a:solidFill>
              <a:latin typeface="Times New Roman" panose="02020603050405020304" pitchFamily="18" charset="0"/>
              <a:cs typeface="Times New Roman" panose="02020603050405020304" pitchFamily="18" charset="0"/>
            </a:rPr>
            <a:t>iili</a:t>
          </a:r>
          <a:r>
            <a:rPr lang="sr-Latn-RS" sz="1200" kern="1200" dirty="0">
              <a:solidFill>
                <a:schemeClr val="tx1"/>
              </a:solidFill>
              <a:latin typeface="Times New Roman" panose="02020603050405020304" pitchFamily="18" charset="0"/>
              <a:cs typeface="Times New Roman" panose="02020603050405020304" pitchFamily="18" charset="0"/>
            </a:rPr>
            <a:t> </a:t>
          </a:r>
          <a:r>
            <a:rPr lang="sr-Latn-RS" sz="1200" kern="1200" dirty="0" err="1">
              <a:solidFill>
                <a:schemeClr val="tx1"/>
              </a:solidFill>
              <a:latin typeface="Times New Roman" panose="02020603050405020304" pitchFamily="18" charset="0"/>
              <a:cs typeface="Times New Roman" panose="02020603050405020304" pitchFamily="18" charset="0"/>
            </a:rPr>
            <a:t>laparoskopija</a:t>
          </a:r>
          <a:r>
            <a:rPr lang="sr-Latn-RS" sz="1200" kern="1200" dirty="0">
              <a:solidFill>
                <a:schemeClr val="tx1"/>
              </a:solidFill>
              <a:latin typeface="Times New Roman" panose="02020603050405020304" pitchFamily="18" charset="0"/>
              <a:cs typeface="Times New Roman" panose="02020603050405020304" pitchFamily="18" charset="0"/>
            </a:rPr>
            <a:t>)</a:t>
          </a:r>
          <a:endParaRPr lang="en-GB" sz="1200" kern="1200" dirty="0">
            <a:solidFill>
              <a:schemeClr val="tx1"/>
            </a:solidFill>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GB" sz="1000" kern="1200" dirty="0">
              <a:solidFill>
                <a:schemeClr val="tx1"/>
              </a:solidFill>
              <a:latin typeface="+mj-lt"/>
              <a:cs typeface="Arial" pitchFamily="34" charset="0"/>
            </a:rPr>
            <a:t>  </a:t>
          </a:r>
        </a:p>
      </dsp:txBody>
      <dsp:txXfrm>
        <a:off x="2000050" y="2951122"/>
        <a:ext cx="1738912" cy="2170505"/>
      </dsp:txXfrm>
    </dsp:sp>
    <dsp:sp modelId="{FD1F81E1-B630-473E-96EA-2EC20C06F263}">
      <dsp:nvSpPr>
        <dsp:cNvPr id="0" name=""/>
        <dsp:cNvSpPr/>
      </dsp:nvSpPr>
      <dsp:spPr>
        <a:xfrm>
          <a:off x="5165460" y="2407115"/>
          <a:ext cx="91440" cy="539120"/>
        </a:xfrm>
        <a:custGeom>
          <a:avLst/>
          <a:gdLst/>
          <a:ahLst/>
          <a:cxnLst/>
          <a:rect l="0" t="0" r="0" b="0"/>
          <a:pathLst>
            <a:path>
              <a:moveTo>
                <a:pt x="45720" y="0"/>
              </a:moveTo>
              <a:lnTo>
                <a:pt x="45720" y="269560"/>
              </a:lnTo>
              <a:lnTo>
                <a:pt x="52042" y="269560"/>
              </a:lnTo>
              <a:lnTo>
                <a:pt x="52042" y="539120"/>
              </a:lnTo>
            </a:path>
          </a:pathLst>
        </a:custGeom>
        <a:noFill/>
        <a:ln w="28575"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FF503B76-E8F9-41F8-B29F-9166014B9116}">
      <dsp:nvSpPr>
        <dsp:cNvPr id="0" name=""/>
        <dsp:cNvSpPr/>
      </dsp:nvSpPr>
      <dsp:spPr>
        <a:xfrm>
          <a:off x="4373084" y="2946236"/>
          <a:ext cx="1688838" cy="1612834"/>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sr-Latn-RS" sz="1200" b="1" kern="1200" dirty="0">
              <a:solidFill>
                <a:schemeClr val="tx2"/>
              </a:solidFill>
              <a:latin typeface="Times New Roman" panose="02020603050405020304" pitchFamily="18" charset="0"/>
              <a:cs typeface="Times New Roman" panose="02020603050405020304" pitchFamily="18" charset="0"/>
            </a:rPr>
            <a:t>Regularnost menstruacionog ciklusa</a:t>
          </a:r>
          <a:endParaRPr lang="en-GB" sz="1200" b="1" kern="1200" dirty="0">
            <a:solidFill>
              <a:schemeClr val="tx2"/>
            </a:solidFill>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sr-Latn-RS" sz="1200" kern="1200" dirty="0">
              <a:solidFill>
                <a:schemeClr val="tx1"/>
              </a:solidFill>
              <a:latin typeface="Times New Roman" panose="02020603050405020304" pitchFamily="18" charset="0"/>
              <a:cs typeface="Times New Roman" panose="02020603050405020304" pitchFamily="18" charset="0"/>
            </a:rPr>
            <a:t>Serumski nivo </a:t>
          </a:r>
          <a:r>
            <a:rPr lang="sr-Latn-RS" sz="1200" kern="1200" dirty="0" err="1">
              <a:solidFill>
                <a:schemeClr val="tx1"/>
              </a:solidFill>
              <a:latin typeface="Times New Roman" panose="02020603050405020304" pitchFamily="18" charset="0"/>
              <a:cs typeface="Times New Roman" panose="02020603050405020304" pitchFamily="18" charset="0"/>
            </a:rPr>
            <a:t>progesterona</a:t>
          </a:r>
          <a:endParaRPr lang="en-GB" sz="1200" kern="1200" dirty="0">
            <a:solidFill>
              <a:schemeClr val="tx1"/>
            </a:solidFill>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endParaRPr lang="en-GB" sz="1200" kern="1200" dirty="0">
            <a:solidFill>
              <a:schemeClr val="tx1"/>
            </a:solidFill>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sr-Latn-RS" sz="1200" kern="1200" dirty="0">
              <a:solidFill>
                <a:schemeClr val="tx1"/>
              </a:solidFill>
              <a:latin typeface="Times New Roman" panose="02020603050405020304" pitchFamily="18" charset="0"/>
              <a:cs typeface="Times New Roman" panose="02020603050405020304" pitchFamily="18" charset="0"/>
            </a:rPr>
            <a:t>Ostali hormoni ako je </a:t>
          </a:r>
          <a:r>
            <a:rPr lang="sr-Latn-RS" sz="1200" kern="1200" dirty="0" err="1">
              <a:solidFill>
                <a:schemeClr val="tx1"/>
              </a:solidFill>
              <a:latin typeface="Times New Roman" panose="02020603050405020304" pitchFamily="18" charset="0"/>
              <a:cs typeface="Times New Roman" panose="02020603050405020304" pitchFamily="18" charset="0"/>
            </a:rPr>
            <a:t>indikovano</a:t>
          </a:r>
          <a:r>
            <a:rPr lang="sr-Latn-RS" sz="1200" kern="1200" dirty="0">
              <a:solidFill>
                <a:schemeClr val="tx1"/>
              </a:solidFill>
              <a:latin typeface="Times New Roman" panose="02020603050405020304" pitchFamily="18" charset="0"/>
              <a:cs typeface="Times New Roman" panose="02020603050405020304" pitchFamily="18" charset="0"/>
            </a:rPr>
            <a:t> </a:t>
          </a:r>
          <a:r>
            <a:rPr lang="en-GB" sz="1200" kern="1200" dirty="0">
              <a:solidFill>
                <a:schemeClr val="tx1"/>
              </a:solidFill>
              <a:latin typeface="Times New Roman" panose="02020603050405020304" pitchFamily="18" charset="0"/>
              <a:cs typeface="Times New Roman" panose="02020603050405020304" pitchFamily="18" charset="0"/>
            </a:rPr>
            <a:t> </a:t>
          </a:r>
        </a:p>
      </dsp:txBody>
      <dsp:txXfrm>
        <a:off x="4373084" y="2946236"/>
        <a:ext cx="1688838" cy="1612834"/>
      </dsp:txXfrm>
    </dsp:sp>
    <dsp:sp modelId="{BFCB5DD6-6CA7-4C56-9BB5-1779E45844EC}">
      <dsp:nvSpPr>
        <dsp:cNvPr id="0" name=""/>
        <dsp:cNvSpPr/>
      </dsp:nvSpPr>
      <dsp:spPr>
        <a:xfrm>
          <a:off x="5211180" y="2407115"/>
          <a:ext cx="2168535" cy="503333"/>
        </a:xfrm>
        <a:custGeom>
          <a:avLst/>
          <a:gdLst/>
          <a:ahLst/>
          <a:cxnLst/>
          <a:rect l="0" t="0" r="0" b="0"/>
          <a:pathLst>
            <a:path>
              <a:moveTo>
                <a:pt x="0" y="0"/>
              </a:moveTo>
              <a:lnTo>
                <a:pt x="0" y="251666"/>
              </a:lnTo>
              <a:lnTo>
                <a:pt x="2168535" y="251666"/>
              </a:lnTo>
              <a:lnTo>
                <a:pt x="2168535" y="503333"/>
              </a:lnTo>
            </a:path>
          </a:pathLst>
        </a:custGeom>
        <a:noFill/>
        <a:ln w="28575" cap="flat" cmpd="sng" algn="ctr">
          <a:solidFill>
            <a:schemeClr val="bg2"/>
          </a:solidFill>
          <a:prstDash val="solid"/>
          <a:miter lim="800000"/>
        </a:ln>
        <a:effectLst/>
      </dsp:spPr>
      <dsp:style>
        <a:lnRef idx="2">
          <a:scrgbClr r="0" g="0" b="0"/>
        </a:lnRef>
        <a:fillRef idx="0">
          <a:scrgbClr r="0" g="0" b="0"/>
        </a:fillRef>
        <a:effectRef idx="0">
          <a:scrgbClr r="0" g="0" b="0"/>
        </a:effectRef>
        <a:fontRef idx="minor"/>
      </dsp:style>
    </dsp:sp>
    <dsp:sp modelId="{3CA16872-6491-4CF8-B1E7-AA7720CFF0A7}">
      <dsp:nvSpPr>
        <dsp:cNvPr id="0" name=""/>
        <dsp:cNvSpPr/>
      </dsp:nvSpPr>
      <dsp:spPr>
        <a:xfrm>
          <a:off x="6343406" y="2910448"/>
          <a:ext cx="2072621" cy="232326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sr-Latn-RS" sz="1200" b="1" kern="1200" dirty="0">
              <a:solidFill>
                <a:schemeClr val="tx2"/>
              </a:solidFill>
              <a:latin typeface="Times New Roman" panose="02020603050405020304" pitchFamily="18" charset="0"/>
              <a:cs typeface="Times New Roman" panose="02020603050405020304" pitchFamily="18" charset="0"/>
            </a:rPr>
            <a:t>Testiranje </a:t>
          </a:r>
          <a:r>
            <a:rPr lang="sr-Latn-RS" sz="1200" b="1" kern="1200" dirty="0" err="1">
              <a:solidFill>
                <a:schemeClr val="tx2"/>
              </a:solidFill>
              <a:latin typeface="Times New Roman" panose="02020603050405020304" pitchFamily="18" charset="0"/>
              <a:cs typeface="Times New Roman" panose="02020603050405020304" pitchFamily="18" charset="0"/>
            </a:rPr>
            <a:t>ovarijalne</a:t>
          </a:r>
          <a:r>
            <a:rPr lang="sr-Latn-RS" sz="1200" b="1" kern="1200" dirty="0">
              <a:solidFill>
                <a:schemeClr val="tx2"/>
              </a:solidFill>
              <a:latin typeface="Times New Roman" panose="02020603050405020304" pitchFamily="18" charset="0"/>
              <a:cs typeface="Times New Roman" panose="02020603050405020304" pitchFamily="18" charset="0"/>
            </a:rPr>
            <a:t> rezerve</a:t>
          </a:r>
          <a:endParaRPr lang="en-GB" sz="1200" b="1" kern="1200" dirty="0">
            <a:solidFill>
              <a:schemeClr val="tx2"/>
            </a:solidFill>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GB" sz="1200" u="none" kern="1200" dirty="0">
              <a:solidFill>
                <a:schemeClr val="tx1"/>
              </a:solidFill>
              <a:latin typeface="Times New Roman" panose="02020603050405020304" pitchFamily="18" charset="0"/>
              <a:cs typeface="Times New Roman" panose="02020603050405020304" pitchFamily="18" charset="0"/>
            </a:rPr>
            <a:t>Antral follicle count</a:t>
          </a:r>
          <a:r>
            <a:rPr lang="sr-Latn-RS" sz="1200" u="none" kern="1200" dirty="0">
              <a:solidFill>
                <a:schemeClr val="tx1"/>
              </a:solidFill>
              <a:latin typeface="Times New Roman" panose="02020603050405020304" pitchFamily="18" charset="0"/>
              <a:cs typeface="Times New Roman" panose="02020603050405020304" pitchFamily="18" charset="0"/>
            </a:rPr>
            <a:t> AFC</a:t>
          </a:r>
          <a:endParaRPr lang="en-GB" sz="1200" u="none" kern="1200" dirty="0">
            <a:solidFill>
              <a:schemeClr val="tx1"/>
            </a:solidFill>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GB" sz="1200" kern="1200" dirty="0">
              <a:solidFill>
                <a:schemeClr val="tx1"/>
              </a:solidFill>
              <a:latin typeface="Times New Roman" panose="02020603050405020304" pitchFamily="18" charset="0"/>
              <a:cs typeface="Times New Roman" panose="02020603050405020304" pitchFamily="18" charset="0"/>
            </a:rPr>
            <a:t> </a:t>
          </a:r>
        </a:p>
        <a:p>
          <a:pPr lvl="0" algn="ctr" defTabSz="533400">
            <a:lnSpc>
              <a:spcPct val="90000"/>
            </a:lnSpc>
            <a:spcBef>
              <a:spcPct val="0"/>
            </a:spcBef>
            <a:spcAft>
              <a:spcPts val="0"/>
            </a:spcAft>
          </a:pPr>
          <a:r>
            <a:rPr lang="en-GB" sz="1200" u="none" kern="1200" dirty="0">
              <a:solidFill>
                <a:schemeClr val="tx1"/>
              </a:solidFill>
              <a:latin typeface="Times New Roman" panose="02020603050405020304" pitchFamily="18" charset="0"/>
              <a:cs typeface="Times New Roman" panose="02020603050405020304" pitchFamily="18" charset="0"/>
            </a:rPr>
            <a:t>Anti-Müllerian </a:t>
          </a:r>
        </a:p>
        <a:p>
          <a:pPr lvl="0" algn="ctr" defTabSz="533400">
            <a:lnSpc>
              <a:spcPct val="90000"/>
            </a:lnSpc>
            <a:spcBef>
              <a:spcPct val="0"/>
            </a:spcBef>
            <a:spcAft>
              <a:spcPts val="0"/>
            </a:spcAft>
          </a:pPr>
          <a:r>
            <a:rPr lang="en-GB" sz="1200" u="none" kern="1200" dirty="0">
              <a:solidFill>
                <a:schemeClr val="tx1"/>
              </a:solidFill>
              <a:latin typeface="Times New Roman" panose="02020603050405020304" pitchFamily="18" charset="0"/>
              <a:cs typeface="Times New Roman" panose="02020603050405020304" pitchFamily="18" charset="0"/>
            </a:rPr>
            <a:t>Hormone</a:t>
          </a:r>
          <a:r>
            <a:rPr lang="hr-BA" sz="1200" u="none" kern="1200" dirty="0">
              <a:solidFill>
                <a:schemeClr val="tx1"/>
              </a:solidFill>
              <a:latin typeface="Times New Roman" panose="02020603050405020304" pitchFamily="18" charset="0"/>
              <a:cs typeface="Times New Roman" panose="02020603050405020304" pitchFamily="18" charset="0"/>
            </a:rPr>
            <a:t> </a:t>
          </a:r>
          <a:r>
            <a:rPr lang="sr-Latn-RS" sz="1200" kern="1200" dirty="0">
              <a:solidFill>
                <a:schemeClr val="tx1"/>
              </a:solidFill>
              <a:latin typeface="Times New Roman" panose="02020603050405020304" pitchFamily="18" charset="0"/>
              <a:cs typeface="Times New Roman" panose="02020603050405020304" pitchFamily="18" charset="0"/>
            </a:rPr>
            <a:t> AMH</a:t>
          </a:r>
          <a:endParaRPr lang="en-GB" sz="1200" kern="1200" dirty="0">
            <a:solidFill>
              <a:schemeClr val="tx1"/>
            </a:solidFill>
            <a:latin typeface="Times New Roman" panose="02020603050405020304" pitchFamily="18" charset="0"/>
            <a:cs typeface="Times New Roman" panose="02020603050405020304" pitchFamily="18" charset="0"/>
          </a:endParaRPr>
        </a:p>
      </dsp:txBody>
      <dsp:txXfrm>
        <a:off x="6343406" y="2910448"/>
        <a:ext cx="2072621" cy="23232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CD59ECA-4030-45F2-A239-BADA95307E1C}" type="datetimeFigureOut">
              <a:rPr lang="en-GB" smtClean="0"/>
              <a:pPr/>
              <a:t>24/09/2021</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2F469E8A-47D5-40EE-AE69-12B8876CD351}" type="slidenum">
              <a:rPr lang="en-GB" smtClean="0"/>
              <a:pPr/>
              <a:t>‹#›</a:t>
            </a:fld>
            <a:endParaRPr lang="en-GB"/>
          </a:p>
        </p:txBody>
      </p:sp>
    </p:spTree>
    <p:extLst>
      <p:ext uri="{BB962C8B-B14F-4D97-AF65-F5344CB8AC3E}">
        <p14:creationId xmlns:p14="http://schemas.microsoft.com/office/powerpoint/2010/main" xmlns="" val="1541265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3750654-D6D3-43D2-82F7-D5B2556097B7}" type="datetimeFigureOut">
              <a:rPr lang="en-US" smtClean="0"/>
              <a:pPr/>
              <a:t>9/24/2021</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27E2651-1462-41EC-887A-C8AECE343074}" type="slidenum">
              <a:rPr lang="en-US" smtClean="0"/>
              <a:pPr/>
              <a:t>‹#›</a:t>
            </a:fld>
            <a:endParaRPr lang="en-US"/>
          </a:p>
        </p:txBody>
      </p:sp>
    </p:spTree>
    <p:extLst>
      <p:ext uri="{BB962C8B-B14F-4D97-AF65-F5344CB8AC3E}">
        <p14:creationId xmlns:p14="http://schemas.microsoft.com/office/powerpoint/2010/main" xmlns="" val="1977992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7E2651-1462-41EC-887A-C8AECE343074}" type="slidenum">
              <a:rPr lang="en-US" smtClean="0"/>
              <a:pPr/>
              <a:t>7</a:t>
            </a:fld>
            <a:endParaRPr lang="en-US"/>
          </a:p>
        </p:txBody>
      </p:sp>
    </p:spTree>
    <p:extLst>
      <p:ext uri="{BB962C8B-B14F-4D97-AF65-F5344CB8AC3E}">
        <p14:creationId xmlns:p14="http://schemas.microsoft.com/office/powerpoint/2010/main" xmlns="" val="2276269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F009B07A-24D4-465E-83F8-8F7BCEC6E54A}"/>
              </a:ext>
            </a:extLst>
          </p:cNvPr>
          <p:cNvSpPr>
            <a:spLocks noGrp="1" noRot="1" noChangeAspect="1" noChangeArrowheads="1" noTextEdit="1"/>
          </p:cNvSpPr>
          <p:nvPr>
            <p:ph type="sldImg"/>
          </p:nvPr>
        </p:nvSpPr>
        <p:spPr>
          <a:xfrm>
            <a:off x="692150" y="811213"/>
            <a:ext cx="5443538" cy="4084637"/>
          </a:xfrm>
          <a:ln/>
        </p:spPr>
      </p:sp>
      <p:sp>
        <p:nvSpPr>
          <p:cNvPr id="65539" name="Rectangle 3">
            <a:extLst>
              <a:ext uri="{FF2B5EF4-FFF2-40B4-BE49-F238E27FC236}">
                <a16:creationId xmlns:a16="http://schemas.microsoft.com/office/drawing/2014/main" xmlns="" id="{1FF3A49A-DBAB-44AC-A0BD-A53AB09ABA64}"/>
              </a:ext>
            </a:extLst>
          </p:cNvPr>
          <p:cNvSpPr>
            <a:spLocks noGrp="1" noChangeArrowheads="1"/>
          </p:cNvSpPr>
          <p:nvPr>
            <p:ph type="body" idx="1"/>
          </p:nvPr>
        </p:nvSpPr>
        <p:spPr>
          <a:noFill/>
        </p:spPr>
        <p:txBody>
          <a:bodyPr/>
          <a:lstStyle/>
          <a:p>
            <a:pPr marL="271160" indent="0" eaLnBrk="1" hangingPunct="1">
              <a:buNone/>
            </a:pPr>
            <a:endParaRPr lang="en-US" altLang="en-US" dirty="0">
              <a:latin typeface="Arial" panose="020B0604020202020204" pitchFamily="34" charset="0"/>
              <a:cs typeface="Arial" panose="020B0604020202020204" pitchFamily="34" charset="0"/>
            </a:endParaRPr>
          </a:p>
        </p:txBody>
      </p:sp>
      <p:sp>
        <p:nvSpPr>
          <p:cNvPr id="65540" name="Rectangle 7">
            <a:extLst>
              <a:ext uri="{FF2B5EF4-FFF2-40B4-BE49-F238E27FC236}">
                <a16:creationId xmlns:a16="http://schemas.microsoft.com/office/drawing/2014/main" xmlns="" id="{A5A1D065-7A03-4B81-86FD-E7E429444769}"/>
              </a:ext>
            </a:extLst>
          </p:cNvPr>
          <p:cNvSpPr txBox="1">
            <a:spLocks noChangeArrowheads="1"/>
          </p:cNvSpPr>
          <p:nvPr/>
        </p:nvSpPr>
        <p:spPr bwMode="auto">
          <a:xfrm>
            <a:off x="3868037" y="10338567"/>
            <a:ext cx="2957910" cy="541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38" tIns="46569" rIns="93138" bIns="46569"/>
          <a:lstStyle>
            <a:lvl1pPr>
              <a:spcBef>
                <a:spcPct val="30000"/>
              </a:spcBef>
              <a:defRPr sz="1200">
                <a:solidFill>
                  <a:schemeClr val="tx1"/>
                </a:solidFill>
                <a:latin typeface="Imago" panose="020B0604020202020204" pitchFamily="2" charset="0"/>
              </a:defRPr>
            </a:lvl1pPr>
            <a:lvl2pPr marL="742950" indent="-285750">
              <a:spcBef>
                <a:spcPct val="30000"/>
              </a:spcBef>
              <a:defRPr sz="1200">
                <a:solidFill>
                  <a:schemeClr val="tx1"/>
                </a:solidFill>
                <a:latin typeface="Imago" panose="020B0604020202020204" pitchFamily="2" charset="0"/>
              </a:defRPr>
            </a:lvl2pPr>
            <a:lvl3pPr marL="1143000" indent="-228600">
              <a:spcBef>
                <a:spcPct val="30000"/>
              </a:spcBef>
              <a:defRPr sz="1200">
                <a:solidFill>
                  <a:schemeClr val="tx1"/>
                </a:solidFill>
                <a:latin typeface="Imago" panose="020B0604020202020204" pitchFamily="2" charset="0"/>
              </a:defRPr>
            </a:lvl3pPr>
            <a:lvl4pPr marL="1600200" indent="-228600">
              <a:spcBef>
                <a:spcPct val="30000"/>
              </a:spcBef>
              <a:defRPr sz="1200">
                <a:solidFill>
                  <a:schemeClr val="tx1"/>
                </a:solidFill>
                <a:latin typeface="Imago" panose="020B0604020202020204" pitchFamily="2" charset="0"/>
              </a:defRPr>
            </a:lvl4pPr>
            <a:lvl5pPr marL="2057400" indent="-228600">
              <a:spcBef>
                <a:spcPct val="30000"/>
              </a:spcBef>
              <a:defRPr sz="1200">
                <a:solidFill>
                  <a:schemeClr val="tx1"/>
                </a:solidFill>
                <a:latin typeface="Imago" panose="020B0604020202020204" pitchFamily="2" charset="0"/>
              </a:defRPr>
            </a:lvl5pPr>
            <a:lvl6pPr marL="2514600" indent="-228600" eaLnBrk="0" fontAlgn="base" hangingPunct="0">
              <a:spcBef>
                <a:spcPct val="30000"/>
              </a:spcBef>
              <a:spcAft>
                <a:spcPct val="0"/>
              </a:spcAft>
              <a:defRPr sz="1200">
                <a:solidFill>
                  <a:schemeClr val="tx1"/>
                </a:solidFill>
                <a:latin typeface="Imago" panose="020B0604020202020204" pitchFamily="2" charset="0"/>
              </a:defRPr>
            </a:lvl6pPr>
            <a:lvl7pPr marL="2971800" indent="-228600" eaLnBrk="0" fontAlgn="base" hangingPunct="0">
              <a:spcBef>
                <a:spcPct val="30000"/>
              </a:spcBef>
              <a:spcAft>
                <a:spcPct val="0"/>
              </a:spcAft>
              <a:defRPr sz="1200">
                <a:solidFill>
                  <a:schemeClr val="tx1"/>
                </a:solidFill>
                <a:latin typeface="Imago" panose="020B0604020202020204" pitchFamily="2" charset="0"/>
              </a:defRPr>
            </a:lvl7pPr>
            <a:lvl8pPr marL="3429000" indent="-228600" eaLnBrk="0" fontAlgn="base" hangingPunct="0">
              <a:spcBef>
                <a:spcPct val="30000"/>
              </a:spcBef>
              <a:spcAft>
                <a:spcPct val="0"/>
              </a:spcAft>
              <a:defRPr sz="1200">
                <a:solidFill>
                  <a:schemeClr val="tx1"/>
                </a:solidFill>
                <a:latin typeface="Imago" panose="020B0604020202020204" pitchFamily="2" charset="0"/>
              </a:defRPr>
            </a:lvl8pPr>
            <a:lvl9pPr marL="3886200" indent="-228600" eaLnBrk="0" fontAlgn="base" hangingPunct="0">
              <a:spcBef>
                <a:spcPct val="30000"/>
              </a:spcBef>
              <a:spcAft>
                <a:spcPct val="0"/>
              </a:spcAft>
              <a:defRPr sz="1200">
                <a:solidFill>
                  <a:schemeClr val="tx1"/>
                </a:solidFill>
                <a:latin typeface="Imago" panose="020B0604020202020204" pitchFamily="2"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fld id="{96DA35AE-66DE-44D6-BFB3-851C5B823B7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ct val="50000"/>
                </a:spcBef>
                <a:spcAft>
                  <a:spcPts val="0"/>
                </a:spcAft>
                <a:buClrTx/>
                <a:buSzTx/>
                <a:buFontTx/>
                <a:buNone/>
                <a:tabLst/>
                <a:defRPr/>
              </a:pPr>
              <a:t>32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548709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xmlns="" val="3329775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xmlns="" val="2614652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2E6A801A-33CB-4E8C-8C35-99B15F9E32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a:extLst>
              <a:ext uri="{FF2B5EF4-FFF2-40B4-BE49-F238E27FC236}">
                <a16:creationId xmlns:a16="http://schemas.microsoft.com/office/drawing/2014/main" xmlns="" id="{907BFE15-4245-4B4D-9453-1BE219D1532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xmlns="" id="{C017D96B-02BE-46CD-A81F-72DBEA25BCF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72F7F7-D596-4803-A692-51659486D10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850900"/>
            <a:ext cx="4575175" cy="3432175"/>
          </a:xfrm>
        </p:spPr>
      </p:sp>
      <p:sp>
        <p:nvSpPr>
          <p:cNvPr id="3" name="Notes Placeholder 2"/>
          <p:cNvSpPr>
            <a:spLocks noGrp="1"/>
          </p:cNvSpPr>
          <p:nvPr>
            <p:ph type="body" idx="1"/>
          </p:nvPr>
        </p:nvSpPr>
        <p:spPr/>
        <p:txBody>
          <a:bodyPr/>
          <a:lstStyle/>
          <a:p>
            <a:r>
              <a:rPr lang="en-GB" b="1" dirty="0"/>
              <a:t>Chronic hypertension (</a:t>
            </a:r>
            <a:r>
              <a:rPr lang="en-GB" b="1" dirty="0" err="1"/>
              <a:t>chrHTN</a:t>
            </a:r>
            <a:r>
              <a:rPr lang="en-GB" b="1" dirty="0"/>
              <a:t>)</a:t>
            </a:r>
            <a:r>
              <a:rPr lang="en-GB" dirty="0"/>
              <a:t>: Presence or history of hypertension preconception or in the first half of pregnancy. Considered “essential” if there is no underlying cause or “secondary” if associated with definitive etiology</a:t>
            </a:r>
          </a:p>
          <a:p>
            <a:r>
              <a:rPr lang="en-GB" b="1" dirty="0"/>
              <a:t>Gestational hypertension (GH)</a:t>
            </a:r>
            <a:r>
              <a:rPr lang="en-GB" dirty="0"/>
              <a:t>: De novo hypertension alone, appearing after gestational week 20.</a:t>
            </a:r>
          </a:p>
          <a:p>
            <a:r>
              <a:rPr lang="en-GB" b="1" dirty="0"/>
              <a:t>Preeclampsia superimposed on chronic hypertension</a:t>
            </a:r>
            <a:r>
              <a:rPr lang="en-GB" dirty="0"/>
              <a:t>: Development of new signs and/or symptoms associated with preeclampsia after gestational week 20, as above, in a woman with chronic hypertension.</a:t>
            </a:r>
          </a:p>
          <a:p>
            <a:endParaRPr lang="en-GB" dirty="0"/>
          </a:p>
          <a:p>
            <a:r>
              <a:rPr lang="en-GB" dirty="0"/>
              <a:t>Reference:</a:t>
            </a:r>
          </a:p>
          <a:p>
            <a:pPr defTabSz="917270">
              <a:defRPr/>
            </a:pPr>
            <a:r>
              <a:rPr lang="de-DE" dirty="0"/>
              <a:t>Brown, M.A., et al., (2001). </a:t>
            </a:r>
            <a:r>
              <a:rPr lang="de-DE" i="1" dirty="0"/>
              <a:t>Hypertens Pregnancy</a:t>
            </a:r>
            <a:r>
              <a:rPr lang="de-DE" dirty="0"/>
              <a:t>; 20(1): ix–xiv</a:t>
            </a:r>
          </a:p>
          <a:p>
            <a:endParaRPr lang="en-GB" dirty="0"/>
          </a:p>
          <a:p>
            <a:endParaRPr lang="en-GB" dirty="0"/>
          </a:p>
        </p:txBody>
      </p:sp>
    </p:spTree>
    <p:extLst>
      <p:ext uri="{BB962C8B-B14F-4D97-AF65-F5344CB8AC3E}">
        <p14:creationId xmlns:p14="http://schemas.microsoft.com/office/powerpoint/2010/main" xmlns="" val="249468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850900"/>
            <a:ext cx="4575175" cy="3432175"/>
          </a:xfrm>
        </p:spPr>
      </p:sp>
      <p:sp>
        <p:nvSpPr>
          <p:cNvPr id="3" name="Notes Placeholder 2"/>
          <p:cNvSpPr>
            <a:spLocks noGrp="1"/>
          </p:cNvSpPr>
          <p:nvPr>
            <p:ph type="body" idx="1"/>
          </p:nvPr>
        </p:nvSpPr>
        <p:spPr/>
        <p:txBody>
          <a:bodyPr/>
          <a:lstStyle/>
          <a:p>
            <a:r>
              <a:rPr lang="en-GB" dirty="0"/>
              <a:t>delete text in red</a:t>
            </a:r>
          </a:p>
        </p:txBody>
      </p:sp>
    </p:spTree>
    <p:extLst>
      <p:ext uri="{BB962C8B-B14F-4D97-AF65-F5344CB8AC3E}">
        <p14:creationId xmlns:p14="http://schemas.microsoft.com/office/powerpoint/2010/main" xmlns="" val="415315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850900"/>
            <a:ext cx="4575175" cy="3432175"/>
          </a:xfrm>
        </p:spPr>
      </p:sp>
      <p:sp>
        <p:nvSpPr>
          <p:cNvPr id="3" name="Notes Placeholder 2"/>
          <p:cNvSpPr>
            <a:spLocks noGrp="1"/>
          </p:cNvSpPr>
          <p:nvPr>
            <p:ph type="body" idx="1"/>
          </p:nvPr>
        </p:nvSpPr>
        <p:spPr/>
        <p:txBody>
          <a:bodyPr/>
          <a:lstStyle/>
          <a:p>
            <a:r>
              <a:rPr lang="en-GB" dirty="0"/>
              <a:t>Figure shows</a:t>
            </a:r>
            <a:r>
              <a:rPr lang="en-GB" baseline="0" dirty="0"/>
              <a:t> c</a:t>
            </a:r>
            <a:r>
              <a:rPr lang="en-GB" dirty="0"/>
              <a:t>urrently investigated mechanisms that may result in preeclampsia and its complications, eclampsia and the HELLP syndrome.</a:t>
            </a:r>
          </a:p>
          <a:p>
            <a:pPr marL="171690" indent="-171690">
              <a:buFont typeface="Arial" panose="020B0604020202020204" pitchFamily="34" charset="0"/>
              <a:buChar char="•"/>
            </a:pPr>
            <a:r>
              <a:rPr lang="de-CH" dirty="0"/>
              <a:t>Red arrow shows </a:t>
            </a:r>
            <a:r>
              <a:rPr lang="en-GB" dirty="0"/>
              <a:t>that sFlt-1/PlGF ratio is increased in women diagnosed with preeclampsia.</a:t>
            </a:r>
          </a:p>
          <a:p>
            <a:pPr marL="171690" indent="-171690">
              <a:buFont typeface="Arial" panose="020B0604020202020204" pitchFamily="34" charset="0"/>
              <a:buChar char="•"/>
            </a:pPr>
            <a:r>
              <a:rPr lang="en-GB" dirty="0"/>
              <a:t>Black arrows</a:t>
            </a:r>
            <a:r>
              <a:rPr lang="en-GB" baseline="0" dirty="0"/>
              <a:t> show that </a:t>
            </a:r>
            <a:r>
              <a:rPr lang="en-GB" dirty="0"/>
              <a:t>PlGF is decreased and sFlt-1 is increased is increased in women diagnosed with preeclampsia.</a:t>
            </a:r>
          </a:p>
          <a:p>
            <a:pPr marL="171690" indent="-171690">
              <a:buFont typeface="Arial" panose="020B0604020202020204" pitchFamily="34" charset="0"/>
              <a:buChar char="•"/>
            </a:pPr>
            <a:endParaRPr lang="en-GB" dirty="0"/>
          </a:p>
          <a:p>
            <a:r>
              <a:rPr lang="de-CH" dirty="0"/>
              <a:t>Verlohren, S., et al. (2012).</a:t>
            </a:r>
            <a:r>
              <a:rPr lang="de-CH" i="1" dirty="0"/>
              <a:t> Clinical Sci </a:t>
            </a:r>
            <a:r>
              <a:rPr lang="de-CH" dirty="0"/>
              <a:t>122, 43-52.</a:t>
            </a:r>
          </a:p>
          <a:p>
            <a:endParaRPr lang="de-CH" dirty="0"/>
          </a:p>
          <a:p>
            <a:pPr defTabSz="917270">
              <a:defRPr/>
            </a:pPr>
            <a:r>
              <a:rPr lang="en-GB" dirty="0">
                <a:solidFill>
                  <a:srgbClr val="7030A0"/>
                </a:solidFill>
              </a:rPr>
              <a:t>Ischaemia of the placenta […] releases factors into the maternal circulation that are capable of inducing the clinical manifestations of the disease (</a:t>
            </a:r>
            <a:r>
              <a:rPr lang="nl-NL" dirty="0">
                <a:solidFill>
                  <a:srgbClr val="7030A0"/>
                </a:solidFill>
              </a:rPr>
              <a:t>Chaiworapongsa et al. (2014). </a:t>
            </a:r>
            <a:r>
              <a:rPr lang="nl-NL" i="1" dirty="0">
                <a:solidFill>
                  <a:srgbClr val="7030A0"/>
                </a:solidFill>
              </a:rPr>
              <a:t>Nat Rev Nephrol </a:t>
            </a:r>
            <a:r>
              <a:rPr lang="nl-NL" dirty="0">
                <a:solidFill>
                  <a:srgbClr val="7030A0"/>
                </a:solidFill>
              </a:rPr>
              <a:t>10, 466–480</a:t>
            </a:r>
            <a:r>
              <a:rPr lang="de-CH" dirty="0">
                <a:solidFill>
                  <a:srgbClr val="7030A0"/>
                </a:solidFill>
              </a:rPr>
              <a:t>)</a:t>
            </a:r>
            <a:endParaRPr lang="en-GB" dirty="0">
              <a:solidFill>
                <a:srgbClr val="7030A0"/>
              </a:solidFill>
            </a:endParaRPr>
          </a:p>
        </p:txBody>
      </p:sp>
    </p:spTree>
    <p:extLst>
      <p:ext uri="{BB962C8B-B14F-4D97-AF65-F5344CB8AC3E}">
        <p14:creationId xmlns:p14="http://schemas.microsoft.com/office/powerpoint/2010/main" xmlns="" val="348700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850900"/>
            <a:ext cx="4575175" cy="3432175"/>
          </a:xfrm>
        </p:spPr>
      </p:sp>
      <p:sp>
        <p:nvSpPr>
          <p:cNvPr id="3" name="Notes Placeholder 2"/>
          <p:cNvSpPr>
            <a:spLocks noGrp="1"/>
          </p:cNvSpPr>
          <p:nvPr>
            <p:ph type="body" idx="1"/>
          </p:nvPr>
        </p:nvSpPr>
        <p:spPr/>
        <p:txBody>
          <a:bodyPr/>
          <a:lstStyle/>
          <a:p>
            <a:r>
              <a:rPr lang="en-GB" dirty="0"/>
              <a:t>Figure shows</a:t>
            </a:r>
            <a:r>
              <a:rPr lang="en-GB" baseline="0" dirty="0"/>
              <a:t> c</a:t>
            </a:r>
            <a:r>
              <a:rPr lang="en-GB" dirty="0"/>
              <a:t>urrently investigated mechanisms that may result in preeclampsia and its complications, eclampsia and the HELLP syndrome.</a:t>
            </a:r>
          </a:p>
          <a:p>
            <a:pPr marL="171690" indent="-171690">
              <a:buFont typeface="Arial" panose="020B0604020202020204" pitchFamily="34" charset="0"/>
              <a:buChar char="•"/>
            </a:pPr>
            <a:r>
              <a:rPr lang="de-CH" dirty="0"/>
              <a:t>Red arrow shows </a:t>
            </a:r>
            <a:r>
              <a:rPr lang="en-GB" dirty="0"/>
              <a:t>that sFlt-1/PlGF ratio is increased in women diagnosed with preeclampsia.</a:t>
            </a:r>
          </a:p>
          <a:p>
            <a:pPr marL="171690" indent="-171690">
              <a:buFont typeface="Arial" panose="020B0604020202020204" pitchFamily="34" charset="0"/>
              <a:buChar char="•"/>
            </a:pPr>
            <a:r>
              <a:rPr lang="en-GB" dirty="0"/>
              <a:t>Black arrows</a:t>
            </a:r>
            <a:r>
              <a:rPr lang="en-GB" baseline="0" dirty="0"/>
              <a:t> show that </a:t>
            </a:r>
            <a:r>
              <a:rPr lang="en-GB" dirty="0"/>
              <a:t>PlGF is decreased and sFlt-1 is increased is increased in women diagnosed with preeclampsia.</a:t>
            </a:r>
          </a:p>
          <a:p>
            <a:pPr marL="171690" indent="-171690">
              <a:buFont typeface="Arial" panose="020B0604020202020204" pitchFamily="34" charset="0"/>
              <a:buChar char="•"/>
            </a:pPr>
            <a:endParaRPr lang="en-GB" dirty="0"/>
          </a:p>
          <a:p>
            <a:r>
              <a:rPr lang="de-CH" dirty="0"/>
              <a:t>Verlohren, S., et al. (2012).</a:t>
            </a:r>
            <a:r>
              <a:rPr lang="de-CH" i="1" dirty="0"/>
              <a:t> Clinical Sci </a:t>
            </a:r>
            <a:r>
              <a:rPr lang="de-CH" dirty="0"/>
              <a:t>122, 43-52.</a:t>
            </a:r>
          </a:p>
          <a:p>
            <a:endParaRPr lang="de-CH" dirty="0"/>
          </a:p>
          <a:p>
            <a:pPr defTabSz="917270">
              <a:defRPr/>
            </a:pPr>
            <a:r>
              <a:rPr lang="en-GB" dirty="0">
                <a:solidFill>
                  <a:srgbClr val="7030A0"/>
                </a:solidFill>
              </a:rPr>
              <a:t>Ischaemia of the placenta […] releases factors into the maternal circulation that are capable of inducing the clinical manifestations of the disease (</a:t>
            </a:r>
            <a:r>
              <a:rPr lang="nl-NL" dirty="0">
                <a:solidFill>
                  <a:srgbClr val="7030A0"/>
                </a:solidFill>
              </a:rPr>
              <a:t>Chaiworapongsa et al. (2014). </a:t>
            </a:r>
            <a:r>
              <a:rPr lang="nl-NL" i="1" dirty="0">
                <a:solidFill>
                  <a:srgbClr val="7030A0"/>
                </a:solidFill>
              </a:rPr>
              <a:t>Nat Rev Nephrol </a:t>
            </a:r>
            <a:r>
              <a:rPr lang="nl-NL" dirty="0">
                <a:solidFill>
                  <a:srgbClr val="7030A0"/>
                </a:solidFill>
              </a:rPr>
              <a:t>10, 466–480</a:t>
            </a:r>
            <a:r>
              <a:rPr lang="de-CH" dirty="0">
                <a:solidFill>
                  <a:srgbClr val="7030A0"/>
                </a:solidFill>
              </a:rPr>
              <a:t>)</a:t>
            </a:r>
            <a:endParaRPr lang="en-GB" dirty="0">
              <a:solidFill>
                <a:srgbClr val="7030A0"/>
              </a:solidFill>
            </a:endParaRPr>
          </a:p>
        </p:txBody>
      </p:sp>
    </p:spTree>
    <p:extLst>
      <p:ext uri="{BB962C8B-B14F-4D97-AF65-F5344CB8AC3E}">
        <p14:creationId xmlns:p14="http://schemas.microsoft.com/office/powerpoint/2010/main" xmlns="" val="200608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9688" y="1160463"/>
            <a:ext cx="417830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4D7C7-FF0C-421B-8F14-559FCFC282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58898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xmlns="" val="217613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302" indent="0">
              <a:lnSpc>
                <a:spcPct val="100000"/>
              </a:lnSpc>
              <a:spcAft>
                <a:spcPts val="607"/>
              </a:spcAft>
              <a:buNone/>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46829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954088"/>
            <a:ext cx="5132388" cy="3849687"/>
          </a:xfrm>
        </p:spPr>
      </p:sp>
      <p:sp>
        <p:nvSpPr>
          <p:cNvPr id="3" name="Notes Placeholder 2"/>
          <p:cNvSpPr>
            <a:spLocks noGrp="1"/>
          </p:cNvSpPr>
          <p:nvPr>
            <p:ph type="body" idx="1"/>
          </p:nvPr>
        </p:nvSpPr>
        <p:spPr/>
        <p:txBody>
          <a:bodyPr/>
          <a:lstStyle/>
          <a:p>
            <a:pPr eaLnBrk="1" hangingPunct="1"/>
            <a:endParaRPr lang="en-GB" noProof="0" dirty="0">
              <a:cs typeface="Arial" pitchFamily="34" charset="0"/>
            </a:endParaRPr>
          </a:p>
        </p:txBody>
      </p:sp>
    </p:spTree>
    <p:extLst>
      <p:ext uri="{BB962C8B-B14F-4D97-AF65-F5344CB8AC3E}">
        <p14:creationId xmlns:p14="http://schemas.microsoft.com/office/powerpoint/2010/main" xmlns="" val="1470475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xmlns="" val="554319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xmlns="" val="4075027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xmlns="" val="1646144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863600"/>
            <a:ext cx="4648200" cy="3486150"/>
          </a:xfrm>
        </p:spPr>
      </p:sp>
      <p:sp>
        <p:nvSpPr>
          <p:cNvPr id="3" name="Notes Placeholder 2"/>
          <p:cNvSpPr>
            <a:spLocks noGrp="1"/>
          </p:cNvSpPr>
          <p:nvPr>
            <p:ph type="body" idx="1"/>
          </p:nvPr>
        </p:nvSpPr>
        <p:spPr/>
        <p:txBody>
          <a:bodyPr/>
          <a:lstStyle/>
          <a:p>
            <a:pPr marL="0" marR="0" lvl="0" indent="0" algn="l" defTabSz="915988"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Imago" pitchFamily="2" charset="0"/>
                <a:ea typeface="+mn-ea"/>
                <a:cs typeface="+mn-cs"/>
              </a:rPr>
              <a:t>The sensitivity and specificity or positive predictive value (PPV) and negative predictive value (NPV) of diagnostic tests depend on the ‘target condition’. In this case, there are two different target conditions: 1) Ruling</a:t>
            </a:r>
            <a:r>
              <a:rPr lang="en-GB" sz="1200" b="0" i="0" kern="1200" baseline="0" dirty="0">
                <a:solidFill>
                  <a:schemeClr val="tx1"/>
                </a:solidFill>
                <a:effectLst/>
                <a:latin typeface="Imago" pitchFamily="2" charset="0"/>
                <a:ea typeface="+mn-ea"/>
                <a:cs typeface="+mn-cs"/>
              </a:rPr>
              <a:t> out the occurrence of </a:t>
            </a:r>
            <a:r>
              <a:rPr lang="en-GB" sz="1200" b="0" i="0" kern="1200" dirty="0">
                <a:solidFill>
                  <a:schemeClr val="tx1"/>
                </a:solidFill>
                <a:effectLst/>
                <a:latin typeface="Imago" pitchFamily="2" charset="0"/>
                <a:ea typeface="+mn-ea"/>
                <a:cs typeface="+mn-cs"/>
              </a:rPr>
              <a:t>PE within 1 week and 2) Ruling in the occurrence of PE within 4 weeks (see below for the definitions of sensitivity/specificity and PPV/NPV)</a:t>
            </a:r>
          </a:p>
          <a:p>
            <a:endParaRPr lang="en-GB" dirty="0"/>
          </a:p>
          <a:p>
            <a:r>
              <a:rPr lang="en-GB" dirty="0"/>
              <a:t>Definitions of diagnostic accuracy</a:t>
            </a:r>
            <a:r>
              <a:rPr lang="en-GB" baseline="30000" dirty="0"/>
              <a:t>1</a:t>
            </a:r>
          </a:p>
          <a:p>
            <a:pPr marL="171450" indent="-171450">
              <a:buFont typeface="Arial" panose="020B0604020202020204" pitchFamily="34" charset="0"/>
              <a:buChar char="•"/>
            </a:pPr>
            <a:r>
              <a:rPr lang="en-GB" dirty="0"/>
              <a:t>Sensitivity and specificity</a:t>
            </a:r>
          </a:p>
          <a:p>
            <a:pPr marL="628650" lvl="1" indent="-171450">
              <a:buFont typeface="Arial" panose="020B0604020202020204" pitchFamily="34" charset="0"/>
              <a:buChar char="•"/>
            </a:pPr>
            <a:r>
              <a:rPr lang="en-GB" dirty="0"/>
              <a:t>Sensitivity: </a:t>
            </a:r>
            <a:r>
              <a:rPr lang="en-GB" sz="1200" b="0" i="0" kern="1200" dirty="0">
                <a:solidFill>
                  <a:schemeClr val="tx1"/>
                </a:solidFill>
                <a:effectLst/>
                <a:latin typeface="Imago" pitchFamily="2" charset="0"/>
                <a:ea typeface="+mn-ea"/>
                <a:cs typeface="+mn-cs"/>
              </a:rPr>
              <a:t>the proportion of subjects with the target condition in whom the test is positive</a:t>
            </a:r>
          </a:p>
          <a:p>
            <a:pPr marL="628650" lvl="1" indent="-171450">
              <a:buFont typeface="Arial" panose="020B0604020202020204" pitchFamily="34" charset="0"/>
              <a:buChar char="•"/>
            </a:pPr>
            <a:r>
              <a:rPr lang="en-GB" sz="1200" b="0" i="0" kern="1200" dirty="0">
                <a:solidFill>
                  <a:schemeClr val="tx1"/>
                </a:solidFill>
                <a:effectLst/>
                <a:latin typeface="Imago" pitchFamily="2" charset="0"/>
                <a:ea typeface="+mn-ea"/>
                <a:cs typeface="+mn-cs"/>
              </a:rPr>
              <a:t>Specificity: the proportion of subjects without the target condition in whom the test is negative</a:t>
            </a:r>
            <a:endParaRPr lang="en-GB" dirty="0"/>
          </a:p>
          <a:p>
            <a:pPr marL="171450" indent="-171450">
              <a:buFont typeface="Arial" panose="020B0604020202020204" pitchFamily="34" charset="0"/>
              <a:buChar char="•"/>
            </a:pPr>
            <a:r>
              <a:rPr lang="en-GB" dirty="0"/>
              <a:t>Positive and negative predictive value</a:t>
            </a:r>
          </a:p>
          <a:p>
            <a:pPr marL="628650" lvl="1" indent="-171450">
              <a:buFont typeface="Arial" panose="020B0604020202020204" pitchFamily="34" charset="0"/>
              <a:buChar char="•"/>
            </a:pPr>
            <a:r>
              <a:rPr lang="en-GB" dirty="0"/>
              <a:t>Positive predictive value (PPV): </a:t>
            </a:r>
            <a:r>
              <a:rPr lang="en-GB" sz="1200" b="0" i="0" kern="1200" dirty="0">
                <a:solidFill>
                  <a:schemeClr val="tx1"/>
                </a:solidFill>
                <a:effectLst/>
                <a:latin typeface="Imago" pitchFamily="2" charset="0"/>
                <a:ea typeface="+mn-ea"/>
                <a:cs typeface="+mn-cs"/>
              </a:rPr>
              <a:t>the proportion of test positive patients who have the target condition</a:t>
            </a:r>
          </a:p>
          <a:p>
            <a:pPr marL="628650" lvl="1" indent="-171450">
              <a:buFont typeface="Arial" panose="020B0604020202020204" pitchFamily="34" charset="0"/>
              <a:buChar char="•"/>
            </a:pPr>
            <a:r>
              <a:rPr lang="en-GB" dirty="0"/>
              <a:t>Negative predictive value (NPV): </a:t>
            </a:r>
            <a:r>
              <a:rPr lang="en-GB" sz="1200" b="0" i="0" kern="1200" dirty="0">
                <a:solidFill>
                  <a:schemeClr val="tx1"/>
                </a:solidFill>
                <a:effectLst/>
                <a:latin typeface="Imago" pitchFamily="2" charset="0"/>
                <a:ea typeface="+mn-ea"/>
                <a:cs typeface="+mn-cs"/>
              </a:rPr>
              <a:t>the proportion of test negative patients who do not have the target condition</a:t>
            </a:r>
          </a:p>
          <a:p>
            <a:pPr marL="0" lvl="0" indent="0">
              <a:buFont typeface="Arial" panose="020B0604020202020204" pitchFamily="34" charset="0"/>
              <a:buNone/>
            </a:pPr>
            <a:endParaRPr lang="en-GB" sz="1200" b="0" i="0" kern="1200" dirty="0">
              <a:solidFill>
                <a:schemeClr val="tx1"/>
              </a:solidFill>
              <a:effectLst/>
              <a:latin typeface="Imago" pitchFamily="2" charset="0"/>
              <a:ea typeface="+mn-ea"/>
              <a:cs typeface="+mn-cs"/>
            </a:endParaRPr>
          </a:p>
          <a:p>
            <a:pPr marL="0" lvl="0" indent="0">
              <a:buFont typeface="Arial" panose="020B0604020202020204" pitchFamily="34" charset="0"/>
              <a:buNone/>
            </a:pPr>
            <a:endParaRPr lang="en-GB" sz="1200" b="0" i="0" kern="1200" dirty="0">
              <a:solidFill>
                <a:schemeClr val="tx1"/>
              </a:solidFill>
              <a:effectLst/>
              <a:latin typeface="Imago" pitchFamily="2" charset="0"/>
              <a:ea typeface="+mn-ea"/>
              <a:cs typeface="+mn-cs"/>
            </a:endParaRPr>
          </a:p>
          <a:p>
            <a:pPr marL="0" lvl="0" indent="0">
              <a:buFont typeface="Arial" panose="020B0604020202020204" pitchFamily="34" charset="0"/>
              <a:buNone/>
            </a:pPr>
            <a:r>
              <a:rPr lang="en-GB" sz="1200" b="0" i="0" kern="1200" dirty="0">
                <a:solidFill>
                  <a:schemeClr val="tx1"/>
                </a:solidFill>
                <a:effectLst/>
                <a:latin typeface="Imago" pitchFamily="2" charset="0"/>
                <a:ea typeface="+mn-ea"/>
                <a:cs typeface="+mn-cs"/>
              </a:rPr>
              <a:t>Prediction of Short-Term Outcome in Pregnant Women with Suspected Preeclampsia Study (PROGNOSIS)</a:t>
            </a:r>
            <a:r>
              <a:rPr lang="en-GB" sz="1200" b="0" i="0" kern="1200" baseline="30000" dirty="0">
                <a:solidFill>
                  <a:schemeClr val="tx1"/>
                </a:solidFill>
                <a:effectLst/>
                <a:latin typeface="Imago" pitchFamily="2" charset="0"/>
                <a:ea typeface="+mn-ea"/>
                <a:cs typeface="+mn-cs"/>
              </a:rPr>
              <a:t>2</a:t>
            </a:r>
            <a:r>
              <a:rPr lang="en-GB" sz="1200" b="0" i="0" kern="1200" dirty="0">
                <a:solidFill>
                  <a:schemeClr val="tx1"/>
                </a:solidFill>
                <a:effectLst/>
                <a:latin typeface="Imago" pitchFamily="2" charset="0"/>
                <a:ea typeface="+mn-ea"/>
                <a:cs typeface="+mn-cs"/>
              </a:rPr>
              <a:t>:</a:t>
            </a:r>
          </a:p>
          <a:p>
            <a:pPr marL="171450" lvl="0" indent="-171450">
              <a:buFont typeface="Arial" panose="020B0604020202020204" pitchFamily="34" charset="0"/>
              <a:buChar char="•"/>
            </a:pPr>
            <a:r>
              <a:rPr lang="en-GB" sz="1200" b="0" i="0" kern="1200" baseline="0" dirty="0">
                <a:solidFill>
                  <a:schemeClr val="tx1"/>
                </a:solidFill>
                <a:effectLst/>
                <a:latin typeface="Imago" pitchFamily="2" charset="0"/>
                <a:ea typeface="+mn-ea"/>
                <a:cs typeface="+mn-cs"/>
              </a:rPr>
              <a:t>Multicenter, prospective, non-interventional study</a:t>
            </a:r>
          </a:p>
          <a:p>
            <a:pPr marL="171450" lvl="0" indent="-171450">
              <a:buFont typeface="Arial" panose="020B0604020202020204" pitchFamily="34" charset="0"/>
              <a:buChar char="•"/>
            </a:pPr>
            <a:r>
              <a:rPr lang="en-GB" sz="1200" b="0" i="0" kern="1200" baseline="0" dirty="0">
                <a:solidFill>
                  <a:schemeClr val="tx1"/>
                </a:solidFill>
                <a:effectLst/>
                <a:latin typeface="Imago" pitchFamily="2" charset="0"/>
                <a:ea typeface="+mn-ea"/>
                <a:cs typeface="+mn-cs"/>
              </a:rPr>
              <a:t>Conducted across 14 countries, in pregnant women with suspected preeclampsia</a:t>
            </a:r>
          </a:p>
          <a:p>
            <a:pPr marL="171450" lvl="0" indent="-171450">
              <a:buFont typeface="Arial" panose="020B0604020202020204" pitchFamily="34" charset="0"/>
              <a:buChar char="•"/>
            </a:pPr>
            <a:r>
              <a:rPr lang="en-GB" sz="1200" b="0" i="0" kern="1200" baseline="0" dirty="0">
                <a:solidFill>
                  <a:schemeClr val="tx1"/>
                </a:solidFill>
                <a:effectLst/>
                <a:latin typeface="Imago" pitchFamily="2" charset="0"/>
                <a:ea typeface="+mn-ea"/>
                <a:cs typeface="+mn-cs"/>
              </a:rPr>
              <a:t>Designed to investigate the value of using the sFlt-1/PlGF ratio for the short-term prediction of the absence of preeclampsia within 1 week or the presence of preeclampsia within 4 weeks</a:t>
            </a:r>
          </a:p>
          <a:p>
            <a:pPr marL="171450" lvl="0" indent="-171450">
              <a:buFont typeface="Arial" panose="020B0604020202020204" pitchFamily="34" charset="0"/>
              <a:buChar char="•"/>
            </a:pPr>
            <a:r>
              <a:rPr lang="en-GB" sz="1200" b="0" i="0" kern="1200" baseline="0" dirty="0">
                <a:solidFill>
                  <a:schemeClr val="tx1"/>
                </a:solidFill>
                <a:effectLst/>
                <a:latin typeface="Imago" pitchFamily="2" charset="0"/>
                <a:ea typeface="+mn-ea"/>
                <a:cs typeface="+mn-cs"/>
              </a:rPr>
              <a:t>A ratio cut-off of 38 was derived in a development cohort of 500 pregnant women (≥18 years of age, 24 weeks–36 weeks + 6 days gestational age) with suspicion of preeclampsia</a:t>
            </a:r>
          </a:p>
          <a:p>
            <a:pPr marL="171450" lvl="0" indent="-171450">
              <a:buFont typeface="Arial" panose="020B0604020202020204" pitchFamily="34" charset="0"/>
              <a:buChar char="•"/>
            </a:pPr>
            <a:r>
              <a:rPr lang="en-GB" sz="1200" b="0" i="0" kern="1200" baseline="0" dirty="0">
                <a:solidFill>
                  <a:schemeClr val="tx1"/>
                </a:solidFill>
                <a:effectLst/>
                <a:latin typeface="Imago" pitchFamily="2" charset="0"/>
                <a:ea typeface="+mn-ea"/>
                <a:cs typeface="+mn-cs"/>
              </a:rPr>
              <a:t>This ratio was subsequently validated in an additional cohort of 550 pregnant women </a:t>
            </a:r>
          </a:p>
          <a:p>
            <a:pPr marL="171450" lvl="0" indent="-171450">
              <a:buFont typeface="Arial" panose="020B0604020202020204" pitchFamily="34" charset="0"/>
              <a:buChar char="•"/>
            </a:pPr>
            <a:endParaRPr lang="en-GB" sz="1200" b="0" i="0" kern="1200" baseline="0" dirty="0">
              <a:solidFill>
                <a:schemeClr val="tx1"/>
              </a:solidFill>
              <a:effectLst/>
              <a:latin typeface="Imago" pitchFamily="2" charset="0"/>
              <a:ea typeface="+mn-ea"/>
              <a:cs typeface="+mn-cs"/>
            </a:endParaRPr>
          </a:p>
          <a:p>
            <a:pPr marL="228600" lvl="0" indent="-228600">
              <a:buFont typeface="Arial" panose="020B0604020202020204" pitchFamily="34" charset="0"/>
              <a:buAutoNum type="arabicPeriod"/>
            </a:pPr>
            <a:r>
              <a:rPr lang="en-GB" sz="1200" b="0" i="0" kern="1200" dirty="0">
                <a:solidFill>
                  <a:schemeClr val="tx1"/>
                </a:solidFill>
                <a:effectLst/>
                <a:latin typeface="Imago" pitchFamily="2" charset="0"/>
                <a:ea typeface="+mn-ea"/>
                <a:cs typeface="+mn-cs"/>
              </a:rPr>
              <a:t>U.S. Food &amp; Drug Administration. Statistical Guidance on Reporting Results from Studies Evaluating Diagnostic Tests. Available at: https://www.fda.gov/RegulatoryInformation/Guidances/ucm071148.htm</a:t>
            </a:r>
          </a:p>
          <a:p>
            <a:pPr marL="228600" lvl="0" indent="-228600">
              <a:buFont typeface="Arial" panose="020B0604020202020204" pitchFamily="34" charset="0"/>
              <a:buAutoNum type="arabicPeriod"/>
            </a:pPr>
            <a:r>
              <a:rPr lang="en-GB" sz="1200" b="0" i="0" kern="1200" dirty="0">
                <a:solidFill>
                  <a:schemeClr val="tx1"/>
                </a:solidFill>
                <a:effectLst/>
                <a:latin typeface="Imago" pitchFamily="2" charset="0"/>
                <a:ea typeface="+mn-ea"/>
                <a:cs typeface="+mn-cs"/>
              </a:rPr>
              <a:t>Zeisler H, et al. 2016. N Engl J Med 374, 13–22. </a:t>
            </a:r>
          </a:p>
          <a:p>
            <a:pPr marL="0" lvl="0" indent="0">
              <a:buFont typeface="Arial" panose="020B0604020202020204" pitchFamily="34" charset="0"/>
              <a:buNone/>
            </a:pPr>
            <a:endParaRPr lang="en-GB" sz="1200" b="0" i="0" kern="1200" dirty="0">
              <a:solidFill>
                <a:schemeClr val="tx1"/>
              </a:solidFill>
              <a:effectLst/>
              <a:latin typeface="Imago" pitchFamily="2" charset="0"/>
              <a:ea typeface="+mn-ea"/>
              <a:cs typeface="+mn-cs"/>
            </a:endParaRPr>
          </a:p>
        </p:txBody>
      </p:sp>
    </p:spTree>
    <p:extLst>
      <p:ext uri="{BB962C8B-B14F-4D97-AF65-F5344CB8AC3E}">
        <p14:creationId xmlns:p14="http://schemas.microsoft.com/office/powerpoint/2010/main" xmlns="" val="1063894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863600"/>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xmlns="" val="195823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388" indent="-179388">
              <a:spcAft>
                <a:spcPts val="612"/>
              </a:spcAft>
            </a:pPr>
            <a:endParaRPr lang="en-GB"/>
          </a:p>
        </p:txBody>
      </p:sp>
    </p:spTree>
    <p:extLst>
      <p:ext uri="{BB962C8B-B14F-4D97-AF65-F5344CB8AC3E}">
        <p14:creationId xmlns:p14="http://schemas.microsoft.com/office/powerpoint/2010/main" xmlns="" val="2046163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302" indent="0">
              <a:lnSpc>
                <a:spcPct val="100000"/>
              </a:lnSpc>
              <a:spcAft>
                <a:spcPts val="607"/>
              </a:spcAft>
              <a:buNone/>
            </a:pPr>
            <a:endParaRPr lang="en-GB" altLang="en-US" b="1">
              <a:latin typeface="Arial" panose="020B0604020202020204" pitchFamily="34" charset="0"/>
              <a:cs typeface="Arial" panose="020B0604020202020204" pitchFamily="34" charset="0"/>
            </a:endParaRPr>
          </a:p>
          <a:p>
            <a:pPr marL="273302" indent="0">
              <a:lnSpc>
                <a:spcPct val="100000"/>
              </a:lnSpc>
              <a:spcAft>
                <a:spcPts val="607"/>
              </a:spcAft>
              <a:buNone/>
            </a:pPr>
            <a:endParaRPr lang="pt-BR" altLang="en-US" baseline="30000">
              <a:latin typeface="Arial" panose="020B0604020202020204" pitchFamily="34" charset="0"/>
              <a:cs typeface="Arial" panose="020B0604020202020204" pitchFamily="34" charset="0"/>
            </a:endParaRPr>
          </a:p>
          <a:p>
            <a:pPr marL="452810" indent="-179507">
              <a:lnSpc>
                <a:spcPct val="100000"/>
              </a:lnSpc>
              <a:spcAft>
                <a:spcPts val="607"/>
              </a:spcAft>
              <a:buAutoNum type="alphaLcParenR"/>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9160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302" indent="0">
              <a:lnSpc>
                <a:spcPct val="100000"/>
              </a:lnSpc>
              <a:spcAft>
                <a:spcPts val="607"/>
              </a:spcAft>
              <a:buNone/>
            </a:pPr>
            <a:endParaRPr lang="en-GB" altLang="en-US" b="1">
              <a:cs typeface="Arial" panose="020B0604020202020204" pitchFamily="34" charset="0"/>
            </a:endParaRPr>
          </a:p>
          <a:p>
            <a:pPr marL="273302" indent="0">
              <a:lnSpc>
                <a:spcPct val="100000"/>
              </a:lnSpc>
              <a:spcAft>
                <a:spcPts val="607"/>
              </a:spcAft>
              <a:buNone/>
            </a:pPr>
            <a:endParaRPr lang="pt-BR" altLang="en-US" baseline="30000">
              <a:cs typeface="Arial" panose="020B0604020202020204" pitchFamily="34" charset="0"/>
            </a:endParaRPr>
          </a:p>
          <a:p>
            <a:pPr marL="452810" indent="-179507">
              <a:lnSpc>
                <a:spcPct val="100000"/>
              </a:lnSpc>
              <a:spcAft>
                <a:spcPts val="607"/>
              </a:spcAft>
              <a:buAutoNum type="alphaLcParenR"/>
            </a:pPr>
            <a:endParaRPr lang="en-GB"/>
          </a:p>
        </p:txBody>
      </p:sp>
    </p:spTree>
    <p:extLst>
      <p:ext uri="{BB962C8B-B14F-4D97-AF65-F5344CB8AC3E}">
        <p14:creationId xmlns:p14="http://schemas.microsoft.com/office/powerpoint/2010/main" xmlns="" val="361874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Char char="•"/>
            </a:pPr>
            <a:endParaRPr lang="en-GB" dirty="0"/>
          </a:p>
        </p:txBody>
      </p:sp>
    </p:spTree>
    <p:extLst>
      <p:ext uri="{BB962C8B-B14F-4D97-AF65-F5344CB8AC3E}">
        <p14:creationId xmlns:p14="http://schemas.microsoft.com/office/powerpoint/2010/main" xmlns="" val="195968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5352"/>
            <a:endParaRPr lang="en-GB" dirty="0"/>
          </a:p>
        </p:txBody>
      </p:sp>
    </p:spTree>
    <p:extLst>
      <p:ext uri="{BB962C8B-B14F-4D97-AF65-F5344CB8AC3E}">
        <p14:creationId xmlns:p14="http://schemas.microsoft.com/office/powerpoint/2010/main" xmlns="" val="426414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302" indent="0">
              <a:lnSpc>
                <a:spcPct val="100000"/>
              </a:lnSpc>
              <a:spcAft>
                <a:spcPts val="607"/>
              </a:spcAft>
              <a:buNone/>
            </a:pPr>
            <a:r>
              <a:rPr lang="en-GB" altLang="en-US" noProof="0" dirty="0">
                <a:latin typeface="Arial" panose="020B0604020202020204" pitchFamily="34" charset="0"/>
                <a:cs typeface="Arial" panose="020B0604020202020204" pitchFamily="34" charset="0"/>
              </a:rPr>
              <a:t>Sample collection required a single visit to an infertility centre, when a blood sample was taken for measurement of hormone levels, and a transvaginal ultrasound was performed to determine AFC. All samples were analysed at a central laboratory with the three markers (AMH, FSH and E</a:t>
            </a:r>
            <a:r>
              <a:rPr lang="en-GB" altLang="en-US" baseline="0" noProof="0" dirty="0">
                <a:latin typeface="Arial" panose="020B0604020202020204" pitchFamily="34" charset="0"/>
                <a:cs typeface="Arial" panose="020B0604020202020204" pitchFamily="34" charset="0"/>
              </a:rPr>
              <a:t>2</a:t>
            </a:r>
            <a:r>
              <a:rPr lang="en-GB" altLang="en-US" noProof="0" dirty="0">
                <a:latin typeface="Arial" panose="020B0604020202020204" pitchFamily="34" charset="0"/>
                <a:cs typeface="Arial" panose="020B0604020202020204" pitchFamily="34" charset="0"/>
              </a:rPr>
              <a:t>) determined in a single measurement on a </a:t>
            </a:r>
            <a:r>
              <a:rPr lang="en-GB" altLang="en-US" b="1" noProof="0" dirty="0" err="1">
                <a:latin typeface="Arial" panose="020B0604020202020204" pitchFamily="34" charset="0"/>
                <a:cs typeface="Arial" panose="020B0604020202020204" pitchFamily="34" charset="0"/>
              </a:rPr>
              <a:t>cobas</a:t>
            </a:r>
            <a:r>
              <a:rPr lang="en-GB" altLang="en-US" b="1" noProof="0" dirty="0">
                <a:latin typeface="Arial" panose="020B0604020202020204" pitchFamily="34" charset="0"/>
                <a:cs typeface="Arial" panose="020B0604020202020204" pitchFamily="34" charset="0"/>
              </a:rPr>
              <a:t> e</a:t>
            </a:r>
            <a:r>
              <a:rPr lang="en-GB" altLang="en-US" noProof="0" dirty="0">
                <a:latin typeface="Arial" panose="020B0604020202020204" pitchFamily="34" charset="0"/>
                <a:cs typeface="Arial" panose="020B0604020202020204" pitchFamily="34" charset="0"/>
              </a:rPr>
              <a:t> 601 analyser.</a:t>
            </a:r>
          </a:p>
        </p:txBody>
      </p:sp>
    </p:spTree>
    <p:extLst>
      <p:ext uri="{BB962C8B-B14F-4D97-AF65-F5344CB8AC3E}">
        <p14:creationId xmlns:p14="http://schemas.microsoft.com/office/powerpoint/2010/main" xmlns="" val="274585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9139" indent="0" defTabSz="940110">
              <a:spcAft>
                <a:spcPts val="612"/>
              </a:spcAft>
              <a:buNone/>
              <a:defRPr/>
            </a:pPr>
            <a:r>
              <a:rPr lang="en-GB" sz="1100" dirty="0">
                <a:latin typeface="Arial" panose="020B0604020202020204" pitchFamily="34" charset="0"/>
                <a:cs typeface="Arial" panose="020B0604020202020204" pitchFamily="34" charset="0"/>
              </a:rPr>
              <a:t>Spearman’s rho for correlation with age: –0.50 for AFC and –0.47 for AMH</a:t>
            </a:r>
            <a:endParaRPr lang="en-GB" sz="1100" kern="0" baseline="30000" dirty="0">
              <a:solidFill>
                <a:schemeClr val="bg1"/>
              </a:solidFill>
              <a:latin typeface="Arial" panose="020B0604020202020204" pitchFamily="34" charset="0"/>
              <a:cs typeface="Arial" panose="020B0604020202020204" pitchFamily="34" charset="0"/>
            </a:endParaRPr>
          </a:p>
          <a:p>
            <a:pPr marL="275352" defTabSz="940110">
              <a:spcAft>
                <a:spcPts val="612"/>
              </a:spcAft>
              <a:defRPr/>
            </a:pPr>
            <a:r>
              <a:rPr lang="en-GB" sz="1100" dirty="0">
                <a:latin typeface="Arial" panose="020B0604020202020204" pitchFamily="34" charset="0"/>
                <a:cs typeface="Arial" panose="020B0604020202020204" pitchFamily="34" charset="0"/>
              </a:rPr>
              <a:t>There was a statistically significant between-centre variation for age-adjusted AFC (</a:t>
            </a:r>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&lt;0.001) but not for age-adjusted AMH (</a:t>
            </a:r>
            <a:r>
              <a:rPr lang="en-GB" sz="1100" i="1" dirty="0">
                <a:latin typeface="Arial" panose="020B0604020202020204" pitchFamily="34" charset="0"/>
                <a:cs typeface="Arial" panose="020B0604020202020204" pitchFamily="34" charset="0"/>
              </a:rPr>
              <a:t>P</a:t>
            </a:r>
            <a:r>
              <a:rPr lang="en-GB" sz="1100" dirty="0">
                <a:latin typeface="Arial" panose="020B0604020202020204" pitchFamily="34" charset="0"/>
                <a:cs typeface="Arial" panose="020B0604020202020204" pitchFamily="34" charset="0"/>
              </a:rPr>
              <a:t>=0.19)</a:t>
            </a:r>
          </a:p>
          <a:p>
            <a:pPr marL="275352" defTabSz="940110">
              <a:spcAft>
                <a:spcPts val="612"/>
              </a:spcAft>
              <a:defRPr/>
            </a:pPr>
            <a:r>
              <a:rPr lang="en-GB" altLang="en-US" sz="1100" noProof="0" dirty="0">
                <a:latin typeface="Arial" panose="020B0604020202020204" pitchFamily="34" charset="0"/>
                <a:cs typeface="Arial" panose="020B0604020202020204" pitchFamily="34" charset="0"/>
              </a:rPr>
              <a:t>The study results confirmed a strong positive correlation between AMH and AFC (Spearman’s rank coefficient = 0.68, </a:t>
            </a:r>
            <a:r>
              <a:rPr lang="en-GB" altLang="en-US" sz="1100" i="1" noProof="0" dirty="0">
                <a:latin typeface="Arial" panose="020B0604020202020204" pitchFamily="34" charset="0"/>
                <a:cs typeface="Arial" panose="020B0604020202020204" pitchFamily="34" charset="0"/>
              </a:rPr>
              <a:t>P</a:t>
            </a:r>
            <a:r>
              <a:rPr lang="en-GB" altLang="en-US" sz="1100" i="0" noProof="0" dirty="0">
                <a:latin typeface="Arial" panose="020B0604020202020204" pitchFamily="34" charset="0"/>
                <a:cs typeface="Arial" panose="020B0604020202020204" pitchFamily="34" charset="0"/>
              </a:rPr>
              <a:t> </a:t>
            </a:r>
            <a:r>
              <a:rPr lang="en-GB" altLang="en-US" sz="1100" noProof="0" dirty="0">
                <a:latin typeface="Arial" panose="020B0604020202020204" pitchFamily="34" charset="0"/>
                <a:cs typeface="Arial" panose="020B0604020202020204" pitchFamily="34" charset="0"/>
              </a:rPr>
              <a:t>&lt; 0.001)</a:t>
            </a:r>
            <a:r>
              <a:rPr lang="en-GB" altLang="en-US" sz="1100" i="1" noProof="0" dirty="0">
                <a:latin typeface="Arial" panose="020B0604020202020204" pitchFamily="34" charset="0"/>
                <a:cs typeface="Arial" panose="020B0604020202020204" pitchFamily="34" charset="0"/>
              </a:rPr>
              <a:t>.</a:t>
            </a:r>
            <a:r>
              <a:rPr lang="en-GB" altLang="en-US" sz="1100" i="0" baseline="30000" noProof="0" dirty="0">
                <a:latin typeface="Arial" panose="020B0604020202020204" pitchFamily="34" charset="0"/>
                <a:cs typeface="Arial" panose="020B0604020202020204" pitchFamily="34" charset="0"/>
              </a:rPr>
              <a:t>1</a:t>
            </a:r>
          </a:p>
          <a:p>
            <a:pPr marL="275352" defTabSz="940110">
              <a:spcAft>
                <a:spcPts val="612"/>
              </a:spcAft>
              <a:defRPr/>
            </a:pPr>
            <a:r>
              <a:rPr lang="en-GB" altLang="en-US" sz="1100" noProof="0" dirty="0">
                <a:latin typeface="Arial" panose="020B0604020202020204" pitchFamily="34" charset="0"/>
                <a:cs typeface="Arial" panose="020B0604020202020204" pitchFamily="34" charset="0"/>
              </a:rPr>
              <a:t>The relationship was observed at all centres</a:t>
            </a:r>
            <a:r>
              <a:rPr lang="en-GB" altLang="en-US" sz="1100" i="0" noProof="0" dirty="0">
                <a:latin typeface="Arial" panose="020B0604020202020204" pitchFamily="34" charset="0"/>
                <a:cs typeface="Arial" panose="020B0604020202020204" pitchFamily="34" charset="0"/>
              </a:rPr>
              <a:t> (each</a:t>
            </a:r>
            <a:r>
              <a:rPr lang="en-GB" altLang="en-US" sz="1100" i="1" noProof="0" dirty="0">
                <a:latin typeface="Arial" panose="020B0604020202020204" pitchFamily="34" charset="0"/>
                <a:cs typeface="Arial" panose="020B0604020202020204" pitchFamily="34" charset="0"/>
              </a:rPr>
              <a:t> P</a:t>
            </a:r>
            <a:r>
              <a:rPr lang="en-GB" altLang="en-US" sz="1100" noProof="0" dirty="0">
                <a:latin typeface="Arial" panose="020B0604020202020204" pitchFamily="34" charset="0"/>
                <a:cs typeface="Arial" panose="020B0604020202020204" pitchFamily="34" charset="0"/>
              </a:rPr>
              <a:t> &lt; 0.001)</a:t>
            </a:r>
            <a:r>
              <a:rPr lang="en-GB" altLang="en-US" sz="1100" i="1" noProof="0" dirty="0">
                <a:latin typeface="Arial" panose="020B0604020202020204" pitchFamily="34" charset="0"/>
                <a:cs typeface="Arial" panose="020B0604020202020204" pitchFamily="34" charset="0"/>
              </a:rPr>
              <a:t>.</a:t>
            </a:r>
          </a:p>
          <a:p>
            <a:pPr marL="275352" defTabSz="940110">
              <a:spcAft>
                <a:spcPts val="612"/>
              </a:spcAft>
              <a:defRPr/>
            </a:pPr>
            <a:endParaRPr lang="en-GB" altLang="en-US" sz="1100" i="1" noProof="0" dirty="0">
              <a:latin typeface="Arial" panose="020B0604020202020204" pitchFamily="34" charset="0"/>
              <a:cs typeface="Arial" panose="020B0604020202020204" pitchFamily="34" charset="0"/>
            </a:endParaRPr>
          </a:p>
          <a:p>
            <a:pPr marL="99139" indent="0" defTabSz="940110">
              <a:spcAft>
                <a:spcPts val="612"/>
              </a:spcAft>
              <a:buNone/>
              <a:defRPr/>
            </a:pPr>
            <a:r>
              <a:rPr lang="en-GB" altLang="en-US" sz="1100" b="1" i="0" noProof="0" dirty="0">
                <a:latin typeface="Arial" panose="020B0604020202020204" pitchFamily="34" charset="0"/>
                <a:cs typeface="Arial" panose="020B0604020202020204" pitchFamily="34" charset="0"/>
              </a:rPr>
              <a:t>Reference</a:t>
            </a:r>
          </a:p>
          <a:p>
            <a:pPr marL="275352" defTabSz="940110">
              <a:spcAft>
                <a:spcPts val="612"/>
              </a:spcAft>
              <a:defRPr/>
            </a:pPr>
            <a:r>
              <a:rPr lang="en-GB" sz="1100" kern="0" dirty="0">
                <a:latin typeface="Arial" panose="020B0604020202020204" pitchFamily="34" charset="0"/>
                <a:cs typeface="Arial" panose="020B0604020202020204" pitchFamily="34" charset="0"/>
              </a:rPr>
              <a:t>Anderson RA et al. </a:t>
            </a:r>
            <a:r>
              <a:rPr lang="en-GB" sz="1100" kern="0" dirty="0" err="1">
                <a:latin typeface="Arial" panose="020B0604020202020204" pitchFamily="34" charset="0"/>
                <a:cs typeface="Arial" panose="020B0604020202020204" pitchFamily="34" charset="0"/>
              </a:rPr>
              <a:t>Fertil</a:t>
            </a:r>
            <a:r>
              <a:rPr lang="en-GB" sz="1100" kern="0" dirty="0">
                <a:latin typeface="Arial" panose="020B0604020202020204" pitchFamily="34" charset="0"/>
                <a:cs typeface="Arial" panose="020B0604020202020204" pitchFamily="34" charset="0"/>
              </a:rPr>
              <a:t> </a:t>
            </a:r>
            <a:r>
              <a:rPr lang="en-GB" sz="1100" kern="0" dirty="0" err="1">
                <a:latin typeface="Arial" panose="020B0604020202020204" pitchFamily="34" charset="0"/>
                <a:cs typeface="Arial" panose="020B0604020202020204" pitchFamily="34" charset="0"/>
              </a:rPr>
              <a:t>Steril</a:t>
            </a:r>
            <a:r>
              <a:rPr lang="en-GB" sz="1100" kern="0" dirty="0">
                <a:latin typeface="Arial" panose="020B0604020202020204" pitchFamily="34" charset="0"/>
                <a:cs typeface="Arial" panose="020B0604020202020204" pitchFamily="34" charset="0"/>
              </a:rPr>
              <a:t> 2015;103:1074–80</a:t>
            </a:r>
          </a:p>
          <a:p>
            <a:pPr marL="275352" defTabSz="940110">
              <a:spcAft>
                <a:spcPts val="612"/>
              </a:spcAft>
              <a:defRPr/>
            </a:pPr>
            <a:endParaRPr lang="en-GB" altLang="en-US" sz="1100" b="1" i="0" noProof="0" dirty="0">
              <a:latin typeface="Arial" panose="020B0604020202020204" pitchFamily="34" charset="0"/>
              <a:cs typeface="Arial" panose="020B0604020202020204" pitchFamily="34" charset="0"/>
            </a:endParaRPr>
          </a:p>
          <a:p>
            <a:pPr marL="275352">
              <a:spcAft>
                <a:spcPts val="612"/>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6935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B5CA171-E700-4192-9EBD-C55E11D3BCF8}" type="datetimeFigureOut">
              <a:rPr lang="en-GB" smtClean="0"/>
              <a:pPr/>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689AF-BEA0-41B2-906C-AA1D16C125B8}" type="slidenum">
              <a:rPr lang="en-GB" smtClean="0"/>
              <a:pPr/>
              <a:t>‹#›</a:t>
            </a:fld>
            <a:endParaRPr lang="en-GB"/>
          </a:p>
        </p:txBody>
      </p:sp>
    </p:spTree>
    <p:extLst>
      <p:ext uri="{BB962C8B-B14F-4D97-AF65-F5344CB8AC3E}">
        <p14:creationId xmlns:p14="http://schemas.microsoft.com/office/powerpoint/2010/main" xmlns="" val="142533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5CA171-E700-4192-9EBD-C55E11D3BCF8}" type="datetimeFigureOut">
              <a:rPr lang="en-GB" smtClean="0"/>
              <a:pPr/>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689AF-BEA0-41B2-906C-AA1D16C125B8}" type="slidenum">
              <a:rPr lang="en-GB" smtClean="0"/>
              <a:pPr/>
              <a:t>‹#›</a:t>
            </a:fld>
            <a:endParaRPr lang="en-GB"/>
          </a:p>
        </p:txBody>
      </p:sp>
    </p:spTree>
    <p:extLst>
      <p:ext uri="{BB962C8B-B14F-4D97-AF65-F5344CB8AC3E}">
        <p14:creationId xmlns:p14="http://schemas.microsoft.com/office/powerpoint/2010/main" xmlns="" val="15155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5CA171-E700-4192-9EBD-C55E11D3BCF8}" type="datetimeFigureOut">
              <a:rPr lang="en-GB" smtClean="0"/>
              <a:pPr/>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689AF-BEA0-41B2-906C-AA1D16C125B8}" type="slidenum">
              <a:rPr lang="en-GB" smtClean="0"/>
              <a:pPr/>
              <a:t>‹#›</a:t>
            </a:fld>
            <a:endParaRPr lang="en-GB"/>
          </a:p>
        </p:txBody>
      </p:sp>
    </p:spTree>
    <p:extLst>
      <p:ext uri="{BB962C8B-B14F-4D97-AF65-F5344CB8AC3E}">
        <p14:creationId xmlns:p14="http://schemas.microsoft.com/office/powerpoint/2010/main" xmlns="" val="293872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055FFC-4EDF-4252-A2BC-5D6C0CD47E94}"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DDEA0-2FB9-4759-97BE-828E7AADA62D}" type="slidenum">
              <a:rPr lang="en-US" smtClean="0"/>
              <a:pPr/>
              <a:t>‹#›</a:t>
            </a:fld>
            <a:endParaRPr lang="en-US"/>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endParaRPr lang="en-GB"/>
          </a:p>
        </p:txBody>
      </p:sp>
    </p:spTree>
    <p:extLst>
      <p:ext uri="{BB962C8B-B14F-4D97-AF65-F5344CB8AC3E}">
        <p14:creationId xmlns:p14="http://schemas.microsoft.com/office/powerpoint/2010/main" xmlns="" val="3396687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ext Placeholder 3"/>
          <p:cNvSpPr>
            <a:spLocks noGrp="1"/>
          </p:cNvSpPr>
          <p:nvPr>
            <p:ph type="body" sz="quarter" idx="15" hasCustomPrompt="1"/>
          </p:nvPr>
        </p:nvSpPr>
        <p:spPr>
          <a:xfrm>
            <a:off x="323850" y="6062663"/>
            <a:ext cx="3959225" cy="536575"/>
          </a:xfrm>
        </p:spPr>
        <p:txBody>
          <a:bodyPr rIns="0" bIns="0" anchor="b"/>
          <a:lstStyle>
            <a:lvl1pPr marL="0" indent="0">
              <a:spcAft>
                <a:spcPts val="0"/>
              </a:spcAft>
              <a:buNone/>
              <a:defRPr sz="1000"/>
            </a:lvl1pPr>
          </a:lstStyle>
          <a:p>
            <a:pPr lvl="0"/>
            <a:r>
              <a:rPr lang="en-US" dirty="0"/>
              <a:t>Footer</a:t>
            </a:r>
          </a:p>
        </p:txBody>
      </p:sp>
      <p:sp>
        <p:nvSpPr>
          <p:cNvPr id="7" name="Text Placeholder 3"/>
          <p:cNvSpPr>
            <a:spLocks noGrp="1"/>
          </p:cNvSpPr>
          <p:nvPr>
            <p:ph type="body" sz="quarter" idx="16" hasCustomPrompt="1"/>
          </p:nvPr>
        </p:nvSpPr>
        <p:spPr>
          <a:xfrm>
            <a:off x="4860925" y="6062663"/>
            <a:ext cx="3959225" cy="536575"/>
          </a:xfrm>
        </p:spPr>
        <p:txBody>
          <a:bodyPr rIns="0" bIns="0" anchor="b"/>
          <a:lstStyle>
            <a:lvl1pPr marL="0" indent="0" algn="r">
              <a:spcAft>
                <a:spcPts val="0"/>
              </a:spcAft>
              <a:buNone/>
              <a:defRPr sz="1000"/>
            </a:lvl1pPr>
          </a:lstStyle>
          <a:p>
            <a:pPr lvl="0"/>
            <a:r>
              <a:rPr lang="en-US" dirty="0"/>
              <a:t>Footer</a:t>
            </a:r>
          </a:p>
        </p:txBody>
      </p:sp>
      <p:sp>
        <p:nvSpPr>
          <p:cNvPr id="8" name="TextBox 7"/>
          <p:cNvSpPr txBox="1"/>
          <p:nvPr userDrawn="1"/>
        </p:nvSpPr>
        <p:spPr>
          <a:xfrm>
            <a:off x="4283075" y="6399183"/>
            <a:ext cx="577850" cy="200055"/>
          </a:xfrm>
          <a:prstGeom prst="rect">
            <a:avLst/>
          </a:prstGeom>
          <a:noFill/>
        </p:spPr>
        <p:txBody>
          <a:bodyPr wrap="square" bIns="0" rtlCol="0">
            <a:spAutoFit/>
          </a:bodyPr>
          <a:lstStyle/>
          <a:p>
            <a:pPr algn="ctr">
              <a:spcAft>
                <a:spcPts val="0"/>
              </a:spcAft>
            </a:pPr>
            <a:fld id="{B59413E8-04BA-4F1F-BFBE-CE668C44EDC5}" type="slidenum">
              <a:rPr lang="en-US" sz="1000" smtClean="0"/>
              <a:pPr algn="ctr">
                <a:spcAft>
                  <a:spcPts val="0"/>
                </a:spcAft>
              </a:pPr>
              <a:t>‹#›</a:t>
            </a:fld>
            <a:endParaRPr lang="en-US" sz="1000"/>
          </a:p>
        </p:txBody>
      </p:sp>
    </p:spTree>
    <p:extLst>
      <p:ext uri="{BB962C8B-B14F-4D97-AF65-F5344CB8AC3E}">
        <p14:creationId xmlns:p14="http://schemas.microsoft.com/office/powerpoint/2010/main" xmlns="" val="94745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Text Placeholder 17"/>
          <p:cNvSpPr>
            <a:spLocks noGrp="1"/>
          </p:cNvSpPr>
          <p:nvPr>
            <p:ph type="body" sz="quarter" idx="11" hasCustomPrompt="1"/>
          </p:nvPr>
        </p:nvSpPr>
        <p:spPr>
          <a:xfrm>
            <a:off x="388800" y="6423285"/>
            <a:ext cx="7020000" cy="190240"/>
          </a:xfrm>
        </p:spPr>
        <p:txBody>
          <a:bodyPr wrap="square" tIns="18000" bIns="18000" anchor="b">
            <a:spAutoFit/>
          </a:bodyPr>
          <a:lstStyle>
            <a:lvl1pPr marL="0" indent="0">
              <a:spcBef>
                <a:spcPts val="0"/>
              </a:spcBef>
              <a:spcAft>
                <a:spcPts val="0"/>
              </a:spcAft>
              <a:buNone/>
              <a:defRPr sz="1000"/>
            </a:lvl1pPr>
          </a:lstStyle>
          <a:p>
            <a:pPr lvl="0"/>
            <a:r>
              <a:rPr lang="en-US" dirty="0"/>
              <a:t>Reference</a:t>
            </a:r>
            <a:endParaRPr lang="en-GB" dirty="0"/>
          </a:p>
        </p:txBody>
      </p:sp>
    </p:spTree>
    <p:extLst>
      <p:ext uri="{BB962C8B-B14F-4D97-AF65-F5344CB8AC3E}">
        <p14:creationId xmlns:p14="http://schemas.microsoft.com/office/powerpoint/2010/main" xmlns="" val="366982137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23850" y="1665288"/>
            <a:ext cx="4132647" cy="4230688"/>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ext Placeholder 3"/>
          <p:cNvSpPr>
            <a:spLocks noGrp="1"/>
          </p:cNvSpPr>
          <p:nvPr>
            <p:ph type="body" sz="quarter" idx="15" hasCustomPrompt="1"/>
          </p:nvPr>
        </p:nvSpPr>
        <p:spPr>
          <a:xfrm>
            <a:off x="323850" y="6062663"/>
            <a:ext cx="3959225" cy="536575"/>
          </a:xfrm>
        </p:spPr>
        <p:txBody>
          <a:bodyPr rIns="0" bIns="0" anchor="b"/>
          <a:lstStyle>
            <a:lvl1pPr marL="0" indent="0">
              <a:spcAft>
                <a:spcPts val="0"/>
              </a:spcAft>
              <a:buNone/>
              <a:defRPr sz="1000"/>
            </a:lvl1pPr>
          </a:lstStyle>
          <a:p>
            <a:pPr lvl="0"/>
            <a:r>
              <a:rPr lang="en-US" dirty="0"/>
              <a:t>Footer</a:t>
            </a:r>
          </a:p>
        </p:txBody>
      </p:sp>
      <p:sp>
        <p:nvSpPr>
          <p:cNvPr id="7" name="Text Placeholder 3"/>
          <p:cNvSpPr>
            <a:spLocks noGrp="1"/>
          </p:cNvSpPr>
          <p:nvPr>
            <p:ph type="body" sz="quarter" idx="16" hasCustomPrompt="1"/>
          </p:nvPr>
        </p:nvSpPr>
        <p:spPr>
          <a:xfrm>
            <a:off x="4860925" y="6062663"/>
            <a:ext cx="3959225" cy="536575"/>
          </a:xfrm>
        </p:spPr>
        <p:txBody>
          <a:bodyPr rIns="0" bIns="0" anchor="b"/>
          <a:lstStyle>
            <a:lvl1pPr marL="0" indent="0" algn="r">
              <a:spcAft>
                <a:spcPts val="0"/>
              </a:spcAft>
              <a:buNone/>
              <a:defRPr sz="1000"/>
            </a:lvl1pPr>
          </a:lstStyle>
          <a:p>
            <a:pPr lvl="0"/>
            <a:r>
              <a:rPr lang="en-US" dirty="0"/>
              <a:t>Footer</a:t>
            </a:r>
          </a:p>
        </p:txBody>
      </p:sp>
      <p:sp>
        <p:nvSpPr>
          <p:cNvPr id="8" name="TextBox 7"/>
          <p:cNvSpPr txBox="1"/>
          <p:nvPr userDrawn="1"/>
        </p:nvSpPr>
        <p:spPr>
          <a:xfrm>
            <a:off x="4283075" y="6399183"/>
            <a:ext cx="577850" cy="200055"/>
          </a:xfrm>
          <a:prstGeom prst="rect">
            <a:avLst/>
          </a:prstGeom>
          <a:noFill/>
        </p:spPr>
        <p:txBody>
          <a:bodyPr wrap="square" bIns="0" rtlCol="0">
            <a:spAutoFit/>
          </a:bodyPr>
          <a:lstStyle/>
          <a:p>
            <a:pPr algn="ctr">
              <a:spcAft>
                <a:spcPts val="0"/>
              </a:spcAft>
            </a:pPr>
            <a:fld id="{B59413E8-04BA-4F1F-BFBE-CE668C44EDC5}" type="slidenum">
              <a:rPr lang="en-US" sz="1000" smtClean="0"/>
              <a:pPr algn="ctr">
                <a:spcAft>
                  <a:spcPts val="0"/>
                </a:spcAft>
              </a:pPr>
              <a:t>‹#›</a:t>
            </a:fld>
            <a:endParaRPr lang="en-US" sz="1000"/>
          </a:p>
        </p:txBody>
      </p:sp>
      <p:sp>
        <p:nvSpPr>
          <p:cNvPr id="9" name="Content Placeholder 2"/>
          <p:cNvSpPr>
            <a:spLocks noGrp="1"/>
          </p:cNvSpPr>
          <p:nvPr>
            <p:ph idx="17"/>
          </p:nvPr>
        </p:nvSpPr>
        <p:spPr>
          <a:xfrm>
            <a:off x="4687503" y="1665288"/>
            <a:ext cx="4132647" cy="4230688"/>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153943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GB" noProof="0" dirty="0"/>
              <a:t>Fare </a:t>
            </a:r>
            <a:r>
              <a:rPr lang="en-GB" noProof="0" dirty="0" err="1"/>
              <a:t>clic</a:t>
            </a:r>
            <a:r>
              <a:rPr lang="en-GB" noProof="0" dirty="0"/>
              <a:t> per </a:t>
            </a:r>
            <a:r>
              <a:rPr lang="en-GB" noProof="0" dirty="0" err="1"/>
              <a:t>modificare</a:t>
            </a:r>
            <a:r>
              <a:rPr lang="en-GB" noProof="0" dirty="0"/>
              <a:t> </a:t>
            </a:r>
            <a:r>
              <a:rPr lang="en-GB" noProof="0" dirty="0" err="1"/>
              <a:t>stili</a:t>
            </a:r>
            <a:r>
              <a:rPr lang="en-GB" noProof="0" dirty="0"/>
              <a:t> del </a:t>
            </a:r>
            <a:r>
              <a:rPr lang="en-GB" noProof="0" dirty="0" err="1"/>
              <a:t>testo</a:t>
            </a:r>
            <a:r>
              <a:rPr lang="en-GB" noProof="0" dirty="0"/>
              <a:t> </a:t>
            </a:r>
            <a:r>
              <a:rPr lang="en-GB" noProof="0" dirty="0" err="1"/>
              <a:t>dello</a:t>
            </a:r>
            <a:r>
              <a:rPr lang="en-GB" noProof="0" dirty="0"/>
              <a:t> schema</a:t>
            </a:r>
          </a:p>
          <a:p>
            <a:pPr lvl="1"/>
            <a:r>
              <a:rPr lang="en-GB" noProof="0" dirty="0"/>
              <a:t>Secondo </a:t>
            </a:r>
            <a:r>
              <a:rPr lang="en-GB" noProof="0" dirty="0" err="1"/>
              <a:t>livello</a:t>
            </a:r>
            <a:endParaRPr lang="en-GB" noProof="0" dirty="0"/>
          </a:p>
          <a:p>
            <a:pPr lvl="2"/>
            <a:r>
              <a:rPr lang="en-GB" noProof="0" dirty="0" err="1"/>
              <a:t>Terzo</a:t>
            </a:r>
            <a:r>
              <a:rPr lang="en-GB" noProof="0" dirty="0"/>
              <a:t> </a:t>
            </a:r>
            <a:r>
              <a:rPr lang="en-GB" noProof="0" dirty="0" err="1"/>
              <a:t>livello</a:t>
            </a:r>
            <a:endParaRPr lang="en-GB" noProof="0" dirty="0"/>
          </a:p>
        </p:txBody>
      </p:sp>
      <p:sp>
        <p:nvSpPr>
          <p:cNvPr id="5" name="Text Placeholder 4"/>
          <p:cNvSpPr>
            <a:spLocks noGrp="1"/>
          </p:cNvSpPr>
          <p:nvPr>
            <p:ph type="body" sz="quarter" idx="10" hasCustomPrompt="1"/>
          </p:nvPr>
        </p:nvSpPr>
        <p:spPr>
          <a:xfrm>
            <a:off x="457200" y="6477000"/>
            <a:ext cx="8267700" cy="317500"/>
          </a:xfrm>
        </p:spPr>
        <p:txBody>
          <a:bodyPr anchor="ctr">
            <a:normAutofit/>
          </a:bodyPr>
          <a:lstStyle>
            <a:lvl1pPr>
              <a:lnSpc>
                <a:spcPct val="100000"/>
              </a:lnSpc>
              <a:spcBef>
                <a:spcPts val="0"/>
              </a:spcBef>
              <a:spcAft>
                <a:spcPts val="0"/>
              </a:spcAft>
              <a:defRPr sz="1000">
                <a:solidFill>
                  <a:schemeClr val="tx1"/>
                </a:solidFill>
              </a:defRPr>
            </a:lvl1pPr>
          </a:lstStyle>
          <a:p>
            <a:pPr lvl="0"/>
            <a:r>
              <a:rPr lang="en-GB" dirty="0"/>
              <a:t>References</a:t>
            </a:r>
          </a:p>
        </p:txBody>
      </p:sp>
    </p:spTree>
    <p:extLst>
      <p:ext uri="{BB962C8B-B14F-4D97-AF65-F5344CB8AC3E}">
        <p14:creationId xmlns:p14="http://schemas.microsoft.com/office/powerpoint/2010/main" xmlns="" val="2969126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ext Placeholder 3"/>
          <p:cNvSpPr>
            <a:spLocks noGrp="1"/>
          </p:cNvSpPr>
          <p:nvPr>
            <p:ph type="body" sz="quarter" idx="15" hasCustomPrompt="1"/>
          </p:nvPr>
        </p:nvSpPr>
        <p:spPr>
          <a:xfrm>
            <a:off x="323850" y="6062663"/>
            <a:ext cx="3959225" cy="536575"/>
          </a:xfrm>
        </p:spPr>
        <p:txBody>
          <a:bodyPr rIns="0" bIns="0" anchor="b"/>
          <a:lstStyle>
            <a:lvl1pPr marL="0" indent="0">
              <a:spcAft>
                <a:spcPts val="0"/>
              </a:spcAft>
              <a:buNone/>
              <a:defRPr sz="1000"/>
            </a:lvl1pPr>
          </a:lstStyle>
          <a:p>
            <a:pPr lvl="0"/>
            <a:r>
              <a:rPr lang="en-US" dirty="0"/>
              <a:t>Footer</a:t>
            </a:r>
          </a:p>
        </p:txBody>
      </p:sp>
      <p:sp>
        <p:nvSpPr>
          <p:cNvPr id="7" name="Text Placeholder 3"/>
          <p:cNvSpPr>
            <a:spLocks noGrp="1"/>
          </p:cNvSpPr>
          <p:nvPr>
            <p:ph type="body" sz="quarter" idx="16" hasCustomPrompt="1"/>
          </p:nvPr>
        </p:nvSpPr>
        <p:spPr>
          <a:xfrm>
            <a:off x="4860925" y="6062663"/>
            <a:ext cx="3959225" cy="536575"/>
          </a:xfrm>
        </p:spPr>
        <p:txBody>
          <a:bodyPr rIns="0" bIns="0" anchor="b"/>
          <a:lstStyle>
            <a:lvl1pPr marL="0" indent="0" algn="r">
              <a:spcAft>
                <a:spcPts val="0"/>
              </a:spcAft>
              <a:buNone/>
              <a:defRPr sz="1000"/>
            </a:lvl1pPr>
          </a:lstStyle>
          <a:p>
            <a:pPr lvl="0"/>
            <a:r>
              <a:rPr lang="en-US" dirty="0"/>
              <a:t>Footer</a:t>
            </a:r>
          </a:p>
        </p:txBody>
      </p:sp>
      <p:sp>
        <p:nvSpPr>
          <p:cNvPr id="8" name="TextBox 7"/>
          <p:cNvSpPr txBox="1"/>
          <p:nvPr userDrawn="1"/>
        </p:nvSpPr>
        <p:spPr>
          <a:xfrm>
            <a:off x="4283075" y="6399183"/>
            <a:ext cx="577850" cy="200055"/>
          </a:xfrm>
          <a:prstGeom prst="rect">
            <a:avLst/>
          </a:prstGeom>
          <a:noFill/>
        </p:spPr>
        <p:txBody>
          <a:bodyPr wrap="square" bIns="0" rtlCol="0">
            <a:spAutoFit/>
          </a:bodyPr>
          <a:lstStyle/>
          <a:p>
            <a:pPr algn="ctr">
              <a:spcAft>
                <a:spcPts val="0"/>
              </a:spcAft>
            </a:pPr>
            <a:fld id="{B59413E8-04BA-4F1F-BFBE-CE668C44EDC5}" type="slidenum">
              <a:rPr lang="en-US" sz="1000" smtClean="0"/>
              <a:pPr algn="ctr">
                <a:spcAft>
                  <a:spcPts val="0"/>
                </a:spcAft>
              </a:pPr>
              <a:t>‹#›</a:t>
            </a:fld>
            <a:endParaRPr lang="en-US" sz="1000"/>
          </a:p>
        </p:txBody>
      </p:sp>
    </p:spTree>
    <p:extLst>
      <p:ext uri="{BB962C8B-B14F-4D97-AF65-F5344CB8AC3E}">
        <p14:creationId xmlns:p14="http://schemas.microsoft.com/office/powerpoint/2010/main" xmlns="" val="162103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ext Placeholder 3"/>
          <p:cNvSpPr>
            <a:spLocks noGrp="1"/>
          </p:cNvSpPr>
          <p:nvPr>
            <p:ph type="body" sz="quarter" idx="15" hasCustomPrompt="1"/>
          </p:nvPr>
        </p:nvSpPr>
        <p:spPr>
          <a:xfrm>
            <a:off x="323850" y="6062663"/>
            <a:ext cx="3959225" cy="536575"/>
          </a:xfrm>
        </p:spPr>
        <p:txBody>
          <a:bodyPr rIns="0" bIns="0" anchor="b"/>
          <a:lstStyle>
            <a:lvl1pPr marL="0" indent="0">
              <a:spcAft>
                <a:spcPts val="0"/>
              </a:spcAft>
              <a:buNone/>
              <a:defRPr sz="1000"/>
            </a:lvl1pPr>
          </a:lstStyle>
          <a:p>
            <a:pPr lvl="0"/>
            <a:r>
              <a:rPr lang="en-US" dirty="0"/>
              <a:t>Footer</a:t>
            </a:r>
          </a:p>
        </p:txBody>
      </p:sp>
      <p:sp>
        <p:nvSpPr>
          <p:cNvPr id="7" name="Text Placeholder 3"/>
          <p:cNvSpPr>
            <a:spLocks noGrp="1"/>
          </p:cNvSpPr>
          <p:nvPr>
            <p:ph type="body" sz="quarter" idx="16" hasCustomPrompt="1"/>
          </p:nvPr>
        </p:nvSpPr>
        <p:spPr>
          <a:xfrm>
            <a:off x="4860925" y="6062663"/>
            <a:ext cx="3959225" cy="536575"/>
          </a:xfrm>
        </p:spPr>
        <p:txBody>
          <a:bodyPr rIns="0" bIns="0" anchor="b"/>
          <a:lstStyle>
            <a:lvl1pPr marL="0" indent="0" algn="r">
              <a:spcAft>
                <a:spcPts val="0"/>
              </a:spcAft>
              <a:buNone/>
              <a:defRPr sz="1000"/>
            </a:lvl1pPr>
          </a:lstStyle>
          <a:p>
            <a:pPr lvl="0"/>
            <a:r>
              <a:rPr lang="en-US" dirty="0"/>
              <a:t>Footer</a:t>
            </a:r>
          </a:p>
        </p:txBody>
      </p:sp>
      <p:sp>
        <p:nvSpPr>
          <p:cNvPr id="8" name="TextBox 7"/>
          <p:cNvSpPr txBox="1"/>
          <p:nvPr userDrawn="1"/>
        </p:nvSpPr>
        <p:spPr>
          <a:xfrm>
            <a:off x="4283075" y="6399183"/>
            <a:ext cx="577850" cy="200055"/>
          </a:xfrm>
          <a:prstGeom prst="rect">
            <a:avLst/>
          </a:prstGeom>
          <a:noFill/>
        </p:spPr>
        <p:txBody>
          <a:bodyPr wrap="square" bIns="0" rtlCol="0">
            <a:spAutoFit/>
          </a:bodyPr>
          <a:lstStyle/>
          <a:p>
            <a:pPr algn="ctr">
              <a:spcAft>
                <a:spcPts val="0"/>
              </a:spcAft>
            </a:pPr>
            <a:fld id="{B59413E8-04BA-4F1F-BFBE-CE668C44EDC5}" type="slidenum">
              <a:rPr lang="en-US" sz="1000" smtClean="0"/>
              <a:pPr algn="ctr">
                <a:spcAft>
                  <a:spcPts val="0"/>
                </a:spcAft>
              </a:pPr>
              <a:t>‹#›</a:t>
            </a:fld>
            <a:endParaRPr lang="en-US" sz="1000"/>
          </a:p>
        </p:txBody>
      </p:sp>
    </p:spTree>
    <p:extLst>
      <p:ext uri="{BB962C8B-B14F-4D97-AF65-F5344CB8AC3E}">
        <p14:creationId xmlns:p14="http://schemas.microsoft.com/office/powerpoint/2010/main" xmlns="" val="35962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13" name="Text Placeholder 3"/>
          <p:cNvSpPr>
            <a:spLocks noGrp="1"/>
          </p:cNvSpPr>
          <p:nvPr>
            <p:ph type="body" sz="quarter" idx="15" hasCustomPrompt="1"/>
          </p:nvPr>
        </p:nvSpPr>
        <p:spPr>
          <a:xfrm>
            <a:off x="323850" y="6062663"/>
            <a:ext cx="3959225" cy="536575"/>
          </a:xfrm>
        </p:spPr>
        <p:txBody>
          <a:bodyPr rIns="0" bIns="0" anchor="b"/>
          <a:lstStyle>
            <a:lvl1pPr marL="0" indent="0">
              <a:spcAft>
                <a:spcPts val="0"/>
              </a:spcAft>
              <a:buNone/>
              <a:defRPr sz="1000"/>
            </a:lvl1pPr>
          </a:lstStyle>
          <a:p>
            <a:pPr lvl="0"/>
            <a:r>
              <a:rPr lang="en-US" dirty="0"/>
              <a:t>Footer</a:t>
            </a:r>
          </a:p>
        </p:txBody>
      </p:sp>
      <p:sp>
        <p:nvSpPr>
          <p:cNvPr id="14" name="Text Placeholder 3"/>
          <p:cNvSpPr>
            <a:spLocks noGrp="1"/>
          </p:cNvSpPr>
          <p:nvPr>
            <p:ph type="body" sz="quarter" idx="16" hasCustomPrompt="1"/>
          </p:nvPr>
        </p:nvSpPr>
        <p:spPr>
          <a:xfrm>
            <a:off x="4860925" y="6062663"/>
            <a:ext cx="3959225" cy="536575"/>
          </a:xfrm>
        </p:spPr>
        <p:txBody>
          <a:bodyPr rIns="0" bIns="0" anchor="b"/>
          <a:lstStyle>
            <a:lvl1pPr marL="0" indent="0" algn="r">
              <a:spcAft>
                <a:spcPts val="0"/>
              </a:spcAft>
              <a:buNone/>
              <a:defRPr sz="1000"/>
            </a:lvl1pPr>
          </a:lstStyle>
          <a:p>
            <a:pPr lvl="0"/>
            <a:r>
              <a:rPr lang="en-US" dirty="0"/>
              <a:t>Footer</a:t>
            </a:r>
          </a:p>
        </p:txBody>
      </p:sp>
      <p:sp>
        <p:nvSpPr>
          <p:cNvPr id="15" name="TextBox 14"/>
          <p:cNvSpPr txBox="1"/>
          <p:nvPr userDrawn="1"/>
        </p:nvSpPr>
        <p:spPr>
          <a:xfrm>
            <a:off x="4283075" y="6399183"/>
            <a:ext cx="577850" cy="200055"/>
          </a:xfrm>
          <a:prstGeom prst="rect">
            <a:avLst/>
          </a:prstGeom>
          <a:noFill/>
        </p:spPr>
        <p:txBody>
          <a:bodyPr wrap="square" bIns="0" rtlCol="0">
            <a:spAutoFit/>
          </a:bodyPr>
          <a:lstStyle/>
          <a:p>
            <a:pPr algn="ctr">
              <a:spcAft>
                <a:spcPts val="0"/>
              </a:spcAft>
            </a:pPr>
            <a:fld id="{B59413E8-04BA-4F1F-BFBE-CE668C44EDC5}" type="slidenum">
              <a:rPr lang="en-US" sz="1000" smtClean="0"/>
              <a:pPr algn="ctr">
                <a:spcAft>
                  <a:spcPts val="0"/>
                </a:spcAft>
              </a:pPr>
              <a:t>‹#›</a:t>
            </a:fld>
            <a:endParaRPr lang="en-US" sz="1000" dirty="0"/>
          </a:p>
        </p:txBody>
      </p:sp>
      <p:sp>
        <p:nvSpPr>
          <p:cNvPr id="9" name="Content Placeholder 2"/>
          <p:cNvSpPr>
            <a:spLocks noGrp="1"/>
          </p:cNvSpPr>
          <p:nvPr>
            <p:ph idx="17"/>
          </p:nvPr>
        </p:nvSpPr>
        <p:spPr>
          <a:xfrm>
            <a:off x="1447799" y="2718012"/>
            <a:ext cx="7186062" cy="300902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quarter" idx="18" hasCustomPrompt="1"/>
          </p:nvPr>
        </p:nvSpPr>
        <p:spPr>
          <a:xfrm>
            <a:off x="1447800" y="2060575"/>
            <a:ext cx="7186061" cy="488950"/>
          </a:xfrm>
        </p:spPr>
        <p:txBody>
          <a:bodyPr anchor="b"/>
          <a:lstStyle>
            <a:lvl1pPr marL="0" indent="0">
              <a:buNone/>
              <a:defRPr sz="2400" b="1"/>
            </a:lvl1pPr>
          </a:lstStyle>
          <a:p>
            <a:pPr lvl="0"/>
            <a:r>
              <a:rPr lang="en-US" dirty="0"/>
              <a:t>Insert headline here</a:t>
            </a:r>
          </a:p>
        </p:txBody>
      </p:sp>
    </p:spTree>
    <p:extLst>
      <p:ext uri="{BB962C8B-B14F-4D97-AF65-F5344CB8AC3E}">
        <p14:creationId xmlns:p14="http://schemas.microsoft.com/office/powerpoint/2010/main" xmlns="" val="266118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5CA171-E700-4192-9EBD-C55E11D3BCF8}" type="datetimeFigureOut">
              <a:rPr lang="en-GB" smtClean="0"/>
              <a:pPr/>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689AF-BEA0-41B2-906C-AA1D16C125B8}" type="slidenum">
              <a:rPr lang="en-GB" smtClean="0"/>
              <a:pPr/>
              <a:t>‹#›</a:t>
            </a:fld>
            <a:endParaRPr lang="en-GB"/>
          </a:p>
        </p:txBody>
      </p:sp>
    </p:spTree>
    <p:extLst>
      <p:ext uri="{BB962C8B-B14F-4D97-AF65-F5344CB8AC3E}">
        <p14:creationId xmlns:p14="http://schemas.microsoft.com/office/powerpoint/2010/main" xmlns="" val="478311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ext Placeholder 3"/>
          <p:cNvSpPr>
            <a:spLocks noGrp="1"/>
          </p:cNvSpPr>
          <p:nvPr>
            <p:ph type="body" sz="quarter" idx="15" hasCustomPrompt="1"/>
          </p:nvPr>
        </p:nvSpPr>
        <p:spPr>
          <a:xfrm>
            <a:off x="323850" y="6062663"/>
            <a:ext cx="3959225" cy="536575"/>
          </a:xfrm>
        </p:spPr>
        <p:txBody>
          <a:bodyPr rIns="0" bIns="0" anchor="b"/>
          <a:lstStyle>
            <a:lvl1pPr marL="0" indent="0">
              <a:spcAft>
                <a:spcPts val="0"/>
              </a:spcAft>
              <a:buNone/>
              <a:defRPr sz="1000"/>
            </a:lvl1pPr>
          </a:lstStyle>
          <a:p>
            <a:pPr lvl="0"/>
            <a:r>
              <a:rPr lang="en-US" dirty="0"/>
              <a:t>Footer</a:t>
            </a:r>
          </a:p>
        </p:txBody>
      </p:sp>
      <p:sp>
        <p:nvSpPr>
          <p:cNvPr id="7" name="Text Placeholder 3"/>
          <p:cNvSpPr>
            <a:spLocks noGrp="1"/>
          </p:cNvSpPr>
          <p:nvPr>
            <p:ph type="body" sz="quarter" idx="16" hasCustomPrompt="1"/>
          </p:nvPr>
        </p:nvSpPr>
        <p:spPr>
          <a:xfrm>
            <a:off x="4860925" y="6062663"/>
            <a:ext cx="3959225" cy="536575"/>
          </a:xfrm>
        </p:spPr>
        <p:txBody>
          <a:bodyPr rIns="0" bIns="0" anchor="b"/>
          <a:lstStyle>
            <a:lvl1pPr marL="0" indent="0" algn="r">
              <a:spcAft>
                <a:spcPts val="0"/>
              </a:spcAft>
              <a:buNone/>
              <a:defRPr sz="1000"/>
            </a:lvl1pPr>
          </a:lstStyle>
          <a:p>
            <a:pPr lvl="0"/>
            <a:r>
              <a:rPr lang="en-US" dirty="0"/>
              <a:t>Footer</a:t>
            </a:r>
          </a:p>
        </p:txBody>
      </p:sp>
      <p:sp>
        <p:nvSpPr>
          <p:cNvPr id="8" name="TextBox 7"/>
          <p:cNvSpPr txBox="1"/>
          <p:nvPr userDrawn="1"/>
        </p:nvSpPr>
        <p:spPr>
          <a:xfrm>
            <a:off x="4283075" y="6399183"/>
            <a:ext cx="577850" cy="200055"/>
          </a:xfrm>
          <a:prstGeom prst="rect">
            <a:avLst/>
          </a:prstGeom>
          <a:noFill/>
        </p:spPr>
        <p:txBody>
          <a:bodyPr wrap="square" bIns="0" rtlCol="0">
            <a:spAutoFit/>
          </a:bodyPr>
          <a:lstStyle/>
          <a:p>
            <a:pPr algn="ctr">
              <a:spcAft>
                <a:spcPts val="0"/>
              </a:spcAft>
            </a:pPr>
            <a:fld id="{B59413E8-04BA-4F1F-BFBE-CE668C44EDC5}" type="slidenum">
              <a:rPr lang="en-US" sz="1000" smtClean="0"/>
              <a:pPr algn="ctr">
                <a:spcAft>
                  <a:spcPts val="0"/>
                </a:spcAft>
              </a:pPr>
              <a:t>‹#›</a:t>
            </a:fld>
            <a:endParaRPr lang="en-US" sz="1000" dirty="0"/>
          </a:p>
        </p:txBody>
      </p:sp>
    </p:spTree>
    <p:extLst>
      <p:ext uri="{BB962C8B-B14F-4D97-AF65-F5344CB8AC3E}">
        <p14:creationId xmlns:p14="http://schemas.microsoft.com/office/powerpoint/2010/main" xmlns="" val="3472479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ext Placeholder 3"/>
          <p:cNvSpPr>
            <a:spLocks noGrp="1"/>
          </p:cNvSpPr>
          <p:nvPr>
            <p:ph type="body" sz="quarter" idx="15" hasCustomPrompt="1"/>
          </p:nvPr>
        </p:nvSpPr>
        <p:spPr>
          <a:xfrm>
            <a:off x="323850" y="6062663"/>
            <a:ext cx="3959225" cy="536575"/>
          </a:xfrm>
        </p:spPr>
        <p:txBody>
          <a:bodyPr rIns="0" bIns="0" anchor="b"/>
          <a:lstStyle>
            <a:lvl1pPr marL="0" indent="0">
              <a:spcAft>
                <a:spcPts val="0"/>
              </a:spcAft>
              <a:buNone/>
              <a:defRPr sz="1000"/>
            </a:lvl1pPr>
          </a:lstStyle>
          <a:p>
            <a:pPr lvl="0"/>
            <a:r>
              <a:rPr lang="en-US" dirty="0"/>
              <a:t>Footer</a:t>
            </a:r>
          </a:p>
        </p:txBody>
      </p:sp>
      <p:sp>
        <p:nvSpPr>
          <p:cNvPr id="7" name="Text Placeholder 3"/>
          <p:cNvSpPr>
            <a:spLocks noGrp="1"/>
          </p:cNvSpPr>
          <p:nvPr>
            <p:ph type="body" sz="quarter" idx="16" hasCustomPrompt="1"/>
          </p:nvPr>
        </p:nvSpPr>
        <p:spPr>
          <a:xfrm>
            <a:off x="4860925" y="6062663"/>
            <a:ext cx="3959225" cy="536575"/>
          </a:xfrm>
        </p:spPr>
        <p:txBody>
          <a:bodyPr rIns="0" bIns="0" anchor="b"/>
          <a:lstStyle>
            <a:lvl1pPr marL="0" indent="0" algn="r">
              <a:spcAft>
                <a:spcPts val="0"/>
              </a:spcAft>
              <a:buNone/>
              <a:defRPr sz="1000"/>
            </a:lvl1pPr>
          </a:lstStyle>
          <a:p>
            <a:pPr lvl="0"/>
            <a:r>
              <a:rPr lang="en-US" dirty="0"/>
              <a:t>Footer</a:t>
            </a:r>
          </a:p>
        </p:txBody>
      </p:sp>
      <p:sp>
        <p:nvSpPr>
          <p:cNvPr id="8" name="TextBox 7"/>
          <p:cNvSpPr txBox="1"/>
          <p:nvPr userDrawn="1"/>
        </p:nvSpPr>
        <p:spPr>
          <a:xfrm>
            <a:off x="4283075" y="6399183"/>
            <a:ext cx="577850" cy="200055"/>
          </a:xfrm>
          <a:prstGeom prst="rect">
            <a:avLst/>
          </a:prstGeom>
          <a:noFill/>
        </p:spPr>
        <p:txBody>
          <a:bodyPr wrap="square" bIns="0" rtlCol="0">
            <a:spAutoFit/>
          </a:bodyPr>
          <a:lstStyle/>
          <a:p>
            <a:pPr algn="ctr">
              <a:spcAft>
                <a:spcPts val="0"/>
              </a:spcAft>
            </a:pPr>
            <a:fld id="{B59413E8-04BA-4F1F-BFBE-CE668C44EDC5}" type="slidenum">
              <a:rPr lang="en-US" sz="1000" smtClean="0"/>
              <a:pPr algn="ctr">
                <a:spcAft>
                  <a:spcPts val="0"/>
                </a:spcAft>
              </a:pPr>
              <a:t>‹#›</a:t>
            </a:fld>
            <a:endParaRPr lang="en-US" sz="1000"/>
          </a:p>
        </p:txBody>
      </p:sp>
    </p:spTree>
    <p:extLst>
      <p:ext uri="{BB962C8B-B14F-4D97-AF65-F5344CB8AC3E}">
        <p14:creationId xmlns:p14="http://schemas.microsoft.com/office/powerpoint/2010/main" xmlns="" val="2666242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ext Placeholder 3"/>
          <p:cNvSpPr>
            <a:spLocks noGrp="1"/>
          </p:cNvSpPr>
          <p:nvPr>
            <p:ph type="body" sz="quarter" idx="15" hasCustomPrompt="1"/>
          </p:nvPr>
        </p:nvSpPr>
        <p:spPr>
          <a:xfrm>
            <a:off x="323850" y="6062663"/>
            <a:ext cx="3959225" cy="536575"/>
          </a:xfrm>
        </p:spPr>
        <p:txBody>
          <a:bodyPr rIns="0" bIns="0" anchor="b"/>
          <a:lstStyle>
            <a:lvl1pPr marL="0" indent="0">
              <a:spcAft>
                <a:spcPts val="0"/>
              </a:spcAft>
              <a:buNone/>
              <a:defRPr sz="1000"/>
            </a:lvl1pPr>
          </a:lstStyle>
          <a:p>
            <a:pPr lvl="0"/>
            <a:r>
              <a:rPr lang="en-US" dirty="0"/>
              <a:t>Footer</a:t>
            </a:r>
          </a:p>
        </p:txBody>
      </p:sp>
      <p:sp>
        <p:nvSpPr>
          <p:cNvPr id="7" name="Text Placeholder 3"/>
          <p:cNvSpPr>
            <a:spLocks noGrp="1"/>
          </p:cNvSpPr>
          <p:nvPr>
            <p:ph type="body" sz="quarter" idx="16" hasCustomPrompt="1"/>
          </p:nvPr>
        </p:nvSpPr>
        <p:spPr>
          <a:xfrm>
            <a:off x="4860925" y="6062663"/>
            <a:ext cx="3959225" cy="536575"/>
          </a:xfrm>
        </p:spPr>
        <p:txBody>
          <a:bodyPr rIns="0" bIns="0" anchor="b"/>
          <a:lstStyle>
            <a:lvl1pPr marL="0" indent="0" algn="r">
              <a:spcAft>
                <a:spcPts val="0"/>
              </a:spcAft>
              <a:buNone/>
              <a:defRPr sz="1000"/>
            </a:lvl1pPr>
          </a:lstStyle>
          <a:p>
            <a:pPr lvl="0"/>
            <a:r>
              <a:rPr lang="en-US" dirty="0"/>
              <a:t>Footer</a:t>
            </a:r>
          </a:p>
        </p:txBody>
      </p:sp>
      <p:sp>
        <p:nvSpPr>
          <p:cNvPr id="8" name="TextBox 7"/>
          <p:cNvSpPr txBox="1"/>
          <p:nvPr userDrawn="1"/>
        </p:nvSpPr>
        <p:spPr>
          <a:xfrm>
            <a:off x="4283075" y="6399183"/>
            <a:ext cx="577850" cy="200055"/>
          </a:xfrm>
          <a:prstGeom prst="rect">
            <a:avLst/>
          </a:prstGeom>
          <a:noFill/>
        </p:spPr>
        <p:txBody>
          <a:bodyPr wrap="square" bIns="0" rtlCol="0">
            <a:spAutoFit/>
          </a:bodyPr>
          <a:lstStyle/>
          <a:p>
            <a:pPr algn="ctr">
              <a:spcAft>
                <a:spcPts val="0"/>
              </a:spcAft>
            </a:pPr>
            <a:fld id="{B59413E8-04BA-4F1F-BFBE-CE668C44EDC5}" type="slidenum">
              <a:rPr lang="en-US" sz="1000" smtClean="0"/>
              <a:pPr algn="ctr">
                <a:spcAft>
                  <a:spcPts val="0"/>
                </a:spcAft>
              </a:pPr>
              <a:t>‹#›</a:t>
            </a:fld>
            <a:endParaRPr lang="en-US" sz="1000"/>
          </a:p>
        </p:txBody>
      </p:sp>
    </p:spTree>
    <p:extLst>
      <p:ext uri="{BB962C8B-B14F-4D97-AF65-F5344CB8AC3E}">
        <p14:creationId xmlns:p14="http://schemas.microsoft.com/office/powerpoint/2010/main" xmlns="" val="1780578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ext Placeholder 3"/>
          <p:cNvSpPr>
            <a:spLocks noGrp="1"/>
          </p:cNvSpPr>
          <p:nvPr>
            <p:ph type="body" sz="quarter" idx="15" hasCustomPrompt="1"/>
          </p:nvPr>
        </p:nvSpPr>
        <p:spPr>
          <a:xfrm>
            <a:off x="323850" y="6062663"/>
            <a:ext cx="3959225" cy="536575"/>
          </a:xfrm>
        </p:spPr>
        <p:txBody>
          <a:bodyPr rIns="0" bIns="0" anchor="b"/>
          <a:lstStyle>
            <a:lvl1pPr marL="0" indent="0">
              <a:spcAft>
                <a:spcPts val="0"/>
              </a:spcAft>
              <a:buNone/>
              <a:defRPr sz="1000"/>
            </a:lvl1pPr>
          </a:lstStyle>
          <a:p>
            <a:pPr lvl="0"/>
            <a:r>
              <a:rPr lang="en-US" dirty="0"/>
              <a:t>Footer</a:t>
            </a:r>
          </a:p>
        </p:txBody>
      </p:sp>
      <p:sp>
        <p:nvSpPr>
          <p:cNvPr id="7" name="Text Placeholder 3"/>
          <p:cNvSpPr>
            <a:spLocks noGrp="1"/>
          </p:cNvSpPr>
          <p:nvPr>
            <p:ph type="body" sz="quarter" idx="16" hasCustomPrompt="1"/>
          </p:nvPr>
        </p:nvSpPr>
        <p:spPr>
          <a:xfrm>
            <a:off x="4860925" y="6062663"/>
            <a:ext cx="3959225" cy="536575"/>
          </a:xfrm>
        </p:spPr>
        <p:txBody>
          <a:bodyPr rIns="0" bIns="0" anchor="b"/>
          <a:lstStyle>
            <a:lvl1pPr marL="0" indent="0" algn="r">
              <a:spcAft>
                <a:spcPts val="0"/>
              </a:spcAft>
              <a:buNone/>
              <a:defRPr sz="1000"/>
            </a:lvl1pPr>
          </a:lstStyle>
          <a:p>
            <a:pPr lvl="0"/>
            <a:r>
              <a:rPr lang="en-US" dirty="0"/>
              <a:t>Footer</a:t>
            </a:r>
          </a:p>
        </p:txBody>
      </p:sp>
      <p:sp>
        <p:nvSpPr>
          <p:cNvPr id="8" name="TextBox 7"/>
          <p:cNvSpPr txBox="1"/>
          <p:nvPr userDrawn="1"/>
        </p:nvSpPr>
        <p:spPr>
          <a:xfrm>
            <a:off x="4283075" y="6399183"/>
            <a:ext cx="577850" cy="200055"/>
          </a:xfrm>
          <a:prstGeom prst="rect">
            <a:avLst/>
          </a:prstGeom>
          <a:noFill/>
        </p:spPr>
        <p:txBody>
          <a:bodyPr wrap="square" bIns="0" rtlCol="0">
            <a:spAutoFit/>
          </a:bodyPr>
          <a:lstStyle/>
          <a:p>
            <a:pPr algn="ctr">
              <a:spcAft>
                <a:spcPts val="0"/>
              </a:spcAft>
            </a:pPr>
            <a:fld id="{B59413E8-04BA-4F1F-BFBE-CE668C44EDC5}" type="slidenum">
              <a:rPr lang="en-US" sz="1000" smtClean="0"/>
              <a:pPr algn="ctr">
                <a:spcAft>
                  <a:spcPts val="0"/>
                </a:spcAft>
              </a:pPr>
              <a:t>‹#›</a:t>
            </a:fld>
            <a:endParaRPr lang="en-US" sz="1000"/>
          </a:p>
        </p:txBody>
      </p:sp>
    </p:spTree>
    <p:extLst>
      <p:ext uri="{BB962C8B-B14F-4D97-AF65-F5344CB8AC3E}">
        <p14:creationId xmlns:p14="http://schemas.microsoft.com/office/powerpoint/2010/main" xmlns="" val="1319119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6" name="Text Placeholder 3"/>
          <p:cNvSpPr>
            <a:spLocks noGrp="1"/>
          </p:cNvSpPr>
          <p:nvPr>
            <p:ph type="body" sz="quarter" idx="15" hasCustomPrompt="1"/>
          </p:nvPr>
        </p:nvSpPr>
        <p:spPr>
          <a:xfrm>
            <a:off x="323850" y="6062663"/>
            <a:ext cx="3959225" cy="536575"/>
          </a:xfrm>
        </p:spPr>
        <p:txBody>
          <a:bodyPr rIns="0" bIns="0" anchor="b"/>
          <a:lstStyle>
            <a:lvl1pPr marL="0" indent="0">
              <a:spcAft>
                <a:spcPts val="0"/>
              </a:spcAft>
              <a:buNone/>
              <a:defRPr sz="1000"/>
            </a:lvl1pPr>
          </a:lstStyle>
          <a:p>
            <a:pPr lvl="0"/>
            <a:r>
              <a:rPr lang="en-US" dirty="0"/>
              <a:t>Footer</a:t>
            </a:r>
          </a:p>
        </p:txBody>
      </p:sp>
      <p:sp>
        <p:nvSpPr>
          <p:cNvPr id="7" name="Text Placeholder 3"/>
          <p:cNvSpPr>
            <a:spLocks noGrp="1"/>
          </p:cNvSpPr>
          <p:nvPr>
            <p:ph type="body" sz="quarter" idx="16" hasCustomPrompt="1"/>
          </p:nvPr>
        </p:nvSpPr>
        <p:spPr>
          <a:xfrm>
            <a:off x="4860925" y="6062663"/>
            <a:ext cx="3959225" cy="536575"/>
          </a:xfrm>
        </p:spPr>
        <p:txBody>
          <a:bodyPr rIns="0" bIns="0" anchor="b"/>
          <a:lstStyle>
            <a:lvl1pPr marL="0" indent="0" algn="r">
              <a:spcAft>
                <a:spcPts val="0"/>
              </a:spcAft>
              <a:buNone/>
              <a:defRPr sz="1000"/>
            </a:lvl1pPr>
          </a:lstStyle>
          <a:p>
            <a:pPr lvl="0"/>
            <a:r>
              <a:rPr lang="en-US" dirty="0"/>
              <a:t>Footer</a:t>
            </a:r>
          </a:p>
        </p:txBody>
      </p:sp>
      <p:sp>
        <p:nvSpPr>
          <p:cNvPr id="8" name="TextBox 7"/>
          <p:cNvSpPr txBox="1"/>
          <p:nvPr userDrawn="1"/>
        </p:nvSpPr>
        <p:spPr>
          <a:xfrm>
            <a:off x="4283075" y="6399183"/>
            <a:ext cx="577850" cy="200055"/>
          </a:xfrm>
          <a:prstGeom prst="rect">
            <a:avLst/>
          </a:prstGeom>
          <a:noFill/>
        </p:spPr>
        <p:txBody>
          <a:bodyPr wrap="square" bIns="0" rtlCol="0">
            <a:spAutoFit/>
          </a:bodyPr>
          <a:lstStyle/>
          <a:p>
            <a:pPr algn="ctr">
              <a:spcAft>
                <a:spcPts val="0"/>
              </a:spcAft>
            </a:pPr>
            <a:fld id="{B59413E8-04BA-4F1F-BFBE-CE668C44EDC5}" type="slidenum">
              <a:rPr lang="en-US" sz="1000" smtClean="0"/>
              <a:pPr algn="ctr">
                <a:spcAft>
                  <a:spcPts val="0"/>
                </a:spcAft>
              </a:pPr>
              <a:t>‹#›</a:t>
            </a:fld>
            <a:endParaRPr lang="en-US" sz="1000"/>
          </a:p>
        </p:txBody>
      </p:sp>
    </p:spTree>
    <p:extLst>
      <p:ext uri="{BB962C8B-B14F-4D97-AF65-F5344CB8AC3E}">
        <p14:creationId xmlns:p14="http://schemas.microsoft.com/office/powerpoint/2010/main" xmlns="" val="3642830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rgbClr val="000099"/>
                </a:solidFill>
                <a:latin typeface="Times New Roman" panose="02020603050405020304" pitchFamily="18" charset="0"/>
                <a:cs typeface="Times New Roman" panose="02020603050405020304" pitchFamily="18" charset="0"/>
              </a:defRPr>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56345189-8A26-41D7-8AB1-E010CFC882F8}"/>
              </a:ext>
            </a:extLst>
          </p:cNvPr>
          <p:cNvSpPr>
            <a:spLocks noGrp="1"/>
          </p:cNvSpPr>
          <p:nvPr>
            <p:ph type="dt" sz="half" idx="10"/>
          </p:nvPr>
        </p:nvSpPr>
        <p:spPr/>
        <p:txBody>
          <a:bodyPr/>
          <a:lstStyle>
            <a:lvl1pPr>
              <a:defRPr/>
            </a:lvl1pPr>
          </a:lstStyle>
          <a:p>
            <a:pPr>
              <a:defRPr/>
            </a:pPr>
            <a:fld id="{B7E57EEA-7C52-458C-A7AA-90734694B882}" type="datetimeFigureOut">
              <a:rPr lang="en-GB"/>
              <a:pPr>
                <a:defRPr/>
              </a:pPr>
              <a:t>24/09/2021</a:t>
            </a:fld>
            <a:endParaRPr lang="en-GB"/>
          </a:p>
        </p:txBody>
      </p:sp>
      <p:sp>
        <p:nvSpPr>
          <p:cNvPr id="5" name="Footer Placeholder 4">
            <a:extLst>
              <a:ext uri="{FF2B5EF4-FFF2-40B4-BE49-F238E27FC236}">
                <a16:creationId xmlns:a16="http://schemas.microsoft.com/office/drawing/2014/main" xmlns="" id="{73E264C1-25D0-4FCE-9DFD-ADB57E1B3B4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C3335742-3875-472A-9742-DA2D950BE8A0}"/>
              </a:ext>
            </a:extLst>
          </p:cNvPr>
          <p:cNvSpPr>
            <a:spLocks noGrp="1"/>
          </p:cNvSpPr>
          <p:nvPr>
            <p:ph type="sldNum" sz="quarter" idx="12"/>
          </p:nvPr>
        </p:nvSpPr>
        <p:spPr/>
        <p:txBody>
          <a:bodyPr/>
          <a:lstStyle>
            <a:lvl1pPr>
              <a:defRPr/>
            </a:lvl1pPr>
          </a:lstStyle>
          <a:p>
            <a:fld id="{321CABD4-D522-49CC-B237-84E5EC2345A0}" type="slidenum">
              <a:rPr lang="en-GB" altLang="en-US"/>
              <a:pPr/>
              <a:t>‹#›</a:t>
            </a:fld>
            <a:endParaRPr lang="en-GB" altLang="en-US"/>
          </a:p>
        </p:txBody>
      </p:sp>
    </p:spTree>
    <p:extLst>
      <p:ext uri="{BB962C8B-B14F-4D97-AF65-F5344CB8AC3E}">
        <p14:creationId xmlns:p14="http://schemas.microsoft.com/office/powerpoint/2010/main" xmlns="" val="3881335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0AAD600-1330-471D-B422-9C23470F29F3}"/>
              </a:ext>
            </a:extLst>
          </p:cNvPr>
          <p:cNvSpPr>
            <a:spLocks noGrp="1"/>
          </p:cNvSpPr>
          <p:nvPr>
            <p:ph type="dt" sz="half" idx="10"/>
          </p:nvPr>
        </p:nvSpPr>
        <p:spPr/>
        <p:txBody>
          <a:bodyPr/>
          <a:lstStyle>
            <a:lvl1pPr>
              <a:defRPr/>
            </a:lvl1pPr>
          </a:lstStyle>
          <a:p>
            <a:pPr>
              <a:defRPr/>
            </a:pPr>
            <a:fld id="{B5DC4B59-BA33-4349-AD22-ED173195AD2D}" type="datetimeFigureOut">
              <a:rPr lang="en-GB"/>
              <a:pPr>
                <a:defRPr/>
              </a:pPr>
              <a:t>24/09/2021</a:t>
            </a:fld>
            <a:endParaRPr lang="en-GB"/>
          </a:p>
        </p:txBody>
      </p:sp>
      <p:sp>
        <p:nvSpPr>
          <p:cNvPr id="5" name="Footer Placeholder 4">
            <a:extLst>
              <a:ext uri="{FF2B5EF4-FFF2-40B4-BE49-F238E27FC236}">
                <a16:creationId xmlns:a16="http://schemas.microsoft.com/office/drawing/2014/main" xmlns="" id="{1880B6BD-B7F3-41F7-B33C-811B7AB6AE4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7E9C7F5A-3351-4726-9BCB-A1239317E106}"/>
              </a:ext>
            </a:extLst>
          </p:cNvPr>
          <p:cNvSpPr>
            <a:spLocks noGrp="1"/>
          </p:cNvSpPr>
          <p:nvPr>
            <p:ph type="sldNum" sz="quarter" idx="12"/>
          </p:nvPr>
        </p:nvSpPr>
        <p:spPr/>
        <p:txBody>
          <a:bodyPr/>
          <a:lstStyle>
            <a:lvl1pPr>
              <a:defRPr/>
            </a:lvl1pPr>
          </a:lstStyle>
          <a:p>
            <a:fld id="{7155153A-7FA7-4E2F-A411-193F269E7A53}" type="slidenum">
              <a:rPr lang="en-GB" altLang="en-US"/>
              <a:pPr/>
              <a:t>‹#›</a:t>
            </a:fld>
            <a:endParaRPr lang="en-GB" altLang="en-US"/>
          </a:p>
        </p:txBody>
      </p:sp>
    </p:spTree>
    <p:extLst>
      <p:ext uri="{BB962C8B-B14F-4D97-AF65-F5344CB8AC3E}">
        <p14:creationId xmlns:p14="http://schemas.microsoft.com/office/powerpoint/2010/main" xmlns="" val="1546963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22EE02B-C866-45A3-884A-84DBE192A11D}"/>
              </a:ext>
            </a:extLst>
          </p:cNvPr>
          <p:cNvSpPr>
            <a:spLocks noGrp="1"/>
          </p:cNvSpPr>
          <p:nvPr>
            <p:ph type="dt" sz="half" idx="10"/>
          </p:nvPr>
        </p:nvSpPr>
        <p:spPr/>
        <p:txBody>
          <a:bodyPr/>
          <a:lstStyle>
            <a:lvl1pPr>
              <a:defRPr/>
            </a:lvl1pPr>
          </a:lstStyle>
          <a:p>
            <a:pPr>
              <a:defRPr/>
            </a:pPr>
            <a:fld id="{76058BB3-39D9-47A3-90BE-85D33312EA41}" type="datetimeFigureOut">
              <a:rPr lang="en-GB"/>
              <a:pPr>
                <a:defRPr/>
              </a:pPr>
              <a:t>24/09/2021</a:t>
            </a:fld>
            <a:endParaRPr lang="en-GB"/>
          </a:p>
        </p:txBody>
      </p:sp>
      <p:sp>
        <p:nvSpPr>
          <p:cNvPr id="5" name="Footer Placeholder 4">
            <a:extLst>
              <a:ext uri="{FF2B5EF4-FFF2-40B4-BE49-F238E27FC236}">
                <a16:creationId xmlns:a16="http://schemas.microsoft.com/office/drawing/2014/main" xmlns="" id="{8199B3AC-41D3-4745-BD83-086EDC41443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C907745F-F842-4F8B-9EE0-86A2B1FD4222}"/>
              </a:ext>
            </a:extLst>
          </p:cNvPr>
          <p:cNvSpPr>
            <a:spLocks noGrp="1"/>
          </p:cNvSpPr>
          <p:nvPr>
            <p:ph type="sldNum" sz="quarter" idx="12"/>
          </p:nvPr>
        </p:nvSpPr>
        <p:spPr/>
        <p:txBody>
          <a:bodyPr/>
          <a:lstStyle>
            <a:lvl1pPr>
              <a:defRPr/>
            </a:lvl1pPr>
          </a:lstStyle>
          <a:p>
            <a:fld id="{03B8975B-4D03-4BDC-9A5A-7146B27F3764}" type="slidenum">
              <a:rPr lang="en-GB" altLang="en-US"/>
              <a:pPr/>
              <a:t>‹#›</a:t>
            </a:fld>
            <a:endParaRPr lang="en-GB" altLang="en-US"/>
          </a:p>
        </p:txBody>
      </p:sp>
    </p:spTree>
    <p:extLst>
      <p:ext uri="{BB962C8B-B14F-4D97-AF65-F5344CB8AC3E}">
        <p14:creationId xmlns:p14="http://schemas.microsoft.com/office/powerpoint/2010/main" xmlns="" val="3689597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xmlns="" id="{FEBCEA3B-838B-49BB-A775-D4312DFC0DDB}"/>
              </a:ext>
            </a:extLst>
          </p:cNvPr>
          <p:cNvSpPr>
            <a:spLocks noGrp="1"/>
          </p:cNvSpPr>
          <p:nvPr>
            <p:ph type="dt" sz="half" idx="10"/>
          </p:nvPr>
        </p:nvSpPr>
        <p:spPr/>
        <p:txBody>
          <a:bodyPr/>
          <a:lstStyle>
            <a:lvl1pPr>
              <a:defRPr/>
            </a:lvl1pPr>
          </a:lstStyle>
          <a:p>
            <a:pPr>
              <a:defRPr/>
            </a:pPr>
            <a:fld id="{EFC7A7CB-250C-42FF-9D65-DF7EB73F1772}" type="datetimeFigureOut">
              <a:rPr lang="en-GB"/>
              <a:pPr>
                <a:defRPr/>
              </a:pPr>
              <a:t>24/09/2021</a:t>
            </a:fld>
            <a:endParaRPr lang="en-GB"/>
          </a:p>
        </p:txBody>
      </p:sp>
      <p:sp>
        <p:nvSpPr>
          <p:cNvPr id="6" name="Footer Placeholder 4">
            <a:extLst>
              <a:ext uri="{FF2B5EF4-FFF2-40B4-BE49-F238E27FC236}">
                <a16:creationId xmlns:a16="http://schemas.microsoft.com/office/drawing/2014/main" xmlns="" id="{3174E841-6011-48FD-BEB6-33A0F6D03E2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B659F493-1AB7-4D4B-87F1-AD160A1DBD49}"/>
              </a:ext>
            </a:extLst>
          </p:cNvPr>
          <p:cNvSpPr>
            <a:spLocks noGrp="1"/>
          </p:cNvSpPr>
          <p:nvPr>
            <p:ph type="sldNum" sz="quarter" idx="12"/>
          </p:nvPr>
        </p:nvSpPr>
        <p:spPr/>
        <p:txBody>
          <a:bodyPr/>
          <a:lstStyle>
            <a:lvl1pPr>
              <a:defRPr/>
            </a:lvl1pPr>
          </a:lstStyle>
          <a:p>
            <a:fld id="{34BA0F0C-8D85-425F-B083-015DE0BA0F67}" type="slidenum">
              <a:rPr lang="en-GB" altLang="en-US"/>
              <a:pPr/>
              <a:t>‹#›</a:t>
            </a:fld>
            <a:endParaRPr lang="en-GB" altLang="en-US"/>
          </a:p>
        </p:txBody>
      </p:sp>
    </p:spTree>
    <p:extLst>
      <p:ext uri="{BB962C8B-B14F-4D97-AF65-F5344CB8AC3E}">
        <p14:creationId xmlns:p14="http://schemas.microsoft.com/office/powerpoint/2010/main" xmlns="" val="345895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xmlns="" id="{B6B27A8D-EB53-45A1-8292-3C4784B1A0B8}"/>
              </a:ext>
            </a:extLst>
          </p:cNvPr>
          <p:cNvSpPr>
            <a:spLocks noGrp="1"/>
          </p:cNvSpPr>
          <p:nvPr>
            <p:ph type="dt" sz="half" idx="10"/>
          </p:nvPr>
        </p:nvSpPr>
        <p:spPr/>
        <p:txBody>
          <a:bodyPr/>
          <a:lstStyle>
            <a:lvl1pPr>
              <a:defRPr/>
            </a:lvl1pPr>
          </a:lstStyle>
          <a:p>
            <a:pPr>
              <a:defRPr/>
            </a:pPr>
            <a:fld id="{C55C3FFA-86F4-4304-9ED2-04E77388C199}" type="datetimeFigureOut">
              <a:rPr lang="en-GB"/>
              <a:pPr>
                <a:defRPr/>
              </a:pPr>
              <a:t>24/09/2021</a:t>
            </a:fld>
            <a:endParaRPr lang="en-GB"/>
          </a:p>
        </p:txBody>
      </p:sp>
      <p:sp>
        <p:nvSpPr>
          <p:cNvPr id="8" name="Footer Placeholder 4">
            <a:extLst>
              <a:ext uri="{FF2B5EF4-FFF2-40B4-BE49-F238E27FC236}">
                <a16:creationId xmlns:a16="http://schemas.microsoft.com/office/drawing/2014/main" xmlns="" id="{E16E56F1-B7D8-4265-BF01-DF2DF046E968}"/>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xmlns="" id="{DA2CDAFD-E53B-4CA6-B3D0-C491AE2F0065}"/>
              </a:ext>
            </a:extLst>
          </p:cNvPr>
          <p:cNvSpPr>
            <a:spLocks noGrp="1"/>
          </p:cNvSpPr>
          <p:nvPr>
            <p:ph type="sldNum" sz="quarter" idx="12"/>
          </p:nvPr>
        </p:nvSpPr>
        <p:spPr/>
        <p:txBody>
          <a:bodyPr/>
          <a:lstStyle>
            <a:lvl1pPr>
              <a:defRPr/>
            </a:lvl1pPr>
          </a:lstStyle>
          <a:p>
            <a:fld id="{9D7B3213-E832-4A8B-9249-E0025CA8DCD3}" type="slidenum">
              <a:rPr lang="en-GB" altLang="en-US"/>
              <a:pPr/>
              <a:t>‹#›</a:t>
            </a:fld>
            <a:endParaRPr lang="en-GB" altLang="en-US"/>
          </a:p>
        </p:txBody>
      </p:sp>
    </p:spTree>
    <p:extLst>
      <p:ext uri="{BB962C8B-B14F-4D97-AF65-F5344CB8AC3E}">
        <p14:creationId xmlns:p14="http://schemas.microsoft.com/office/powerpoint/2010/main" xmlns="" val="225672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5CA171-E700-4192-9EBD-C55E11D3BCF8}" type="datetimeFigureOut">
              <a:rPr lang="en-GB" smtClean="0"/>
              <a:pPr/>
              <a:t>24/09/2021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689AF-BEA0-41B2-906C-AA1D16C125B8}" type="slidenum">
              <a:rPr lang="en-GB" smtClean="0"/>
              <a:pPr/>
              <a:t>‹#›</a:t>
            </a:fld>
            <a:endParaRPr lang="en-GB"/>
          </a:p>
        </p:txBody>
      </p:sp>
    </p:spTree>
    <p:extLst>
      <p:ext uri="{BB962C8B-B14F-4D97-AF65-F5344CB8AC3E}">
        <p14:creationId xmlns:p14="http://schemas.microsoft.com/office/powerpoint/2010/main" xmlns="" val="1790269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xmlns="" id="{E3083BC5-89A4-4456-8E6E-26C5867AF3CE}"/>
              </a:ext>
            </a:extLst>
          </p:cNvPr>
          <p:cNvSpPr>
            <a:spLocks noGrp="1"/>
          </p:cNvSpPr>
          <p:nvPr>
            <p:ph type="dt" sz="half" idx="10"/>
          </p:nvPr>
        </p:nvSpPr>
        <p:spPr/>
        <p:txBody>
          <a:bodyPr/>
          <a:lstStyle>
            <a:lvl1pPr>
              <a:defRPr/>
            </a:lvl1pPr>
          </a:lstStyle>
          <a:p>
            <a:pPr>
              <a:defRPr/>
            </a:pPr>
            <a:fld id="{30552FD1-CFC6-4AA7-AA8D-8CB497091F1B}" type="datetimeFigureOut">
              <a:rPr lang="en-GB"/>
              <a:pPr>
                <a:defRPr/>
              </a:pPr>
              <a:t>24/09/2021</a:t>
            </a:fld>
            <a:endParaRPr lang="en-GB"/>
          </a:p>
        </p:txBody>
      </p:sp>
      <p:sp>
        <p:nvSpPr>
          <p:cNvPr id="4" name="Footer Placeholder 4">
            <a:extLst>
              <a:ext uri="{FF2B5EF4-FFF2-40B4-BE49-F238E27FC236}">
                <a16:creationId xmlns:a16="http://schemas.microsoft.com/office/drawing/2014/main" xmlns="" id="{2F92E146-47EF-4F5C-8002-ED682111314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xmlns="" id="{CCC0E1E3-B671-4ACF-9139-26C357FDA34B}"/>
              </a:ext>
            </a:extLst>
          </p:cNvPr>
          <p:cNvSpPr>
            <a:spLocks noGrp="1"/>
          </p:cNvSpPr>
          <p:nvPr>
            <p:ph type="sldNum" sz="quarter" idx="12"/>
          </p:nvPr>
        </p:nvSpPr>
        <p:spPr/>
        <p:txBody>
          <a:bodyPr/>
          <a:lstStyle>
            <a:lvl1pPr>
              <a:defRPr/>
            </a:lvl1pPr>
          </a:lstStyle>
          <a:p>
            <a:fld id="{684A41CA-A179-49B4-AC6F-1862218A1CDA}" type="slidenum">
              <a:rPr lang="en-GB" altLang="en-US"/>
              <a:pPr/>
              <a:t>‹#›</a:t>
            </a:fld>
            <a:endParaRPr lang="en-GB" altLang="en-US"/>
          </a:p>
        </p:txBody>
      </p:sp>
    </p:spTree>
    <p:extLst>
      <p:ext uri="{BB962C8B-B14F-4D97-AF65-F5344CB8AC3E}">
        <p14:creationId xmlns:p14="http://schemas.microsoft.com/office/powerpoint/2010/main" xmlns="" val="478618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7ED1F084-9D42-41EF-A6BC-3C7B3662770E}"/>
              </a:ext>
            </a:extLst>
          </p:cNvPr>
          <p:cNvSpPr>
            <a:spLocks noGrp="1"/>
          </p:cNvSpPr>
          <p:nvPr>
            <p:ph type="dt" sz="half" idx="10"/>
          </p:nvPr>
        </p:nvSpPr>
        <p:spPr/>
        <p:txBody>
          <a:bodyPr/>
          <a:lstStyle>
            <a:lvl1pPr>
              <a:defRPr/>
            </a:lvl1pPr>
          </a:lstStyle>
          <a:p>
            <a:pPr>
              <a:defRPr/>
            </a:pPr>
            <a:fld id="{09DF5602-62C8-4798-9331-C8ED9CF54FA4}" type="datetimeFigureOut">
              <a:rPr lang="en-GB"/>
              <a:pPr>
                <a:defRPr/>
              </a:pPr>
              <a:t>24/09/2021</a:t>
            </a:fld>
            <a:endParaRPr lang="en-GB"/>
          </a:p>
        </p:txBody>
      </p:sp>
      <p:sp>
        <p:nvSpPr>
          <p:cNvPr id="3" name="Footer Placeholder 4">
            <a:extLst>
              <a:ext uri="{FF2B5EF4-FFF2-40B4-BE49-F238E27FC236}">
                <a16:creationId xmlns:a16="http://schemas.microsoft.com/office/drawing/2014/main" xmlns="" id="{EBA744FA-2BDE-4B06-BAE1-09BF8C9FA3B3}"/>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xmlns="" id="{CD9ADC19-638A-45BD-95E2-DBE286A4FB32}"/>
              </a:ext>
            </a:extLst>
          </p:cNvPr>
          <p:cNvSpPr>
            <a:spLocks noGrp="1"/>
          </p:cNvSpPr>
          <p:nvPr>
            <p:ph type="sldNum" sz="quarter" idx="12"/>
          </p:nvPr>
        </p:nvSpPr>
        <p:spPr/>
        <p:txBody>
          <a:bodyPr/>
          <a:lstStyle>
            <a:lvl1pPr>
              <a:defRPr/>
            </a:lvl1pPr>
          </a:lstStyle>
          <a:p>
            <a:fld id="{E8BDA248-DC4F-4579-990F-B562CF39B5F9}" type="slidenum">
              <a:rPr lang="en-GB" altLang="en-US"/>
              <a:pPr/>
              <a:t>‹#›</a:t>
            </a:fld>
            <a:endParaRPr lang="en-GB" altLang="en-US"/>
          </a:p>
        </p:txBody>
      </p:sp>
    </p:spTree>
    <p:extLst>
      <p:ext uri="{BB962C8B-B14F-4D97-AF65-F5344CB8AC3E}">
        <p14:creationId xmlns:p14="http://schemas.microsoft.com/office/powerpoint/2010/main" xmlns="" val="2240782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xmlns="" id="{618C111D-0A2D-4DF6-BA4A-F953750DD273}"/>
              </a:ext>
            </a:extLst>
          </p:cNvPr>
          <p:cNvSpPr>
            <a:spLocks noGrp="1"/>
          </p:cNvSpPr>
          <p:nvPr>
            <p:ph type="dt" sz="half" idx="10"/>
          </p:nvPr>
        </p:nvSpPr>
        <p:spPr/>
        <p:txBody>
          <a:bodyPr/>
          <a:lstStyle>
            <a:lvl1pPr>
              <a:defRPr/>
            </a:lvl1pPr>
          </a:lstStyle>
          <a:p>
            <a:pPr>
              <a:defRPr/>
            </a:pPr>
            <a:fld id="{AD30B468-4C4F-42F3-A1F7-4A6BD94A74DD}" type="datetimeFigureOut">
              <a:rPr lang="en-GB"/>
              <a:pPr>
                <a:defRPr/>
              </a:pPr>
              <a:t>24/09/2021</a:t>
            </a:fld>
            <a:endParaRPr lang="en-GB"/>
          </a:p>
        </p:txBody>
      </p:sp>
      <p:sp>
        <p:nvSpPr>
          <p:cNvPr id="6" name="Footer Placeholder 4">
            <a:extLst>
              <a:ext uri="{FF2B5EF4-FFF2-40B4-BE49-F238E27FC236}">
                <a16:creationId xmlns:a16="http://schemas.microsoft.com/office/drawing/2014/main" xmlns="" id="{8E8B306F-02BA-412D-9F19-80F03108946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BD40ECA0-92B3-4634-BAD1-B6360844A789}"/>
              </a:ext>
            </a:extLst>
          </p:cNvPr>
          <p:cNvSpPr>
            <a:spLocks noGrp="1"/>
          </p:cNvSpPr>
          <p:nvPr>
            <p:ph type="sldNum" sz="quarter" idx="12"/>
          </p:nvPr>
        </p:nvSpPr>
        <p:spPr/>
        <p:txBody>
          <a:bodyPr/>
          <a:lstStyle>
            <a:lvl1pPr>
              <a:defRPr/>
            </a:lvl1pPr>
          </a:lstStyle>
          <a:p>
            <a:fld id="{3E1873B6-349B-4045-8907-2213E057CCD0}" type="slidenum">
              <a:rPr lang="en-GB" altLang="en-US"/>
              <a:pPr/>
              <a:t>‹#›</a:t>
            </a:fld>
            <a:endParaRPr lang="en-GB" altLang="en-US"/>
          </a:p>
        </p:txBody>
      </p:sp>
    </p:spTree>
    <p:extLst>
      <p:ext uri="{BB962C8B-B14F-4D97-AF65-F5344CB8AC3E}">
        <p14:creationId xmlns:p14="http://schemas.microsoft.com/office/powerpoint/2010/main" xmlns="" val="2450748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xmlns="" id="{72B53B77-0956-4C23-8A75-9B27F47B3EF3}"/>
              </a:ext>
            </a:extLst>
          </p:cNvPr>
          <p:cNvSpPr>
            <a:spLocks noGrp="1"/>
          </p:cNvSpPr>
          <p:nvPr>
            <p:ph type="dt" sz="half" idx="10"/>
          </p:nvPr>
        </p:nvSpPr>
        <p:spPr/>
        <p:txBody>
          <a:bodyPr/>
          <a:lstStyle>
            <a:lvl1pPr>
              <a:defRPr/>
            </a:lvl1pPr>
          </a:lstStyle>
          <a:p>
            <a:pPr>
              <a:defRPr/>
            </a:pPr>
            <a:fld id="{9A6F80B6-DE5A-493A-BF8F-BE132A929424}" type="datetimeFigureOut">
              <a:rPr lang="en-GB"/>
              <a:pPr>
                <a:defRPr/>
              </a:pPr>
              <a:t>24/09/2021</a:t>
            </a:fld>
            <a:endParaRPr lang="en-GB"/>
          </a:p>
        </p:txBody>
      </p:sp>
      <p:sp>
        <p:nvSpPr>
          <p:cNvPr id="6" name="Footer Placeholder 4">
            <a:extLst>
              <a:ext uri="{FF2B5EF4-FFF2-40B4-BE49-F238E27FC236}">
                <a16:creationId xmlns:a16="http://schemas.microsoft.com/office/drawing/2014/main" xmlns="" id="{8AEDADE8-0494-47AA-9B18-3D5A061F134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A5715779-7419-4EC6-85C2-4419B31804E0}"/>
              </a:ext>
            </a:extLst>
          </p:cNvPr>
          <p:cNvSpPr>
            <a:spLocks noGrp="1"/>
          </p:cNvSpPr>
          <p:nvPr>
            <p:ph type="sldNum" sz="quarter" idx="12"/>
          </p:nvPr>
        </p:nvSpPr>
        <p:spPr/>
        <p:txBody>
          <a:bodyPr/>
          <a:lstStyle>
            <a:lvl1pPr>
              <a:defRPr/>
            </a:lvl1pPr>
          </a:lstStyle>
          <a:p>
            <a:fld id="{603A8C01-83BA-4F2D-895D-9D89EC6DA023}" type="slidenum">
              <a:rPr lang="en-GB" altLang="en-US"/>
              <a:pPr/>
              <a:t>‹#›</a:t>
            </a:fld>
            <a:endParaRPr lang="en-GB" altLang="en-US"/>
          </a:p>
        </p:txBody>
      </p:sp>
    </p:spTree>
    <p:extLst>
      <p:ext uri="{BB962C8B-B14F-4D97-AF65-F5344CB8AC3E}">
        <p14:creationId xmlns:p14="http://schemas.microsoft.com/office/powerpoint/2010/main" xmlns="" val="3875306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AB6F3FD-E64C-4092-A4A5-22E1493FEA50}"/>
              </a:ext>
            </a:extLst>
          </p:cNvPr>
          <p:cNvSpPr>
            <a:spLocks noGrp="1"/>
          </p:cNvSpPr>
          <p:nvPr>
            <p:ph type="dt" sz="half" idx="10"/>
          </p:nvPr>
        </p:nvSpPr>
        <p:spPr/>
        <p:txBody>
          <a:bodyPr/>
          <a:lstStyle>
            <a:lvl1pPr>
              <a:defRPr/>
            </a:lvl1pPr>
          </a:lstStyle>
          <a:p>
            <a:pPr>
              <a:defRPr/>
            </a:pPr>
            <a:fld id="{82500F67-82A4-45B1-8925-537D606D22B3}" type="datetimeFigureOut">
              <a:rPr lang="en-GB"/>
              <a:pPr>
                <a:defRPr/>
              </a:pPr>
              <a:t>24/09/2021</a:t>
            </a:fld>
            <a:endParaRPr lang="en-GB"/>
          </a:p>
        </p:txBody>
      </p:sp>
      <p:sp>
        <p:nvSpPr>
          <p:cNvPr id="5" name="Footer Placeholder 4">
            <a:extLst>
              <a:ext uri="{FF2B5EF4-FFF2-40B4-BE49-F238E27FC236}">
                <a16:creationId xmlns:a16="http://schemas.microsoft.com/office/drawing/2014/main" xmlns="" id="{5A6BE954-D816-4DD9-82F4-9A66E7F7681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1A32925E-F849-4D2A-B2C6-E915A1AACAE7}"/>
              </a:ext>
            </a:extLst>
          </p:cNvPr>
          <p:cNvSpPr>
            <a:spLocks noGrp="1"/>
          </p:cNvSpPr>
          <p:nvPr>
            <p:ph type="sldNum" sz="quarter" idx="12"/>
          </p:nvPr>
        </p:nvSpPr>
        <p:spPr/>
        <p:txBody>
          <a:bodyPr/>
          <a:lstStyle>
            <a:lvl1pPr>
              <a:defRPr/>
            </a:lvl1pPr>
          </a:lstStyle>
          <a:p>
            <a:fld id="{76C50EC9-F5F3-467C-B8A3-C2E2B2088C3C}" type="slidenum">
              <a:rPr lang="en-GB" altLang="en-US"/>
              <a:pPr/>
              <a:t>‹#›</a:t>
            </a:fld>
            <a:endParaRPr lang="en-GB" altLang="en-US"/>
          </a:p>
        </p:txBody>
      </p:sp>
    </p:spTree>
    <p:extLst>
      <p:ext uri="{BB962C8B-B14F-4D97-AF65-F5344CB8AC3E}">
        <p14:creationId xmlns:p14="http://schemas.microsoft.com/office/powerpoint/2010/main" xmlns="" val="4006309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26B2DBB-2DF3-4269-96BB-DC3D10DA4C0A}"/>
              </a:ext>
            </a:extLst>
          </p:cNvPr>
          <p:cNvSpPr>
            <a:spLocks noGrp="1"/>
          </p:cNvSpPr>
          <p:nvPr>
            <p:ph type="dt" sz="half" idx="10"/>
          </p:nvPr>
        </p:nvSpPr>
        <p:spPr/>
        <p:txBody>
          <a:bodyPr/>
          <a:lstStyle>
            <a:lvl1pPr>
              <a:defRPr/>
            </a:lvl1pPr>
          </a:lstStyle>
          <a:p>
            <a:pPr>
              <a:defRPr/>
            </a:pPr>
            <a:fld id="{57D8155E-448B-4000-BE99-9AC73D2F33E6}" type="datetimeFigureOut">
              <a:rPr lang="en-GB"/>
              <a:pPr>
                <a:defRPr/>
              </a:pPr>
              <a:t>24/09/2021</a:t>
            </a:fld>
            <a:endParaRPr lang="en-GB"/>
          </a:p>
        </p:txBody>
      </p:sp>
      <p:sp>
        <p:nvSpPr>
          <p:cNvPr id="5" name="Footer Placeholder 4">
            <a:extLst>
              <a:ext uri="{FF2B5EF4-FFF2-40B4-BE49-F238E27FC236}">
                <a16:creationId xmlns:a16="http://schemas.microsoft.com/office/drawing/2014/main" xmlns="" id="{7C05DBB0-59C0-4C3D-A84D-F1788540422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DE71625E-E944-4808-AC2F-FDC5F8EEC6CD}"/>
              </a:ext>
            </a:extLst>
          </p:cNvPr>
          <p:cNvSpPr>
            <a:spLocks noGrp="1"/>
          </p:cNvSpPr>
          <p:nvPr>
            <p:ph type="sldNum" sz="quarter" idx="12"/>
          </p:nvPr>
        </p:nvSpPr>
        <p:spPr/>
        <p:txBody>
          <a:bodyPr/>
          <a:lstStyle>
            <a:lvl1pPr>
              <a:defRPr/>
            </a:lvl1pPr>
          </a:lstStyle>
          <a:p>
            <a:fld id="{343A6824-4CAE-4FDA-9C43-798974473C84}" type="slidenum">
              <a:rPr lang="en-GB" altLang="en-US"/>
              <a:pPr/>
              <a:t>‹#›</a:t>
            </a:fld>
            <a:endParaRPr lang="en-GB" altLang="en-US"/>
          </a:p>
        </p:txBody>
      </p:sp>
    </p:spTree>
    <p:extLst>
      <p:ext uri="{BB962C8B-B14F-4D97-AF65-F5344CB8AC3E}">
        <p14:creationId xmlns:p14="http://schemas.microsoft.com/office/powerpoint/2010/main" xmlns="" val="505552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pPr lvl="0"/>
            <a:endParaRPr lang="en-GB" noProof="0"/>
          </a:p>
        </p:txBody>
      </p:sp>
      <p:sp>
        <p:nvSpPr>
          <p:cNvPr id="5" name="Date Placeholder 3">
            <a:extLst>
              <a:ext uri="{FF2B5EF4-FFF2-40B4-BE49-F238E27FC236}">
                <a16:creationId xmlns:a16="http://schemas.microsoft.com/office/drawing/2014/main" xmlns="" id="{27463A0D-3649-4AA9-8F36-49FE19801273}"/>
              </a:ext>
            </a:extLst>
          </p:cNvPr>
          <p:cNvSpPr>
            <a:spLocks noGrp="1"/>
          </p:cNvSpPr>
          <p:nvPr>
            <p:ph type="dt" sz="half" idx="14"/>
          </p:nvPr>
        </p:nvSpPr>
        <p:spPr/>
        <p:txBody>
          <a:bodyPr/>
          <a:lstStyle>
            <a:lvl1pPr>
              <a:defRPr/>
            </a:lvl1pPr>
          </a:lstStyle>
          <a:p>
            <a:pPr>
              <a:defRPr/>
            </a:pPr>
            <a:fld id="{877FA569-B6E4-4C55-BB9A-3183A71E5BBE}" type="datetimeFigureOut">
              <a:rPr lang="en-US"/>
              <a:pPr>
                <a:defRPr/>
              </a:pPr>
              <a:t>9/24/2021</a:t>
            </a:fld>
            <a:endParaRPr lang="en-US"/>
          </a:p>
        </p:txBody>
      </p:sp>
      <p:sp>
        <p:nvSpPr>
          <p:cNvPr id="6" name="Footer Placeholder 4">
            <a:extLst>
              <a:ext uri="{FF2B5EF4-FFF2-40B4-BE49-F238E27FC236}">
                <a16:creationId xmlns:a16="http://schemas.microsoft.com/office/drawing/2014/main" xmlns="" id="{0FA2957D-48C8-4D6C-A50C-7F72E324B845}"/>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0B55845-A67A-4806-96E3-A85A2EAB5931}"/>
              </a:ext>
            </a:extLst>
          </p:cNvPr>
          <p:cNvSpPr>
            <a:spLocks noGrp="1"/>
          </p:cNvSpPr>
          <p:nvPr>
            <p:ph type="sldNum" sz="quarter" idx="16"/>
          </p:nvPr>
        </p:nvSpPr>
        <p:spPr/>
        <p:txBody>
          <a:bodyPr/>
          <a:lstStyle>
            <a:lvl1pPr>
              <a:defRPr/>
            </a:lvl1pPr>
          </a:lstStyle>
          <a:p>
            <a:fld id="{3D91D568-9F4B-45C1-87EC-11DA44C78C8C}" type="slidenum">
              <a:rPr lang="en-US" altLang="en-US"/>
              <a:pPr/>
              <a:t>‹#›</a:t>
            </a:fld>
            <a:endParaRPr lang="en-US" altLang="en-US"/>
          </a:p>
        </p:txBody>
      </p:sp>
    </p:spTree>
    <p:extLst>
      <p:ext uri="{BB962C8B-B14F-4D97-AF65-F5344CB8AC3E}">
        <p14:creationId xmlns:p14="http://schemas.microsoft.com/office/powerpoint/2010/main" xmlns="" val="573467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pPr lvl="0"/>
            <a:endParaRPr lang="en-GB" noProof="0"/>
          </a:p>
        </p:txBody>
      </p:sp>
      <p:sp>
        <p:nvSpPr>
          <p:cNvPr id="5" name="Date Placeholder 3">
            <a:extLst>
              <a:ext uri="{FF2B5EF4-FFF2-40B4-BE49-F238E27FC236}">
                <a16:creationId xmlns:a16="http://schemas.microsoft.com/office/drawing/2014/main" xmlns="" id="{37AE9CC7-466B-43B2-9A56-B5CE1BA58D8E}"/>
              </a:ext>
            </a:extLst>
          </p:cNvPr>
          <p:cNvSpPr>
            <a:spLocks noGrp="1"/>
          </p:cNvSpPr>
          <p:nvPr>
            <p:ph type="dt" sz="half" idx="14"/>
          </p:nvPr>
        </p:nvSpPr>
        <p:spPr/>
        <p:txBody>
          <a:bodyPr/>
          <a:lstStyle>
            <a:lvl1pPr>
              <a:defRPr/>
            </a:lvl1pPr>
          </a:lstStyle>
          <a:p>
            <a:pPr>
              <a:defRPr/>
            </a:pPr>
            <a:fld id="{40F31C30-129B-478E-A57F-011C8DDEF96F}" type="datetimeFigureOut">
              <a:rPr lang="en-US"/>
              <a:pPr>
                <a:defRPr/>
              </a:pPr>
              <a:t>9/24/2021</a:t>
            </a:fld>
            <a:endParaRPr lang="en-US"/>
          </a:p>
        </p:txBody>
      </p:sp>
      <p:sp>
        <p:nvSpPr>
          <p:cNvPr id="6" name="Footer Placeholder 4">
            <a:extLst>
              <a:ext uri="{FF2B5EF4-FFF2-40B4-BE49-F238E27FC236}">
                <a16:creationId xmlns:a16="http://schemas.microsoft.com/office/drawing/2014/main" xmlns="" id="{E3AC2030-59B1-4F4D-9F46-30099C03FF4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35DA2D2-0339-4814-AFA4-BEB1847AD9E3}"/>
              </a:ext>
            </a:extLst>
          </p:cNvPr>
          <p:cNvSpPr>
            <a:spLocks noGrp="1"/>
          </p:cNvSpPr>
          <p:nvPr>
            <p:ph type="sldNum" sz="quarter" idx="16"/>
          </p:nvPr>
        </p:nvSpPr>
        <p:spPr/>
        <p:txBody>
          <a:bodyPr/>
          <a:lstStyle>
            <a:lvl1pPr>
              <a:defRPr/>
            </a:lvl1pPr>
          </a:lstStyle>
          <a:p>
            <a:fld id="{E826D9F9-4C96-47FF-AC2C-BCFE3DC7A3B6}" type="slidenum">
              <a:rPr lang="en-US" altLang="en-US"/>
              <a:pPr/>
              <a:t>‹#›</a:t>
            </a:fld>
            <a:endParaRPr lang="en-US" altLang="en-US"/>
          </a:p>
        </p:txBody>
      </p:sp>
    </p:spTree>
    <p:extLst>
      <p:ext uri="{BB962C8B-B14F-4D97-AF65-F5344CB8AC3E}">
        <p14:creationId xmlns:p14="http://schemas.microsoft.com/office/powerpoint/2010/main" xmlns="" val="3926084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pPr lvl="0"/>
            <a:endParaRPr lang="en-GB" noProof="0"/>
          </a:p>
        </p:txBody>
      </p:sp>
      <p:sp>
        <p:nvSpPr>
          <p:cNvPr id="5" name="Date Placeholder 3">
            <a:extLst>
              <a:ext uri="{FF2B5EF4-FFF2-40B4-BE49-F238E27FC236}">
                <a16:creationId xmlns:a16="http://schemas.microsoft.com/office/drawing/2014/main" xmlns="" id="{AC38A4F8-4E27-4541-B420-41F8C0FE525A}"/>
              </a:ext>
            </a:extLst>
          </p:cNvPr>
          <p:cNvSpPr>
            <a:spLocks noGrp="1"/>
          </p:cNvSpPr>
          <p:nvPr>
            <p:ph type="dt" sz="half" idx="14"/>
          </p:nvPr>
        </p:nvSpPr>
        <p:spPr/>
        <p:txBody>
          <a:bodyPr/>
          <a:lstStyle>
            <a:lvl1pPr>
              <a:defRPr/>
            </a:lvl1pPr>
          </a:lstStyle>
          <a:p>
            <a:pPr>
              <a:defRPr/>
            </a:pPr>
            <a:fld id="{A0864BFA-C3A4-4793-B917-67E77627AD59}" type="datetimeFigureOut">
              <a:rPr lang="en-US"/>
              <a:pPr>
                <a:defRPr/>
              </a:pPr>
              <a:t>9/24/2021</a:t>
            </a:fld>
            <a:endParaRPr lang="en-US"/>
          </a:p>
        </p:txBody>
      </p:sp>
      <p:sp>
        <p:nvSpPr>
          <p:cNvPr id="6" name="Footer Placeholder 4">
            <a:extLst>
              <a:ext uri="{FF2B5EF4-FFF2-40B4-BE49-F238E27FC236}">
                <a16:creationId xmlns:a16="http://schemas.microsoft.com/office/drawing/2014/main" xmlns="" id="{B34EDA01-2526-42C7-8D1C-5C94D4F1E3E6}"/>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F39091E-14F7-49AD-8689-0E03128EAAF7}"/>
              </a:ext>
            </a:extLst>
          </p:cNvPr>
          <p:cNvSpPr>
            <a:spLocks noGrp="1"/>
          </p:cNvSpPr>
          <p:nvPr>
            <p:ph type="sldNum" sz="quarter" idx="16"/>
          </p:nvPr>
        </p:nvSpPr>
        <p:spPr/>
        <p:txBody>
          <a:bodyPr/>
          <a:lstStyle>
            <a:lvl1pPr>
              <a:defRPr/>
            </a:lvl1pPr>
          </a:lstStyle>
          <a:p>
            <a:fld id="{353535DC-BEBA-493A-BE0F-2178F5F97285}" type="slidenum">
              <a:rPr lang="en-US" altLang="en-US"/>
              <a:pPr/>
              <a:t>‹#›</a:t>
            </a:fld>
            <a:endParaRPr lang="en-US" altLang="en-US"/>
          </a:p>
        </p:txBody>
      </p:sp>
    </p:spTree>
    <p:extLst>
      <p:ext uri="{BB962C8B-B14F-4D97-AF65-F5344CB8AC3E}">
        <p14:creationId xmlns:p14="http://schemas.microsoft.com/office/powerpoint/2010/main" xmlns="" val="2192587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pPr lvl="0"/>
            <a:endParaRPr lang="en-GB" noProof="0"/>
          </a:p>
        </p:txBody>
      </p:sp>
      <p:sp>
        <p:nvSpPr>
          <p:cNvPr id="5" name="Date Placeholder 3">
            <a:extLst>
              <a:ext uri="{FF2B5EF4-FFF2-40B4-BE49-F238E27FC236}">
                <a16:creationId xmlns:a16="http://schemas.microsoft.com/office/drawing/2014/main" xmlns="" id="{1AAD69C8-DF9B-48CB-8A06-73EE970D872A}"/>
              </a:ext>
            </a:extLst>
          </p:cNvPr>
          <p:cNvSpPr>
            <a:spLocks noGrp="1"/>
          </p:cNvSpPr>
          <p:nvPr>
            <p:ph type="dt" sz="half" idx="14"/>
          </p:nvPr>
        </p:nvSpPr>
        <p:spPr/>
        <p:txBody>
          <a:bodyPr/>
          <a:lstStyle>
            <a:lvl1pPr>
              <a:defRPr/>
            </a:lvl1pPr>
          </a:lstStyle>
          <a:p>
            <a:pPr>
              <a:defRPr/>
            </a:pPr>
            <a:fld id="{EBB4F517-E508-4051-BC45-2FE9E12957A2}" type="datetimeFigureOut">
              <a:rPr lang="en-US"/>
              <a:pPr>
                <a:defRPr/>
              </a:pPr>
              <a:t>9/24/2021</a:t>
            </a:fld>
            <a:endParaRPr lang="en-US"/>
          </a:p>
        </p:txBody>
      </p:sp>
      <p:sp>
        <p:nvSpPr>
          <p:cNvPr id="6" name="Footer Placeholder 4">
            <a:extLst>
              <a:ext uri="{FF2B5EF4-FFF2-40B4-BE49-F238E27FC236}">
                <a16:creationId xmlns:a16="http://schemas.microsoft.com/office/drawing/2014/main" xmlns="" id="{7685CD18-FEB8-42D6-AB58-EDEF09D12455}"/>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740FD30-D49D-44B7-B33B-6B338BD6589E}"/>
              </a:ext>
            </a:extLst>
          </p:cNvPr>
          <p:cNvSpPr>
            <a:spLocks noGrp="1"/>
          </p:cNvSpPr>
          <p:nvPr>
            <p:ph type="sldNum" sz="quarter" idx="16"/>
          </p:nvPr>
        </p:nvSpPr>
        <p:spPr/>
        <p:txBody>
          <a:bodyPr/>
          <a:lstStyle>
            <a:lvl1pPr>
              <a:defRPr/>
            </a:lvl1pPr>
          </a:lstStyle>
          <a:p>
            <a:fld id="{B3F0103E-A6DC-4E53-AE83-923294E71EDF}" type="slidenum">
              <a:rPr lang="en-US" altLang="en-US"/>
              <a:pPr/>
              <a:t>‹#›</a:t>
            </a:fld>
            <a:endParaRPr lang="en-US" altLang="en-US"/>
          </a:p>
        </p:txBody>
      </p:sp>
    </p:spTree>
    <p:extLst>
      <p:ext uri="{BB962C8B-B14F-4D97-AF65-F5344CB8AC3E}">
        <p14:creationId xmlns:p14="http://schemas.microsoft.com/office/powerpoint/2010/main" xmlns="" val="424566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5CA171-E700-4192-9EBD-C55E11D3BCF8}" type="datetimeFigureOut">
              <a:rPr lang="en-GB" smtClean="0"/>
              <a:pPr/>
              <a:t>24/09/2021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A689AF-BEA0-41B2-906C-AA1D16C125B8}" type="slidenum">
              <a:rPr lang="en-GB" smtClean="0"/>
              <a:pPr/>
              <a:t>‹#›</a:t>
            </a:fld>
            <a:endParaRPr lang="en-GB"/>
          </a:p>
        </p:txBody>
      </p:sp>
    </p:spTree>
    <p:extLst>
      <p:ext uri="{BB962C8B-B14F-4D97-AF65-F5344CB8AC3E}">
        <p14:creationId xmlns:p14="http://schemas.microsoft.com/office/powerpoint/2010/main" xmlns="" val="31430372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pPr lvl="0"/>
            <a:endParaRPr lang="en-GB" noProof="0"/>
          </a:p>
        </p:txBody>
      </p:sp>
      <p:sp>
        <p:nvSpPr>
          <p:cNvPr id="5" name="Date Placeholder 3">
            <a:extLst>
              <a:ext uri="{FF2B5EF4-FFF2-40B4-BE49-F238E27FC236}">
                <a16:creationId xmlns:a16="http://schemas.microsoft.com/office/drawing/2014/main" xmlns="" id="{4B4553D8-36E4-4384-945B-B154D9EA49B6}"/>
              </a:ext>
            </a:extLst>
          </p:cNvPr>
          <p:cNvSpPr>
            <a:spLocks noGrp="1"/>
          </p:cNvSpPr>
          <p:nvPr>
            <p:ph type="dt" sz="half" idx="14"/>
          </p:nvPr>
        </p:nvSpPr>
        <p:spPr/>
        <p:txBody>
          <a:bodyPr/>
          <a:lstStyle>
            <a:lvl1pPr>
              <a:defRPr/>
            </a:lvl1pPr>
          </a:lstStyle>
          <a:p>
            <a:pPr>
              <a:defRPr/>
            </a:pPr>
            <a:fld id="{E6CE5209-AC9C-4C0D-8F95-BB29EB45DC79}" type="datetimeFigureOut">
              <a:rPr lang="en-US"/>
              <a:pPr>
                <a:defRPr/>
              </a:pPr>
              <a:t>9/24/2021</a:t>
            </a:fld>
            <a:endParaRPr lang="en-US"/>
          </a:p>
        </p:txBody>
      </p:sp>
      <p:sp>
        <p:nvSpPr>
          <p:cNvPr id="6" name="Footer Placeholder 4">
            <a:extLst>
              <a:ext uri="{FF2B5EF4-FFF2-40B4-BE49-F238E27FC236}">
                <a16:creationId xmlns:a16="http://schemas.microsoft.com/office/drawing/2014/main" xmlns="" id="{500B8482-690A-46CC-B97D-A2675A8EDDFE}"/>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9A23DC2-7C3F-49C5-92B3-EAAACF43ECAF}"/>
              </a:ext>
            </a:extLst>
          </p:cNvPr>
          <p:cNvSpPr>
            <a:spLocks noGrp="1"/>
          </p:cNvSpPr>
          <p:nvPr>
            <p:ph type="sldNum" sz="quarter" idx="16"/>
          </p:nvPr>
        </p:nvSpPr>
        <p:spPr/>
        <p:txBody>
          <a:bodyPr/>
          <a:lstStyle>
            <a:lvl1pPr>
              <a:defRPr/>
            </a:lvl1pPr>
          </a:lstStyle>
          <a:p>
            <a:fld id="{A504F64F-558B-4BE0-9596-39DE26E3E3A0}" type="slidenum">
              <a:rPr lang="en-US" altLang="en-US"/>
              <a:pPr/>
              <a:t>‹#›</a:t>
            </a:fld>
            <a:endParaRPr lang="en-US" altLang="en-US"/>
          </a:p>
        </p:txBody>
      </p:sp>
    </p:spTree>
    <p:extLst>
      <p:ext uri="{BB962C8B-B14F-4D97-AF65-F5344CB8AC3E}">
        <p14:creationId xmlns:p14="http://schemas.microsoft.com/office/powerpoint/2010/main" xmlns="" val="9998767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pPr lvl="0"/>
            <a:endParaRPr lang="en-GB" noProof="0"/>
          </a:p>
        </p:txBody>
      </p:sp>
      <p:sp>
        <p:nvSpPr>
          <p:cNvPr id="5" name="Date Placeholder 3">
            <a:extLst>
              <a:ext uri="{FF2B5EF4-FFF2-40B4-BE49-F238E27FC236}">
                <a16:creationId xmlns:a16="http://schemas.microsoft.com/office/drawing/2014/main" xmlns="" id="{CAA65F1A-35AF-47B5-A3B2-550D764BE708}"/>
              </a:ext>
            </a:extLst>
          </p:cNvPr>
          <p:cNvSpPr>
            <a:spLocks noGrp="1"/>
          </p:cNvSpPr>
          <p:nvPr>
            <p:ph type="dt" sz="half" idx="14"/>
          </p:nvPr>
        </p:nvSpPr>
        <p:spPr/>
        <p:txBody>
          <a:bodyPr/>
          <a:lstStyle>
            <a:lvl1pPr>
              <a:defRPr/>
            </a:lvl1pPr>
          </a:lstStyle>
          <a:p>
            <a:pPr>
              <a:defRPr/>
            </a:pPr>
            <a:fld id="{D99563FC-6C38-4F5A-82E6-0FD28862D6D8}" type="datetimeFigureOut">
              <a:rPr lang="en-US"/>
              <a:pPr>
                <a:defRPr/>
              </a:pPr>
              <a:t>9/24/2021</a:t>
            </a:fld>
            <a:endParaRPr lang="en-US"/>
          </a:p>
        </p:txBody>
      </p:sp>
      <p:sp>
        <p:nvSpPr>
          <p:cNvPr id="6" name="Footer Placeholder 4">
            <a:extLst>
              <a:ext uri="{FF2B5EF4-FFF2-40B4-BE49-F238E27FC236}">
                <a16:creationId xmlns:a16="http://schemas.microsoft.com/office/drawing/2014/main" xmlns="" id="{8F7C6878-C0B3-4852-B38E-961DB89413BB}"/>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84B9672-4C04-4B68-AE01-FD1F41CA9358}"/>
              </a:ext>
            </a:extLst>
          </p:cNvPr>
          <p:cNvSpPr>
            <a:spLocks noGrp="1"/>
          </p:cNvSpPr>
          <p:nvPr>
            <p:ph type="sldNum" sz="quarter" idx="16"/>
          </p:nvPr>
        </p:nvSpPr>
        <p:spPr/>
        <p:txBody>
          <a:bodyPr/>
          <a:lstStyle>
            <a:lvl1pPr>
              <a:defRPr/>
            </a:lvl1pPr>
          </a:lstStyle>
          <a:p>
            <a:fld id="{D823C3FC-484E-4BB6-BCA0-7A548E650902}" type="slidenum">
              <a:rPr lang="en-US" altLang="en-US"/>
              <a:pPr/>
              <a:t>‹#›</a:t>
            </a:fld>
            <a:endParaRPr lang="en-US" altLang="en-US"/>
          </a:p>
        </p:txBody>
      </p:sp>
    </p:spTree>
    <p:extLst>
      <p:ext uri="{BB962C8B-B14F-4D97-AF65-F5344CB8AC3E}">
        <p14:creationId xmlns:p14="http://schemas.microsoft.com/office/powerpoint/2010/main" xmlns="" val="3105028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pPr lvl="0"/>
            <a:endParaRPr lang="en-GB" noProof="0"/>
          </a:p>
        </p:txBody>
      </p:sp>
      <p:sp>
        <p:nvSpPr>
          <p:cNvPr id="5" name="Date Placeholder 3">
            <a:extLst>
              <a:ext uri="{FF2B5EF4-FFF2-40B4-BE49-F238E27FC236}">
                <a16:creationId xmlns:a16="http://schemas.microsoft.com/office/drawing/2014/main" xmlns="" id="{ABEA69EB-7782-431C-BDA4-E0011B0E4C74}"/>
              </a:ext>
            </a:extLst>
          </p:cNvPr>
          <p:cNvSpPr>
            <a:spLocks noGrp="1"/>
          </p:cNvSpPr>
          <p:nvPr>
            <p:ph type="dt" sz="half" idx="14"/>
          </p:nvPr>
        </p:nvSpPr>
        <p:spPr/>
        <p:txBody>
          <a:bodyPr/>
          <a:lstStyle>
            <a:lvl1pPr>
              <a:defRPr/>
            </a:lvl1pPr>
          </a:lstStyle>
          <a:p>
            <a:pPr>
              <a:defRPr/>
            </a:pPr>
            <a:fld id="{D3912F87-9EED-4894-86EE-2A8AA3DF9E70}" type="datetimeFigureOut">
              <a:rPr lang="en-US"/>
              <a:pPr>
                <a:defRPr/>
              </a:pPr>
              <a:t>9/24/2021</a:t>
            </a:fld>
            <a:endParaRPr lang="en-US"/>
          </a:p>
        </p:txBody>
      </p:sp>
      <p:sp>
        <p:nvSpPr>
          <p:cNvPr id="6" name="Footer Placeholder 4">
            <a:extLst>
              <a:ext uri="{FF2B5EF4-FFF2-40B4-BE49-F238E27FC236}">
                <a16:creationId xmlns:a16="http://schemas.microsoft.com/office/drawing/2014/main" xmlns="" id="{CE7CB3BA-B96A-4325-8453-16FEE9F060AF}"/>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9DE1424-687A-4E9B-82BA-A9E386E36B11}"/>
              </a:ext>
            </a:extLst>
          </p:cNvPr>
          <p:cNvSpPr>
            <a:spLocks noGrp="1"/>
          </p:cNvSpPr>
          <p:nvPr>
            <p:ph type="sldNum" sz="quarter" idx="16"/>
          </p:nvPr>
        </p:nvSpPr>
        <p:spPr/>
        <p:txBody>
          <a:bodyPr/>
          <a:lstStyle>
            <a:lvl1pPr>
              <a:defRPr/>
            </a:lvl1pPr>
          </a:lstStyle>
          <a:p>
            <a:fld id="{A9A2F482-0022-4176-9DA3-393198ABE436}" type="slidenum">
              <a:rPr lang="en-US" altLang="en-US"/>
              <a:pPr/>
              <a:t>‹#›</a:t>
            </a:fld>
            <a:endParaRPr lang="en-US" altLang="en-US"/>
          </a:p>
        </p:txBody>
      </p:sp>
    </p:spTree>
    <p:extLst>
      <p:ext uri="{BB962C8B-B14F-4D97-AF65-F5344CB8AC3E}">
        <p14:creationId xmlns:p14="http://schemas.microsoft.com/office/powerpoint/2010/main" xmlns="" val="1268786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pPr lvl="0"/>
            <a:endParaRPr lang="en-GB" noProof="0"/>
          </a:p>
        </p:txBody>
      </p:sp>
      <p:sp>
        <p:nvSpPr>
          <p:cNvPr id="5" name="Date Placeholder 3">
            <a:extLst>
              <a:ext uri="{FF2B5EF4-FFF2-40B4-BE49-F238E27FC236}">
                <a16:creationId xmlns:a16="http://schemas.microsoft.com/office/drawing/2014/main" xmlns="" id="{F9A5DF9B-0BC5-4A00-AD5E-74EB6CF7E340}"/>
              </a:ext>
            </a:extLst>
          </p:cNvPr>
          <p:cNvSpPr>
            <a:spLocks noGrp="1"/>
          </p:cNvSpPr>
          <p:nvPr>
            <p:ph type="dt" sz="half" idx="14"/>
          </p:nvPr>
        </p:nvSpPr>
        <p:spPr/>
        <p:txBody>
          <a:bodyPr/>
          <a:lstStyle>
            <a:lvl1pPr>
              <a:defRPr/>
            </a:lvl1pPr>
          </a:lstStyle>
          <a:p>
            <a:pPr>
              <a:defRPr/>
            </a:pPr>
            <a:fld id="{12B99662-2762-46C3-8A8C-43A9C9C5391D}" type="datetimeFigureOut">
              <a:rPr lang="en-US"/>
              <a:pPr>
                <a:defRPr/>
              </a:pPr>
              <a:t>9/24/2021</a:t>
            </a:fld>
            <a:endParaRPr lang="en-US"/>
          </a:p>
        </p:txBody>
      </p:sp>
      <p:sp>
        <p:nvSpPr>
          <p:cNvPr id="6" name="Footer Placeholder 4">
            <a:extLst>
              <a:ext uri="{FF2B5EF4-FFF2-40B4-BE49-F238E27FC236}">
                <a16:creationId xmlns:a16="http://schemas.microsoft.com/office/drawing/2014/main" xmlns="" id="{FE05F005-1CBF-4B42-AB95-42B69B056C8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7534C83E-94C9-4B46-9244-5AF4749E4D06}"/>
              </a:ext>
            </a:extLst>
          </p:cNvPr>
          <p:cNvSpPr>
            <a:spLocks noGrp="1"/>
          </p:cNvSpPr>
          <p:nvPr>
            <p:ph type="sldNum" sz="quarter" idx="16"/>
          </p:nvPr>
        </p:nvSpPr>
        <p:spPr/>
        <p:txBody>
          <a:bodyPr/>
          <a:lstStyle>
            <a:lvl1pPr>
              <a:defRPr/>
            </a:lvl1pPr>
          </a:lstStyle>
          <a:p>
            <a:fld id="{3E3A7D1E-3005-49C4-A9AC-B1EFF3B291F0}" type="slidenum">
              <a:rPr lang="en-US" altLang="en-US"/>
              <a:pPr/>
              <a:t>‹#›</a:t>
            </a:fld>
            <a:endParaRPr lang="en-US" altLang="en-US"/>
          </a:p>
        </p:txBody>
      </p:sp>
    </p:spTree>
    <p:extLst>
      <p:ext uri="{BB962C8B-B14F-4D97-AF65-F5344CB8AC3E}">
        <p14:creationId xmlns:p14="http://schemas.microsoft.com/office/powerpoint/2010/main" xmlns="" val="2442528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pPr lvl="0"/>
            <a:endParaRPr lang="en-GB" noProof="0"/>
          </a:p>
        </p:txBody>
      </p:sp>
      <p:sp>
        <p:nvSpPr>
          <p:cNvPr id="5" name="Date Placeholder 3">
            <a:extLst>
              <a:ext uri="{FF2B5EF4-FFF2-40B4-BE49-F238E27FC236}">
                <a16:creationId xmlns:a16="http://schemas.microsoft.com/office/drawing/2014/main" xmlns="" id="{B8095C88-70A1-438F-95A6-A36D24F71C89}"/>
              </a:ext>
            </a:extLst>
          </p:cNvPr>
          <p:cNvSpPr>
            <a:spLocks noGrp="1"/>
          </p:cNvSpPr>
          <p:nvPr>
            <p:ph type="dt" sz="half" idx="14"/>
          </p:nvPr>
        </p:nvSpPr>
        <p:spPr/>
        <p:txBody>
          <a:bodyPr/>
          <a:lstStyle>
            <a:lvl1pPr>
              <a:defRPr/>
            </a:lvl1pPr>
          </a:lstStyle>
          <a:p>
            <a:pPr>
              <a:defRPr/>
            </a:pPr>
            <a:fld id="{9CC0F9BD-D394-4D8F-9F01-654263C68BC8}" type="datetimeFigureOut">
              <a:rPr lang="en-US"/>
              <a:pPr>
                <a:defRPr/>
              </a:pPr>
              <a:t>9/24/2021</a:t>
            </a:fld>
            <a:endParaRPr lang="en-US"/>
          </a:p>
        </p:txBody>
      </p:sp>
      <p:sp>
        <p:nvSpPr>
          <p:cNvPr id="6" name="Footer Placeholder 4">
            <a:extLst>
              <a:ext uri="{FF2B5EF4-FFF2-40B4-BE49-F238E27FC236}">
                <a16:creationId xmlns:a16="http://schemas.microsoft.com/office/drawing/2014/main" xmlns="" id="{FAAB5ABC-6244-402D-8995-5B1715AD0460}"/>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7CF70B3-2A08-42A7-AB61-949CC82DDA3E}"/>
              </a:ext>
            </a:extLst>
          </p:cNvPr>
          <p:cNvSpPr>
            <a:spLocks noGrp="1"/>
          </p:cNvSpPr>
          <p:nvPr>
            <p:ph type="sldNum" sz="quarter" idx="16"/>
          </p:nvPr>
        </p:nvSpPr>
        <p:spPr/>
        <p:txBody>
          <a:bodyPr/>
          <a:lstStyle>
            <a:lvl1pPr>
              <a:defRPr/>
            </a:lvl1pPr>
          </a:lstStyle>
          <a:p>
            <a:fld id="{F92D2C23-578A-4D61-BBBD-D5A4D9BFB915}" type="slidenum">
              <a:rPr lang="en-US" altLang="en-US"/>
              <a:pPr/>
              <a:t>‹#›</a:t>
            </a:fld>
            <a:endParaRPr lang="en-US" altLang="en-US"/>
          </a:p>
        </p:txBody>
      </p:sp>
    </p:spTree>
    <p:extLst>
      <p:ext uri="{BB962C8B-B14F-4D97-AF65-F5344CB8AC3E}">
        <p14:creationId xmlns:p14="http://schemas.microsoft.com/office/powerpoint/2010/main" xmlns="" val="3492728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pPr lvl="0"/>
            <a:endParaRPr lang="en-GB" noProof="0"/>
          </a:p>
        </p:txBody>
      </p:sp>
      <p:sp>
        <p:nvSpPr>
          <p:cNvPr id="5" name="Date Placeholder 3">
            <a:extLst>
              <a:ext uri="{FF2B5EF4-FFF2-40B4-BE49-F238E27FC236}">
                <a16:creationId xmlns:a16="http://schemas.microsoft.com/office/drawing/2014/main" xmlns="" id="{A3E8CEB1-6D68-4C5A-B838-0457110C6059}"/>
              </a:ext>
            </a:extLst>
          </p:cNvPr>
          <p:cNvSpPr>
            <a:spLocks noGrp="1"/>
          </p:cNvSpPr>
          <p:nvPr>
            <p:ph type="dt" sz="half" idx="14"/>
          </p:nvPr>
        </p:nvSpPr>
        <p:spPr/>
        <p:txBody>
          <a:bodyPr/>
          <a:lstStyle>
            <a:lvl1pPr>
              <a:defRPr/>
            </a:lvl1pPr>
          </a:lstStyle>
          <a:p>
            <a:pPr>
              <a:defRPr/>
            </a:pPr>
            <a:fld id="{6520B960-16E3-448D-B561-DECCF758308C}" type="datetimeFigureOut">
              <a:rPr lang="en-US"/>
              <a:pPr>
                <a:defRPr/>
              </a:pPr>
              <a:t>9/24/2021</a:t>
            </a:fld>
            <a:endParaRPr lang="en-US"/>
          </a:p>
        </p:txBody>
      </p:sp>
      <p:sp>
        <p:nvSpPr>
          <p:cNvPr id="6" name="Footer Placeholder 4">
            <a:extLst>
              <a:ext uri="{FF2B5EF4-FFF2-40B4-BE49-F238E27FC236}">
                <a16:creationId xmlns:a16="http://schemas.microsoft.com/office/drawing/2014/main" xmlns="" id="{5138EE67-90E0-4186-B160-B5ACC6C8CA91}"/>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05FA0DA-549D-4410-9A19-57F9389CEA79}"/>
              </a:ext>
            </a:extLst>
          </p:cNvPr>
          <p:cNvSpPr>
            <a:spLocks noGrp="1"/>
          </p:cNvSpPr>
          <p:nvPr>
            <p:ph type="sldNum" sz="quarter" idx="16"/>
          </p:nvPr>
        </p:nvSpPr>
        <p:spPr/>
        <p:txBody>
          <a:bodyPr/>
          <a:lstStyle>
            <a:lvl1pPr>
              <a:defRPr/>
            </a:lvl1pPr>
          </a:lstStyle>
          <a:p>
            <a:fld id="{F75CAB67-5E08-431C-A742-7919EA606B67}" type="slidenum">
              <a:rPr lang="en-US" altLang="en-US"/>
              <a:pPr/>
              <a:t>‹#›</a:t>
            </a:fld>
            <a:endParaRPr lang="en-US" altLang="en-US"/>
          </a:p>
        </p:txBody>
      </p:sp>
    </p:spTree>
    <p:extLst>
      <p:ext uri="{BB962C8B-B14F-4D97-AF65-F5344CB8AC3E}">
        <p14:creationId xmlns:p14="http://schemas.microsoft.com/office/powerpoint/2010/main" xmlns="" val="21149722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pPr lvl="0"/>
            <a:endParaRPr lang="en-GB" noProof="0"/>
          </a:p>
        </p:txBody>
      </p:sp>
      <p:sp>
        <p:nvSpPr>
          <p:cNvPr id="5" name="Date Placeholder 3">
            <a:extLst>
              <a:ext uri="{FF2B5EF4-FFF2-40B4-BE49-F238E27FC236}">
                <a16:creationId xmlns:a16="http://schemas.microsoft.com/office/drawing/2014/main" xmlns="" id="{DA0B0FEB-C099-4DC9-B71C-9F10E554289A}"/>
              </a:ext>
            </a:extLst>
          </p:cNvPr>
          <p:cNvSpPr>
            <a:spLocks noGrp="1"/>
          </p:cNvSpPr>
          <p:nvPr>
            <p:ph type="dt" sz="half" idx="14"/>
          </p:nvPr>
        </p:nvSpPr>
        <p:spPr/>
        <p:txBody>
          <a:bodyPr/>
          <a:lstStyle>
            <a:lvl1pPr>
              <a:defRPr/>
            </a:lvl1pPr>
          </a:lstStyle>
          <a:p>
            <a:pPr>
              <a:defRPr/>
            </a:pPr>
            <a:fld id="{435F11EE-4EFA-442B-A7BB-8F80D1B59428}" type="datetimeFigureOut">
              <a:rPr lang="en-US"/>
              <a:pPr>
                <a:defRPr/>
              </a:pPr>
              <a:t>9/24/2021</a:t>
            </a:fld>
            <a:endParaRPr lang="en-US"/>
          </a:p>
        </p:txBody>
      </p:sp>
      <p:sp>
        <p:nvSpPr>
          <p:cNvPr id="6" name="Footer Placeholder 4">
            <a:extLst>
              <a:ext uri="{FF2B5EF4-FFF2-40B4-BE49-F238E27FC236}">
                <a16:creationId xmlns:a16="http://schemas.microsoft.com/office/drawing/2014/main" xmlns="" id="{2D55DA5C-4756-434B-B493-5F24750BF29C}"/>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2F8F783-8B9B-47E1-9545-1A2B5CA797F8}"/>
              </a:ext>
            </a:extLst>
          </p:cNvPr>
          <p:cNvSpPr>
            <a:spLocks noGrp="1"/>
          </p:cNvSpPr>
          <p:nvPr>
            <p:ph type="sldNum" sz="quarter" idx="16"/>
          </p:nvPr>
        </p:nvSpPr>
        <p:spPr/>
        <p:txBody>
          <a:bodyPr/>
          <a:lstStyle>
            <a:lvl1pPr>
              <a:defRPr/>
            </a:lvl1pPr>
          </a:lstStyle>
          <a:p>
            <a:fld id="{EE6D829E-6F2C-4699-9DED-69C85F158186}" type="slidenum">
              <a:rPr lang="en-US" altLang="en-US"/>
              <a:pPr/>
              <a:t>‹#›</a:t>
            </a:fld>
            <a:endParaRPr lang="en-US" altLang="en-US"/>
          </a:p>
        </p:txBody>
      </p:sp>
    </p:spTree>
    <p:extLst>
      <p:ext uri="{BB962C8B-B14F-4D97-AF65-F5344CB8AC3E}">
        <p14:creationId xmlns:p14="http://schemas.microsoft.com/office/powerpoint/2010/main" xmlns="" val="1343999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pPr lvl="0"/>
            <a:endParaRPr lang="en-GB" noProof="0"/>
          </a:p>
        </p:txBody>
      </p:sp>
      <p:sp>
        <p:nvSpPr>
          <p:cNvPr id="5" name="Date Placeholder 3">
            <a:extLst>
              <a:ext uri="{FF2B5EF4-FFF2-40B4-BE49-F238E27FC236}">
                <a16:creationId xmlns:a16="http://schemas.microsoft.com/office/drawing/2014/main" xmlns="" id="{710CE2A5-B78F-420E-934B-CF778BEF7605}"/>
              </a:ext>
            </a:extLst>
          </p:cNvPr>
          <p:cNvSpPr>
            <a:spLocks noGrp="1"/>
          </p:cNvSpPr>
          <p:nvPr>
            <p:ph type="dt" sz="half" idx="14"/>
          </p:nvPr>
        </p:nvSpPr>
        <p:spPr/>
        <p:txBody>
          <a:bodyPr/>
          <a:lstStyle>
            <a:lvl1pPr>
              <a:defRPr/>
            </a:lvl1pPr>
          </a:lstStyle>
          <a:p>
            <a:pPr>
              <a:defRPr/>
            </a:pPr>
            <a:fld id="{EEC354F7-A6F2-47C8-9A55-01111BC6F55C}" type="datetimeFigureOut">
              <a:rPr lang="en-US"/>
              <a:pPr>
                <a:defRPr/>
              </a:pPr>
              <a:t>9/24/2021</a:t>
            </a:fld>
            <a:endParaRPr lang="en-US"/>
          </a:p>
        </p:txBody>
      </p:sp>
      <p:sp>
        <p:nvSpPr>
          <p:cNvPr id="6" name="Footer Placeholder 4">
            <a:extLst>
              <a:ext uri="{FF2B5EF4-FFF2-40B4-BE49-F238E27FC236}">
                <a16:creationId xmlns:a16="http://schemas.microsoft.com/office/drawing/2014/main" xmlns="" id="{A3A13FE5-5E29-45BE-8145-2A4DA423FD4B}"/>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C37072F-2BE3-4274-A58A-E6041183CAC9}"/>
              </a:ext>
            </a:extLst>
          </p:cNvPr>
          <p:cNvSpPr>
            <a:spLocks noGrp="1"/>
          </p:cNvSpPr>
          <p:nvPr>
            <p:ph type="sldNum" sz="quarter" idx="16"/>
          </p:nvPr>
        </p:nvSpPr>
        <p:spPr/>
        <p:txBody>
          <a:bodyPr/>
          <a:lstStyle>
            <a:lvl1pPr>
              <a:defRPr/>
            </a:lvl1pPr>
          </a:lstStyle>
          <a:p>
            <a:fld id="{91FECB2F-028D-4CE8-9118-F98EC07085AD}" type="slidenum">
              <a:rPr lang="en-US" altLang="en-US"/>
              <a:pPr/>
              <a:t>‹#›</a:t>
            </a:fld>
            <a:endParaRPr lang="en-US" altLang="en-US"/>
          </a:p>
        </p:txBody>
      </p:sp>
    </p:spTree>
    <p:extLst>
      <p:ext uri="{BB962C8B-B14F-4D97-AF65-F5344CB8AC3E}">
        <p14:creationId xmlns:p14="http://schemas.microsoft.com/office/powerpoint/2010/main" xmlns="" val="3567079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pPr lvl="0"/>
            <a:endParaRPr lang="en-GB" noProof="0"/>
          </a:p>
        </p:txBody>
      </p:sp>
      <p:sp>
        <p:nvSpPr>
          <p:cNvPr id="5" name="Date Placeholder 3">
            <a:extLst>
              <a:ext uri="{FF2B5EF4-FFF2-40B4-BE49-F238E27FC236}">
                <a16:creationId xmlns:a16="http://schemas.microsoft.com/office/drawing/2014/main" xmlns="" id="{9A521C38-A2C7-4FD9-A47D-049F25C26190}"/>
              </a:ext>
            </a:extLst>
          </p:cNvPr>
          <p:cNvSpPr>
            <a:spLocks noGrp="1"/>
          </p:cNvSpPr>
          <p:nvPr>
            <p:ph type="dt" sz="half" idx="14"/>
          </p:nvPr>
        </p:nvSpPr>
        <p:spPr/>
        <p:txBody>
          <a:bodyPr/>
          <a:lstStyle>
            <a:lvl1pPr>
              <a:defRPr/>
            </a:lvl1pPr>
          </a:lstStyle>
          <a:p>
            <a:pPr>
              <a:defRPr/>
            </a:pPr>
            <a:fld id="{74F47A7E-F9AB-440F-A8A9-E25D1AF106BD}" type="datetimeFigureOut">
              <a:rPr lang="en-US"/>
              <a:pPr>
                <a:defRPr/>
              </a:pPr>
              <a:t>9/24/2021</a:t>
            </a:fld>
            <a:endParaRPr lang="en-US"/>
          </a:p>
        </p:txBody>
      </p:sp>
      <p:sp>
        <p:nvSpPr>
          <p:cNvPr id="6" name="Footer Placeholder 4">
            <a:extLst>
              <a:ext uri="{FF2B5EF4-FFF2-40B4-BE49-F238E27FC236}">
                <a16:creationId xmlns:a16="http://schemas.microsoft.com/office/drawing/2014/main" xmlns="" id="{CC845706-B874-42DD-BDD6-E5BBC38E5350}"/>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6ADCFFE-6F89-4E2A-854E-2F96CF80FE05}"/>
              </a:ext>
            </a:extLst>
          </p:cNvPr>
          <p:cNvSpPr>
            <a:spLocks noGrp="1"/>
          </p:cNvSpPr>
          <p:nvPr>
            <p:ph type="sldNum" sz="quarter" idx="16"/>
          </p:nvPr>
        </p:nvSpPr>
        <p:spPr/>
        <p:txBody>
          <a:bodyPr/>
          <a:lstStyle>
            <a:lvl1pPr>
              <a:defRPr/>
            </a:lvl1pPr>
          </a:lstStyle>
          <a:p>
            <a:fld id="{72B5FA73-1950-4C4A-B889-7BA19110B827}" type="slidenum">
              <a:rPr lang="en-US" altLang="en-US"/>
              <a:pPr/>
              <a:t>‹#›</a:t>
            </a:fld>
            <a:endParaRPr lang="en-US" altLang="en-US"/>
          </a:p>
        </p:txBody>
      </p:sp>
    </p:spTree>
    <p:extLst>
      <p:ext uri="{BB962C8B-B14F-4D97-AF65-F5344CB8AC3E}">
        <p14:creationId xmlns:p14="http://schemas.microsoft.com/office/powerpoint/2010/main" xmlns="" val="1786147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pPr lvl="0"/>
            <a:endParaRPr lang="en-GB" noProof="0"/>
          </a:p>
        </p:txBody>
      </p:sp>
      <p:sp>
        <p:nvSpPr>
          <p:cNvPr id="5" name="Date Placeholder 3">
            <a:extLst>
              <a:ext uri="{FF2B5EF4-FFF2-40B4-BE49-F238E27FC236}">
                <a16:creationId xmlns:a16="http://schemas.microsoft.com/office/drawing/2014/main" xmlns="" id="{341272A2-B08F-4302-A937-E58B3FDB4FC9}"/>
              </a:ext>
            </a:extLst>
          </p:cNvPr>
          <p:cNvSpPr>
            <a:spLocks noGrp="1"/>
          </p:cNvSpPr>
          <p:nvPr>
            <p:ph type="dt" sz="half" idx="14"/>
          </p:nvPr>
        </p:nvSpPr>
        <p:spPr/>
        <p:txBody>
          <a:bodyPr/>
          <a:lstStyle>
            <a:lvl1pPr>
              <a:defRPr/>
            </a:lvl1pPr>
          </a:lstStyle>
          <a:p>
            <a:pPr>
              <a:defRPr/>
            </a:pPr>
            <a:fld id="{BE8C5CD4-32A1-42E1-9C4D-6E3041845135}" type="datetimeFigureOut">
              <a:rPr lang="en-US"/>
              <a:pPr>
                <a:defRPr/>
              </a:pPr>
              <a:t>9/24/2021</a:t>
            </a:fld>
            <a:endParaRPr lang="en-US"/>
          </a:p>
        </p:txBody>
      </p:sp>
      <p:sp>
        <p:nvSpPr>
          <p:cNvPr id="6" name="Footer Placeholder 4">
            <a:extLst>
              <a:ext uri="{FF2B5EF4-FFF2-40B4-BE49-F238E27FC236}">
                <a16:creationId xmlns:a16="http://schemas.microsoft.com/office/drawing/2014/main" xmlns="" id="{CD950326-1588-406F-886F-138B01B1D72A}"/>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DC57B748-C474-484F-ACB3-9FF4766740F7}"/>
              </a:ext>
            </a:extLst>
          </p:cNvPr>
          <p:cNvSpPr>
            <a:spLocks noGrp="1"/>
          </p:cNvSpPr>
          <p:nvPr>
            <p:ph type="sldNum" sz="quarter" idx="16"/>
          </p:nvPr>
        </p:nvSpPr>
        <p:spPr/>
        <p:txBody>
          <a:bodyPr/>
          <a:lstStyle>
            <a:lvl1pPr>
              <a:defRPr/>
            </a:lvl1pPr>
          </a:lstStyle>
          <a:p>
            <a:fld id="{C812C52A-40ED-4147-83B3-8311CAC551E4}" type="slidenum">
              <a:rPr lang="en-US" altLang="en-US"/>
              <a:pPr/>
              <a:t>‹#›</a:t>
            </a:fld>
            <a:endParaRPr lang="en-US" altLang="en-US"/>
          </a:p>
        </p:txBody>
      </p:sp>
    </p:spTree>
    <p:extLst>
      <p:ext uri="{BB962C8B-B14F-4D97-AF65-F5344CB8AC3E}">
        <p14:creationId xmlns:p14="http://schemas.microsoft.com/office/powerpoint/2010/main" xmlns="" val="321887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B5CA171-E700-4192-9EBD-C55E11D3BCF8}" type="datetimeFigureOut">
              <a:rPr lang="en-GB" smtClean="0"/>
              <a:pPr/>
              <a:t>24/09/2021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A689AF-BEA0-41B2-906C-AA1D16C125B8}" type="slidenum">
              <a:rPr lang="en-GB" smtClean="0"/>
              <a:pPr/>
              <a:t>‹#›</a:t>
            </a:fld>
            <a:endParaRPr lang="en-GB"/>
          </a:p>
        </p:txBody>
      </p:sp>
    </p:spTree>
    <p:extLst>
      <p:ext uri="{BB962C8B-B14F-4D97-AF65-F5344CB8AC3E}">
        <p14:creationId xmlns:p14="http://schemas.microsoft.com/office/powerpoint/2010/main" xmlns="" val="1983592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3"/>
          </p:nvPr>
        </p:nvSpPr>
        <p:spPr>
          <a:xfrm>
            <a:off x="7486651" y="48735"/>
            <a:ext cx="1630679" cy="1717676"/>
          </a:xfrm>
          <a:blipFill dpi="0" rotWithShape="1">
            <a:blip r:embed="rId2" cstate="print">
              <a:extLst>
                <a:ext uri="{28A0092B-C50C-407E-A947-70E740481C1C}">
                  <a14:useLocalDpi xmlns:a14="http://schemas.microsoft.com/office/drawing/2010/main" xmlns="" val="0"/>
                </a:ext>
              </a:extLst>
            </a:blip>
            <a:srcRect/>
            <a:stretch>
              <a:fillRect/>
            </a:stretch>
          </a:blipFill>
          <a:ln>
            <a:noFill/>
          </a:ln>
        </p:spPr>
        <p:txBody>
          <a:bodyPr/>
          <a:lstStyle/>
          <a:p>
            <a:pPr lvl="0"/>
            <a:endParaRPr lang="en-GB" noProof="0"/>
          </a:p>
        </p:txBody>
      </p:sp>
      <p:sp>
        <p:nvSpPr>
          <p:cNvPr id="5" name="Date Placeholder 3">
            <a:extLst>
              <a:ext uri="{FF2B5EF4-FFF2-40B4-BE49-F238E27FC236}">
                <a16:creationId xmlns:a16="http://schemas.microsoft.com/office/drawing/2014/main" xmlns="" id="{36BB2225-70F0-4810-8055-5EE88F7E8C39}"/>
              </a:ext>
            </a:extLst>
          </p:cNvPr>
          <p:cNvSpPr>
            <a:spLocks noGrp="1"/>
          </p:cNvSpPr>
          <p:nvPr>
            <p:ph type="dt" sz="half" idx="14"/>
          </p:nvPr>
        </p:nvSpPr>
        <p:spPr/>
        <p:txBody>
          <a:bodyPr/>
          <a:lstStyle>
            <a:lvl1pPr>
              <a:defRPr/>
            </a:lvl1pPr>
          </a:lstStyle>
          <a:p>
            <a:pPr>
              <a:defRPr/>
            </a:pPr>
            <a:fld id="{10A19DD5-369F-4702-93DC-16541FFD2BA8}" type="datetimeFigureOut">
              <a:rPr lang="en-US"/>
              <a:pPr>
                <a:defRPr/>
              </a:pPr>
              <a:t>9/24/2021</a:t>
            </a:fld>
            <a:endParaRPr lang="en-US"/>
          </a:p>
        </p:txBody>
      </p:sp>
      <p:sp>
        <p:nvSpPr>
          <p:cNvPr id="6" name="Footer Placeholder 4">
            <a:extLst>
              <a:ext uri="{FF2B5EF4-FFF2-40B4-BE49-F238E27FC236}">
                <a16:creationId xmlns:a16="http://schemas.microsoft.com/office/drawing/2014/main" xmlns="" id="{D340A2CC-C2E4-434A-A6A5-71B521AA4D82}"/>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00CEE64-8112-4BEB-8447-6EB96B932F15}"/>
              </a:ext>
            </a:extLst>
          </p:cNvPr>
          <p:cNvSpPr>
            <a:spLocks noGrp="1"/>
          </p:cNvSpPr>
          <p:nvPr>
            <p:ph type="sldNum" sz="quarter" idx="16"/>
          </p:nvPr>
        </p:nvSpPr>
        <p:spPr/>
        <p:txBody>
          <a:bodyPr/>
          <a:lstStyle>
            <a:lvl1pPr>
              <a:defRPr/>
            </a:lvl1pPr>
          </a:lstStyle>
          <a:p>
            <a:fld id="{B73A40E8-849C-455E-B122-C3EA0A549E72}" type="slidenum">
              <a:rPr lang="en-US" altLang="en-US"/>
              <a:pPr/>
              <a:t>‹#›</a:t>
            </a:fld>
            <a:endParaRPr lang="en-US" altLang="en-US"/>
          </a:p>
        </p:txBody>
      </p:sp>
    </p:spTree>
    <p:extLst>
      <p:ext uri="{BB962C8B-B14F-4D97-AF65-F5344CB8AC3E}">
        <p14:creationId xmlns:p14="http://schemas.microsoft.com/office/powerpoint/2010/main" xmlns="" val="42008962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3381" y="461017"/>
            <a:ext cx="7290000" cy="408012"/>
          </a:xfrm>
        </p:spPr>
        <p:txBody>
          <a:bodyPr/>
          <a:lstStyle>
            <a:lvl1pPr>
              <a:defRPr>
                <a:latin typeface="+mj-lt"/>
              </a:defRPr>
            </a:lvl1pPr>
          </a:lstStyle>
          <a:p>
            <a:r>
              <a:rPr lang="en-US" noProof="0"/>
              <a:t>Add title</a:t>
            </a:r>
          </a:p>
        </p:txBody>
      </p:sp>
    </p:spTree>
    <p:extLst>
      <p:ext uri="{BB962C8B-B14F-4D97-AF65-F5344CB8AC3E}">
        <p14:creationId xmlns:p14="http://schemas.microsoft.com/office/powerpoint/2010/main" xmlns="" val="463507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3381" y="461017"/>
            <a:ext cx="7290000" cy="408012"/>
          </a:xfrm>
        </p:spPr>
        <p:txBody>
          <a:bodyPr/>
          <a:lstStyle>
            <a:lvl1pPr>
              <a:defRPr>
                <a:latin typeface="+mj-lt"/>
              </a:defRPr>
            </a:lvl1pPr>
          </a:lstStyle>
          <a:p>
            <a:r>
              <a:rPr lang="en-US" noProof="0"/>
              <a:t>Add title</a:t>
            </a:r>
          </a:p>
        </p:txBody>
      </p:sp>
      <p:sp>
        <p:nvSpPr>
          <p:cNvPr id="5" name="Text Placeholder 6"/>
          <p:cNvSpPr>
            <a:spLocks noGrp="1"/>
          </p:cNvSpPr>
          <p:nvPr>
            <p:ph type="body" sz="quarter" idx="12" hasCustomPrompt="1"/>
          </p:nvPr>
        </p:nvSpPr>
        <p:spPr>
          <a:xfrm>
            <a:off x="383381" y="877994"/>
            <a:ext cx="7290000" cy="860400"/>
          </a:xfrm>
        </p:spPr>
        <p:txBody>
          <a:bodyPr/>
          <a:lstStyle>
            <a:lvl1pPr marL="0" indent="0">
              <a:lnSpc>
                <a:spcPct val="100000"/>
              </a:lnSpc>
              <a:buNone/>
              <a:defRPr sz="2175" i="1">
                <a:latin typeface="Minion" panose="02040503050201090203" pitchFamily="18" charset="0"/>
              </a:defRPr>
            </a:lvl1pPr>
          </a:lstStyle>
          <a:p>
            <a:pPr lvl="0"/>
            <a:r>
              <a:rPr lang="en-US" noProof="0"/>
              <a:t>Add subtitle</a:t>
            </a:r>
          </a:p>
        </p:txBody>
      </p:sp>
    </p:spTree>
    <p:extLst>
      <p:ext uri="{BB962C8B-B14F-4D97-AF65-F5344CB8AC3E}">
        <p14:creationId xmlns:p14="http://schemas.microsoft.com/office/powerpoint/2010/main" xmlns="" val="29260344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ubtitle &amp; two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83382" y="2147888"/>
            <a:ext cx="4080607" cy="382270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dirty="0"/>
              <a:t>Add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8"/>
          <p:cNvSpPr>
            <a:spLocks noGrp="1"/>
          </p:cNvSpPr>
          <p:nvPr>
            <p:ph type="body" sz="quarter" idx="14" hasCustomPrompt="1"/>
          </p:nvPr>
        </p:nvSpPr>
        <p:spPr>
          <a:xfrm>
            <a:off x="4737162" y="2147888"/>
            <a:ext cx="4080607" cy="3822700"/>
          </a:xfrm>
        </p:spPr>
        <p:txBody>
          <a:bodyPr/>
          <a:lstStyle>
            <a:lvl1pPr>
              <a:defRPr/>
            </a:lvl1pPr>
          </a:lstStyle>
          <a:p>
            <a:pPr lvl="0"/>
            <a:r>
              <a:rPr lang="en-US" noProof="0"/>
              <a:t>Add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1"/>
          <p:cNvSpPr>
            <a:spLocks noGrp="1"/>
          </p:cNvSpPr>
          <p:nvPr>
            <p:ph type="title" hasCustomPrompt="1"/>
          </p:nvPr>
        </p:nvSpPr>
        <p:spPr>
          <a:xfrm>
            <a:off x="383381" y="461017"/>
            <a:ext cx="7290000" cy="408012"/>
          </a:xfrm>
        </p:spPr>
        <p:txBody>
          <a:bodyPr/>
          <a:lstStyle>
            <a:lvl1pPr>
              <a:defRPr>
                <a:latin typeface="Times New Roman" panose="02020603050405020304" pitchFamily="18" charset="0"/>
                <a:cs typeface="Times New Roman" panose="02020603050405020304" pitchFamily="18" charset="0"/>
              </a:defRPr>
            </a:lvl1pPr>
          </a:lstStyle>
          <a:p>
            <a:r>
              <a:rPr lang="en-US" noProof="0" dirty="0"/>
              <a:t>Add title</a:t>
            </a:r>
          </a:p>
        </p:txBody>
      </p:sp>
      <p:sp>
        <p:nvSpPr>
          <p:cNvPr id="10" name="Text Placeholder 6"/>
          <p:cNvSpPr>
            <a:spLocks noGrp="1"/>
          </p:cNvSpPr>
          <p:nvPr>
            <p:ph type="body" sz="quarter" idx="12" hasCustomPrompt="1"/>
          </p:nvPr>
        </p:nvSpPr>
        <p:spPr>
          <a:xfrm>
            <a:off x="383381" y="877994"/>
            <a:ext cx="7290000" cy="860400"/>
          </a:xfrm>
        </p:spPr>
        <p:txBody>
          <a:bodyPr/>
          <a:lstStyle>
            <a:lvl1pPr marL="0" indent="0">
              <a:lnSpc>
                <a:spcPct val="100000"/>
              </a:lnSpc>
              <a:buNone/>
              <a:defRPr sz="2175" i="1">
                <a:latin typeface="Times New Roman" panose="02020603050405020304" pitchFamily="18" charset="0"/>
                <a:cs typeface="Times New Roman" panose="02020603050405020304" pitchFamily="18" charset="0"/>
              </a:defRPr>
            </a:lvl1pPr>
          </a:lstStyle>
          <a:p>
            <a:pPr lvl="0"/>
            <a:r>
              <a:rPr lang="en-US" noProof="0" dirty="0"/>
              <a:t>Add subtitle</a:t>
            </a:r>
          </a:p>
        </p:txBody>
      </p:sp>
    </p:spTree>
    <p:extLst>
      <p:ext uri="{BB962C8B-B14F-4D97-AF65-F5344CB8AC3E}">
        <p14:creationId xmlns:p14="http://schemas.microsoft.com/office/powerpoint/2010/main" xmlns="" val="14461332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B5CA171-E700-4192-9EBD-C55E11D3BCF8}" type="datetimeFigureOut">
              <a:rPr lang="en-GB" smtClean="0"/>
              <a:pPr/>
              <a:t>24/09/2021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A689AF-BEA0-41B2-906C-AA1D16C125B8}" type="slidenum">
              <a:rPr lang="en-GB" smtClean="0"/>
              <a:pPr/>
              <a:t>‹#›</a:t>
            </a:fld>
            <a:endParaRPr lang="en-GB"/>
          </a:p>
        </p:txBody>
      </p:sp>
    </p:spTree>
    <p:extLst>
      <p:ext uri="{BB962C8B-B14F-4D97-AF65-F5344CB8AC3E}">
        <p14:creationId xmlns:p14="http://schemas.microsoft.com/office/powerpoint/2010/main" xmlns="" val="351740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CA171-E700-4192-9EBD-C55E11D3BCF8}" type="datetimeFigureOut">
              <a:rPr lang="en-GB" smtClean="0"/>
              <a:pPr/>
              <a:t>24/09/2021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A689AF-BEA0-41B2-906C-AA1D16C125B8}" type="slidenum">
              <a:rPr lang="en-GB" smtClean="0"/>
              <a:pPr/>
              <a:t>‹#›</a:t>
            </a:fld>
            <a:endParaRPr lang="en-GB"/>
          </a:p>
        </p:txBody>
      </p:sp>
    </p:spTree>
    <p:extLst>
      <p:ext uri="{BB962C8B-B14F-4D97-AF65-F5344CB8AC3E}">
        <p14:creationId xmlns:p14="http://schemas.microsoft.com/office/powerpoint/2010/main" xmlns="" val="118663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5CA171-E700-4192-9EBD-C55E11D3BCF8}" type="datetimeFigureOut">
              <a:rPr lang="en-GB" smtClean="0"/>
              <a:pPr/>
              <a:t>24/09/2021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A689AF-BEA0-41B2-906C-AA1D16C125B8}" type="slidenum">
              <a:rPr lang="en-GB" smtClean="0"/>
              <a:pPr/>
              <a:t>‹#›</a:t>
            </a:fld>
            <a:endParaRPr lang="en-GB"/>
          </a:p>
        </p:txBody>
      </p:sp>
    </p:spTree>
    <p:extLst>
      <p:ext uri="{BB962C8B-B14F-4D97-AF65-F5344CB8AC3E}">
        <p14:creationId xmlns:p14="http://schemas.microsoft.com/office/powerpoint/2010/main" xmlns="" val="301126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5CA171-E700-4192-9EBD-C55E11D3BCF8}" type="datetimeFigureOut">
              <a:rPr lang="en-GB" smtClean="0"/>
              <a:pPr/>
              <a:t>24/09/2021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A689AF-BEA0-41B2-906C-AA1D16C125B8}" type="slidenum">
              <a:rPr lang="en-GB" smtClean="0"/>
              <a:pPr/>
              <a:t>‹#›</a:t>
            </a:fld>
            <a:endParaRPr lang="en-GB"/>
          </a:p>
        </p:txBody>
      </p:sp>
    </p:spTree>
    <p:extLst>
      <p:ext uri="{BB962C8B-B14F-4D97-AF65-F5344CB8AC3E}">
        <p14:creationId xmlns:p14="http://schemas.microsoft.com/office/powerpoint/2010/main" xmlns="" val="3448798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image" Target="../media/image1.jpe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1287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851750"/>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5CA171-E700-4192-9EBD-C55E11D3BCF8}" type="datetimeFigureOut">
              <a:rPr lang="en-GB" smtClean="0"/>
              <a:pPr/>
              <a:t>24/09/2021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A689AF-BEA0-41B2-906C-AA1D16C125B8}" type="slidenum">
              <a:rPr lang="en-GB" smtClean="0"/>
              <a:pPr/>
              <a:t>‹#›</a:t>
            </a:fld>
            <a:endParaRPr lang="en-GB"/>
          </a:p>
        </p:txBody>
      </p:sp>
      <p:sp>
        <p:nvSpPr>
          <p:cNvPr id="8" name="Rectangle 7"/>
          <p:cNvSpPr/>
          <p:nvPr userDrawn="1"/>
        </p:nvSpPr>
        <p:spPr>
          <a:xfrm>
            <a:off x="0" y="6356350"/>
            <a:ext cx="9144000" cy="501650"/>
          </a:xfrm>
          <a:prstGeom prst="rect">
            <a:avLst/>
          </a:prstGeom>
          <a:gradFill flip="none" rotWithShape="1">
            <a:gsLst>
              <a:gs pos="0">
                <a:srgbClr val="000099">
                  <a:shade val="30000"/>
                  <a:satMod val="115000"/>
                  <a:alpha val="68000"/>
                  <a:lumMod val="14000"/>
                  <a:lumOff val="86000"/>
                </a:srgbClr>
              </a:gs>
              <a:gs pos="50000">
                <a:srgbClr val="000099">
                  <a:shade val="67500"/>
                  <a:satMod val="115000"/>
                </a:srgbClr>
              </a:gs>
              <a:gs pos="100000">
                <a:srgbClr val="000099">
                  <a:shade val="100000"/>
                  <a:satMod val="115000"/>
                </a:srgbClr>
              </a:gs>
            </a:gsLst>
            <a:lin ang="8100000" scaled="1"/>
            <a:tileRect/>
          </a:gradFill>
          <a:ln w="28575">
            <a:solidFill>
              <a:srgbClr val="ED2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7812360" y="87550"/>
            <a:ext cx="1248955" cy="1215957"/>
          </a:xfrm>
          <a:prstGeom prst="rect">
            <a:avLst/>
          </a:prstGeom>
          <a:blipFill dpi="0" rotWithShape="1">
            <a:blip r:embed="rId26"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xmlns="" val="261202286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Lst>
  <p:txStyles>
    <p:titleStyle>
      <a:lvl1pPr algn="l" defTabSz="685800" rtl="0" eaLnBrk="1" latinLnBrk="0" hangingPunct="1">
        <a:lnSpc>
          <a:spcPct val="90000"/>
        </a:lnSpc>
        <a:spcBef>
          <a:spcPct val="0"/>
        </a:spcBef>
        <a:buNone/>
        <a:defRPr sz="3300" kern="1200">
          <a:solidFill>
            <a:srgbClr val="000099"/>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7C63F73C-F06D-4435-882C-702E6CB6BA87}"/>
              </a:ext>
            </a:extLst>
          </p:cNvPr>
          <p:cNvSpPr>
            <a:spLocks noGrp="1"/>
          </p:cNvSpPr>
          <p:nvPr>
            <p:ph type="title"/>
          </p:nvPr>
        </p:nvSpPr>
        <p:spPr bwMode="auto">
          <a:xfrm>
            <a:off x="628650" y="3397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 name="Text Placeholder 2">
            <a:extLst>
              <a:ext uri="{FF2B5EF4-FFF2-40B4-BE49-F238E27FC236}">
                <a16:creationId xmlns:a16="http://schemas.microsoft.com/office/drawing/2014/main" xmlns="" id="{58124BB5-6E02-4C20-AABB-639F015E5C0C}"/>
              </a:ext>
            </a:extLst>
          </p:cNvPr>
          <p:cNvSpPr>
            <a:spLocks noGrp="1"/>
          </p:cNvSpPr>
          <p:nvPr>
            <p:ph type="body" idx="1"/>
          </p:nvPr>
        </p:nvSpPr>
        <p:spPr>
          <a:xfrm>
            <a:off x="628650" y="18510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xmlns="" id="{F595DDF8-6C5D-42C9-9107-5D0B4BB1D30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smtClean="0">
                <a:solidFill>
                  <a:prstClr val="black">
                    <a:tint val="75000"/>
                  </a:prstClr>
                </a:solidFill>
                <a:latin typeface="Calibri" panose="020F0502020204030204"/>
                <a:cs typeface="+mn-cs"/>
              </a:defRPr>
            </a:lvl1pPr>
          </a:lstStyle>
          <a:p>
            <a:pPr>
              <a:defRPr/>
            </a:pPr>
            <a:fld id="{92E4C8FF-7F5B-45F8-B48D-38326AB31FCC}" type="datetimeFigureOut">
              <a:rPr lang="en-GB"/>
              <a:pPr>
                <a:defRPr/>
              </a:pPr>
              <a:t>24/09/2021</a:t>
            </a:fld>
            <a:endParaRPr lang="en-GB"/>
          </a:p>
        </p:txBody>
      </p:sp>
      <p:sp>
        <p:nvSpPr>
          <p:cNvPr id="5" name="Footer Placeholder 4">
            <a:extLst>
              <a:ext uri="{FF2B5EF4-FFF2-40B4-BE49-F238E27FC236}">
                <a16:creationId xmlns:a16="http://schemas.microsoft.com/office/drawing/2014/main" xmlns="" id="{9DE4BE57-BFEB-470A-A146-88204F75D8C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endParaRPr lang="en-GB"/>
          </a:p>
        </p:txBody>
      </p:sp>
      <p:sp>
        <p:nvSpPr>
          <p:cNvPr id="6" name="Slide Number Placeholder 5">
            <a:extLst>
              <a:ext uri="{FF2B5EF4-FFF2-40B4-BE49-F238E27FC236}">
                <a16:creationId xmlns:a16="http://schemas.microsoft.com/office/drawing/2014/main" xmlns="" id="{11CE4003-0489-44AD-9BA7-C5B73EF65963}"/>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defTabSz="685800" eaLnBrk="1" hangingPunct="1">
              <a:defRPr sz="900">
                <a:solidFill>
                  <a:srgbClr val="898989"/>
                </a:solidFill>
                <a:latin typeface="Calibri" panose="020F0502020204030204" pitchFamily="34" charset="0"/>
              </a:defRPr>
            </a:lvl1pPr>
          </a:lstStyle>
          <a:p>
            <a:fld id="{0DC07073-ADE4-444E-9C00-93205CA9E3A2}" type="slidenum">
              <a:rPr lang="en-GB" altLang="en-US"/>
              <a:pPr/>
              <a:t>‹#›</a:t>
            </a:fld>
            <a:endParaRPr lang="en-GB" altLang="en-US"/>
          </a:p>
        </p:txBody>
      </p:sp>
      <p:sp>
        <p:nvSpPr>
          <p:cNvPr id="8" name="Rectangle 7">
            <a:extLst>
              <a:ext uri="{FF2B5EF4-FFF2-40B4-BE49-F238E27FC236}">
                <a16:creationId xmlns:a16="http://schemas.microsoft.com/office/drawing/2014/main" xmlns="" id="{7A97C9EE-F290-4222-B2FE-4D6E5CF4D6FA}"/>
              </a:ext>
            </a:extLst>
          </p:cNvPr>
          <p:cNvSpPr/>
          <p:nvPr userDrawn="1"/>
        </p:nvSpPr>
        <p:spPr>
          <a:xfrm>
            <a:off x="0" y="6356350"/>
            <a:ext cx="9144000" cy="501650"/>
          </a:xfrm>
          <a:prstGeom prst="rect">
            <a:avLst/>
          </a:prstGeom>
          <a:gradFill flip="none" rotWithShape="1">
            <a:gsLst>
              <a:gs pos="0">
                <a:srgbClr val="000099">
                  <a:shade val="30000"/>
                  <a:satMod val="115000"/>
                  <a:alpha val="68000"/>
                  <a:lumMod val="14000"/>
                  <a:lumOff val="86000"/>
                </a:srgbClr>
              </a:gs>
              <a:gs pos="50000">
                <a:srgbClr val="000099">
                  <a:shade val="67500"/>
                  <a:satMod val="115000"/>
                </a:srgbClr>
              </a:gs>
              <a:gs pos="100000">
                <a:srgbClr val="000099">
                  <a:shade val="100000"/>
                  <a:satMod val="115000"/>
                </a:srgbClr>
              </a:gs>
            </a:gsLst>
            <a:lin ang="8100000" scaled="1"/>
            <a:tileRect/>
          </a:gradFill>
          <a:ln w="28575">
            <a:solidFill>
              <a:srgbClr val="ED2C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xmlns="" id="{B6B77185-1594-4CA5-8805-15EAE85E4C43}"/>
              </a:ext>
            </a:extLst>
          </p:cNvPr>
          <p:cNvSpPr/>
          <p:nvPr userDrawn="1"/>
        </p:nvSpPr>
        <p:spPr>
          <a:xfrm>
            <a:off x="7812088" y="87313"/>
            <a:ext cx="1249362" cy="1216025"/>
          </a:xfrm>
          <a:prstGeom prst="rect">
            <a:avLst/>
          </a:prstGeom>
          <a:blipFill dpi="0" rotWithShape="1">
            <a:blip r:embed="rId31"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spTree>
    <p:extLst>
      <p:ext uri="{BB962C8B-B14F-4D97-AF65-F5344CB8AC3E}">
        <p14:creationId xmlns:p14="http://schemas.microsoft.com/office/powerpoint/2010/main" xmlns="" val="257150841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Lst>
  <p:txStyles>
    <p:titleStyle>
      <a:lvl1pPr algn="l" defTabSz="685800" rtl="0" fontAlgn="base">
        <a:lnSpc>
          <a:spcPct val="90000"/>
        </a:lnSpc>
        <a:spcBef>
          <a:spcPct val="0"/>
        </a:spcBef>
        <a:spcAft>
          <a:spcPct val="0"/>
        </a:spcAft>
        <a:defRPr sz="3300" kern="1200">
          <a:solidFill>
            <a:srgbClr val="000099"/>
          </a:solidFill>
          <a:latin typeface="Times New Roman" panose="02020603050405020304" pitchFamily="18" charset="0"/>
          <a:ea typeface="+mj-ea"/>
          <a:cs typeface="Times New Roman" panose="02020603050405020304" pitchFamily="18" charset="0"/>
        </a:defRPr>
      </a:lvl1pPr>
      <a:lvl2pPr algn="l" defTabSz="685800" rtl="0" fontAlgn="base">
        <a:lnSpc>
          <a:spcPct val="90000"/>
        </a:lnSpc>
        <a:spcBef>
          <a:spcPct val="0"/>
        </a:spcBef>
        <a:spcAft>
          <a:spcPct val="0"/>
        </a:spcAft>
        <a:defRPr sz="3300">
          <a:solidFill>
            <a:srgbClr val="000099"/>
          </a:solidFill>
          <a:latin typeface="Times New Roman" panose="02020603050405020304" pitchFamily="18" charset="0"/>
          <a:cs typeface="Times New Roman" panose="02020603050405020304" pitchFamily="18" charset="0"/>
        </a:defRPr>
      </a:lvl2pPr>
      <a:lvl3pPr algn="l" defTabSz="685800" rtl="0" fontAlgn="base">
        <a:lnSpc>
          <a:spcPct val="90000"/>
        </a:lnSpc>
        <a:spcBef>
          <a:spcPct val="0"/>
        </a:spcBef>
        <a:spcAft>
          <a:spcPct val="0"/>
        </a:spcAft>
        <a:defRPr sz="3300">
          <a:solidFill>
            <a:srgbClr val="000099"/>
          </a:solidFill>
          <a:latin typeface="Times New Roman" panose="02020603050405020304" pitchFamily="18" charset="0"/>
          <a:cs typeface="Times New Roman" panose="02020603050405020304" pitchFamily="18" charset="0"/>
        </a:defRPr>
      </a:lvl3pPr>
      <a:lvl4pPr algn="l" defTabSz="685800" rtl="0" fontAlgn="base">
        <a:lnSpc>
          <a:spcPct val="90000"/>
        </a:lnSpc>
        <a:spcBef>
          <a:spcPct val="0"/>
        </a:spcBef>
        <a:spcAft>
          <a:spcPct val="0"/>
        </a:spcAft>
        <a:defRPr sz="3300">
          <a:solidFill>
            <a:srgbClr val="000099"/>
          </a:solidFill>
          <a:latin typeface="Times New Roman" panose="02020603050405020304" pitchFamily="18" charset="0"/>
          <a:cs typeface="Times New Roman" panose="02020603050405020304" pitchFamily="18" charset="0"/>
        </a:defRPr>
      </a:lvl4pPr>
      <a:lvl5pPr algn="l" defTabSz="685800" rtl="0" fontAlgn="base">
        <a:lnSpc>
          <a:spcPct val="90000"/>
        </a:lnSpc>
        <a:spcBef>
          <a:spcPct val="0"/>
        </a:spcBef>
        <a:spcAft>
          <a:spcPct val="0"/>
        </a:spcAft>
        <a:defRPr sz="3300">
          <a:solidFill>
            <a:srgbClr val="000099"/>
          </a:solidFill>
          <a:latin typeface="Times New Roman" panose="02020603050405020304" pitchFamily="18"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rgbClr val="000099"/>
          </a:solidFill>
          <a:latin typeface="Times New Roman" panose="02020603050405020304" pitchFamily="18"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rgbClr val="000099"/>
          </a:solidFill>
          <a:latin typeface="Times New Roman" panose="02020603050405020304" pitchFamily="18"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rgbClr val="000099"/>
          </a:solidFill>
          <a:latin typeface="Times New Roman" panose="02020603050405020304" pitchFamily="18"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rgbClr val="000099"/>
          </a:solidFill>
          <a:latin typeface="Times New Roman" panose="02020603050405020304" pitchFamily="18" charset="0"/>
          <a:cs typeface="Times New Roman" panose="02020603050405020304" pitchFamily="18"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10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51.xml"/><Relationship Id="rId4" Type="http://schemas.openxmlformats.org/officeDocument/2006/relationships/chart" Target="../charts/char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4.xml"/><Relationship Id="rId1" Type="http://schemas.openxmlformats.org/officeDocument/2006/relationships/slideLayout" Target="../slideLayouts/slideLayout30.xml"/><Relationship Id="rId4" Type="http://schemas.openxmlformats.org/officeDocument/2006/relationships/image" Target="../media/image28.png"/></Relationships>
</file>

<file path=ppt/slides/_rels/slide1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1.xml"/><Relationship Id="rId4" Type="http://schemas.openxmlformats.org/officeDocument/2006/relationships/chart" Target="../charts/chart7.xml"/></Relationships>
</file>

<file path=ppt/slides/_rels/slide1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1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1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2" Type="http://schemas.openxmlformats.org/officeDocument/2006/relationships/hyperlink" Target="https://docs.google.com/forms/d/1sbbDkx9d5fFayGKc-u1_t9pNM264jnI0BIqCrgOIXpY/edit" TargetMode="Externa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hyperlink" Target="http://www.hdgo.hr/Pages/Print.aspx?sifraStranica=607&amp;kultura=hr" TargetMode="External"/><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hyperlink" Target="http://www.hdgo.hr/Pages/Print.aspx?sifraStranica=607&amp;kultura=hr" TargetMode="External"/><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16.jpeg"/></Relationships>
</file>

<file path=ppt/slides/_rels/slide8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0.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9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6B22B-8108-4C57-B1A8-BB5DD19758AF}"/>
              </a:ext>
            </a:extLst>
          </p:cNvPr>
          <p:cNvSpPr>
            <a:spLocks noGrp="1"/>
          </p:cNvSpPr>
          <p:nvPr>
            <p:ph type="ctrTitle"/>
          </p:nvPr>
        </p:nvSpPr>
        <p:spPr>
          <a:xfrm>
            <a:off x="1187624" y="-315416"/>
            <a:ext cx="6858000" cy="2387600"/>
          </a:xfrm>
        </p:spPr>
        <p:txBody>
          <a:bodyPr/>
          <a:lstStyle/>
          <a:p>
            <a:r>
              <a:rPr lang="sr-Latn-RS" dirty="0"/>
              <a:t>Aktuelne teme iz oblasti </a:t>
            </a:r>
            <a:r>
              <a:rPr lang="sr-Latn-RS" dirty="0" err="1"/>
              <a:t>infertiliteta</a:t>
            </a:r>
            <a:r>
              <a:rPr lang="sr-Latn-RS" dirty="0"/>
              <a:t> i trudnoće</a:t>
            </a:r>
            <a:endParaRPr lang="en-GB" dirty="0"/>
          </a:p>
        </p:txBody>
      </p:sp>
      <p:sp>
        <p:nvSpPr>
          <p:cNvPr id="3" name="Subtitle 2">
            <a:extLst>
              <a:ext uri="{FF2B5EF4-FFF2-40B4-BE49-F238E27FC236}">
                <a16:creationId xmlns:a16="http://schemas.microsoft.com/office/drawing/2014/main" xmlns="" id="{D51A2BD4-C778-4481-A5CF-2B7A05EB8F71}"/>
              </a:ext>
            </a:extLst>
          </p:cNvPr>
          <p:cNvSpPr>
            <a:spLocks noGrp="1"/>
          </p:cNvSpPr>
          <p:nvPr>
            <p:ph type="subTitle" idx="1"/>
          </p:nvPr>
        </p:nvSpPr>
        <p:spPr>
          <a:xfrm>
            <a:off x="395536" y="2708920"/>
            <a:ext cx="8496944" cy="3215480"/>
          </a:xfrm>
        </p:spPr>
        <p:txBody>
          <a:bodyPr>
            <a:normAutofit fontScale="77500" lnSpcReduction="20000"/>
          </a:bodyPr>
          <a:lstStyle/>
          <a:p>
            <a:pPr algn="l"/>
            <a:r>
              <a:rPr kumimoji="0" lang="en-GB" sz="2100" b="0" i="0" u="none" strike="noStrike" kern="1200" cap="none" spc="0" normalizeH="0" baseline="0" noProof="0" dirty="0" err="1">
                <a:ln>
                  <a:noFill/>
                </a:ln>
                <a:solidFill>
                  <a:srgbClr val="000099"/>
                </a:solidFill>
                <a:effectLst/>
                <a:uLnTx/>
                <a:uFillTx/>
                <a:ea typeface="+mj-ea"/>
              </a:rPr>
              <a:t>Dijagnostika</a:t>
            </a:r>
            <a:r>
              <a:rPr kumimoji="0" lang="en-GB" sz="2100" b="0" i="0" u="none" strike="noStrike" kern="1200" cap="none" spc="0" normalizeH="0" baseline="0" noProof="0" dirty="0">
                <a:ln>
                  <a:noFill/>
                </a:ln>
                <a:solidFill>
                  <a:srgbClr val="000099"/>
                </a:solidFill>
                <a:effectLst/>
                <a:uLnTx/>
                <a:uFillTx/>
                <a:ea typeface="+mj-ea"/>
              </a:rPr>
              <a:t> </a:t>
            </a:r>
            <a:r>
              <a:rPr kumimoji="0" lang="en-GB" sz="2100" b="0" i="0" u="none" strike="noStrike" kern="1200" cap="none" spc="0" normalizeH="0" baseline="0" noProof="0" dirty="0" err="1">
                <a:ln>
                  <a:noFill/>
                </a:ln>
                <a:solidFill>
                  <a:srgbClr val="000099"/>
                </a:solidFill>
                <a:effectLst/>
                <a:uLnTx/>
                <a:uFillTx/>
                <a:ea typeface="+mj-ea"/>
              </a:rPr>
              <a:t>infertiliteta</a:t>
            </a:r>
            <a:r>
              <a:rPr kumimoji="0" lang="en-GB" sz="2100" b="0" i="0" u="none" strike="noStrike" kern="1200" cap="none" spc="0" normalizeH="0" baseline="0" noProof="0" dirty="0">
                <a:ln>
                  <a:noFill/>
                </a:ln>
                <a:solidFill>
                  <a:srgbClr val="000099"/>
                </a:solidFill>
                <a:effectLst/>
                <a:uLnTx/>
                <a:uFillTx/>
                <a:ea typeface="+mj-ea"/>
              </a:rPr>
              <a:t>, AMH</a:t>
            </a:r>
            <a:endParaRPr kumimoji="0" lang="sr-Latn-RS" sz="2100" b="0" i="0" u="none" strike="noStrike" kern="1200" cap="none" spc="0" normalizeH="0" baseline="0" noProof="0" dirty="0">
              <a:ln>
                <a:noFill/>
              </a:ln>
              <a:solidFill>
                <a:srgbClr val="000099"/>
              </a:solidFill>
              <a:effectLst/>
              <a:uLnTx/>
              <a:uFillTx/>
              <a:ea typeface="+mj-ea"/>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sr-Latn-RS" sz="2100" dirty="0">
                <a:solidFill>
                  <a:prstClr val="black"/>
                </a:solidFill>
              </a:rPr>
              <a:t>	</a:t>
            </a:r>
            <a:r>
              <a:rPr kumimoji="0" lang="en-GB" sz="2100" b="0" i="1" u="none" strike="noStrike" kern="1200" cap="none" spc="0" normalizeH="0" baseline="0" noProof="0" dirty="0" smtClean="0">
                <a:ln>
                  <a:noFill/>
                </a:ln>
                <a:solidFill>
                  <a:prstClr val="black"/>
                </a:solidFill>
                <a:effectLst/>
                <a:uLnTx/>
                <a:uFillTx/>
              </a:rPr>
              <a:t>Dr </a:t>
            </a:r>
            <a:r>
              <a:rPr kumimoji="0" lang="en-GB" sz="2100" b="0" i="1" u="none" strike="noStrike" kern="1200" cap="none" spc="0" normalizeH="0" baseline="0" noProof="0" dirty="0" err="1">
                <a:ln>
                  <a:noFill/>
                </a:ln>
                <a:solidFill>
                  <a:prstClr val="black"/>
                </a:solidFill>
                <a:effectLst/>
                <a:uLnTx/>
                <a:uFillTx/>
              </a:rPr>
              <a:t>Ljiljana</a:t>
            </a:r>
            <a:r>
              <a:rPr kumimoji="0" lang="en-GB" sz="2100" b="0" i="1" u="none" strike="noStrike" kern="1200" cap="none" spc="0" normalizeH="0" baseline="0" noProof="0" dirty="0">
                <a:ln>
                  <a:noFill/>
                </a:ln>
                <a:solidFill>
                  <a:prstClr val="black"/>
                </a:solidFill>
                <a:effectLst/>
                <a:uLnTx/>
                <a:uFillTx/>
              </a:rPr>
              <a:t> </a:t>
            </a:r>
            <a:r>
              <a:rPr kumimoji="0" lang="en-GB" sz="2100" b="0" i="1" u="none" strike="noStrike" kern="1200" cap="none" spc="0" normalizeH="0" baseline="0" noProof="0" dirty="0" err="1">
                <a:ln>
                  <a:noFill/>
                </a:ln>
                <a:solidFill>
                  <a:prstClr val="black"/>
                </a:solidFill>
                <a:effectLst/>
                <a:uLnTx/>
                <a:uFillTx/>
              </a:rPr>
              <a:t>Stanišić-Peulić</a:t>
            </a:r>
            <a:r>
              <a:rPr kumimoji="0" lang="en-GB" sz="2100" b="0" i="1" u="none" strike="noStrike" kern="1200" cap="none" spc="0" normalizeH="0" baseline="0" noProof="0" dirty="0">
                <a:ln>
                  <a:noFill/>
                </a:ln>
                <a:solidFill>
                  <a:prstClr val="black"/>
                </a:solidFill>
                <a:effectLst/>
                <a:uLnTx/>
                <a:uFillTx/>
              </a:rPr>
              <a:t>, </a:t>
            </a:r>
            <a:r>
              <a:rPr kumimoji="0" lang="sr-Latn-RS" sz="2100" b="0" i="1" u="none" strike="noStrike" kern="1200" cap="none" spc="0" normalizeH="0" baseline="0" noProof="0" dirty="0" err="1">
                <a:ln>
                  <a:noFill/>
                </a:ln>
                <a:solidFill>
                  <a:prstClr val="black"/>
                </a:solidFill>
                <a:effectLst/>
                <a:uLnTx/>
                <a:uFillTx/>
              </a:rPr>
              <a:t>spec</a:t>
            </a:r>
            <a:r>
              <a:rPr kumimoji="0" lang="sr-Latn-RS" sz="2100" b="0" i="1" u="none" strike="noStrike" kern="1200" cap="none" spc="0" normalizeH="0" baseline="0" noProof="0" dirty="0">
                <a:ln>
                  <a:noFill/>
                </a:ln>
                <a:solidFill>
                  <a:prstClr val="black"/>
                </a:solidFill>
                <a:effectLst/>
                <a:uLnTx/>
                <a:uFillTx/>
              </a:rPr>
              <a:t>. </a:t>
            </a:r>
            <a:r>
              <a:rPr lang="sr-Latn-RS" sz="2100" i="1" dirty="0">
                <a:solidFill>
                  <a:prstClr val="black"/>
                </a:solidFill>
              </a:rPr>
              <a:t>g</a:t>
            </a:r>
            <a:r>
              <a:rPr kumimoji="0" lang="en-GB" sz="2100" b="0" i="1" u="none" strike="noStrike" kern="1200" cap="none" spc="0" normalizeH="0" baseline="0" noProof="0" dirty="0" err="1">
                <a:ln>
                  <a:noFill/>
                </a:ln>
                <a:solidFill>
                  <a:prstClr val="black"/>
                </a:solidFill>
                <a:effectLst/>
                <a:uLnTx/>
                <a:uFillTx/>
              </a:rPr>
              <a:t>inekolog</a:t>
            </a:r>
            <a:r>
              <a:rPr kumimoji="0" lang="sr-Latn-RS" sz="2100" b="0" i="1" u="none" strike="noStrike" kern="1200" cap="none" spc="0" normalizeH="0" baseline="0" noProof="0" dirty="0" err="1">
                <a:ln>
                  <a:noFill/>
                </a:ln>
                <a:solidFill>
                  <a:prstClr val="black"/>
                </a:solidFill>
                <a:effectLst/>
                <a:uLnTx/>
                <a:uFillTx/>
              </a:rPr>
              <a:t>ije</a:t>
            </a:r>
            <a:r>
              <a:rPr kumimoji="0" lang="sr-Latn-RS" sz="2100" b="0" i="1" u="none" strike="noStrike" kern="1200" cap="none" spc="0" normalizeH="0" baseline="0" noProof="0" dirty="0">
                <a:ln>
                  <a:noFill/>
                </a:ln>
                <a:solidFill>
                  <a:prstClr val="black"/>
                </a:solidFill>
                <a:effectLst/>
                <a:uLnTx/>
                <a:uFillTx/>
              </a:rPr>
              <a:t> i akušerstva</a:t>
            </a:r>
            <a:r>
              <a:rPr kumimoji="0" lang="en-GB" sz="2100" b="0" i="1" u="none" strike="noStrike" kern="1200" cap="none" spc="0" normalizeH="0" baseline="0" noProof="0" dirty="0">
                <a:ln>
                  <a:noFill/>
                </a:ln>
                <a:solidFill>
                  <a:prstClr val="black"/>
                </a:solidFill>
                <a:effectLst/>
                <a:uLnTx/>
                <a:uFillTx/>
              </a:rPr>
              <a:t>, </a:t>
            </a:r>
            <a:r>
              <a:rPr kumimoji="0" lang="en-GB" sz="2100" b="0" i="1" u="none" strike="noStrike" kern="1200" cap="none" spc="0" normalizeH="0" baseline="0" noProof="0" dirty="0" err="1">
                <a:ln>
                  <a:noFill/>
                </a:ln>
                <a:solidFill>
                  <a:prstClr val="black"/>
                </a:solidFill>
                <a:effectLst/>
                <a:uLnTx/>
                <a:uFillTx/>
              </a:rPr>
              <a:t>subspec</a:t>
            </a:r>
            <a:r>
              <a:rPr kumimoji="0" lang="sr-Latn-RS" sz="2100" b="0" i="1" u="none" strike="noStrike" kern="1200" cap="none" spc="0" normalizeH="0" baseline="0" noProof="0" dirty="0">
                <a:ln>
                  <a:noFill/>
                </a:ln>
                <a:solidFill>
                  <a:prstClr val="black"/>
                </a:solidFill>
                <a:effectLst/>
                <a:uLnTx/>
                <a:uFillTx/>
              </a:rPr>
              <a:t>.</a:t>
            </a:r>
            <a:r>
              <a:rPr kumimoji="0" lang="en-GB" sz="2100" b="0" i="1" u="none" strike="noStrike" kern="1200" cap="none" spc="0" normalizeH="0" baseline="0" noProof="0" dirty="0">
                <a:ln>
                  <a:noFill/>
                </a:ln>
                <a:solidFill>
                  <a:prstClr val="black"/>
                </a:solidFill>
                <a:effectLst/>
                <a:uLnTx/>
                <a:uFillTx/>
              </a:rPr>
              <a:t> </a:t>
            </a:r>
            <a:r>
              <a:rPr kumimoji="0" lang="en-GB" sz="2100" b="0" i="1" u="none" strike="noStrike" kern="1200" cap="none" spc="0" normalizeH="0" baseline="0" noProof="0" dirty="0" err="1">
                <a:ln>
                  <a:noFill/>
                </a:ln>
                <a:solidFill>
                  <a:prstClr val="black"/>
                </a:solidFill>
                <a:effectLst/>
                <a:uLnTx/>
                <a:uFillTx/>
              </a:rPr>
              <a:t>fertiliteta</a:t>
            </a:r>
            <a:r>
              <a:rPr kumimoji="0" lang="en-GB" sz="2100" b="0" i="1" u="none" strike="noStrike" kern="1200" cap="none" spc="0" normalizeH="0" baseline="0" noProof="0" dirty="0">
                <a:ln>
                  <a:noFill/>
                </a:ln>
                <a:solidFill>
                  <a:prstClr val="black"/>
                </a:solidFill>
                <a:effectLst/>
                <a:uLnTx/>
                <a:uFillTx/>
              </a:rPr>
              <a:t> </a:t>
            </a:r>
            <a:r>
              <a:rPr kumimoji="0" lang="en-GB" sz="2100" b="0" i="1" u="none" strike="noStrike" kern="1200" cap="none" spc="0" normalizeH="0" baseline="0" noProof="0" dirty="0" err="1">
                <a:ln>
                  <a:noFill/>
                </a:ln>
                <a:solidFill>
                  <a:prstClr val="black"/>
                </a:solidFill>
                <a:effectLst/>
                <a:uLnTx/>
                <a:uFillTx/>
              </a:rPr>
              <a:t>i</a:t>
            </a:r>
            <a:r>
              <a:rPr kumimoji="0" lang="en-GB" sz="2100" b="0" i="1" u="none" strike="noStrike" kern="1200" cap="none" spc="0" normalizeH="0" baseline="0" noProof="0" dirty="0">
                <a:ln>
                  <a:noFill/>
                </a:ln>
                <a:solidFill>
                  <a:prstClr val="black"/>
                </a:solidFill>
                <a:effectLst/>
                <a:uLnTx/>
                <a:uFillTx/>
              </a:rPr>
              <a:t> </a:t>
            </a:r>
            <a:r>
              <a:rPr kumimoji="0" lang="en-GB" sz="2100" b="0" i="1" u="none" strike="noStrike" kern="1200" cap="none" spc="0" normalizeH="0" baseline="0" noProof="0" dirty="0" err="1">
                <a:ln>
                  <a:noFill/>
                </a:ln>
                <a:solidFill>
                  <a:prstClr val="black"/>
                </a:solidFill>
                <a:effectLst/>
                <a:uLnTx/>
                <a:uFillTx/>
              </a:rPr>
              <a:t>steriliteta</a:t>
            </a:r>
            <a:r>
              <a:rPr kumimoji="0" lang="en-GB" sz="2100" b="0" i="1" u="none" strike="noStrike" kern="1200" cap="none" spc="0" normalizeH="0" baseline="0" noProof="0" dirty="0">
                <a:ln>
                  <a:noFill/>
                </a:ln>
                <a:solidFill>
                  <a:prstClr val="black"/>
                </a:solidFill>
                <a:effectLst/>
                <a:uLnTx/>
                <a:uFillTx/>
              </a:rPr>
              <a:t>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100" b="0" i="1" u="none" strike="noStrike" kern="1200" cap="none" spc="0" normalizeH="0" baseline="0" noProof="0" dirty="0">
                <a:ln>
                  <a:noFill/>
                </a:ln>
                <a:solidFill>
                  <a:prstClr val="black"/>
                </a:solidFill>
                <a:effectLst/>
                <a:uLnTx/>
                <a:uFillTx/>
              </a:rPr>
              <a:t>	</a:t>
            </a:r>
            <a:r>
              <a:rPr kumimoji="0" lang="en-GB" sz="2100" b="0" i="1" u="none" strike="noStrike" kern="1200" cap="none" spc="0" normalizeH="0" baseline="0" noProof="0" dirty="0" smtClean="0">
                <a:ln>
                  <a:noFill/>
                </a:ln>
                <a:solidFill>
                  <a:prstClr val="black"/>
                </a:solidFill>
                <a:effectLst/>
                <a:uLnTx/>
                <a:uFillTx/>
              </a:rPr>
              <a:t>Dr </a:t>
            </a:r>
            <a:r>
              <a:rPr kumimoji="0" lang="en-GB" sz="2100" b="0" i="1" u="none" strike="noStrike" kern="1200" cap="none" spc="0" normalizeH="0" baseline="0" noProof="0" dirty="0">
                <a:ln>
                  <a:noFill/>
                </a:ln>
                <a:solidFill>
                  <a:prstClr val="black"/>
                </a:solidFill>
                <a:effectLst/>
                <a:uLnTx/>
                <a:uFillTx/>
              </a:rPr>
              <a:t>Aleksandra Đorđević, s</a:t>
            </a:r>
            <a:r>
              <a:rPr kumimoji="0" lang="sr-Latn-RS" sz="2100" b="0" i="1" u="none" strike="noStrike" kern="1200" cap="none" spc="0" normalizeH="0" baseline="0" noProof="0" dirty="0" err="1">
                <a:ln>
                  <a:noFill/>
                </a:ln>
                <a:solidFill>
                  <a:prstClr val="black"/>
                </a:solidFill>
                <a:effectLst/>
                <a:uLnTx/>
                <a:uFillTx/>
              </a:rPr>
              <a:t>pe</a:t>
            </a:r>
            <a:r>
              <a:rPr kumimoji="0" lang="en-GB" sz="2100" b="0" i="1" u="none" strike="noStrike" kern="1200" cap="none" spc="0" normalizeH="0" baseline="0" noProof="0" dirty="0">
                <a:ln>
                  <a:noFill/>
                </a:ln>
                <a:solidFill>
                  <a:prstClr val="black"/>
                </a:solidFill>
                <a:effectLst/>
                <a:uLnTx/>
                <a:uFillTx/>
              </a:rPr>
              <a:t>c</a:t>
            </a:r>
            <a:r>
              <a:rPr kumimoji="0" lang="sr-Latn-RS" sz="2100" b="0" i="1" u="none" strike="noStrike" kern="1200" cap="none" spc="0" normalizeH="0" baseline="0" noProof="0" dirty="0">
                <a:ln>
                  <a:noFill/>
                </a:ln>
                <a:solidFill>
                  <a:prstClr val="black"/>
                </a:solidFill>
                <a:effectLst/>
                <a:uLnTx/>
                <a:uFillTx/>
              </a:rPr>
              <a:t>.</a:t>
            </a:r>
            <a:r>
              <a:rPr kumimoji="0" lang="en-GB" sz="2100" b="0" i="1" u="none" strike="noStrike" kern="1200" cap="none" spc="0" normalizeH="0" baseline="0" noProof="0" dirty="0">
                <a:ln>
                  <a:noFill/>
                </a:ln>
                <a:solidFill>
                  <a:prstClr val="black"/>
                </a:solidFill>
                <a:effectLst/>
                <a:uLnTx/>
                <a:uFillTx/>
              </a:rPr>
              <a:t> </a:t>
            </a:r>
            <a:r>
              <a:rPr kumimoji="0" lang="en-GB" sz="2100" b="0" i="1" u="none" strike="noStrike" kern="1200" cap="none" spc="0" normalizeH="0" baseline="0" noProof="0" dirty="0" err="1">
                <a:ln>
                  <a:noFill/>
                </a:ln>
                <a:solidFill>
                  <a:prstClr val="black"/>
                </a:solidFill>
                <a:effectLst/>
                <a:uLnTx/>
                <a:uFillTx/>
              </a:rPr>
              <a:t>medicinske</a:t>
            </a:r>
            <a:r>
              <a:rPr kumimoji="0" lang="en-GB" sz="2100" b="0" i="1" u="none" strike="noStrike" kern="1200" cap="none" spc="0" normalizeH="0" baseline="0" noProof="0" dirty="0">
                <a:ln>
                  <a:noFill/>
                </a:ln>
                <a:solidFill>
                  <a:prstClr val="black"/>
                </a:solidFill>
                <a:effectLst/>
                <a:uLnTx/>
                <a:uFillTx/>
              </a:rPr>
              <a:t> </a:t>
            </a:r>
            <a:r>
              <a:rPr kumimoji="0" lang="en-GB" sz="2100" b="0" i="1" u="none" strike="noStrike" kern="1200" cap="none" spc="0" normalizeH="0" baseline="0" noProof="0" dirty="0" err="1">
                <a:ln>
                  <a:noFill/>
                </a:ln>
                <a:solidFill>
                  <a:prstClr val="black"/>
                </a:solidFill>
                <a:effectLst/>
                <a:uLnTx/>
                <a:uFillTx/>
              </a:rPr>
              <a:t>biohemije</a:t>
            </a:r>
            <a:endParaRPr kumimoji="0" lang="sr-Latn-RS" sz="2100" b="0" i="1" u="none" strike="noStrike" kern="1200" cap="none" spc="0" normalizeH="0" baseline="0" noProof="0" dirty="0">
              <a:ln>
                <a:noFill/>
              </a:ln>
              <a:solidFill>
                <a:prstClr val="black"/>
              </a:solidFill>
              <a:effectLst/>
              <a:uLnTx/>
              <a:uFillTx/>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altLang="en-US" sz="2100" b="0" i="0" u="none" strike="noStrike" kern="1200" cap="none" spc="0" normalizeH="0" baseline="0" noProof="0" dirty="0" err="1">
                <a:ln>
                  <a:noFill/>
                </a:ln>
                <a:solidFill>
                  <a:srgbClr val="000099"/>
                </a:solidFill>
                <a:effectLst/>
                <a:uLnTx/>
                <a:uFillTx/>
                <a:ea typeface="+mj-ea"/>
              </a:rPr>
              <a:t>Dijagnostika</a:t>
            </a:r>
            <a:r>
              <a:rPr kumimoji="0" lang="en-GB" altLang="en-US" sz="2100" b="0" i="0" u="none" strike="noStrike" kern="1200" cap="none" spc="0" normalizeH="0" baseline="0" noProof="0" dirty="0">
                <a:ln>
                  <a:noFill/>
                </a:ln>
                <a:solidFill>
                  <a:srgbClr val="000099"/>
                </a:solidFill>
                <a:effectLst/>
                <a:uLnTx/>
                <a:uFillTx/>
                <a:ea typeface="+mj-ea"/>
              </a:rPr>
              <a:t> </a:t>
            </a:r>
            <a:r>
              <a:rPr kumimoji="0" lang="en-GB" altLang="en-US" sz="2100" b="0" i="0" u="none" strike="noStrike" kern="1200" cap="none" spc="0" normalizeH="0" baseline="0" noProof="0" dirty="0" err="1">
                <a:ln>
                  <a:noFill/>
                </a:ln>
                <a:solidFill>
                  <a:srgbClr val="000099"/>
                </a:solidFill>
                <a:effectLst/>
                <a:uLnTx/>
                <a:uFillTx/>
                <a:ea typeface="+mj-ea"/>
              </a:rPr>
              <a:t>i</a:t>
            </a:r>
            <a:r>
              <a:rPr kumimoji="0" lang="en-GB" altLang="en-US" sz="2100" b="0" i="0" u="none" strike="noStrike" kern="1200" cap="none" spc="0" normalizeH="0" baseline="0" noProof="0" dirty="0">
                <a:ln>
                  <a:noFill/>
                </a:ln>
                <a:solidFill>
                  <a:srgbClr val="000099"/>
                </a:solidFill>
                <a:effectLst/>
                <a:uLnTx/>
                <a:uFillTx/>
                <a:ea typeface="+mj-ea"/>
              </a:rPr>
              <a:t> t</a:t>
            </a:r>
            <a:r>
              <a:rPr kumimoji="0" lang="sr-Latn-CS" altLang="en-US" sz="2100" b="0" i="0" u="none" strike="noStrike" kern="1200" cap="none" spc="0" normalizeH="0" baseline="0" noProof="0" dirty="0">
                <a:ln>
                  <a:noFill/>
                </a:ln>
                <a:solidFill>
                  <a:srgbClr val="000099"/>
                </a:solidFill>
                <a:effectLst/>
                <a:uLnTx/>
                <a:uFillTx/>
                <a:ea typeface="+mj-ea"/>
              </a:rPr>
              <a:t>retman trombofilija u </a:t>
            </a:r>
            <a:r>
              <a:rPr kumimoji="0" lang="sr-Latn-CS" altLang="en-US" sz="2100" b="0" i="0" u="none" strike="noStrike" kern="1200" cap="none" spc="0" normalizeH="0" baseline="0" noProof="0" dirty="0" smtClean="0">
                <a:ln>
                  <a:noFill/>
                </a:ln>
                <a:solidFill>
                  <a:srgbClr val="000099"/>
                </a:solidFill>
                <a:effectLst/>
                <a:uLnTx/>
                <a:uFillTx/>
                <a:ea typeface="+mj-ea"/>
              </a:rPr>
              <a:t>trudnoći</a:t>
            </a:r>
            <a:r>
              <a:rPr kumimoji="0" lang="sr-Latn-CS" altLang="en-US" sz="2100" b="0" i="0" u="none" strike="noStrike" kern="1200" cap="none" spc="0" normalizeH="0" noProof="0" dirty="0" smtClean="0">
                <a:ln>
                  <a:noFill/>
                </a:ln>
                <a:solidFill>
                  <a:srgbClr val="000099"/>
                </a:solidFill>
                <a:effectLst/>
                <a:uLnTx/>
                <a:uFillTx/>
                <a:ea typeface="+mj-ea"/>
              </a:rPr>
              <a:t> </a:t>
            </a:r>
            <a:r>
              <a:rPr kumimoji="0" lang="sr-Latn-CS" altLang="en-US" sz="2100" b="0" i="0" u="none" strike="noStrike" kern="1200" cap="none" spc="0" normalizeH="0" baseline="0" noProof="0" dirty="0" smtClean="0">
                <a:ln>
                  <a:noFill/>
                </a:ln>
                <a:solidFill>
                  <a:srgbClr val="000099"/>
                </a:solidFill>
                <a:effectLst/>
                <a:uLnTx/>
                <a:uFillTx/>
                <a:ea typeface="+mj-ea"/>
              </a:rPr>
              <a:t>– kada </a:t>
            </a:r>
            <a:r>
              <a:rPr kumimoji="0" lang="sr-Latn-CS" altLang="en-US" sz="2100" b="0" i="0" u="none" strike="noStrike" kern="1200" cap="none" spc="0" normalizeH="0" baseline="0" noProof="0" dirty="0">
                <a:ln>
                  <a:noFill/>
                </a:ln>
                <a:solidFill>
                  <a:srgbClr val="000099"/>
                </a:solidFill>
                <a:effectLst/>
                <a:uLnTx/>
                <a:uFillTx/>
                <a:ea typeface="+mj-ea"/>
              </a:rPr>
              <a:t>i kako?</a:t>
            </a:r>
            <a:endParaRPr kumimoji="0" lang="sr-Latn-RS" sz="2100" b="0" i="1" u="none" strike="noStrike" kern="1200" cap="none" spc="0" normalizeH="0" baseline="0" noProof="0" dirty="0">
              <a:ln>
                <a:noFill/>
              </a:ln>
              <a:solidFill>
                <a:prstClr val="black"/>
              </a:solidFill>
              <a:effectLst/>
              <a:uLnTx/>
              <a:uFillTx/>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sr-Latn-RS" sz="2100" b="0" i="1" u="none" strike="noStrike" kern="1200" cap="none" spc="0" normalizeH="0" baseline="0" noProof="0" dirty="0">
                <a:ln>
                  <a:noFill/>
                </a:ln>
                <a:solidFill>
                  <a:prstClr val="black"/>
                </a:solidFill>
                <a:effectLst/>
                <a:uLnTx/>
                <a:uFillTx/>
              </a:rPr>
              <a:t>	</a:t>
            </a:r>
            <a:r>
              <a:rPr kumimoji="0" lang="en-GB" sz="2100" b="0" i="1" u="none" strike="noStrike" kern="1200" cap="none" spc="0" normalizeH="0" baseline="0" noProof="0" dirty="0">
                <a:ln>
                  <a:noFill/>
                </a:ln>
                <a:solidFill>
                  <a:prstClr val="black"/>
                </a:solidFill>
                <a:effectLst/>
                <a:uLnTx/>
                <a:uFillTx/>
              </a:rPr>
              <a:t>Prof. </a:t>
            </a:r>
            <a:r>
              <a:rPr kumimoji="0" lang="en-GB" sz="2100" b="0" i="1" u="none" strike="noStrike" kern="1200" cap="none" spc="0" normalizeH="0" baseline="0" noProof="0" dirty="0" err="1">
                <a:ln>
                  <a:noFill/>
                </a:ln>
                <a:solidFill>
                  <a:prstClr val="black"/>
                </a:solidFill>
                <a:effectLst/>
                <a:uLnTx/>
                <a:uFillTx/>
              </a:rPr>
              <a:t>dr</a:t>
            </a:r>
            <a:r>
              <a:rPr kumimoji="0" lang="en-GB" sz="2100" b="0" i="1" u="none" strike="noStrike" kern="1200" cap="none" spc="0" normalizeH="0" baseline="0" noProof="0" dirty="0">
                <a:ln>
                  <a:noFill/>
                </a:ln>
                <a:solidFill>
                  <a:prstClr val="black"/>
                </a:solidFill>
                <a:effectLst/>
                <a:uLnTx/>
                <a:uFillTx/>
              </a:rPr>
              <a:t> Vesna </a:t>
            </a:r>
            <a:r>
              <a:rPr kumimoji="0" lang="en-GB" sz="2100" b="0" i="1" u="none" strike="noStrike" kern="1200" cap="none" spc="0" normalizeH="0" baseline="0" noProof="0" dirty="0" err="1">
                <a:ln>
                  <a:noFill/>
                </a:ln>
                <a:solidFill>
                  <a:prstClr val="black"/>
                </a:solidFill>
                <a:effectLst/>
                <a:uLnTx/>
                <a:uFillTx/>
              </a:rPr>
              <a:t>Ećim-Zlojutro</a:t>
            </a:r>
            <a:r>
              <a:rPr kumimoji="0" lang="en-GB" sz="2100" b="0" i="1" u="none" strike="noStrike" kern="1200" cap="none" spc="0" normalizeH="0" baseline="0" noProof="0" dirty="0">
                <a:ln>
                  <a:noFill/>
                </a:ln>
                <a:solidFill>
                  <a:prstClr val="black"/>
                </a:solidFill>
                <a:effectLst/>
                <a:uLnTx/>
                <a:uFillTx/>
              </a:rPr>
              <a:t>, spec. </a:t>
            </a:r>
            <a:r>
              <a:rPr lang="sr-Latn-RS" sz="2100" i="1" dirty="0">
                <a:solidFill>
                  <a:prstClr val="black"/>
                </a:solidFill>
              </a:rPr>
              <a:t>g</a:t>
            </a:r>
            <a:r>
              <a:rPr kumimoji="0" lang="en-GB" sz="2100" b="0" i="1" u="none" strike="noStrike" kern="1200" cap="none" spc="0" normalizeH="0" baseline="0" noProof="0" dirty="0" err="1">
                <a:ln>
                  <a:noFill/>
                </a:ln>
                <a:solidFill>
                  <a:prstClr val="black"/>
                </a:solidFill>
                <a:effectLst/>
                <a:uLnTx/>
                <a:uFillTx/>
              </a:rPr>
              <a:t>inekologije</a:t>
            </a:r>
            <a:r>
              <a:rPr kumimoji="0" lang="sr-Latn-RS" sz="2100" b="0" i="1" u="none" strike="noStrike" kern="1200" cap="none" spc="0" normalizeH="0" baseline="0" noProof="0" dirty="0">
                <a:ln>
                  <a:noFill/>
                </a:ln>
                <a:solidFill>
                  <a:prstClr val="black"/>
                </a:solidFill>
                <a:effectLst/>
                <a:uLnTx/>
                <a:uFillTx/>
              </a:rPr>
              <a:t> i akušerstva</a:t>
            </a:r>
            <a:endParaRPr kumimoji="0" lang="en-GB" sz="2100" b="0" i="1" u="none" strike="noStrike" kern="1200" cap="none" spc="0" normalizeH="0" baseline="0" noProof="0" dirty="0">
              <a:ln>
                <a:noFill/>
              </a:ln>
              <a:solidFill>
                <a:prstClr val="black"/>
              </a:solidFill>
              <a:effectLst/>
              <a:uLnTx/>
              <a:uFillTx/>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100" b="0" i="1" u="none" strike="noStrike" kern="1200" cap="none" spc="0" normalizeH="0" baseline="0" noProof="0" dirty="0">
                <a:ln>
                  <a:noFill/>
                </a:ln>
                <a:solidFill>
                  <a:prstClr val="black"/>
                </a:solidFill>
                <a:effectLst/>
                <a:uLnTx/>
                <a:uFillTx/>
              </a:rPr>
              <a:t>	Tijana </a:t>
            </a:r>
            <a:r>
              <a:rPr kumimoji="0" lang="en-GB" sz="2100" b="0" i="1" u="none" strike="noStrike" kern="1200" cap="none" spc="0" normalizeH="0" baseline="0" noProof="0" dirty="0" err="1">
                <a:ln>
                  <a:noFill/>
                </a:ln>
                <a:solidFill>
                  <a:prstClr val="black"/>
                </a:solidFill>
                <a:effectLst/>
                <a:uLnTx/>
                <a:uFillTx/>
              </a:rPr>
              <a:t>Jaroš</a:t>
            </a:r>
            <a:r>
              <a:rPr kumimoji="0" lang="en-GB" sz="2100" b="0" i="1" u="none" strike="noStrike" kern="1200" cap="none" spc="0" normalizeH="0" baseline="0" noProof="0" dirty="0">
                <a:ln>
                  <a:noFill/>
                </a:ln>
                <a:solidFill>
                  <a:prstClr val="black"/>
                </a:solidFill>
                <a:effectLst/>
                <a:uLnTx/>
                <a:uFillTx/>
              </a:rPr>
              <a:t>, spec</a:t>
            </a:r>
            <a:r>
              <a:rPr kumimoji="0" lang="sr-Latn-RS" sz="2100" b="0" i="1" u="none" strike="noStrike" kern="1200" cap="none" spc="0" normalizeH="0" baseline="0" noProof="0" dirty="0">
                <a:ln>
                  <a:noFill/>
                </a:ln>
                <a:solidFill>
                  <a:prstClr val="black"/>
                </a:solidFill>
                <a:effectLst/>
                <a:uLnTx/>
                <a:uFillTx/>
              </a:rPr>
              <a:t>.</a:t>
            </a:r>
            <a:r>
              <a:rPr kumimoji="0" lang="en-GB" sz="2100" b="0" i="1" u="none" strike="noStrike" kern="1200" cap="none" spc="0" normalizeH="0" baseline="0" noProof="0" dirty="0">
                <a:ln>
                  <a:noFill/>
                </a:ln>
                <a:solidFill>
                  <a:prstClr val="black"/>
                </a:solidFill>
                <a:effectLst/>
                <a:uLnTx/>
                <a:uFillTx/>
              </a:rPr>
              <a:t> </a:t>
            </a:r>
            <a:r>
              <a:rPr kumimoji="0" lang="en-GB" sz="2100" b="0" i="1" u="none" strike="noStrike" kern="1200" cap="none" spc="0" normalizeH="0" baseline="0" noProof="0" dirty="0" err="1">
                <a:ln>
                  <a:noFill/>
                </a:ln>
                <a:solidFill>
                  <a:prstClr val="black"/>
                </a:solidFill>
                <a:effectLst/>
                <a:uLnTx/>
                <a:uFillTx/>
              </a:rPr>
              <a:t>biolog</a:t>
            </a:r>
            <a:r>
              <a:rPr kumimoji="0" lang="sr-Latn-RS" sz="2100" b="0" i="1" u="none" strike="noStrike" kern="1200" cap="none" spc="0" normalizeH="0" baseline="0" noProof="0" dirty="0" err="1">
                <a:ln>
                  <a:noFill/>
                </a:ln>
                <a:solidFill>
                  <a:prstClr val="black"/>
                </a:solidFill>
                <a:effectLst/>
                <a:uLnTx/>
                <a:uFillTx/>
              </a:rPr>
              <a:t>ije</a:t>
            </a:r>
            <a:endParaRPr kumimoji="0" lang="sr-Latn-RS" sz="2100" b="0" i="1" u="none" strike="noStrike" kern="1200" cap="none" spc="0" normalizeH="0" baseline="0" noProof="0" dirty="0">
              <a:ln>
                <a:noFill/>
              </a:ln>
              <a:solidFill>
                <a:prstClr val="black"/>
              </a:solidFill>
              <a:effectLst/>
              <a:uLnTx/>
              <a:uFillTx/>
            </a:endParaRPr>
          </a:p>
          <a:p>
            <a:pPr marL="0" marR="0" lvl="0" indent="0" algn="l" defTabSz="685800" rtl="0" eaLnBrk="1" fontAlgn="auto" latinLnBrk="0" hangingPunct="1">
              <a:spcBef>
                <a:spcPts val="700"/>
              </a:spcBef>
              <a:spcAft>
                <a:spcPts val="0"/>
              </a:spcAft>
              <a:buClrTx/>
              <a:buSzTx/>
              <a:buFont typeface="Arial" panose="020B0604020202020204" pitchFamily="34" charset="0"/>
              <a:buNone/>
              <a:tabLst/>
              <a:defRPr/>
            </a:pPr>
            <a:r>
              <a:rPr kumimoji="0" lang="en-GB" sz="2100" b="0" i="0" u="none" strike="noStrike" kern="1200" cap="none" spc="0" normalizeH="0" baseline="0" noProof="0" dirty="0" err="1">
                <a:ln>
                  <a:noFill/>
                </a:ln>
                <a:solidFill>
                  <a:srgbClr val="000099"/>
                </a:solidFill>
                <a:effectLst/>
                <a:uLnTx/>
                <a:uFillTx/>
              </a:rPr>
              <a:t>Dijagnostika</a:t>
            </a:r>
            <a:r>
              <a:rPr kumimoji="0" lang="en-GB" sz="2100" b="0" i="0" u="none" strike="noStrike" kern="1200" cap="none" spc="0" normalizeH="0" baseline="0" noProof="0" dirty="0">
                <a:ln>
                  <a:noFill/>
                </a:ln>
                <a:solidFill>
                  <a:srgbClr val="000099"/>
                </a:solidFill>
                <a:effectLst/>
                <a:uLnTx/>
                <a:uFillTx/>
              </a:rPr>
              <a:t> </a:t>
            </a:r>
            <a:r>
              <a:rPr kumimoji="0" lang="en-GB" sz="2100" b="0" i="0" u="none" strike="noStrike" kern="1200" cap="none" spc="0" normalizeH="0" baseline="0" noProof="0" dirty="0" err="1">
                <a:ln>
                  <a:noFill/>
                </a:ln>
                <a:solidFill>
                  <a:srgbClr val="000099"/>
                </a:solidFill>
                <a:effectLst/>
                <a:uLnTx/>
                <a:uFillTx/>
              </a:rPr>
              <a:t>i</a:t>
            </a:r>
            <a:r>
              <a:rPr kumimoji="0" lang="en-GB" sz="2100" b="0" i="0" u="none" strike="noStrike" kern="1200" cap="none" spc="0" normalizeH="0" baseline="0" noProof="0" dirty="0">
                <a:ln>
                  <a:noFill/>
                </a:ln>
                <a:solidFill>
                  <a:srgbClr val="000099"/>
                </a:solidFill>
                <a:effectLst/>
                <a:uLnTx/>
                <a:uFillTx/>
              </a:rPr>
              <a:t> </a:t>
            </a:r>
            <a:r>
              <a:rPr kumimoji="0" lang="en-GB" sz="2100" b="0" i="0" u="none" strike="noStrike" kern="1200" cap="none" spc="0" normalizeH="0" baseline="0" noProof="0" dirty="0" err="1">
                <a:ln>
                  <a:noFill/>
                </a:ln>
                <a:solidFill>
                  <a:srgbClr val="000099"/>
                </a:solidFill>
                <a:effectLst/>
                <a:uLnTx/>
                <a:uFillTx/>
              </a:rPr>
              <a:t>tretman</a:t>
            </a:r>
            <a:r>
              <a:rPr kumimoji="0" lang="sr-Latn-RS" sz="2100" b="0" i="0" u="none" strike="noStrike" kern="1200" cap="none" spc="0" normalizeH="0" baseline="0" noProof="0" dirty="0">
                <a:ln>
                  <a:noFill/>
                </a:ln>
                <a:solidFill>
                  <a:srgbClr val="000099"/>
                </a:solidFill>
                <a:effectLst/>
                <a:uLnTx/>
                <a:uFillTx/>
              </a:rPr>
              <a:t> </a:t>
            </a:r>
            <a:r>
              <a:rPr kumimoji="0" lang="en-GB" sz="2100" b="0" i="0" u="none" strike="noStrike" kern="1200" cap="none" spc="0" normalizeH="0" baseline="0" noProof="0" dirty="0">
                <a:ln>
                  <a:noFill/>
                </a:ln>
                <a:solidFill>
                  <a:srgbClr val="000099"/>
                </a:solidFill>
                <a:effectLst/>
                <a:uLnTx/>
                <a:uFillTx/>
              </a:rPr>
              <a:t>g</a:t>
            </a:r>
            <a:r>
              <a:rPr kumimoji="0" lang="sr-Latn-BA" sz="2100" b="0" i="0" u="none" strike="noStrike" kern="1200" cap="none" spc="0" normalizeH="0" baseline="0" noProof="0" dirty="0" err="1">
                <a:ln>
                  <a:noFill/>
                </a:ln>
                <a:solidFill>
                  <a:srgbClr val="000099"/>
                </a:solidFill>
                <a:effectLst/>
                <a:uLnTx/>
                <a:uFillTx/>
              </a:rPr>
              <a:t>estacijsk</a:t>
            </a:r>
            <a:r>
              <a:rPr kumimoji="0" lang="en-GB" sz="2100" b="0" i="0" u="none" strike="noStrike" kern="1200" cap="none" spc="0" normalizeH="0" baseline="0" noProof="0" dirty="0" err="1">
                <a:ln>
                  <a:noFill/>
                </a:ln>
                <a:solidFill>
                  <a:srgbClr val="000099"/>
                </a:solidFill>
                <a:effectLst/>
                <a:uLnTx/>
                <a:uFillTx/>
              </a:rPr>
              <a:t>og</a:t>
            </a:r>
            <a:r>
              <a:rPr kumimoji="0" lang="sr-Latn-BA" sz="2100" b="0" i="0" u="none" strike="noStrike" kern="1200" cap="none" spc="0" normalizeH="0" baseline="0" noProof="0" dirty="0">
                <a:ln>
                  <a:noFill/>
                </a:ln>
                <a:solidFill>
                  <a:srgbClr val="000099"/>
                </a:solidFill>
                <a:effectLst/>
                <a:uLnTx/>
                <a:uFillTx/>
              </a:rPr>
              <a:t> dijabetes </a:t>
            </a:r>
            <a:r>
              <a:rPr kumimoji="0" lang="sr-Latn-BA" sz="2100" b="0" i="0" u="none" strike="noStrike" kern="1200" cap="none" spc="0" normalizeH="0" baseline="0" noProof="0" dirty="0" err="1">
                <a:ln>
                  <a:noFill/>
                </a:ln>
                <a:solidFill>
                  <a:srgbClr val="000099"/>
                </a:solidFill>
                <a:effectLst/>
                <a:uLnTx/>
                <a:uFillTx/>
              </a:rPr>
              <a:t>melitus</a:t>
            </a:r>
            <a:r>
              <a:rPr kumimoji="0" lang="en-GB" sz="2100" b="0" i="0" u="none" strike="noStrike" kern="1200" cap="none" spc="0" normalizeH="0" baseline="0" noProof="0" dirty="0">
                <a:ln>
                  <a:noFill/>
                </a:ln>
                <a:solidFill>
                  <a:srgbClr val="000099"/>
                </a:solidFill>
                <a:effectLst/>
                <a:uLnTx/>
                <a:uFillTx/>
              </a:rPr>
              <a:t>a</a:t>
            </a:r>
            <a:endParaRPr kumimoji="0" lang="sr-Latn-RS" sz="2100" b="0" i="0" u="none" strike="noStrike" kern="1200" cap="none" spc="0" normalizeH="0" baseline="0" noProof="0" dirty="0">
              <a:ln>
                <a:noFill/>
              </a:ln>
              <a:solidFill>
                <a:srgbClr val="000099"/>
              </a:solidFill>
              <a:effectLst/>
              <a:uLnTx/>
              <a:uFillTx/>
            </a:endParaRPr>
          </a:p>
          <a:p>
            <a:pPr marL="0" marR="0" lvl="0" indent="0" algn="l" defTabSz="685800" rtl="0" eaLnBrk="1" fontAlgn="auto" latinLnBrk="0" hangingPunct="1">
              <a:spcBef>
                <a:spcPts val="700"/>
              </a:spcBef>
              <a:spcAft>
                <a:spcPts val="0"/>
              </a:spcAft>
              <a:buClrTx/>
              <a:buSzTx/>
              <a:buFont typeface="Arial" panose="020B0604020202020204" pitchFamily="34" charset="0"/>
              <a:buNone/>
              <a:tabLst/>
              <a:defRPr/>
            </a:pPr>
            <a:r>
              <a:rPr kumimoji="0" lang="sr-Latn-RS" sz="2100" b="0" i="0" u="none" strike="noStrike" kern="1200" cap="none" spc="0" normalizeH="0" baseline="0" noProof="0" dirty="0">
                <a:ln>
                  <a:noFill/>
                </a:ln>
                <a:solidFill>
                  <a:srgbClr val="000099"/>
                </a:solidFill>
                <a:effectLst/>
                <a:uLnTx/>
                <a:uFillTx/>
              </a:rPr>
              <a:t>	</a:t>
            </a:r>
            <a:r>
              <a:rPr kumimoji="0" lang="en-GB" sz="2100" b="0" i="1" u="none" strike="noStrike" kern="1200" cap="none" spc="0" normalizeH="0" baseline="0" noProof="0" dirty="0">
                <a:ln>
                  <a:noFill/>
                </a:ln>
                <a:effectLst/>
                <a:uLnTx/>
                <a:uFillTx/>
              </a:rPr>
              <a:t>Dr Sara </a:t>
            </a:r>
            <a:r>
              <a:rPr kumimoji="0" lang="en-GB" sz="2100" b="0" i="1" u="none" strike="noStrike" kern="1200" cap="none" spc="0" normalizeH="0" baseline="0" noProof="0" dirty="0" err="1">
                <a:ln>
                  <a:noFill/>
                </a:ln>
                <a:effectLst/>
                <a:uLnTx/>
                <a:uFillTx/>
              </a:rPr>
              <a:t>Kisin</a:t>
            </a:r>
            <a:r>
              <a:rPr kumimoji="0" lang="en-GB" sz="2100" b="0" i="1" u="none" strike="noStrike" kern="1200" cap="none" spc="0" normalizeH="0" baseline="0" noProof="0" dirty="0">
                <a:ln>
                  <a:noFill/>
                </a:ln>
                <a:effectLst/>
                <a:uLnTx/>
                <a:uFillTx/>
              </a:rPr>
              <a:t> Jovanović, s</a:t>
            </a:r>
            <a:r>
              <a:rPr kumimoji="0" lang="sr-Latn-BA" sz="2100" b="0" i="1" u="none" strike="noStrike" kern="1200" cap="none" spc="0" normalizeH="0" baseline="0" noProof="0" dirty="0" err="1">
                <a:ln>
                  <a:noFill/>
                </a:ln>
                <a:effectLst/>
                <a:uLnTx/>
                <a:uFillTx/>
              </a:rPr>
              <a:t>pe</a:t>
            </a:r>
            <a:r>
              <a:rPr kumimoji="0" lang="en-GB" sz="2100" b="0" i="1" u="none" strike="noStrike" kern="1200" cap="none" spc="0" normalizeH="0" baseline="0" noProof="0" dirty="0">
                <a:ln>
                  <a:noFill/>
                </a:ln>
                <a:effectLst/>
                <a:uLnTx/>
                <a:uFillTx/>
              </a:rPr>
              <a:t>c</a:t>
            </a:r>
            <a:r>
              <a:rPr kumimoji="0" lang="sr-Latn-BA" sz="2100" b="0" i="1" u="none" strike="noStrike" kern="1200" cap="none" spc="0" normalizeH="0" baseline="0" noProof="0" dirty="0">
                <a:ln>
                  <a:noFill/>
                </a:ln>
                <a:effectLst/>
                <a:uLnTx/>
                <a:uFillTx/>
              </a:rPr>
              <a:t>.</a:t>
            </a:r>
            <a:r>
              <a:rPr kumimoji="0" lang="en-GB" sz="2100" b="0" i="1" u="none" strike="noStrike" kern="1200" cap="none" spc="0" normalizeH="0" baseline="0" noProof="0" dirty="0">
                <a:ln>
                  <a:noFill/>
                </a:ln>
                <a:effectLst/>
                <a:uLnTx/>
                <a:uFillTx/>
              </a:rPr>
              <a:t> </a:t>
            </a:r>
            <a:r>
              <a:rPr lang="sr-Latn-RS" sz="2100" i="1" dirty="0"/>
              <a:t>g</a:t>
            </a:r>
            <a:r>
              <a:rPr kumimoji="0" lang="en-GB" sz="2100" b="0" i="1" u="none" strike="noStrike" kern="1200" cap="none" spc="0" normalizeH="0" baseline="0" noProof="0" dirty="0" err="1">
                <a:ln>
                  <a:noFill/>
                </a:ln>
                <a:effectLst/>
                <a:uLnTx/>
                <a:uFillTx/>
              </a:rPr>
              <a:t>inekologije</a:t>
            </a:r>
            <a:r>
              <a:rPr kumimoji="0" lang="sr-Latn-RS" sz="2100" b="0" i="1" u="none" strike="noStrike" kern="1200" cap="none" spc="0" normalizeH="0" baseline="0" noProof="0" dirty="0">
                <a:ln>
                  <a:noFill/>
                </a:ln>
                <a:effectLst/>
                <a:uLnTx/>
                <a:uFillTx/>
              </a:rPr>
              <a:t> i akušerstva</a:t>
            </a:r>
          </a:p>
          <a:p>
            <a:pPr marL="0" marR="0" lvl="0" indent="0" algn="l" defTabSz="685800" rtl="0" eaLnBrk="1" fontAlgn="auto" latinLnBrk="0" hangingPunct="1">
              <a:spcBef>
                <a:spcPts val="700"/>
              </a:spcBef>
              <a:spcAft>
                <a:spcPts val="0"/>
              </a:spcAft>
              <a:buClrTx/>
              <a:buSzTx/>
              <a:buFontTx/>
              <a:buNone/>
              <a:tabLst/>
              <a:defRPr/>
            </a:pPr>
            <a:r>
              <a:rPr kumimoji="0" lang="en-GB" sz="2100" b="0" i="0" u="none" strike="noStrike" kern="1200" cap="none" spc="0" normalizeH="0" baseline="0" noProof="0" dirty="0" err="1">
                <a:ln>
                  <a:noFill/>
                </a:ln>
                <a:solidFill>
                  <a:srgbClr val="000099"/>
                </a:solidFill>
                <a:effectLst/>
                <a:uLnTx/>
                <a:uFillTx/>
              </a:rPr>
              <a:t>Preeklampsija</a:t>
            </a:r>
            <a:r>
              <a:rPr kumimoji="0" lang="en-GB" sz="2100" b="0" i="0" u="none" strike="noStrike" kern="1200" cap="none" spc="0" normalizeH="0" baseline="0" noProof="0" dirty="0">
                <a:ln>
                  <a:noFill/>
                </a:ln>
                <a:solidFill>
                  <a:srgbClr val="000099"/>
                </a:solidFill>
                <a:effectLst/>
                <a:uLnTx/>
                <a:uFillTx/>
              </a:rPr>
              <a:t>, </a:t>
            </a:r>
            <a:r>
              <a:rPr kumimoji="0" lang="en-GB" sz="2100" b="0" i="0" u="none" strike="noStrike" kern="1200" cap="none" spc="0" normalizeH="0" baseline="0" noProof="0" dirty="0" err="1">
                <a:ln>
                  <a:noFill/>
                </a:ln>
                <a:solidFill>
                  <a:srgbClr val="000099"/>
                </a:solidFill>
                <a:effectLst/>
                <a:uLnTx/>
                <a:uFillTx/>
              </a:rPr>
              <a:t>dijagnostičke</a:t>
            </a:r>
            <a:r>
              <a:rPr kumimoji="0" lang="en-GB" sz="2100" b="0" i="0" u="none" strike="noStrike" kern="1200" cap="none" spc="0" normalizeH="0" baseline="0" noProof="0" dirty="0">
                <a:ln>
                  <a:noFill/>
                </a:ln>
                <a:solidFill>
                  <a:srgbClr val="000099"/>
                </a:solidFill>
                <a:effectLst/>
                <a:uLnTx/>
                <a:uFillTx/>
              </a:rPr>
              <a:t> </a:t>
            </a:r>
            <a:r>
              <a:rPr kumimoji="0" lang="en-GB" sz="2100" b="0" i="0" u="none" strike="noStrike" kern="1200" cap="none" spc="0" normalizeH="0" baseline="0" noProof="0" dirty="0" err="1">
                <a:ln>
                  <a:noFill/>
                </a:ln>
                <a:solidFill>
                  <a:srgbClr val="000099"/>
                </a:solidFill>
                <a:effectLst/>
                <a:uLnTx/>
                <a:uFillTx/>
              </a:rPr>
              <a:t>mogućnosti</a:t>
            </a:r>
            <a:endParaRPr kumimoji="0" lang="sr-Latn-RS" sz="2100" b="0" i="0" u="none" strike="noStrike" kern="1200" cap="none" spc="0" normalizeH="0" baseline="0" noProof="0" dirty="0">
              <a:ln>
                <a:noFill/>
              </a:ln>
              <a:solidFill>
                <a:srgbClr val="000099"/>
              </a:solidFill>
              <a:effectLst/>
              <a:uLnTx/>
              <a:uFillTx/>
            </a:endParaRPr>
          </a:p>
          <a:p>
            <a:pPr marL="0" marR="0" lvl="0" indent="0" algn="l" defTabSz="685800" rtl="0" eaLnBrk="1" fontAlgn="auto" latinLnBrk="0" hangingPunct="1">
              <a:spcBef>
                <a:spcPts val="700"/>
              </a:spcBef>
              <a:spcAft>
                <a:spcPts val="0"/>
              </a:spcAft>
              <a:buClrTx/>
              <a:buSzTx/>
              <a:buFontTx/>
              <a:buNone/>
              <a:tabLst/>
              <a:defRPr/>
            </a:pPr>
            <a:r>
              <a:rPr kumimoji="0" lang="sr-Latn-RS" sz="2100" b="0" i="0" u="none" strike="noStrike" kern="1200" cap="none" spc="0" normalizeH="0" baseline="0" noProof="0" dirty="0">
                <a:ln>
                  <a:noFill/>
                </a:ln>
                <a:solidFill>
                  <a:srgbClr val="000099"/>
                </a:solidFill>
                <a:effectLst/>
                <a:uLnTx/>
                <a:uFillTx/>
              </a:rPr>
              <a:t>	</a:t>
            </a:r>
            <a:r>
              <a:rPr kumimoji="0" lang="sr-Latn-RS" sz="2100" b="0" i="1" u="none" strike="noStrike" kern="1200" cap="none" spc="0" normalizeH="0" baseline="0" noProof="0" dirty="0">
                <a:ln>
                  <a:noFill/>
                </a:ln>
                <a:effectLst/>
                <a:uLnTx/>
                <a:uFillTx/>
              </a:rPr>
              <a:t>Mr </a:t>
            </a:r>
            <a:r>
              <a:rPr lang="sr-Latn-RS" sz="2100" i="1" dirty="0" smtClean="0"/>
              <a:t>sci med</a:t>
            </a:r>
            <a:r>
              <a:rPr kumimoji="0" lang="sr-Latn-RS" sz="2100" b="0" i="1" u="none" strike="noStrike" kern="1200" cap="none" spc="0" normalizeH="0" baseline="0" noProof="0" dirty="0" smtClean="0">
                <a:ln>
                  <a:noFill/>
                </a:ln>
                <a:effectLst/>
                <a:uLnTx/>
                <a:uFillTx/>
              </a:rPr>
              <a:t> </a:t>
            </a:r>
            <a:r>
              <a:rPr kumimoji="0" lang="sr-Latn-RS" sz="2100" b="0" i="1" u="none" strike="noStrike" kern="1200" cap="none" spc="0" normalizeH="0" baseline="0" noProof="0" dirty="0">
                <a:ln>
                  <a:noFill/>
                </a:ln>
                <a:effectLst/>
                <a:uLnTx/>
                <a:uFillTx/>
              </a:rPr>
              <a:t>Arnela Cerić-Baničević, spec. ginekologije i akušerstva</a:t>
            </a:r>
          </a:p>
          <a:p>
            <a:pPr marL="0" marR="0" lvl="0" indent="0" algn="l" defTabSz="685800" rtl="0" eaLnBrk="1" fontAlgn="auto" latinLnBrk="0" hangingPunct="1">
              <a:spcBef>
                <a:spcPts val="700"/>
              </a:spcBef>
              <a:spcAft>
                <a:spcPts val="0"/>
              </a:spcAft>
              <a:buClrTx/>
              <a:buSzTx/>
              <a:buFontTx/>
              <a:buNone/>
              <a:tabLst/>
              <a:defRPr/>
            </a:pPr>
            <a:r>
              <a:rPr kumimoji="0" lang="sr-Latn-RS" sz="2100" b="0" i="1" u="none" strike="noStrike" kern="1200" cap="none" spc="0" normalizeH="0" baseline="0" noProof="0" dirty="0">
                <a:ln>
                  <a:noFill/>
                </a:ln>
                <a:effectLst/>
                <a:uLnTx/>
                <a:uFillTx/>
              </a:rPr>
              <a:t>	Dr </a:t>
            </a:r>
            <a:r>
              <a:rPr kumimoji="0" lang="sr-Latn-RS" sz="2100" b="0" i="1" u="none" strike="noStrike" kern="1200" cap="none" spc="0" normalizeH="0" baseline="0" noProof="0" dirty="0" err="1">
                <a:ln>
                  <a:noFill/>
                </a:ln>
                <a:effectLst/>
                <a:uLnTx/>
                <a:uFillTx/>
              </a:rPr>
              <a:t>Aleksnadra</a:t>
            </a:r>
            <a:r>
              <a:rPr kumimoji="0" lang="sr-Latn-RS" sz="2100" b="0" i="1" u="none" strike="noStrike" kern="1200" cap="none" spc="0" normalizeH="0" baseline="0" noProof="0" dirty="0">
                <a:ln>
                  <a:noFill/>
                </a:ln>
                <a:effectLst/>
                <a:uLnTx/>
                <a:uFillTx/>
              </a:rPr>
              <a:t> Đorđević, </a:t>
            </a:r>
            <a:r>
              <a:rPr kumimoji="0" lang="sr-Latn-RS" sz="2100" b="0" i="1" u="none" strike="noStrike" kern="1200" cap="none" spc="0" normalizeH="0" baseline="0" noProof="0" dirty="0" err="1">
                <a:ln>
                  <a:noFill/>
                </a:ln>
                <a:effectLst/>
                <a:uLnTx/>
                <a:uFillTx/>
              </a:rPr>
              <a:t>spec</a:t>
            </a:r>
            <a:r>
              <a:rPr kumimoji="0" lang="sr-Latn-RS" sz="2100" b="0" i="1" u="none" strike="noStrike" kern="1200" cap="none" spc="0" normalizeH="0" baseline="0" noProof="0" dirty="0">
                <a:ln>
                  <a:noFill/>
                </a:ln>
                <a:effectLst/>
                <a:uLnTx/>
                <a:uFillTx/>
              </a:rPr>
              <a:t>. medicinske biohemije</a:t>
            </a:r>
          </a:p>
          <a:p>
            <a:pPr marL="0" marR="0" lvl="0" indent="0" algn="l" defTabSz="685800" rtl="0" eaLnBrk="1" fontAlgn="auto" latinLnBrk="0" hangingPunct="1">
              <a:spcBef>
                <a:spcPts val="700"/>
              </a:spcBef>
              <a:spcAft>
                <a:spcPts val="0"/>
              </a:spcAft>
              <a:buClrTx/>
              <a:buSzTx/>
              <a:buFontTx/>
              <a:buNone/>
              <a:tabLst/>
              <a:defRPr/>
            </a:pPr>
            <a:endParaRPr kumimoji="0" lang="sr-Latn-RS" sz="2100" b="0" i="0" u="none" strike="noStrike" kern="1200" cap="none" spc="0" normalizeH="0" baseline="0" noProof="0" dirty="0">
              <a:ln>
                <a:noFill/>
              </a:ln>
              <a:solidFill>
                <a:srgbClr val="000099"/>
              </a:solidFill>
              <a:effectLst/>
              <a:uLnTx/>
              <a:uFillTx/>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l"/>
            <a:endParaRPr lang="en-GB" dirty="0"/>
          </a:p>
        </p:txBody>
      </p:sp>
    </p:spTree>
    <p:extLst>
      <p:ext uri="{BB962C8B-B14F-4D97-AF65-F5344CB8AC3E}">
        <p14:creationId xmlns:p14="http://schemas.microsoft.com/office/powerpoint/2010/main" xmlns="" val="4127940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7544" y="260648"/>
            <a:ext cx="8424936" cy="5544616"/>
            <a:chOff x="3150329" y="1842516"/>
            <a:chExt cx="5585110" cy="3572006"/>
          </a:xfrm>
        </p:grpSpPr>
        <p:graphicFrame>
          <p:nvGraphicFramePr>
            <p:cNvPr id="5" name="Diagram 4">
              <a:extLst>
                <a:ext uri="{FF2B5EF4-FFF2-40B4-BE49-F238E27FC236}">
                  <a16:creationId xmlns:a16="http://schemas.microsoft.com/office/drawing/2014/main" xmlns="" id="{86129567-C825-4093-87EF-C42EFA055F31}"/>
                </a:ext>
              </a:extLst>
            </p:cNvPr>
            <p:cNvGraphicFramePr/>
            <p:nvPr>
              <p:extLst>
                <p:ext uri="{D42A27DB-BD31-4B8C-83A1-F6EECF244321}">
                  <p14:modId xmlns:p14="http://schemas.microsoft.com/office/powerpoint/2010/main" xmlns="" val="648068934"/>
                </p:ext>
              </p:extLst>
            </p:nvPr>
          </p:nvGraphicFramePr>
          <p:xfrm>
            <a:off x="3150329" y="1842516"/>
            <a:ext cx="5585110" cy="337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Medical Icons Royalty Free Stock Vector Art Illustration">
              <a:extLst>
                <a:ext uri="{FF2B5EF4-FFF2-40B4-BE49-F238E27FC236}">
                  <a16:creationId xmlns:a16="http://schemas.microsoft.com/office/drawing/2014/main" xmlns="" id="{67CB5697-6A0E-4B51-AA1C-1BEBC065D0A1}"/>
                </a:ext>
              </a:extLst>
            </p:cNvPr>
            <p:cNvPicPr>
              <a:picLocks noChangeAspect="1" noChangeArrowheads="1"/>
            </p:cNvPicPr>
            <p:nvPr/>
          </p:nvPicPr>
          <p:blipFill>
            <a:blip r:embed="rId7" cstate="print">
              <a:duotone>
                <a:schemeClr val="accent4">
                  <a:shade val="45000"/>
                  <a:satMod val="135000"/>
                </a:schemeClr>
                <a:prstClr val="white"/>
              </a:duotone>
            </a:blip>
            <a:srcRect l="2688" t="33543" r="76153" b="38843"/>
            <a:stretch>
              <a:fillRect/>
            </a:stretch>
          </p:blipFill>
          <p:spPr bwMode="auto">
            <a:xfrm>
              <a:off x="3173911" y="3890312"/>
              <a:ext cx="765864" cy="710151"/>
            </a:xfrm>
            <a:prstGeom prst="rect">
              <a:avLst/>
            </a:prstGeom>
            <a:noFill/>
          </p:spPr>
        </p:pic>
        <p:pic>
          <p:nvPicPr>
            <p:cNvPr id="7" name="Picture 6" descr="Black Symbols - Human Organs Royalty Free Stock Vector Art Illustration">
              <a:extLst>
                <a:ext uri="{FF2B5EF4-FFF2-40B4-BE49-F238E27FC236}">
                  <a16:creationId xmlns:a16="http://schemas.microsoft.com/office/drawing/2014/main" xmlns="" id="{44DC63CE-6B03-4684-8AF6-E8EBAFB794D6}"/>
                </a:ext>
              </a:extLst>
            </p:cNvPr>
            <p:cNvPicPr>
              <a:picLocks noChangeAspect="1" noChangeArrowheads="1"/>
            </p:cNvPicPr>
            <p:nvPr/>
          </p:nvPicPr>
          <p:blipFill>
            <a:blip r:embed="rId8" cstate="print">
              <a:duotone>
                <a:schemeClr val="accent4">
                  <a:shade val="45000"/>
                  <a:satMod val="135000"/>
                </a:schemeClr>
                <a:prstClr val="white"/>
              </a:duotone>
            </a:blip>
            <a:srcRect l="78047" t="28500" r="5767" b="54200"/>
            <a:stretch>
              <a:fillRect/>
            </a:stretch>
          </p:blipFill>
          <p:spPr bwMode="auto">
            <a:xfrm>
              <a:off x="4755877" y="4916248"/>
              <a:ext cx="466199" cy="498274"/>
            </a:xfrm>
            <a:prstGeom prst="rect">
              <a:avLst/>
            </a:prstGeom>
            <a:noFill/>
          </p:spPr>
        </p:pic>
        <p:pic>
          <p:nvPicPr>
            <p:cNvPr id="8" name="Picture 8" descr="http://icons.iconarchive.com/icons/custom-icon-design/pretty-office-7/256/Calendar-icon.png">
              <a:extLst>
                <a:ext uri="{FF2B5EF4-FFF2-40B4-BE49-F238E27FC236}">
                  <a16:creationId xmlns:a16="http://schemas.microsoft.com/office/drawing/2014/main" xmlns="" id="{BCFC3E2C-821B-479C-8FF4-9623CC0BE9E1}"/>
                </a:ext>
              </a:extLst>
            </p:cNvPr>
            <p:cNvPicPr>
              <a:picLocks noChangeAspect="1" noChangeArrowheads="1"/>
            </p:cNvPicPr>
            <p:nvPr/>
          </p:nvPicPr>
          <p:blipFill>
            <a:blip r:embed="rId9" cstate="print">
              <a:duotone>
                <a:schemeClr val="accent4">
                  <a:shade val="45000"/>
                  <a:satMod val="135000"/>
                </a:schemeClr>
                <a:prstClr val="white"/>
              </a:duotone>
            </a:blip>
            <a:srcRect/>
            <a:stretch>
              <a:fillRect/>
            </a:stretch>
          </p:blipFill>
          <p:spPr bwMode="auto">
            <a:xfrm>
              <a:off x="6370206" y="4830247"/>
              <a:ext cx="516360" cy="516360"/>
            </a:xfrm>
            <a:prstGeom prst="rect">
              <a:avLst/>
            </a:prstGeom>
            <a:noFill/>
          </p:spPr>
        </p:pic>
        <p:pic>
          <p:nvPicPr>
            <p:cNvPr id="9" name="Picture 2">
              <a:extLst>
                <a:ext uri="{FF2B5EF4-FFF2-40B4-BE49-F238E27FC236}">
                  <a16:creationId xmlns:a16="http://schemas.microsoft.com/office/drawing/2014/main" xmlns="" id="{019E6CF4-FC02-4AE8-9B5B-FA29CEDCF388}"/>
                </a:ext>
              </a:extLst>
            </p:cNvPr>
            <p:cNvPicPr>
              <a:picLocks noChangeAspect="1" noChangeArrowheads="1"/>
            </p:cNvPicPr>
            <p:nvPr/>
          </p:nvPicPr>
          <p:blipFill>
            <a:blip r:embed="rId10" cstate="print">
              <a:duotone>
                <a:schemeClr val="accent4">
                  <a:shade val="45000"/>
                  <a:satMod val="135000"/>
                </a:schemeClr>
                <a:prstClr val="white"/>
              </a:duotone>
            </a:blip>
            <a:srcRect l="16039" t="56654" r="77830" b="30396"/>
            <a:stretch>
              <a:fillRect/>
            </a:stretch>
          </p:blipFill>
          <p:spPr bwMode="auto">
            <a:xfrm>
              <a:off x="7696960" y="4916248"/>
              <a:ext cx="158934" cy="172179"/>
            </a:xfrm>
            <a:prstGeom prst="rect">
              <a:avLst/>
            </a:prstGeom>
            <a:solidFill>
              <a:schemeClr val="bg1">
                <a:lumMod val="50000"/>
              </a:schemeClr>
            </a:solidFill>
            <a:ln w="9525">
              <a:noFill/>
              <a:miter lim="800000"/>
              <a:headEnd/>
              <a:tailEnd/>
            </a:ln>
            <a:effectLst/>
          </p:spPr>
        </p:pic>
        <p:pic>
          <p:nvPicPr>
            <p:cNvPr id="10" name="Picture 2">
              <a:extLst>
                <a:ext uri="{FF2B5EF4-FFF2-40B4-BE49-F238E27FC236}">
                  <a16:creationId xmlns:a16="http://schemas.microsoft.com/office/drawing/2014/main" xmlns="" id="{E2D6BA12-E333-44D2-975C-5AAA68FBE2DF}"/>
                </a:ext>
              </a:extLst>
            </p:cNvPr>
            <p:cNvPicPr>
              <a:picLocks noChangeAspect="1" noChangeArrowheads="1"/>
            </p:cNvPicPr>
            <p:nvPr/>
          </p:nvPicPr>
          <p:blipFill>
            <a:blip r:embed="rId10" cstate="print">
              <a:duotone>
                <a:schemeClr val="accent4">
                  <a:shade val="45000"/>
                  <a:satMod val="135000"/>
                </a:schemeClr>
                <a:prstClr val="white"/>
              </a:duotone>
            </a:blip>
            <a:srcRect l="29492" t="57959" r="64207" b="27431"/>
            <a:stretch>
              <a:fillRect/>
            </a:stretch>
          </p:blipFill>
          <p:spPr bwMode="auto">
            <a:xfrm>
              <a:off x="7946567" y="5004020"/>
              <a:ext cx="163349" cy="194253"/>
            </a:xfrm>
            <a:prstGeom prst="rect">
              <a:avLst/>
            </a:prstGeom>
            <a:solidFill>
              <a:schemeClr val="bg1">
                <a:lumMod val="50000"/>
              </a:schemeClr>
            </a:solidFill>
            <a:ln w="9525">
              <a:noFill/>
              <a:miter lim="800000"/>
              <a:headEnd/>
              <a:tailEnd/>
            </a:ln>
            <a:effectLst/>
          </p:spPr>
        </p:pic>
        <p:pic>
          <p:nvPicPr>
            <p:cNvPr id="11" name="Picture 3">
              <a:extLst>
                <a:ext uri="{FF2B5EF4-FFF2-40B4-BE49-F238E27FC236}">
                  <a16:creationId xmlns:a16="http://schemas.microsoft.com/office/drawing/2014/main" xmlns="" id="{C7CC1CA3-9BCD-4504-99C5-4B8ACCA79230}"/>
                </a:ext>
              </a:extLst>
            </p:cNvPr>
            <p:cNvPicPr>
              <a:picLocks noChangeAspect="1" noChangeArrowheads="1"/>
            </p:cNvPicPr>
            <p:nvPr/>
          </p:nvPicPr>
          <p:blipFill>
            <a:blip r:embed="rId11" cstate="print">
              <a:duotone>
                <a:schemeClr val="accent4">
                  <a:shade val="45000"/>
                  <a:satMod val="135000"/>
                </a:schemeClr>
                <a:prstClr val="white"/>
              </a:duotone>
            </a:blip>
            <a:srcRect/>
            <a:stretch>
              <a:fillRect/>
            </a:stretch>
          </p:blipFill>
          <p:spPr bwMode="auto">
            <a:xfrm>
              <a:off x="8179415" y="5031369"/>
              <a:ext cx="278020" cy="291432"/>
            </a:xfrm>
            <a:prstGeom prst="rect">
              <a:avLst/>
            </a:prstGeom>
            <a:solidFill>
              <a:schemeClr val="bg1">
                <a:lumMod val="50000"/>
              </a:schemeClr>
            </a:solidFill>
            <a:ln w="9525">
              <a:noFill/>
              <a:miter lim="800000"/>
              <a:headEnd/>
              <a:tailEnd/>
            </a:ln>
          </p:spPr>
        </p:pic>
        <p:grpSp>
          <p:nvGrpSpPr>
            <p:cNvPr id="12" name="Group 11"/>
            <p:cNvGrpSpPr/>
            <p:nvPr/>
          </p:nvGrpSpPr>
          <p:grpSpPr>
            <a:xfrm>
              <a:off x="3420178" y="2715608"/>
              <a:ext cx="136666" cy="318622"/>
              <a:chOff x="2935161" y="2653143"/>
              <a:chExt cx="515456" cy="1201737"/>
            </a:xfrm>
            <a:solidFill>
              <a:schemeClr val="bg1"/>
            </a:solidFill>
          </p:grpSpPr>
          <p:sp>
            <p:nvSpPr>
              <p:cNvPr id="21" name="Oval 5"/>
              <p:cNvSpPr>
                <a:spLocks noChangeArrowheads="1"/>
              </p:cNvSpPr>
              <p:nvPr/>
            </p:nvSpPr>
            <p:spPr bwMode="auto">
              <a:xfrm>
                <a:off x="3093430" y="2653143"/>
                <a:ext cx="201613" cy="2063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Freeform 6"/>
              <p:cNvSpPr>
                <a:spLocks/>
              </p:cNvSpPr>
              <p:nvPr/>
            </p:nvSpPr>
            <p:spPr bwMode="auto">
              <a:xfrm>
                <a:off x="2958492" y="2878568"/>
                <a:ext cx="492125" cy="976312"/>
              </a:xfrm>
              <a:custGeom>
                <a:avLst/>
                <a:gdLst>
                  <a:gd name="T0" fmla="*/ 70 w 76"/>
                  <a:gd name="T1" fmla="*/ 0 h 151"/>
                  <a:gd name="T2" fmla="*/ 50 w 76"/>
                  <a:gd name="T3" fmla="*/ 0 h 151"/>
                  <a:gd name="T4" fmla="*/ 38 w 76"/>
                  <a:gd name="T5" fmla="*/ 1 h 151"/>
                  <a:gd name="T6" fmla="*/ 26 w 76"/>
                  <a:gd name="T7" fmla="*/ 0 h 151"/>
                  <a:gd name="T8" fmla="*/ 5 w 76"/>
                  <a:gd name="T9" fmla="*/ 0 h 151"/>
                  <a:gd name="T10" fmla="*/ 0 w 76"/>
                  <a:gd name="T11" fmla="*/ 7 h 151"/>
                  <a:gd name="T12" fmla="*/ 0 w 76"/>
                  <a:gd name="T13" fmla="*/ 55 h 151"/>
                  <a:gd name="T14" fmla="*/ 5 w 76"/>
                  <a:gd name="T15" fmla="*/ 63 h 151"/>
                  <a:gd name="T16" fmla="*/ 13 w 76"/>
                  <a:gd name="T17" fmla="*/ 55 h 151"/>
                  <a:gd name="T18" fmla="*/ 13 w 76"/>
                  <a:gd name="T19" fmla="*/ 13 h 151"/>
                  <a:gd name="T20" fmla="*/ 16 w 76"/>
                  <a:gd name="T21" fmla="*/ 13 h 151"/>
                  <a:gd name="T22" fmla="*/ 16 w 76"/>
                  <a:gd name="T23" fmla="*/ 64 h 151"/>
                  <a:gd name="T24" fmla="*/ 16 w 76"/>
                  <a:gd name="T25" fmla="*/ 74 h 151"/>
                  <a:gd name="T26" fmla="*/ 16 w 76"/>
                  <a:gd name="T27" fmla="*/ 141 h 151"/>
                  <a:gd name="T28" fmla="*/ 25 w 76"/>
                  <a:gd name="T29" fmla="*/ 151 h 151"/>
                  <a:gd name="T30" fmla="*/ 35 w 76"/>
                  <a:gd name="T31" fmla="*/ 141 h 151"/>
                  <a:gd name="T32" fmla="*/ 35 w 76"/>
                  <a:gd name="T33" fmla="*/ 74 h 151"/>
                  <a:gd name="T34" fmla="*/ 41 w 76"/>
                  <a:gd name="T35" fmla="*/ 74 h 151"/>
                  <a:gd name="T36" fmla="*/ 41 w 76"/>
                  <a:gd name="T37" fmla="*/ 141 h 151"/>
                  <a:gd name="T38" fmla="*/ 51 w 76"/>
                  <a:gd name="T39" fmla="*/ 151 h 151"/>
                  <a:gd name="T40" fmla="*/ 60 w 76"/>
                  <a:gd name="T41" fmla="*/ 141 h 151"/>
                  <a:gd name="T42" fmla="*/ 60 w 76"/>
                  <a:gd name="T43" fmla="*/ 74 h 151"/>
                  <a:gd name="T44" fmla="*/ 60 w 76"/>
                  <a:gd name="T45" fmla="*/ 64 h 151"/>
                  <a:gd name="T46" fmla="*/ 60 w 76"/>
                  <a:gd name="T47" fmla="*/ 13 h 151"/>
                  <a:gd name="T48" fmla="*/ 63 w 76"/>
                  <a:gd name="T49" fmla="*/ 13 h 151"/>
                  <a:gd name="T50" fmla="*/ 63 w 76"/>
                  <a:gd name="T51" fmla="*/ 55 h 151"/>
                  <a:gd name="T52" fmla="*/ 70 w 76"/>
                  <a:gd name="T53" fmla="*/ 63 h 151"/>
                  <a:gd name="T54" fmla="*/ 76 w 76"/>
                  <a:gd name="T55" fmla="*/ 55 h 151"/>
                  <a:gd name="T56" fmla="*/ 76 w 76"/>
                  <a:gd name="T57" fmla="*/ 7 h 151"/>
                  <a:gd name="T58" fmla="*/ 70 w 76"/>
                  <a:gd name="T5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151">
                    <a:moveTo>
                      <a:pt x="70" y="0"/>
                    </a:moveTo>
                    <a:cubicBezTo>
                      <a:pt x="63" y="0"/>
                      <a:pt x="56" y="0"/>
                      <a:pt x="50" y="0"/>
                    </a:cubicBezTo>
                    <a:cubicBezTo>
                      <a:pt x="38" y="1"/>
                      <a:pt x="38" y="1"/>
                      <a:pt x="38" y="1"/>
                    </a:cubicBezTo>
                    <a:cubicBezTo>
                      <a:pt x="26" y="0"/>
                      <a:pt x="26" y="0"/>
                      <a:pt x="26" y="0"/>
                    </a:cubicBezTo>
                    <a:cubicBezTo>
                      <a:pt x="6" y="0"/>
                      <a:pt x="5" y="0"/>
                      <a:pt x="5" y="0"/>
                    </a:cubicBezTo>
                    <a:cubicBezTo>
                      <a:pt x="3" y="0"/>
                      <a:pt x="0" y="3"/>
                      <a:pt x="0" y="7"/>
                    </a:cubicBezTo>
                    <a:cubicBezTo>
                      <a:pt x="0" y="55"/>
                      <a:pt x="0" y="55"/>
                      <a:pt x="0" y="55"/>
                    </a:cubicBezTo>
                    <a:cubicBezTo>
                      <a:pt x="0" y="60"/>
                      <a:pt x="3" y="63"/>
                      <a:pt x="5" y="63"/>
                    </a:cubicBezTo>
                    <a:cubicBezTo>
                      <a:pt x="10" y="63"/>
                      <a:pt x="13" y="60"/>
                      <a:pt x="13" y="55"/>
                    </a:cubicBezTo>
                    <a:cubicBezTo>
                      <a:pt x="13" y="13"/>
                      <a:pt x="13" y="13"/>
                      <a:pt x="13" y="13"/>
                    </a:cubicBezTo>
                    <a:cubicBezTo>
                      <a:pt x="16" y="13"/>
                      <a:pt x="16" y="13"/>
                      <a:pt x="16" y="13"/>
                    </a:cubicBezTo>
                    <a:cubicBezTo>
                      <a:pt x="16" y="64"/>
                      <a:pt x="16" y="64"/>
                      <a:pt x="16" y="64"/>
                    </a:cubicBezTo>
                    <a:cubicBezTo>
                      <a:pt x="16" y="74"/>
                      <a:pt x="16" y="74"/>
                      <a:pt x="16" y="74"/>
                    </a:cubicBezTo>
                    <a:cubicBezTo>
                      <a:pt x="16" y="141"/>
                      <a:pt x="16" y="141"/>
                      <a:pt x="16" y="141"/>
                    </a:cubicBezTo>
                    <a:cubicBezTo>
                      <a:pt x="16" y="147"/>
                      <a:pt x="20" y="151"/>
                      <a:pt x="25" y="151"/>
                    </a:cubicBezTo>
                    <a:cubicBezTo>
                      <a:pt x="31" y="151"/>
                      <a:pt x="35" y="147"/>
                      <a:pt x="35" y="141"/>
                    </a:cubicBezTo>
                    <a:cubicBezTo>
                      <a:pt x="35" y="74"/>
                      <a:pt x="35" y="74"/>
                      <a:pt x="35" y="74"/>
                    </a:cubicBezTo>
                    <a:cubicBezTo>
                      <a:pt x="41" y="74"/>
                      <a:pt x="41" y="74"/>
                      <a:pt x="41" y="74"/>
                    </a:cubicBezTo>
                    <a:cubicBezTo>
                      <a:pt x="41" y="141"/>
                      <a:pt x="41" y="141"/>
                      <a:pt x="41" y="141"/>
                    </a:cubicBezTo>
                    <a:cubicBezTo>
                      <a:pt x="41" y="147"/>
                      <a:pt x="45" y="151"/>
                      <a:pt x="51" y="151"/>
                    </a:cubicBezTo>
                    <a:cubicBezTo>
                      <a:pt x="56" y="151"/>
                      <a:pt x="60" y="147"/>
                      <a:pt x="60" y="141"/>
                    </a:cubicBezTo>
                    <a:cubicBezTo>
                      <a:pt x="60" y="74"/>
                      <a:pt x="60" y="74"/>
                      <a:pt x="60" y="74"/>
                    </a:cubicBezTo>
                    <a:cubicBezTo>
                      <a:pt x="60" y="64"/>
                      <a:pt x="60" y="64"/>
                      <a:pt x="60" y="64"/>
                    </a:cubicBezTo>
                    <a:cubicBezTo>
                      <a:pt x="60" y="13"/>
                      <a:pt x="60" y="13"/>
                      <a:pt x="60" y="13"/>
                    </a:cubicBezTo>
                    <a:cubicBezTo>
                      <a:pt x="63" y="13"/>
                      <a:pt x="63" y="13"/>
                      <a:pt x="63" y="13"/>
                    </a:cubicBezTo>
                    <a:cubicBezTo>
                      <a:pt x="63" y="55"/>
                      <a:pt x="63" y="55"/>
                      <a:pt x="63" y="55"/>
                    </a:cubicBezTo>
                    <a:cubicBezTo>
                      <a:pt x="63" y="60"/>
                      <a:pt x="66" y="63"/>
                      <a:pt x="70" y="63"/>
                    </a:cubicBezTo>
                    <a:cubicBezTo>
                      <a:pt x="73" y="63"/>
                      <a:pt x="76" y="60"/>
                      <a:pt x="76" y="55"/>
                    </a:cubicBezTo>
                    <a:cubicBezTo>
                      <a:pt x="76" y="7"/>
                      <a:pt x="76" y="7"/>
                      <a:pt x="76" y="7"/>
                    </a:cubicBezTo>
                    <a:cubicBezTo>
                      <a:pt x="76" y="3"/>
                      <a:pt x="73" y="0"/>
                      <a:pt x="7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3" name="Freeform 7"/>
              <p:cNvSpPr>
                <a:spLocks/>
              </p:cNvSpPr>
              <p:nvPr/>
            </p:nvSpPr>
            <p:spPr bwMode="auto">
              <a:xfrm>
                <a:off x="3177567" y="2891268"/>
                <a:ext cx="52388" cy="58737"/>
              </a:xfrm>
              <a:custGeom>
                <a:avLst/>
                <a:gdLst>
                  <a:gd name="T0" fmla="*/ 5 w 8"/>
                  <a:gd name="T1" fmla="*/ 9 h 9"/>
                  <a:gd name="T2" fmla="*/ 3 w 8"/>
                  <a:gd name="T3" fmla="*/ 9 h 9"/>
                  <a:gd name="T4" fmla="*/ 0 w 8"/>
                  <a:gd name="T5" fmla="*/ 5 h 9"/>
                  <a:gd name="T6" fmla="*/ 0 w 8"/>
                  <a:gd name="T7" fmla="*/ 4 h 9"/>
                  <a:gd name="T8" fmla="*/ 3 w 8"/>
                  <a:gd name="T9" fmla="*/ 0 h 9"/>
                  <a:gd name="T10" fmla="*/ 5 w 8"/>
                  <a:gd name="T11" fmla="*/ 0 h 9"/>
                  <a:gd name="T12" fmla="*/ 8 w 8"/>
                  <a:gd name="T13" fmla="*/ 4 h 9"/>
                  <a:gd name="T14" fmla="*/ 8 w 8"/>
                  <a:gd name="T15" fmla="*/ 5 h 9"/>
                  <a:gd name="T16" fmla="*/ 5 w 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5" y="9"/>
                    </a:moveTo>
                    <a:cubicBezTo>
                      <a:pt x="3" y="9"/>
                      <a:pt x="3" y="9"/>
                      <a:pt x="3" y="9"/>
                    </a:cubicBezTo>
                    <a:cubicBezTo>
                      <a:pt x="2" y="9"/>
                      <a:pt x="0" y="7"/>
                      <a:pt x="0" y="5"/>
                    </a:cubicBezTo>
                    <a:cubicBezTo>
                      <a:pt x="0" y="4"/>
                      <a:pt x="0" y="4"/>
                      <a:pt x="0" y="4"/>
                    </a:cubicBezTo>
                    <a:cubicBezTo>
                      <a:pt x="0" y="2"/>
                      <a:pt x="2" y="0"/>
                      <a:pt x="3" y="0"/>
                    </a:cubicBezTo>
                    <a:cubicBezTo>
                      <a:pt x="5" y="0"/>
                      <a:pt x="5" y="0"/>
                      <a:pt x="5" y="0"/>
                    </a:cubicBezTo>
                    <a:cubicBezTo>
                      <a:pt x="7" y="0"/>
                      <a:pt x="8" y="2"/>
                      <a:pt x="8" y="4"/>
                    </a:cubicBezTo>
                    <a:cubicBezTo>
                      <a:pt x="8" y="5"/>
                      <a:pt x="8" y="5"/>
                      <a:pt x="8" y="5"/>
                    </a:cubicBezTo>
                    <a:cubicBezTo>
                      <a:pt x="8" y="7"/>
                      <a:pt x="7" y="9"/>
                      <a:pt x="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4" name="Freeform 8"/>
              <p:cNvSpPr>
                <a:spLocks/>
              </p:cNvSpPr>
              <p:nvPr/>
            </p:nvSpPr>
            <p:spPr bwMode="auto">
              <a:xfrm>
                <a:off x="2935161" y="2956820"/>
                <a:ext cx="71437" cy="265113"/>
              </a:xfrm>
              <a:custGeom>
                <a:avLst/>
                <a:gdLst>
                  <a:gd name="T0" fmla="*/ 5 w 11"/>
                  <a:gd name="T1" fmla="*/ 41 h 41"/>
                  <a:gd name="T2" fmla="*/ 5 w 11"/>
                  <a:gd name="T3" fmla="*/ 41 h 41"/>
                  <a:gd name="T4" fmla="*/ 2 w 11"/>
                  <a:gd name="T5" fmla="*/ 36 h 41"/>
                  <a:gd name="T6" fmla="*/ 0 w 11"/>
                  <a:gd name="T7" fmla="*/ 5 h 41"/>
                  <a:gd name="T8" fmla="*/ 3 w 11"/>
                  <a:gd name="T9" fmla="*/ 0 h 41"/>
                  <a:gd name="T10" fmla="*/ 7 w 11"/>
                  <a:gd name="T11" fmla="*/ 0 h 41"/>
                  <a:gd name="T12" fmla="*/ 11 w 11"/>
                  <a:gd name="T13" fmla="*/ 5 h 41"/>
                  <a:gd name="T14" fmla="*/ 9 w 11"/>
                  <a:gd name="T15" fmla="*/ 36 h 41"/>
                  <a:gd name="T16" fmla="*/ 5 w 1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1">
                    <a:moveTo>
                      <a:pt x="5" y="41"/>
                    </a:moveTo>
                    <a:cubicBezTo>
                      <a:pt x="5" y="41"/>
                      <a:pt x="5" y="41"/>
                      <a:pt x="5" y="41"/>
                    </a:cubicBezTo>
                    <a:cubicBezTo>
                      <a:pt x="3" y="41"/>
                      <a:pt x="2" y="38"/>
                      <a:pt x="2" y="36"/>
                    </a:cubicBezTo>
                    <a:cubicBezTo>
                      <a:pt x="0" y="5"/>
                      <a:pt x="0" y="5"/>
                      <a:pt x="0" y="5"/>
                    </a:cubicBezTo>
                    <a:cubicBezTo>
                      <a:pt x="0" y="3"/>
                      <a:pt x="2" y="0"/>
                      <a:pt x="3" y="0"/>
                    </a:cubicBezTo>
                    <a:cubicBezTo>
                      <a:pt x="7" y="0"/>
                      <a:pt x="7" y="0"/>
                      <a:pt x="7" y="0"/>
                    </a:cubicBezTo>
                    <a:cubicBezTo>
                      <a:pt x="9" y="0"/>
                      <a:pt x="11" y="3"/>
                      <a:pt x="11" y="5"/>
                    </a:cubicBezTo>
                    <a:cubicBezTo>
                      <a:pt x="9" y="36"/>
                      <a:pt x="9" y="36"/>
                      <a:pt x="9" y="36"/>
                    </a:cubicBezTo>
                    <a:cubicBezTo>
                      <a:pt x="9" y="38"/>
                      <a:pt x="8" y="41"/>
                      <a:pt x="5"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6317804" y="2726745"/>
              <a:ext cx="138896" cy="308516"/>
              <a:chOff x="3547455" y="2691243"/>
              <a:chExt cx="523875" cy="1163637"/>
            </a:xfrm>
            <a:solidFill>
              <a:schemeClr val="bg1"/>
            </a:solidFill>
          </p:grpSpPr>
          <p:sp>
            <p:nvSpPr>
              <p:cNvPr id="14" name="Freeform 9"/>
              <p:cNvSpPr>
                <a:spLocks/>
              </p:cNvSpPr>
              <p:nvPr/>
            </p:nvSpPr>
            <p:spPr bwMode="auto">
              <a:xfrm>
                <a:off x="3547455" y="3008743"/>
                <a:ext cx="149225" cy="290512"/>
              </a:xfrm>
              <a:custGeom>
                <a:avLst/>
                <a:gdLst>
                  <a:gd name="T0" fmla="*/ 13 w 23"/>
                  <a:gd name="T1" fmla="*/ 0 h 45"/>
                  <a:gd name="T2" fmla="*/ 2 w 23"/>
                  <a:gd name="T3" fmla="*/ 36 h 45"/>
                  <a:gd name="T4" fmla="*/ 4 w 23"/>
                  <a:gd name="T5" fmla="*/ 43 h 45"/>
                  <a:gd name="T6" fmla="*/ 12 w 23"/>
                  <a:gd name="T7" fmla="*/ 39 h 45"/>
                  <a:gd name="T8" fmla="*/ 23 w 23"/>
                  <a:gd name="T9" fmla="*/ 5 h 45"/>
                  <a:gd name="T10" fmla="*/ 23 w 23"/>
                  <a:gd name="T11" fmla="*/ 5 h 45"/>
                  <a:gd name="T12" fmla="*/ 13 w 2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3" h="45">
                    <a:moveTo>
                      <a:pt x="13" y="0"/>
                    </a:moveTo>
                    <a:cubicBezTo>
                      <a:pt x="2" y="36"/>
                      <a:pt x="2" y="36"/>
                      <a:pt x="2" y="36"/>
                    </a:cubicBezTo>
                    <a:cubicBezTo>
                      <a:pt x="2" y="36"/>
                      <a:pt x="0" y="41"/>
                      <a:pt x="4" y="43"/>
                    </a:cubicBezTo>
                    <a:cubicBezTo>
                      <a:pt x="10" y="45"/>
                      <a:pt x="12" y="39"/>
                      <a:pt x="12" y="39"/>
                    </a:cubicBezTo>
                    <a:cubicBezTo>
                      <a:pt x="18" y="18"/>
                      <a:pt x="21" y="9"/>
                      <a:pt x="23" y="5"/>
                    </a:cubicBezTo>
                    <a:cubicBezTo>
                      <a:pt x="23" y="5"/>
                      <a:pt x="23" y="5"/>
                      <a:pt x="23" y="5"/>
                    </a:cubicBezTo>
                    <a:lnTo>
                      <a:pt x="1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Freeform 10"/>
              <p:cNvSpPr>
                <a:spLocks/>
              </p:cNvSpPr>
              <p:nvPr/>
            </p:nvSpPr>
            <p:spPr bwMode="auto">
              <a:xfrm>
                <a:off x="3922105" y="3002393"/>
                <a:ext cx="149225" cy="296862"/>
              </a:xfrm>
              <a:custGeom>
                <a:avLst/>
                <a:gdLst>
                  <a:gd name="T0" fmla="*/ 21 w 23"/>
                  <a:gd name="T1" fmla="*/ 37 h 46"/>
                  <a:gd name="T2" fmla="*/ 10 w 23"/>
                  <a:gd name="T3" fmla="*/ 0 h 46"/>
                  <a:gd name="T4" fmla="*/ 0 w 23"/>
                  <a:gd name="T5" fmla="*/ 5 h 46"/>
                  <a:gd name="T6" fmla="*/ 11 w 23"/>
                  <a:gd name="T7" fmla="*/ 40 h 46"/>
                  <a:gd name="T8" fmla="*/ 19 w 23"/>
                  <a:gd name="T9" fmla="*/ 44 h 46"/>
                  <a:gd name="T10" fmla="*/ 21 w 23"/>
                  <a:gd name="T11" fmla="*/ 37 h 46"/>
                </a:gdLst>
                <a:ahLst/>
                <a:cxnLst>
                  <a:cxn ang="0">
                    <a:pos x="T0" y="T1"/>
                  </a:cxn>
                  <a:cxn ang="0">
                    <a:pos x="T2" y="T3"/>
                  </a:cxn>
                  <a:cxn ang="0">
                    <a:pos x="T4" y="T5"/>
                  </a:cxn>
                  <a:cxn ang="0">
                    <a:pos x="T6" y="T7"/>
                  </a:cxn>
                  <a:cxn ang="0">
                    <a:pos x="T8" y="T9"/>
                  </a:cxn>
                  <a:cxn ang="0">
                    <a:pos x="T10" y="T11"/>
                  </a:cxn>
                </a:cxnLst>
                <a:rect l="0" t="0" r="r" b="b"/>
                <a:pathLst>
                  <a:path w="23" h="46">
                    <a:moveTo>
                      <a:pt x="21" y="37"/>
                    </a:moveTo>
                    <a:cubicBezTo>
                      <a:pt x="14" y="14"/>
                      <a:pt x="11" y="5"/>
                      <a:pt x="10" y="0"/>
                    </a:cubicBezTo>
                    <a:cubicBezTo>
                      <a:pt x="0" y="5"/>
                      <a:pt x="0" y="5"/>
                      <a:pt x="0" y="5"/>
                    </a:cubicBezTo>
                    <a:cubicBezTo>
                      <a:pt x="11" y="40"/>
                      <a:pt x="11" y="40"/>
                      <a:pt x="11" y="40"/>
                    </a:cubicBezTo>
                    <a:cubicBezTo>
                      <a:pt x="11" y="40"/>
                      <a:pt x="13" y="46"/>
                      <a:pt x="19" y="44"/>
                    </a:cubicBezTo>
                    <a:cubicBezTo>
                      <a:pt x="23" y="42"/>
                      <a:pt x="21" y="37"/>
                      <a:pt x="21"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Oval 11"/>
              <p:cNvSpPr>
                <a:spLocks noChangeArrowheads="1"/>
              </p:cNvSpPr>
              <p:nvPr/>
            </p:nvSpPr>
            <p:spPr bwMode="auto">
              <a:xfrm>
                <a:off x="3709380" y="2691243"/>
                <a:ext cx="206375" cy="20796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Freeform 12"/>
              <p:cNvSpPr>
                <a:spLocks/>
              </p:cNvSpPr>
              <p:nvPr/>
            </p:nvSpPr>
            <p:spPr bwMode="auto">
              <a:xfrm>
                <a:off x="3831617" y="3473880"/>
                <a:ext cx="84138" cy="381000"/>
              </a:xfrm>
              <a:custGeom>
                <a:avLst/>
                <a:gdLst>
                  <a:gd name="T0" fmla="*/ 0 w 13"/>
                  <a:gd name="T1" fmla="*/ 54 h 59"/>
                  <a:gd name="T2" fmla="*/ 6 w 13"/>
                  <a:gd name="T3" fmla="*/ 59 h 59"/>
                  <a:gd name="T4" fmla="*/ 13 w 13"/>
                  <a:gd name="T5" fmla="*/ 55 h 59"/>
                  <a:gd name="T6" fmla="*/ 13 w 13"/>
                  <a:gd name="T7" fmla="*/ 0 h 59"/>
                  <a:gd name="T8" fmla="*/ 0 w 13"/>
                  <a:gd name="T9" fmla="*/ 0 h 59"/>
                  <a:gd name="T10" fmla="*/ 0 w 13"/>
                  <a:gd name="T11" fmla="*/ 54 h 59"/>
                </a:gdLst>
                <a:ahLst/>
                <a:cxnLst>
                  <a:cxn ang="0">
                    <a:pos x="T0" y="T1"/>
                  </a:cxn>
                  <a:cxn ang="0">
                    <a:pos x="T2" y="T3"/>
                  </a:cxn>
                  <a:cxn ang="0">
                    <a:pos x="T4" y="T5"/>
                  </a:cxn>
                  <a:cxn ang="0">
                    <a:pos x="T6" y="T7"/>
                  </a:cxn>
                  <a:cxn ang="0">
                    <a:pos x="T8" y="T9"/>
                  </a:cxn>
                  <a:cxn ang="0">
                    <a:pos x="T10" y="T11"/>
                  </a:cxn>
                </a:cxnLst>
                <a:rect l="0" t="0" r="r" b="b"/>
                <a:pathLst>
                  <a:path w="13" h="59">
                    <a:moveTo>
                      <a:pt x="0" y="54"/>
                    </a:moveTo>
                    <a:cubicBezTo>
                      <a:pt x="0" y="54"/>
                      <a:pt x="0" y="59"/>
                      <a:pt x="6" y="59"/>
                    </a:cubicBezTo>
                    <a:cubicBezTo>
                      <a:pt x="13" y="59"/>
                      <a:pt x="13" y="55"/>
                      <a:pt x="13" y="55"/>
                    </a:cubicBezTo>
                    <a:cubicBezTo>
                      <a:pt x="13" y="0"/>
                      <a:pt x="13" y="0"/>
                      <a:pt x="13" y="0"/>
                    </a:cubicBezTo>
                    <a:cubicBezTo>
                      <a:pt x="0" y="0"/>
                      <a:pt x="0" y="0"/>
                      <a:pt x="0" y="0"/>
                    </a:cubicBezTo>
                    <a:cubicBezTo>
                      <a:pt x="0" y="54"/>
                      <a:pt x="0" y="54"/>
                      <a:pt x="0"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 name="Freeform 13"/>
              <p:cNvSpPr>
                <a:spLocks/>
              </p:cNvSpPr>
              <p:nvPr/>
            </p:nvSpPr>
            <p:spPr bwMode="auto">
              <a:xfrm>
                <a:off x="3703030" y="3473880"/>
                <a:ext cx="84138" cy="381000"/>
              </a:xfrm>
              <a:custGeom>
                <a:avLst/>
                <a:gdLst>
                  <a:gd name="T0" fmla="*/ 0 w 13"/>
                  <a:gd name="T1" fmla="*/ 55 h 59"/>
                  <a:gd name="T2" fmla="*/ 7 w 13"/>
                  <a:gd name="T3" fmla="*/ 59 h 59"/>
                  <a:gd name="T4" fmla="*/ 13 w 13"/>
                  <a:gd name="T5" fmla="*/ 54 h 59"/>
                  <a:gd name="T6" fmla="*/ 13 w 13"/>
                  <a:gd name="T7" fmla="*/ 0 h 59"/>
                  <a:gd name="T8" fmla="*/ 0 w 13"/>
                  <a:gd name="T9" fmla="*/ 0 h 59"/>
                  <a:gd name="T10" fmla="*/ 0 w 13"/>
                  <a:gd name="T11" fmla="*/ 55 h 59"/>
                </a:gdLst>
                <a:ahLst/>
                <a:cxnLst>
                  <a:cxn ang="0">
                    <a:pos x="T0" y="T1"/>
                  </a:cxn>
                  <a:cxn ang="0">
                    <a:pos x="T2" y="T3"/>
                  </a:cxn>
                  <a:cxn ang="0">
                    <a:pos x="T4" y="T5"/>
                  </a:cxn>
                  <a:cxn ang="0">
                    <a:pos x="T6" y="T7"/>
                  </a:cxn>
                  <a:cxn ang="0">
                    <a:pos x="T8" y="T9"/>
                  </a:cxn>
                  <a:cxn ang="0">
                    <a:pos x="T10" y="T11"/>
                  </a:cxn>
                </a:cxnLst>
                <a:rect l="0" t="0" r="r" b="b"/>
                <a:pathLst>
                  <a:path w="13" h="59">
                    <a:moveTo>
                      <a:pt x="0" y="55"/>
                    </a:moveTo>
                    <a:cubicBezTo>
                      <a:pt x="0" y="55"/>
                      <a:pt x="0" y="59"/>
                      <a:pt x="7" y="59"/>
                    </a:cubicBezTo>
                    <a:cubicBezTo>
                      <a:pt x="13" y="59"/>
                      <a:pt x="13" y="54"/>
                      <a:pt x="13" y="54"/>
                    </a:cubicBezTo>
                    <a:cubicBezTo>
                      <a:pt x="13" y="9"/>
                      <a:pt x="13" y="1"/>
                      <a:pt x="13" y="0"/>
                    </a:cubicBezTo>
                    <a:cubicBezTo>
                      <a:pt x="0" y="0"/>
                      <a:pt x="0" y="0"/>
                      <a:pt x="0" y="0"/>
                    </a:cubicBezTo>
                    <a:cubicBezTo>
                      <a:pt x="0" y="55"/>
                      <a:pt x="0" y="55"/>
                      <a:pt x="0" y="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Freeform 14"/>
              <p:cNvSpPr>
                <a:spLocks/>
              </p:cNvSpPr>
              <p:nvPr/>
            </p:nvSpPr>
            <p:spPr bwMode="auto">
              <a:xfrm>
                <a:off x="3787167" y="3467530"/>
                <a:ext cx="44450" cy="0"/>
              </a:xfrm>
              <a:custGeom>
                <a:avLst/>
                <a:gdLst>
                  <a:gd name="T0" fmla="*/ 4 w 7"/>
                  <a:gd name="T1" fmla="*/ 0 w 7"/>
                  <a:gd name="T2" fmla="*/ 0 w 7"/>
                  <a:gd name="T3" fmla="*/ 7 w 7"/>
                  <a:gd name="T4" fmla="*/ 7 w 7"/>
                  <a:gd name="T5" fmla="*/ 4 w 7"/>
                </a:gdLst>
                <a:ahLst/>
                <a:cxnLst>
                  <a:cxn ang="0">
                    <a:pos x="T0" y="0"/>
                  </a:cxn>
                  <a:cxn ang="0">
                    <a:pos x="T1" y="0"/>
                  </a:cxn>
                  <a:cxn ang="0">
                    <a:pos x="T2" y="0"/>
                  </a:cxn>
                  <a:cxn ang="0">
                    <a:pos x="T3" y="0"/>
                  </a:cxn>
                  <a:cxn ang="0">
                    <a:pos x="T4" y="0"/>
                  </a:cxn>
                  <a:cxn ang="0">
                    <a:pos x="T5" y="0"/>
                  </a:cxn>
                </a:cxnLst>
                <a:rect l="0" t="0" r="r" b="b"/>
                <a:pathLst>
                  <a:path w="7">
                    <a:moveTo>
                      <a:pt x="4" y="0"/>
                    </a:moveTo>
                    <a:cubicBezTo>
                      <a:pt x="4" y="0"/>
                      <a:pt x="4" y="0"/>
                      <a:pt x="0" y="0"/>
                    </a:cubicBezTo>
                    <a:cubicBezTo>
                      <a:pt x="0" y="0"/>
                      <a:pt x="0" y="0"/>
                      <a:pt x="0" y="0"/>
                    </a:cubicBezTo>
                    <a:cubicBezTo>
                      <a:pt x="7" y="0"/>
                      <a:pt x="7" y="0"/>
                      <a:pt x="7" y="0"/>
                    </a:cubicBezTo>
                    <a:cubicBezTo>
                      <a:pt x="7" y="0"/>
                      <a:pt x="7" y="0"/>
                      <a:pt x="7" y="0"/>
                    </a:cubicBezTo>
                    <a:cubicBezTo>
                      <a:pt x="7" y="0"/>
                      <a:pt x="7"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0" name="Freeform 15"/>
              <p:cNvSpPr>
                <a:spLocks/>
              </p:cNvSpPr>
              <p:nvPr/>
            </p:nvSpPr>
            <p:spPr bwMode="auto">
              <a:xfrm>
                <a:off x="3591905" y="2905555"/>
                <a:ext cx="434975" cy="561975"/>
              </a:xfrm>
              <a:custGeom>
                <a:avLst/>
                <a:gdLst>
                  <a:gd name="T0" fmla="*/ 66 w 67"/>
                  <a:gd name="T1" fmla="*/ 83 h 87"/>
                  <a:gd name="T2" fmla="*/ 48 w 67"/>
                  <a:gd name="T3" fmla="*/ 20 h 87"/>
                  <a:gd name="T4" fmla="*/ 50 w 67"/>
                  <a:gd name="T5" fmla="*/ 20 h 87"/>
                  <a:gd name="T6" fmla="*/ 50 w 67"/>
                  <a:gd name="T7" fmla="*/ 20 h 87"/>
                  <a:gd name="T8" fmla="*/ 61 w 67"/>
                  <a:gd name="T9" fmla="*/ 14 h 87"/>
                  <a:gd name="T10" fmla="*/ 44 w 67"/>
                  <a:gd name="T11" fmla="*/ 0 h 87"/>
                  <a:gd name="T12" fmla="*/ 34 w 67"/>
                  <a:gd name="T13" fmla="*/ 0 h 87"/>
                  <a:gd name="T14" fmla="*/ 23 w 67"/>
                  <a:gd name="T15" fmla="*/ 0 h 87"/>
                  <a:gd name="T16" fmla="*/ 6 w 67"/>
                  <a:gd name="T17" fmla="*/ 15 h 87"/>
                  <a:gd name="T18" fmla="*/ 17 w 67"/>
                  <a:gd name="T19" fmla="*/ 20 h 87"/>
                  <a:gd name="T20" fmla="*/ 17 w 67"/>
                  <a:gd name="T21" fmla="*/ 20 h 87"/>
                  <a:gd name="T22" fmla="*/ 19 w 67"/>
                  <a:gd name="T23" fmla="*/ 20 h 87"/>
                  <a:gd name="T24" fmla="*/ 1 w 67"/>
                  <a:gd name="T25" fmla="*/ 83 h 87"/>
                  <a:gd name="T26" fmla="*/ 0 w 67"/>
                  <a:gd name="T27" fmla="*/ 87 h 87"/>
                  <a:gd name="T28" fmla="*/ 17 w 67"/>
                  <a:gd name="T29" fmla="*/ 87 h 87"/>
                  <a:gd name="T30" fmla="*/ 30 w 67"/>
                  <a:gd name="T31" fmla="*/ 87 h 87"/>
                  <a:gd name="T32" fmla="*/ 30 w 67"/>
                  <a:gd name="T33" fmla="*/ 87 h 87"/>
                  <a:gd name="T34" fmla="*/ 34 w 67"/>
                  <a:gd name="T35" fmla="*/ 87 h 87"/>
                  <a:gd name="T36" fmla="*/ 37 w 67"/>
                  <a:gd name="T37" fmla="*/ 87 h 87"/>
                  <a:gd name="T38" fmla="*/ 37 w 67"/>
                  <a:gd name="T39" fmla="*/ 87 h 87"/>
                  <a:gd name="T40" fmla="*/ 50 w 67"/>
                  <a:gd name="T41" fmla="*/ 87 h 87"/>
                  <a:gd name="T42" fmla="*/ 67 w 67"/>
                  <a:gd name="T43" fmla="*/ 87 h 87"/>
                  <a:gd name="T44" fmla="*/ 66 w 67"/>
                  <a:gd name="T45"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7">
                    <a:moveTo>
                      <a:pt x="66" y="83"/>
                    </a:moveTo>
                    <a:cubicBezTo>
                      <a:pt x="48" y="20"/>
                      <a:pt x="48" y="20"/>
                      <a:pt x="48" y="20"/>
                    </a:cubicBezTo>
                    <a:cubicBezTo>
                      <a:pt x="49" y="20"/>
                      <a:pt x="49" y="20"/>
                      <a:pt x="50" y="20"/>
                    </a:cubicBezTo>
                    <a:cubicBezTo>
                      <a:pt x="50" y="20"/>
                      <a:pt x="50" y="20"/>
                      <a:pt x="50" y="20"/>
                    </a:cubicBezTo>
                    <a:cubicBezTo>
                      <a:pt x="61" y="14"/>
                      <a:pt x="61" y="14"/>
                      <a:pt x="61" y="14"/>
                    </a:cubicBezTo>
                    <a:cubicBezTo>
                      <a:pt x="56" y="1"/>
                      <a:pt x="44" y="0"/>
                      <a:pt x="44" y="0"/>
                    </a:cubicBezTo>
                    <a:cubicBezTo>
                      <a:pt x="34" y="0"/>
                      <a:pt x="34" y="0"/>
                      <a:pt x="34" y="0"/>
                    </a:cubicBezTo>
                    <a:cubicBezTo>
                      <a:pt x="23" y="0"/>
                      <a:pt x="23" y="0"/>
                      <a:pt x="23" y="0"/>
                    </a:cubicBezTo>
                    <a:cubicBezTo>
                      <a:pt x="23" y="0"/>
                      <a:pt x="11" y="1"/>
                      <a:pt x="6" y="15"/>
                    </a:cubicBezTo>
                    <a:cubicBezTo>
                      <a:pt x="17" y="20"/>
                      <a:pt x="17" y="20"/>
                      <a:pt x="17" y="20"/>
                    </a:cubicBezTo>
                    <a:cubicBezTo>
                      <a:pt x="17" y="20"/>
                      <a:pt x="17" y="20"/>
                      <a:pt x="17" y="20"/>
                    </a:cubicBezTo>
                    <a:cubicBezTo>
                      <a:pt x="19" y="20"/>
                      <a:pt x="19" y="20"/>
                      <a:pt x="19" y="20"/>
                    </a:cubicBezTo>
                    <a:cubicBezTo>
                      <a:pt x="8" y="61"/>
                      <a:pt x="3" y="77"/>
                      <a:pt x="1" y="83"/>
                    </a:cubicBezTo>
                    <a:cubicBezTo>
                      <a:pt x="0" y="87"/>
                      <a:pt x="0" y="87"/>
                      <a:pt x="0" y="87"/>
                    </a:cubicBezTo>
                    <a:cubicBezTo>
                      <a:pt x="17" y="87"/>
                      <a:pt x="17" y="87"/>
                      <a:pt x="17" y="87"/>
                    </a:cubicBezTo>
                    <a:cubicBezTo>
                      <a:pt x="30" y="87"/>
                      <a:pt x="30" y="87"/>
                      <a:pt x="30" y="87"/>
                    </a:cubicBezTo>
                    <a:cubicBezTo>
                      <a:pt x="30" y="87"/>
                      <a:pt x="30" y="87"/>
                      <a:pt x="30" y="87"/>
                    </a:cubicBezTo>
                    <a:cubicBezTo>
                      <a:pt x="34" y="87"/>
                      <a:pt x="34" y="87"/>
                      <a:pt x="34" y="87"/>
                    </a:cubicBezTo>
                    <a:cubicBezTo>
                      <a:pt x="37" y="87"/>
                      <a:pt x="37" y="87"/>
                      <a:pt x="37" y="87"/>
                    </a:cubicBezTo>
                    <a:cubicBezTo>
                      <a:pt x="37" y="87"/>
                      <a:pt x="37" y="87"/>
                      <a:pt x="37" y="87"/>
                    </a:cubicBezTo>
                    <a:cubicBezTo>
                      <a:pt x="50" y="87"/>
                      <a:pt x="50" y="87"/>
                      <a:pt x="50" y="87"/>
                    </a:cubicBezTo>
                    <a:cubicBezTo>
                      <a:pt x="67" y="87"/>
                      <a:pt x="67" y="87"/>
                      <a:pt x="67" y="87"/>
                    </a:cubicBezTo>
                    <a:cubicBezTo>
                      <a:pt x="67" y="86"/>
                      <a:pt x="66" y="84"/>
                      <a:pt x="66" y="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sp>
        <p:nvSpPr>
          <p:cNvPr id="26" name="TextBox 25"/>
          <p:cNvSpPr txBox="1"/>
          <p:nvPr/>
        </p:nvSpPr>
        <p:spPr>
          <a:xfrm>
            <a:off x="6406351" y="6102506"/>
            <a:ext cx="2448271" cy="729372"/>
          </a:xfrm>
          <a:prstGeom prst="rect">
            <a:avLst/>
          </a:prstGeom>
          <a:noFill/>
        </p:spPr>
        <p:txBody>
          <a:bodyPr wrap="square" rtlCol="0">
            <a:spAutoFit/>
          </a:bodyPr>
          <a:lstStyle/>
          <a:p>
            <a:endParaRPr lang="en-US"/>
          </a:p>
        </p:txBody>
      </p:sp>
      <p:sp>
        <p:nvSpPr>
          <p:cNvPr id="27" name="TextBox 26"/>
          <p:cNvSpPr txBox="1"/>
          <p:nvPr/>
        </p:nvSpPr>
        <p:spPr>
          <a:xfrm>
            <a:off x="6406351" y="6098220"/>
            <a:ext cx="2448271" cy="729372"/>
          </a:xfrm>
          <a:prstGeom prst="rect">
            <a:avLst/>
          </a:prstGeom>
          <a:noFill/>
        </p:spPr>
        <p:txBody>
          <a:bodyPr wrap="square" rtlCol="0">
            <a:spAutoFit/>
          </a:bodyPr>
          <a:lstStyle/>
          <a:p>
            <a:endParaRPr lang="en-US"/>
          </a:p>
        </p:txBody>
      </p:sp>
      <p:sp>
        <p:nvSpPr>
          <p:cNvPr id="28" name="TextBox 27"/>
          <p:cNvSpPr txBox="1"/>
          <p:nvPr/>
        </p:nvSpPr>
        <p:spPr>
          <a:xfrm>
            <a:off x="316398" y="6531287"/>
            <a:ext cx="2834470"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NICE. Clinical guideline 156, 2017</a:t>
            </a:r>
          </a:p>
        </p:txBody>
      </p:sp>
    </p:spTree>
    <p:extLst>
      <p:ext uri="{BB962C8B-B14F-4D97-AF65-F5344CB8AC3E}">
        <p14:creationId xmlns:p14="http://schemas.microsoft.com/office/powerpoint/2010/main" xmlns="" val="32512081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2295"/>
            <a:ext cx="7886700" cy="994172"/>
          </a:xfrm>
        </p:spPr>
        <p:txBody>
          <a:bodyPr>
            <a:normAutofit/>
          </a:bodyPr>
          <a:lstStyle/>
          <a:p>
            <a:r>
              <a:rPr lang="bs-Latn-BA" sz="2400" i="1" dirty="0"/>
              <a:t>https://fetalmedicine.org/research/assess/preeclampsia</a:t>
            </a:r>
            <a:r>
              <a:rPr lang="en-GB" sz="2400" i="1" dirty="0"/>
              <a:t>*</a:t>
            </a:r>
            <a:endParaRPr lang="bs-Latn-BA" sz="2400" i="1" dirty="0"/>
          </a:p>
        </p:txBody>
      </p:sp>
      <p:pic>
        <p:nvPicPr>
          <p:cNvPr id="6" name="Picture 5"/>
          <p:cNvPicPr>
            <a:picLocks noChangeAspect="1"/>
          </p:cNvPicPr>
          <p:nvPr/>
        </p:nvPicPr>
        <p:blipFill>
          <a:blip r:embed="rId2" cstate="print"/>
          <a:stretch>
            <a:fillRect/>
          </a:stretch>
        </p:blipFill>
        <p:spPr>
          <a:xfrm>
            <a:off x="3678382" y="1772816"/>
            <a:ext cx="4281864" cy="3682519"/>
          </a:xfrm>
          <a:prstGeom prst="rect">
            <a:avLst/>
          </a:prstGeom>
          <a:ln>
            <a:solidFill>
              <a:srgbClr val="000099"/>
            </a:solidFill>
          </a:ln>
        </p:spPr>
      </p:pic>
      <p:pic>
        <p:nvPicPr>
          <p:cNvPr id="7" name="Picture 6"/>
          <p:cNvPicPr>
            <a:picLocks noChangeAspect="1"/>
          </p:cNvPicPr>
          <p:nvPr/>
        </p:nvPicPr>
        <p:blipFill>
          <a:blip r:embed="rId3" cstate="print"/>
          <a:stretch>
            <a:fillRect/>
          </a:stretch>
        </p:blipFill>
        <p:spPr>
          <a:xfrm>
            <a:off x="133810" y="1700808"/>
            <a:ext cx="2164556" cy="800100"/>
          </a:xfrm>
          <a:prstGeom prst="rect">
            <a:avLst/>
          </a:prstGeom>
        </p:spPr>
      </p:pic>
      <p:sp>
        <p:nvSpPr>
          <p:cNvPr id="4" name="TextBox 3"/>
          <p:cNvSpPr txBox="1"/>
          <p:nvPr/>
        </p:nvSpPr>
        <p:spPr>
          <a:xfrm>
            <a:off x="365414" y="2564904"/>
            <a:ext cx="3198474" cy="2585323"/>
          </a:xfrm>
          <a:prstGeom prst="rect">
            <a:avLst/>
          </a:prstGeom>
          <a:noFill/>
        </p:spPr>
        <p:txBody>
          <a:bodyPr wrap="square" rtlCol="0">
            <a:spAutoFit/>
          </a:bodyPr>
          <a:lstStyle/>
          <a:p>
            <a:pPr defTabSz="685800"/>
            <a:r>
              <a:rPr lang="en-GB" dirty="0" err="1">
                <a:solidFill>
                  <a:prstClr val="black"/>
                </a:solidFill>
                <a:latin typeface="Times New Roman" panose="02020603050405020304" pitchFamily="18" charset="0"/>
                <a:cs typeface="Times New Roman" panose="02020603050405020304" pitchFamily="18" charset="0"/>
              </a:rPr>
              <a:t>Unosom</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traženih</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parametara</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između</a:t>
            </a:r>
            <a:r>
              <a:rPr lang="en-GB" dirty="0">
                <a:solidFill>
                  <a:prstClr val="black"/>
                </a:solidFill>
                <a:latin typeface="Times New Roman" panose="02020603050405020304" pitchFamily="18" charset="0"/>
                <a:cs typeface="Times New Roman" panose="02020603050405020304" pitchFamily="18" charset="0"/>
              </a:rPr>
              <a:t> 12-14 </a:t>
            </a:r>
            <a:r>
              <a:rPr lang="en-GB" dirty="0" err="1">
                <a:solidFill>
                  <a:prstClr val="black"/>
                </a:solidFill>
                <a:latin typeface="Times New Roman" panose="02020603050405020304" pitchFamily="18" charset="0"/>
                <a:cs typeface="Times New Roman" panose="02020603050405020304" pitchFamily="18" charset="0"/>
              </a:rPr>
              <a:t>gestacione</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nedelje</a:t>
            </a:r>
            <a:r>
              <a:rPr lang="en-GB" dirty="0">
                <a:solidFill>
                  <a:prstClr val="black"/>
                </a:solidFill>
                <a:latin typeface="Times New Roman" panose="02020603050405020304" pitchFamily="18" charset="0"/>
                <a:cs typeface="Times New Roman" panose="02020603050405020304" pitchFamily="18" charset="0"/>
              </a:rPr>
              <a:t> u </a:t>
            </a:r>
            <a:r>
              <a:rPr lang="en-GB" dirty="0" err="1">
                <a:solidFill>
                  <a:prstClr val="black"/>
                </a:solidFill>
                <a:latin typeface="Times New Roman" panose="02020603050405020304" pitchFamily="18" charset="0"/>
                <a:cs typeface="Times New Roman" panose="02020603050405020304" pitchFamily="18" charset="0"/>
              </a:rPr>
              <a:t>kalkulator</a:t>
            </a:r>
            <a:r>
              <a:rPr lang="en-GB" dirty="0">
                <a:solidFill>
                  <a:prstClr val="black"/>
                </a:solidFill>
                <a:latin typeface="Times New Roman" panose="02020603050405020304" pitchFamily="18" charset="0"/>
                <a:cs typeface="Times New Roman" panose="02020603050405020304" pitchFamily="18" charset="0"/>
              </a:rPr>
              <a:t> s link-a </a:t>
            </a:r>
            <a:r>
              <a:rPr lang="en-GB" dirty="0" err="1">
                <a:solidFill>
                  <a:prstClr val="black"/>
                </a:solidFill>
                <a:latin typeface="Times New Roman" panose="02020603050405020304" pitchFamily="18" charset="0"/>
                <a:cs typeface="Times New Roman" panose="02020603050405020304" pitchFamily="18" charset="0"/>
              </a:rPr>
              <a:t>iz</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naslova</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dobija</a:t>
            </a:r>
            <a:r>
              <a:rPr lang="en-GB" dirty="0">
                <a:solidFill>
                  <a:prstClr val="black"/>
                </a:solidFill>
                <a:latin typeface="Times New Roman" panose="02020603050405020304" pitchFamily="18" charset="0"/>
                <a:cs typeface="Times New Roman" panose="02020603050405020304" pitchFamily="18" charset="0"/>
              </a:rPr>
              <a:t> se </a:t>
            </a:r>
            <a:r>
              <a:rPr lang="en-GB" dirty="0" err="1">
                <a:solidFill>
                  <a:prstClr val="black"/>
                </a:solidFill>
                <a:latin typeface="Times New Roman" panose="02020603050405020304" pitchFamily="18" charset="0"/>
                <a:cs typeface="Times New Roman" panose="02020603050405020304" pitchFamily="18" charset="0"/>
              </a:rPr>
              <a:t>procjena</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rizika</a:t>
            </a:r>
            <a:r>
              <a:rPr lang="en-GB" dirty="0">
                <a:solidFill>
                  <a:prstClr val="black"/>
                </a:solidFill>
                <a:latin typeface="Times New Roman" panose="02020603050405020304" pitchFamily="18" charset="0"/>
                <a:cs typeface="Times New Roman" panose="02020603050405020304" pitchFamily="18" charset="0"/>
              </a:rPr>
              <a:t> za </a:t>
            </a:r>
            <a:r>
              <a:rPr lang="en-GB" dirty="0" err="1">
                <a:solidFill>
                  <a:prstClr val="black"/>
                </a:solidFill>
                <a:latin typeface="Times New Roman" panose="02020603050405020304" pitchFamily="18" charset="0"/>
                <a:cs typeface="Times New Roman" panose="02020603050405020304" pitchFamily="18" charset="0"/>
              </a:rPr>
              <a:t>razvoja</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preeklamspije</a:t>
            </a:r>
            <a:r>
              <a:rPr lang="hr-BA" dirty="0">
                <a:solidFill>
                  <a:prstClr val="black"/>
                </a:solidFill>
                <a:latin typeface="Times New Roman" panose="02020603050405020304" pitchFamily="18" charset="0"/>
                <a:cs typeface="Times New Roman" panose="02020603050405020304" pitchFamily="18" charset="0"/>
              </a:rPr>
              <a:t>.</a:t>
            </a:r>
            <a:endParaRPr lang="en-GB" dirty="0">
              <a:solidFill>
                <a:prstClr val="black"/>
              </a:solidFill>
              <a:latin typeface="Times New Roman" panose="02020603050405020304" pitchFamily="18" charset="0"/>
              <a:cs typeface="Times New Roman" panose="02020603050405020304" pitchFamily="18" charset="0"/>
            </a:endParaRPr>
          </a:p>
          <a:p>
            <a:pPr defTabSz="685800"/>
            <a:r>
              <a:rPr lang="en-GB" dirty="0">
                <a:solidFill>
                  <a:prstClr val="black"/>
                </a:solidFill>
                <a:latin typeface="Times New Roman" panose="02020603050405020304" pitchFamily="18" charset="0"/>
                <a:cs typeface="Times New Roman" panose="02020603050405020304" pitchFamily="18" charset="0"/>
              </a:rPr>
              <a:t>Na </a:t>
            </a:r>
            <a:r>
              <a:rPr lang="en-GB" dirty="0" err="1">
                <a:solidFill>
                  <a:prstClr val="black"/>
                </a:solidFill>
                <a:latin typeface="Times New Roman" panose="02020603050405020304" pitchFamily="18" charset="0"/>
                <a:cs typeface="Times New Roman" panose="02020603050405020304" pitchFamily="18" charset="0"/>
              </a:rPr>
              <a:t>osnovu</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dobijene</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procjene</a:t>
            </a:r>
            <a:r>
              <a:rPr lang="en-GB" dirty="0">
                <a:solidFill>
                  <a:prstClr val="black"/>
                </a:solidFill>
                <a:latin typeface="Times New Roman" panose="02020603050405020304" pitchFamily="18" charset="0"/>
                <a:cs typeface="Times New Roman" panose="02020603050405020304" pitchFamily="18" charset="0"/>
              </a:rPr>
              <a:t> se </a:t>
            </a:r>
            <a:r>
              <a:rPr lang="en-GB" dirty="0" err="1">
                <a:solidFill>
                  <a:prstClr val="black"/>
                </a:solidFill>
                <a:latin typeface="Times New Roman" panose="02020603050405020304" pitchFamily="18" charset="0"/>
                <a:cs typeface="Times New Roman" panose="02020603050405020304" pitchFamily="18" charset="0"/>
              </a:rPr>
              <a:t>uključuje</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terapija</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niskodoznim</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Aspirinom</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te</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određuje</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učestalost</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kontrola</a:t>
            </a:r>
            <a:r>
              <a:rPr lang="en-GB" dirty="0">
                <a:solidFill>
                  <a:prstClr val="black"/>
                </a:solidFill>
                <a:latin typeface="Times New Roman" panose="02020603050405020304" pitchFamily="18" charset="0"/>
                <a:cs typeface="Times New Roman" panose="02020603050405020304" pitchFamily="18" charset="0"/>
              </a:rPr>
              <a:t> </a:t>
            </a:r>
            <a:r>
              <a:rPr lang="en-GB" dirty="0" err="1">
                <a:solidFill>
                  <a:prstClr val="black"/>
                </a:solidFill>
                <a:latin typeface="Times New Roman" panose="02020603050405020304" pitchFamily="18" charset="0"/>
                <a:cs typeface="Times New Roman" panose="02020603050405020304" pitchFamily="18" charset="0"/>
              </a:rPr>
              <a:t>trudnice</a:t>
            </a:r>
            <a:r>
              <a:rPr lang="hr-BA" dirty="0">
                <a:solidFill>
                  <a:prstClr val="black"/>
                </a:solidFill>
                <a:latin typeface="Times New Roman" panose="02020603050405020304" pitchFamily="18" charset="0"/>
                <a:cs typeface="Times New Roman" panose="02020603050405020304" pitchFamily="18" charset="0"/>
              </a:rPr>
              <a:t>.</a:t>
            </a:r>
            <a:endParaRPr lang="en-GB"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4553" y="6545587"/>
            <a:ext cx="7321732" cy="267789"/>
          </a:xfrm>
          <a:prstGeom prst="rect">
            <a:avLst/>
          </a:prstGeom>
          <a:noFill/>
        </p:spPr>
        <p:txBody>
          <a:bodyPr wrap="square" lIns="0" tIns="0" rIns="0" bIns="0" rtlCol="0">
            <a:noAutofit/>
          </a:bodyPr>
          <a:lstStyle/>
          <a:p>
            <a:pPr defTabSz="685800"/>
            <a:r>
              <a:rPr lang="en-GB" sz="1200" dirty="0">
                <a:solidFill>
                  <a:prstClr val="white"/>
                </a:solidFill>
                <a:latin typeface="Times New Roman" panose="02020603050405020304" pitchFamily="18" charset="0"/>
                <a:cs typeface="Times New Roman" panose="02020603050405020304" pitchFamily="18" charset="0"/>
              </a:rPr>
              <a:t>*Link </a:t>
            </a:r>
            <a:r>
              <a:rPr lang="en-GB" sz="1200" dirty="0" err="1">
                <a:solidFill>
                  <a:prstClr val="white"/>
                </a:solidFill>
                <a:latin typeface="Times New Roman" panose="02020603050405020304" pitchFamily="18" charset="0"/>
                <a:cs typeface="Times New Roman" panose="02020603050405020304" pitchFamily="18" charset="0"/>
              </a:rPr>
              <a:t>na</a:t>
            </a:r>
            <a:r>
              <a:rPr lang="en-GB" sz="1200" dirty="0">
                <a:solidFill>
                  <a:prstClr val="white"/>
                </a:solidFill>
                <a:latin typeface="Times New Roman" panose="02020603050405020304" pitchFamily="18" charset="0"/>
                <a:cs typeface="Times New Roman" panose="02020603050405020304" pitchFamily="18" charset="0"/>
              </a:rPr>
              <a:t> </a:t>
            </a:r>
            <a:r>
              <a:rPr lang="en-GB" sz="1200" dirty="0" err="1">
                <a:solidFill>
                  <a:prstClr val="white"/>
                </a:solidFill>
                <a:latin typeface="Times New Roman" panose="02020603050405020304" pitchFamily="18" charset="0"/>
                <a:cs typeface="Times New Roman" panose="02020603050405020304" pitchFamily="18" charset="0"/>
              </a:rPr>
              <a:t>kom</a:t>
            </a:r>
            <a:r>
              <a:rPr lang="en-GB" sz="1200" dirty="0">
                <a:solidFill>
                  <a:prstClr val="white"/>
                </a:solidFill>
                <a:latin typeface="Times New Roman" panose="02020603050405020304" pitchFamily="18" charset="0"/>
                <a:cs typeface="Times New Roman" panose="02020603050405020304" pitchFamily="18" charset="0"/>
              </a:rPr>
              <a:t> se </a:t>
            </a:r>
            <a:r>
              <a:rPr lang="en-GB" sz="1200" dirty="0" err="1">
                <a:solidFill>
                  <a:prstClr val="white"/>
                </a:solidFill>
                <a:latin typeface="Times New Roman" panose="02020603050405020304" pitchFamily="18" charset="0"/>
                <a:cs typeface="Times New Roman" panose="02020603050405020304" pitchFamily="18" charset="0"/>
              </a:rPr>
              <a:t>nalazi</a:t>
            </a:r>
            <a:r>
              <a:rPr lang="en-GB" sz="1200" dirty="0">
                <a:solidFill>
                  <a:prstClr val="white"/>
                </a:solidFill>
                <a:latin typeface="Times New Roman" panose="02020603050405020304" pitchFamily="18" charset="0"/>
                <a:cs typeface="Times New Roman" panose="02020603050405020304" pitchFamily="18" charset="0"/>
              </a:rPr>
              <a:t> </a:t>
            </a:r>
            <a:r>
              <a:rPr lang="en-GB" sz="1200" dirty="0" err="1">
                <a:solidFill>
                  <a:prstClr val="white"/>
                </a:solidFill>
                <a:latin typeface="Times New Roman" panose="02020603050405020304" pitchFamily="18" charset="0"/>
                <a:cs typeface="Times New Roman" panose="02020603050405020304" pitchFamily="18" charset="0"/>
              </a:rPr>
              <a:t>tablica</a:t>
            </a:r>
            <a:r>
              <a:rPr lang="en-GB" sz="1200" dirty="0">
                <a:solidFill>
                  <a:prstClr val="white"/>
                </a:solidFill>
                <a:latin typeface="Times New Roman" panose="02020603050405020304" pitchFamily="18" charset="0"/>
                <a:cs typeface="Times New Roman" panose="02020603050405020304" pitchFamily="18" charset="0"/>
              </a:rPr>
              <a:t> </a:t>
            </a:r>
            <a:r>
              <a:rPr lang="en-GB" sz="1200" dirty="0" err="1">
                <a:solidFill>
                  <a:prstClr val="white"/>
                </a:solidFill>
                <a:latin typeface="Times New Roman" panose="02020603050405020304" pitchFamily="18" charset="0"/>
                <a:cs typeface="Times New Roman" panose="02020603050405020304" pitchFamily="18" charset="0"/>
              </a:rPr>
              <a:t>za</a:t>
            </a:r>
            <a:r>
              <a:rPr lang="en-GB" sz="1200" dirty="0">
                <a:solidFill>
                  <a:prstClr val="white"/>
                </a:solidFill>
                <a:latin typeface="Times New Roman" panose="02020603050405020304" pitchFamily="18" charset="0"/>
                <a:cs typeface="Times New Roman" panose="02020603050405020304" pitchFamily="18" charset="0"/>
              </a:rPr>
              <a:t> </a:t>
            </a:r>
            <a:r>
              <a:rPr lang="en-GB" sz="1200" dirty="0" err="1">
                <a:solidFill>
                  <a:prstClr val="white"/>
                </a:solidFill>
                <a:latin typeface="Times New Roman" panose="02020603050405020304" pitchFamily="18" charset="0"/>
                <a:cs typeface="Times New Roman" panose="02020603050405020304" pitchFamily="18" charset="0"/>
              </a:rPr>
              <a:t>izračun</a:t>
            </a:r>
            <a:r>
              <a:rPr lang="en-GB" sz="1200" dirty="0">
                <a:solidFill>
                  <a:prstClr val="white"/>
                </a:solidFill>
                <a:latin typeface="Times New Roman" panose="02020603050405020304" pitchFamily="18" charset="0"/>
                <a:cs typeface="Times New Roman" panose="02020603050405020304" pitchFamily="18" charset="0"/>
              </a:rPr>
              <a:t> </a:t>
            </a:r>
            <a:r>
              <a:rPr lang="en-GB" sz="1200" dirty="0" err="1">
                <a:solidFill>
                  <a:prstClr val="white"/>
                </a:solidFill>
                <a:latin typeface="Times New Roman" panose="02020603050405020304" pitchFamily="18" charset="0"/>
                <a:cs typeface="Times New Roman" panose="02020603050405020304" pitchFamily="18" charset="0"/>
              </a:rPr>
              <a:t>rizika</a:t>
            </a:r>
            <a:r>
              <a:rPr lang="en-GB" sz="1200" dirty="0">
                <a:solidFill>
                  <a:prstClr val="white"/>
                </a:solidFill>
                <a:latin typeface="Times New Roman" panose="02020603050405020304" pitchFamily="18" charset="0"/>
                <a:cs typeface="Times New Roman" panose="02020603050405020304" pitchFamily="18" charset="0"/>
              </a:rPr>
              <a:t> </a:t>
            </a:r>
            <a:r>
              <a:rPr lang="en-GB" sz="1200" dirty="0" err="1">
                <a:solidFill>
                  <a:prstClr val="white"/>
                </a:solidFill>
                <a:latin typeface="Times New Roman" panose="02020603050405020304" pitchFamily="18" charset="0"/>
                <a:cs typeface="Times New Roman" panose="02020603050405020304" pitchFamily="18" charset="0"/>
              </a:rPr>
              <a:t>za</a:t>
            </a:r>
            <a:r>
              <a:rPr lang="en-GB" sz="1200" dirty="0">
                <a:solidFill>
                  <a:prstClr val="white"/>
                </a:solidFill>
                <a:latin typeface="Times New Roman" panose="02020603050405020304" pitchFamily="18" charset="0"/>
                <a:cs typeface="Times New Roman" panose="02020603050405020304" pitchFamily="18" charset="0"/>
              </a:rPr>
              <a:t> </a:t>
            </a:r>
            <a:r>
              <a:rPr lang="en-GB" sz="1200" dirty="0" err="1">
                <a:solidFill>
                  <a:prstClr val="white"/>
                </a:solidFill>
                <a:latin typeface="Times New Roman" panose="02020603050405020304" pitchFamily="18" charset="0"/>
                <a:cs typeface="Times New Roman" panose="02020603050405020304" pitchFamily="18" charset="0"/>
              </a:rPr>
              <a:t>razvoj</a:t>
            </a:r>
            <a:r>
              <a:rPr lang="en-GB" sz="1200" dirty="0">
                <a:solidFill>
                  <a:prstClr val="white"/>
                </a:solidFill>
                <a:latin typeface="Times New Roman" panose="02020603050405020304" pitchFamily="18" charset="0"/>
                <a:cs typeface="Times New Roman" panose="02020603050405020304" pitchFamily="18" charset="0"/>
              </a:rPr>
              <a:t> PE u I </a:t>
            </a:r>
            <a:r>
              <a:rPr lang="en-GB" sz="1200" dirty="0" err="1">
                <a:solidFill>
                  <a:prstClr val="white"/>
                </a:solidFill>
                <a:latin typeface="Times New Roman" panose="02020603050405020304" pitchFamily="18" charset="0"/>
                <a:cs typeface="Times New Roman" panose="02020603050405020304" pitchFamily="18" charset="0"/>
              </a:rPr>
              <a:t>trimestru</a:t>
            </a:r>
            <a:endParaRPr lang="en-GB" sz="1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02183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238" y="2765041"/>
            <a:ext cx="8323626" cy="3046988"/>
          </a:xfrm>
          <a:prstGeom prst="rect">
            <a:avLst/>
          </a:prstGeom>
          <a:solidFill>
            <a:srgbClr val="F2F2F2"/>
          </a:solidFill>
        </p:spPr>
        <p:txBody>
          <a:bodyPr wrap="square">
            <a:spAutoFit/>
          </a:bodyPr>
          <a:lstStyle/>
          <a:p>
            <a:pPr defTabSz="685800"/>
            <a:r>
              <a:rPr lang="en-US" b="1" dirty="0">
                <a:solidFill>
                  <a:srgbClr val="0070C0"/>
                </a:solidFill>
                <a:latin typeface="Times New Roman" panose="02020603050405020304" pitchFamily="18" charset="0"/>
                <a:cs typeface="Times New Roman" panose="02020603050405020304" pitchFamily="18" charset="0"/>
              </a:rPr>
              <a:t>ASPRE (</a:t>
            </a:r>
            <a:r>
              <a:rPr lang="en-US" b="1" dirty="0" err="1">
                <a:solidFill>
                  <a:srgbClr val="0070C0"/>
                </a:solidFill>
                <a:latin typeface="Times New Roman" panose="02020603050405020304" pitchFamily="18" charset="0"/>
                <a:cs typeface="Times New Roman" panose="02020603050405020304" pitchFamily="18" charset="0"/>
              </a:rPr>
              <a:t>ASpirin</a:t>
            </a:r>
            <a:r>
              <a:rPr lang="en-US" b="1" dirty="0">
                <a:solidFill>
                  <a:srgbClr val="0070C0"/>
                </a:solidFill>
                <a:latin typeface="Times New Roman" panose="02020603050405020304" pitchFamily="18" charset="0"/>
                <a:cs typeface="Times New Roman" panose="02020603050405020304" pitchFamily="18" charset="0"/>
              </a:rPr>
              <a:t> for evidence-based </a:t>
            </a:r>
            <a:r>
              <a:rPr lang="en-US" b="1" dirty="0" err="1">
                <a:solidFill>
                  <a:srgbClr val="0070C0"/>
                </a:solidFill>
                <a:latin typeface="Times New Roman" panose="02020603050405020304" pitchFamily="18" charset="0"/>
                <a:cs typeface="Times New Roman" panose="02020603050405020304" pitchFamily="18" charset="0"/>
              </a:rPr>
              <a:t>PREeclampsia</a:t>
            </a:r>
            <a:r>
              <a:rPr lang="en-US" b="1" dirty="0">
                <a:solidFill>
                  <a:srgbClr val="0070C0"/>
                </a:solidFill>
                <a:latin typeface="Times New Roman" panose="02020603050405020304" pitchFamily="18" charset="0"/>
                <a:cs typeface="Times New Roman" panose="02020603050405020304" pitchFamily="18" charset="0"/>
              </a:rPr>
              <a:t> prevention)</a:t>
            </a:r>
            <a:r>
              <a:rPr lang="en-US" sz="1500" b="1" baseline="30000" dirty="0">
                <a:solidFill>
                  <a:srgbClr val="0070C0"/>
                </a:solidFill>
                <a:latin typeface="Times New Roman" panose="02020603050405020304" pitchFamily="18" charset="0"/>
                <a:cs typeface="Times New Roman" panose="02020603050405020304" pitchFamily="18" charset="0"/>
              </a:rPr>
              <a:t>5</a:t>
            </a:r>
          </a:p>
          <a:p>
            <a:pPr marL="214313" indent="-214313" defTabSz="685800">
              <a:buFont typeface="Arial" panose="020B0604020202020204" pitchFamily="34" charset="0"/>
              <a:buChar char="•"/>
            </a:pPr>
            <a:r>
              <a:rPr lang="en-US" sz="1600" dirty="0" err="1">
                <a:solidFill>
                  <a:srgbClr val="000000"/>
                </a:solidFill>
                <a:latin typeface="Times New Roman" panose="02020603050405020304" pitchFamily="18" charset="0"/>
                <a:cs typeface="Times New Roman" panose="02020603050405020304" pitchFamily="18" charset="0"/>
              </a:rPr>
              <a:t>Multicentrična</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dvostruko</a:t>
            </a:r>
            <a:r>
              <a:rPr lang="sr-Latn-R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slijepa</a:t>
            </a:r>
            <a:r>
              <a:rPr lang="en-US" sz="1600" dirty="0">
                <a:solidFill>
                  <a:srgbClr val="000000"/>
                </a:solidFill>
                <a:latin typeface="Times New Roman" panose="02020603050405020304" pitchFamily="18" charset="0"/>
                <a:cs typeface="Times New Roman" panose="02020603050405020304" pitchFamily="18" charset="0"/>
              </a:rPr>
              <a:t>, placebo-</a:t>
            </a:r>
            <a:r>
              <a:rPr lang="en-US" sz="1600" dirty="0" err="1">
                <a:solidFill>
                  <a:srgbClr val="000000"/>
                </a:solidFill>
                <a:latin typeface="Times New Roman" panose="02020603050405020304" pitchFamily="18" charset="0"/>
                <a:cs typeface="Times New Roman" panose="02020603050405020304" pitchFamily="18" charset="0"/>
              </a:rPr>
              <a:t>kontrolisana</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studija</a:t>
            </a:r>
            <a:r>
              <a:rPr lang="en-US" sz="1600" dirty="0">
                <a:solidFill>
                  <a:srgbClr val="000000"/>
                </a:solidFill>
                <a:latin typeface="Times New Roman" panose="02020603050405020304" pitchFamily="18" charset="0"/>
                <a:cs typeface="Times New Roman" panose="02020603050405020304" pitchFamily="18" charset="0"/>
              </a:rPr>
              <a:t> (n = 1176)</a:t>
            </a:r>
          </a:p>
          <a:p>
            <a:pPr marL="214313" indent="-214313" defTabSz="685800">
              <a:buFont typeface="Arial" panose="020B0604020202020204" pitchFamily="34" charset="0"/>
              <a:buChar char="•"/>
            </a:pPr>
            <a:r>
              <a:rPr lang="en-US" sz="1600" dirty="0" err="1">
                <a:solidFill>
                  <a:srgbClr val="000000"/>
                </a:solidFill>
                <a:latin typeface="Times New Roman" panose="02020603050405020304" pitchFamily="18" charset="0"/>
                <a:cs typeface="Times New Roman" panose="02020603050405020304" pitchFamily="18" charset="0"/>
              </a:rPr>
              <a:t>Visok</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rizik</a:t>
            </a:r>
            <a:r>
              <a:rPr lang="en-US" sz="1600" dirty="0">
                <a:solidFill>
                  <a:srgbClr val="000000"/>
                </a:solidFill>
                <a:latin typeface="Times New Roman" panose="02020603050405020304" pitchFamily="18" charset="0"/>
                <a:cs typeface="Times New Roman" panose="02020603050405020304" pitchFamily="18" charset="0"/>
              </a:rPr>
              <a:t> za </a:t>
            </a:r>
            <a:r>
              <a:rPr lang="en-US" sz="1600" dirty="0" err="1">
                <a:solidFill>
                  <a:srgbClr val="000000"/>
                </a:solidFill>
                <a:latin typeface="Times New Roman" panose="02020603050405020304" pitchFamily="18" charset="0"/>
                <a:cs typeface="Times New Roman" panose="02020603050405020304" pitchFamily="18" charset="0"/>
              </a:rPr>
              <a:t>ranu</a:t>
            </a:r>
            <a:r>
              <a:rPr lang="en-US" sz="1600" dirty="0">
                <a:solidFill>
                  <a:srgbClr val="000000"/>
                </a:solidFill>
                <a:latin typeface="Times New Roman" panose="02020603050405020304" pitchFamily="18" charset="0"/>
                <a:cs typeface="Times New Roman" panose="02020603050405020304" pitchFamily="18" charset="0"/>
              </a:rPr>
              <a:t> PE</a:t>
            </a:r>
            <a:r>
              <a:rPr lang="sr-Latn-RS" sz="1600" dirty="0">
                <a:solidFill>
                  <a:srgbClr val="000000"/>
                </a:solidFill>
                <a:latin typeface="Times New Roman" panose="02020603050405020304" pitchFamily="18" charset="0"/>
                <a:cs typeface="Times New Roman" panose="02020603050405020304" pitchFamily="18" charset="0"/>
              </a:rPr>
              <a:t>,</a:t>
            </a:r>
            <a:r>
              <a:rPr lang="en-US" sz="1600" dirty="0">
                <a:solidFill>
                  <a:srgbClr val="000000"/>
                </a:solidFill>
                <a:latin typeface="Times New Roman" panose="02020603050405020304" pitchFamily="18" charset="0"/>
                <a:cs typeface="Times New Roman" panose="02020603050405020304" pitchFamily="18" charset="0"/>
              </a:rPr>
              <a:t> preterm preeclampsia </a:t>
            </a:r>
          </a:p>
          <a:p>
            <a:pPr marL="214313" indent="-214313" defTabSz="685800">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Aspirin (150 mg/</a:t>
            </a:r>
            <a:r>
              <a:rPr lang="en-US" sz="1600" dirty="0" err="1">
                <a:solidFill>
                  <a:srgbClr val="000000"/>
                </a:solidFill>
                <a:latin typeface="Times New Roman" panose="02020603050405020304" pitchFamily="18" charset="0"/>
                <a:cs typeface="Times New Roman" panose="02020603050405020304" pitchFamily="18" charset="0"/>
              </a:rPr>
              <a:t>dan</a:t>
            </a:r>
            <a:r>
              <a:rPr lang="en-US" sz="1600" dirty="0">
                <a:solidFill>
                  <a:srgbClr val="000000"/>
                </a:solidFill>
                <a:latin typeface="Times New Roman" panose="02020603050405020304" pitchFamily="18" charset="0"/>
                <a:cs typeface="Times New Roman" panose="02020603050405020304" pitchFamily="18" charset="0"/>
              </a:rPr>
              <a:t>) od 11-14 do 36 </a:t>
            </a:r>
            <a:r>
              <a:rPr lang="en-US" sz="1600" dirty="0" err="1">
                <a:solidFill>
                  <a:srgbClr val="000000"/>
                </a:solidFill>
                <a:latin typeface="Times New Roman" panose="02020603050405020304" pitchFamily="18" charset="0"/>
                <a:cs typeface="Times New Roman" panose="02020603050405020304" pitchFamily="18" charset="0"/>
              </a:rPr>
              <a:t>nedelje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gestacije</a:t>
            </a:r>
            <a:r>
              <a:rPr lang="en-US" sz="1600" dirty="0">
                <a:solidFill>
                  <a:srgbClr val="000000"/>
                </a:solidFill>
                <a:latin typeface="Times New Roman" panose="02020603050405020304" pitchFamily="18" charset="0"/>
                <a:cs typeface="Times New Roman" panose="02020603050405020304" pitchFamily="18" charset="0"/>
              </a:rPr>
              <a:t>. </a:t>
            </a:r>
          </a:p>
          <a:p>
            <a:pPr defTabSz="685800"/>
            <a:endParaRPr lang="en-US" sz="1600" dirty="0">
              <a:solidFill>
                <a:srgbClr val="000000"/>
              </a:solidFill>
              <a:latin typeface="Times New Roman" panose="02020603050405020304" pitchFamily="18" charset="0"/>
              <a:cs typeface="Times New Roman" panose="02020603050405020304" pitchFamily="18" charset="0"/>
            </a:endParaRPr>
          </a:p>
          <a:p>
            <a:pPr defTabSz="685800"/>
            <a:r>
              <a:rPr lang="en-US" b="1" dirty="0" err="1">
                <a:solidFill>
                  <a:srgbClr val="000000"/>
                </a:solidFill>
                <a:latin typeface="Times New Roman" panose="02020603050405020304" pitchFamily="18" charset="0"/>
                <a:cs typeface="Times New Roman" panose="02020603050405020304" pitchFamily="18" charset="0"/>
              </a:rPr>
              <a:t>Rezultati</a:t>
            </a:r>
            <a:endParaRPr lang="en-US" b="1" dirty="0">
              <a:solidFill>
                <a:srgbClr val="000000"/>
              </a:solidFill>
              <a:latin typeface="Times New Roman" panose="02020603050405020304" pitchFamily="18" charset="0"/>
              <a:cs typeface="Times New Roman" panose="02020603050405020304" pitchFamily="18" charset="0"/>
            </a:endParaRPr>
          </a:p>
          <a:p>
            <a:pPr marL="214313" indent="-214313" defTabSz="685800">
              <a:buFont typeface="Arial" panose="020B0604020202020204" pitchFamily="34" charset="0"/>
              <a:buChar char="•"/>
            </a:pPr>
            <a:r>
              <a:rPr lang="en-US" sz="1600" dirty="0" err="1">
                <a:solidFill>
                  <a:prstClr val="black"/>
                </a:solidFill>
                <a:latin typeface="Times New Roman" panose="02020603050405020304" pitchFamily="18" charset="0"/>
                <a:cs typeface="Times New Roman" panose="02020603050405020304" pitchFamily="18" charset="0"/>
              </a:rPr>
              <a:t>Grupa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koje</a:t>
            </a:r>
            <a:r>
              <a:rPr lang="en-US" sz="1600" dirty="0">
                <a:solidFill>
                  <a:prstClr val="black"/>
                </a:solidFill>
                <a:latin typeface="Times New Roman" panose="02020603050405020304" pitchFamily="18" charset="0"/>
                <a:cs typeface="Times New Roman" panose="02020603050405020304" pitchFamily="18" charset="0"/>
              </a:rPr>
              <a:t> je </a:t>
            </a:r>
            <a:r>
              <a:rPr lang="en-US" sz="1600" dirty="0" err="1">
                <a:solidFill>
                  <a:prstClr val="black"/>
                </a:solidFill>
                <a:latin typeface="Times New Roman" panose="02020603050405020304" pitchFamily="18" charset="0"/>
                <a:cs typeface="Times New Roman" panose="02020603050405020304" pitchFamily="18" charset="0"/>
              </a:rPr>
              <a:t>primala</a:t>
            </a:r>
            <a:r>
              <a:rPr lang="en-US" sz="1600" dirty="0">
                <a:solidFill>
                  <a:prstClr val="black"/>
                </a:solidFill>
                <a:latin typeface="Times New Roman" panose="02020603050405020304" pitchFamily="18" charset="0"/>
                <a:cs typeface="Times New Roman" panose="02020603050405020304" pitchFamily="18" charset="0"/>
              </a:rPr>
              <a:t> Aspirin: 13 </a:t>
            </a:r>
            <a:r>
              <a:rPr lang="en-US" sz="1600" dirty="0" err="1">
                <a:solidFill>
                  <a:prstClr val="black"/>
                </a:solidFill>
                <a:latin typeface="Times New Roman" panose="02020603050405020304" pitchFamily="18" charset="0"/>
                <a:cs typeface="Times New Roman" panose="02020603050405020304" pitchFamily="18" charset="0"/>
              </a:rPr>
              <a:t>učesnica</a:t>
            </a:r>
            <a:r>
              <a:rPr lang="en-US" sz="1600" dirty="0">
                <a:solidFill>
                  <a:prstClr val="black"/>
                </a:solidFill>
                <a:latin typeface="Times New Roman" panose="02020603050405020304" pitchFamily="18" charset="0"/>
                <a:cs typeface="Times New Roman" panose="02020603050405020304" pitchFamily="18" charset="0"/>
              </a:rPr>
              <a:t> (</a:t>
            </a:r>
            <a:r>
              <a:rPr lang="en-US" sz="1600" b="1" dirty="0">
                <a:solidFill>
                  <a:srgbClr val="00B050"/>
                </a:solidFill>
                <a:latin typeface="Times New Roman" panose="02020603050405020304" pitchFamily="18" charset="0"/>
                <a:cs typeface="Times New Roman" panose="02020603050405020304" pitchFamily="18" charset="0"/>
              </a:rPr>
              <a:t>1.6%</a:t>
            </a:r>
            <a:r>
              <a:rPr lang="en-US" sz="1600" dirty="0">
                <a:solidFill>
                  <a:prstClr val="black"/>
                </a:solidFill>
                <a:latin typeface="Times New Roman" panose="02020603050405020304" pitchFamily="18" charset="0"/>
                <a:cs typeface="Times New Roman" panose="02020603050405020304" pitchFamily="18" charset="0"/>
              </a:rPr>
              <a:t>) s </a:t>
            </a:r>
            <a:r>
              <a:rPr lang="en-US" sz="1600" dirty="0" err="1">
                <a:solidFill>
                  <a:prstClr val="black"/>
                </a:solidFill>
                <a:latin typeface="Times New Roman" panose="02020603050405020304" pitchFamily="18" charset="0"/>
                <a:cs typeface="Times New Roman" panose="02020603050405020304" pitchFamily="18" charset="0"/>
              </a:rPr>
              <a:t>ranom</a:t>
            </a:r>
            <a:r>
              <a:rPr lang="en-US" sz="1600" dirty="0">
                <a:solidFill>
                  <a:prstClr val="black"/>
                </a:solidFill>
                <a:latin typeface="Times New Roman" panose="02020603050405020304" pitchFamily="18" charset="0"/>
                <a:cs typeface="Times New Roman" panose="02020603050405020304" pitchFamily="18" charset="0"/>
              </a:rPr>
              <a:t> PE</a:t>
            </a:r>
          </a:p>
          <a:p>
            <a:pPr marL="214313" indent="-214313" defTabSz="685800">
              <a:buFont typeface="Arial" panose="020B0604020202020204" pitchFamily="34" charset="0"/>
              <a:buChar char="•"/>
            </a:pPr>
            <a:r>
              <a:rPr lang="en-US" sz="1600" dirty="0" err="1">
                <a:solidFill>
                  <a:prstClr val="black"/>
                </a:solidFill>
                <a:latin typeface="Times New Roman" panose="02020603050405020304" pitchFamily="18" charset="0"/>
                <a:cs typeface="Times New Roman" panose="02020603050405020304" pitchFamily="18" charset="0"/>
              </a:rPr>
              <a:t>Grupa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koja</a:t>
            </a:r>
            <a:r>
              <a:rPr lang="en-US" sz="1600" dirty="0">
                <a:solidFill>
                  <a:prstClr val="black"/>
                </a:solidFill>
                <a:latin typeface="Times New Roman" panose="02020603050405020304" pitchFamily="18" charset="0"/>
                <a:cs typeface="Times New Roman" panose="02020603050405020304" pitchFamily="18" charset="0"/>
              </a:rPr>
              <a:t> je </a:t>
            </a:r>
            <a:r>
              <a:rPr lang="en-US" sz="1600" dirty="0" err="1">
                <a:solidFill>
                  <a:prstClr val="black"/>
                </a:solidFill>
                <a:latin typeface="Times New Roman" panose="02020603050405020304" pitchFamily="18" charset="0"/>
                <a:cs typeface="Times New Roman" panose="02020603050405020304" pitchFamily="18" charset="0"/>
              </a:rPr>
              <a:t>primala</a:t>
            </a:r>
            <a:r>
              <a:rPr lang="en-US" sz="1600" dirty="0">
                <a:solidFill>
                  <a:prstClr val="black"/>
                </a:solidFill>
                <a:latin typeface="Times New Roman" panose="02020603050405020304" pitchFamily="18" charset="0"/>
                <a:cs typeface="Times New Roman" panose="02020603050405020304" pitchFamily="18" charset="0"/>
              </a:rPr>
              <a:t> placebo: 35 (</a:t>
            </a:r>
            <a:r>
              <a:rPr lang="en-US" sz="1600" b="1" dirty="0">
                <a:solidFill>
                  <a:srgbClr val="FF0000"/>
                </a:solidFill>
                <a:latin typeface="Times New Roman" panose="02020603050405020304" pitchFamily="18" charset="0"/>
                <a:cs typeface="Times New Roman" panose="02020603050405020304" pitchFamily="18" charset="0"/>
              </a:rPr>
              <a:t>4.3%</a:t>
            </a:r>
            <a:r>
              <a:rPr lang="en-US" sz="1600" dirty="0">
                <a:solidFill>
                  <a:prstClr val="black"/>
                </a:solidFill>
                <a:latin typeface="Times New Roman" panose="02020603050405020304" pitchFamily="18" charset="0"/>
                <a:cs typeface="Times New Roman" panose="02020603050405020304" pitchFamily="18" charset="0"/>
              </a:rPr>
              <a:t>) s </a:t>
            </a:r>
            <a:r>
              <a:rPr lang="en-US" sz="1600" dirty="0" err="1">
                <a:solidFill>
                  <a:prstClr val="black"/>
                </a:solidFill>
                <a:latin typeface="Times New Roman" panose="02020603050405020304" pitchFamily="18" charset="0"/>
                <a:cs typeface="Times New Roman" panose="02020603050405020304" pitchFamily="18" charset="0"/>
              </a:rPr>
              <a:t>ranom</a:t>
            </a:r>
            <a:r>
              <a:rPr lang="en-US" sz="1600" dirty="0">
                <a:solidFill>
                  <a:prstClr val="black"/>
                </a:solidFill>
                <a:latin typeface="Times New Roman" panose="02020603050405020304" pitchFamily="18" charset="0"/>
                <a:cs typeface="Times New Roman" panose="02020603050405020304" pitchFamily="18" charset="0"/>
              </a:rPr>
              <a:t> PE</a:t>
            </a:r>
          </a:p>
          <a:p>
            <a:pPr marL="214313" indent="-214313" defTabSz="685800">
              <a:buFont typeface="Arial" panose="020B0604020202020204" pitchFamily="34" charset="0"/>
              <a:buChar char="•"/>
            </a:pPr>
            <a:endParaRPr lang="en-US" sz="1200" dirty="0">
              <a:solidFill>
                <a:prstClr val="black"/>
              </a:solidFill>
              <a:latin typeface="Times New Roman" panose="02020603050405020304" pitchFamily="18" charset="0"/>
              <a:cs typeface="Times New Roman" panose="02020603050405020304" pitchFamily="18" charset="0"/>
            </a:endParaRPr>
          </a:p>
          <a:p>
            <a:pPr defTabSz="685800"/>
            <a:endParaRPr lang="en-US" sz="1200" dirty="0">
              <a:solidFill>
                <a:prstClr val="black"/>
              </a:solidFill>
              <a:latin typeface="Times New Roman" panose="02020603050405020304" pitchFamily="18" charset="0"/>
              <a:cs typeface="Times New Roman" panose="02020603050405020304" pitchFamily="18" charset="0"/>
            </a:endParaRPr>
          </a:p>
          <a:p>
            <a:pPr algn="ctr" defTabSz="685800"/>
            <a:r>
              <a:rPr lang="en-US" b="1" dirty="0" err="1">
                <a:solidFill>
                  <a:prstClr val="black"/>
                </a:solidFill>
                <a:latin typeface="Times New Roman" panose="02020603050405020304" pitchFamily="18" charset="0"/>
                <a:cs typeface="Times New Roman" panose="02020603050405020304" pitchFamily="18" charset="0"/>
              </a:rPr>
              <a:t>Zaključak</a:t>
            </a:r>
            <a:r>
              <a:rPr lang="en-US" b="1" dirty="0">
                <a:solidFill>
                  <a:prstClr val="black"/>
                </a:solidFill>
                <a:latin typeface="Times New Roman" panose="02020603050405020304" pitchFamily="18" charset="0"/>
                <a:cs typeface="Times New Roman" panose="02020603050405020304" pitchFamily="18" charset="0"/>
              </a:rPr>
              <a:t>  </a:t>
            </a:r>
            <a:r>
              <a:rPr lang="en-US" i="1" dirty="0" err="1">
                <a:solidFill>
                  <a:prstClr val="black"/>
                </a:solidFill>
                <a:latin typeface="Times New Roman" panose="02020603050405020304" pitchFamily="18" charset="0"/>
                <a:cs typeface="Times New Roman" panose="02020603050405020304" pitchFamily="18" charset="0"/>
              </a:rPr>
              <a:t>Terapija</a:t>
            </a:r>
            <a:r>
              <a:rPr lang="en-US" i="1" dirty="0">
                <a:solidFill>
                  <a:prstClr val="black"/>
                </a:solidFill>
                <a:latin typeface="Times New Roman" panose="02020603050405020304" pitchFamily="18" charset="0"/>
                <a:cs typeface="Times New Roman" panose="02020603050405020304" pitchFamily="18" charset="0"/>
              </a:rPr>
              <a:t> </a:t>
            </a:r>
            <a:r>
              <a:rPr lang="en-US" i="1" dirty="0" err="1">
                <a:solidFill>
                  <a:prstClr val="black"/>
                </a:solidFill>
                <a:latin typeface="Times New Roman" panose="02020603050405020304" pitchFamily="18" charset="0"/>
                <a:cs typeface="Times New Roman" panose="02020603050405020304" pitchFamily="18" charset="0"/>
              </a:rPr>
              <a:t>niskim</a:t>
            </a:r>
            <a:r>
              <a:rPr lang="en-US" i="1" dirty="0">
                <a:solidFill>
                  <a:prstClr val="black"/>
                </a:solidFill>
                <a:latin typeface="Times New Roman" panose="02020603050405020304" pitchFamily="18" charset="0"/>
                <a:cs typeface="Times New Roman" panose="02020603050405020304" pitchFamily="18" charset="0"/>
              </a:rPr>
              <a:t> </a:t>
            </a:r>
            <a:r>
              <a:rPr lang="en-US" i="1" dirty="0" err="1">
                <a:solidFill>
                  <a:prstClr val="black"/>
                </a:solidFill>
                <a:latin typeface="Times New Roman" panose="02020603050405020304" pitchFamily="18" charset="0"/>
                <a:cs typeface="Times New Roman" panose="02020603050405020304" pitchFamily="18" charset="0"/>
              </a:rPr>
              <a:t>dozama</a:t>
            </a:r>
            <a:r>
              <a:rPr lang="en-US" i="1" dirty="0">
                <a:solidFill>
                  <a:prstClr val="black"/>
                </a:solidFill>
                <a:latin typeface="Times New Roman" panose="02020603050405020304" pitchFamily="18" charset="0"/>
                <a:cs typeface="Times New Roman" panose="02020603050405020304" pitchFamily="18" charset="0"/>
              </a:rPr>
              <a:t> </a:t>
            </a:r>
            <a:r>
              <a:rPr lang="en-GB" i="1" dirty="0">
                <a:solidFill>
                  <a:prstClr val="black"/>
                </a:solidFill>
                <a:latin typeface="Times New Roman" panose="02020603050405020304" pitchFamily="18" charset="0"/>
                <a:cs typeface="Times New Roman" panose="02020603050405020304" pitchFamily="18" charset="0"/>
              </a:rPr>
              <a:t>A</a:t>
            </a:r>
            <a:r>
              <a:rPr lang="en-US" i="1" dirty="0" err="1">
                <a:solidFill>
                  <a:prstClr val="black"/>
                </a:solidFill>
                <a:latin typeface="Times New Roman" panose="02020603050405020304" pitchFamily="18" charset="0"/>
                <a:cs typeface="Times New Roman" panose="02020603050405020304" pitchFamily="18" charset="0"/>
              </a:rPr>
              <a:t>spirina</a:t>
            </a:r>
            <a:r>
              <a:rPr lang="en-US" i="1" dirty="0">
                <a:solidFill>
                  <a:prstClr val="black"/>
                </a:solidFill>
                <a:latin typeface="Times New Roman" panose="02020603050405020304" pitchFamily="18" charset="0"/>
                <a:cs typeface="Times New Roman" panose="02020603050405020304" pitchFamily="18" charset="0"/>
              </a:rPr>
              <a:t> </a:t>
            </a:r>
            <a:r>
              <a:rPr lang="en-US" i="1" dirty="0" err="1">
                <a:solidFill>
                  <a:prstClr val="black"/>
                </a:solidFill>
                <a:latin typeface="Times New Roman" panose="02020603050405020304" pitchFamily="18" charset="0"/>
                <a:cs typeface="Times New Roman" panose="02020603050405020304" pitchFamily="18" charset="0"/>
              </a:rPr>
              <a:t>kod</a:t>
            </a:r>
            <a:r>
              <a:rPr lang="en-US" i="1" dirty="0">
                <a:solidFill>
                  <a:prstClr val="black"/>
                </a:solidFill>
                <a:latin typeface="Times New Roman" panose="02020603050405020304" pitchFamily="18" charset="0"/>
                <a:cs typeface="Times New Roman" panose="02020603050405020304" pitchFamily="18" charset="0"/>
              </a:rPr>
              <a:t> </a:t>
            </a:r>
            <a:r>
              <a:rPr lang="en-GB" i="1" dirty="0" err="1">
                <a:solidFill>
                  <a:prstClr val="black"/>
                </a:solidFill>
                <a:latin typeface="Times New Roman" panose="02020603050405020304" pitchFamily="18" charset="0"/>
                <a:cs typeface="Times New Roman" panose="02020603050405020304" pitchFamily="18" charset="0"/>
              </a:rPr>
              <a:t>žena</a:t>
            </a:r>
            <a:r>
              <a:rPr lang="en-GB" i="1" dirty="0">
                <a:solidFill>
                  <a:prstClr val="black"/>
                </a:solidFill>
                <a:latin typeface="Times New Roman" panose="02020603050405020304" pitchFamily="18" charset="0"/>
                <a:cs typeface="Times New Roman" panose="02020603050405020304" pitchFamily="18" charset="0"/>
              </a:rPr>
              <a:t> s </a:t>
            </a:r>
            <a:r>
              <a:rPr lang="en-GB" i="1" dirty="0" err="1">
                <a:solidFill>
                  <a:prstClr val="black"/>
                </a:solidFill>
                <a:latin typeface="Times New Roman" panose="02020603050405020304" pitchFamily="18" charset="0"/>
                <a:cs typeface="Times New Roman" panose="02020603050405020304" pitchFamily="18" charset="0"/>
              </a:rPr>
              <a:t>visokim</a:t>
            </a:r>
            <a:r>
              <a:rPr lang="en-GB" i="1" dirty="0">
                <a:solidFill>
                  <a:prstClr val="black"/>
                </a:solidFill>
                <a:latin typeface="Times New Roman" panose="02020603050405020304" pitchFamily="18" charset="0"/>
                <a:cs typeface="Times New Roman" panose="02020603050405020304" pitchFamily="18" charset="0"/>
              </a:rPr>
              <a:t> </a:t>
            </a:r>
            <a:r>
              <a:rPr lang="en-GB" i="1" dirty="0" err="1">
                <a:solidFill>
                  <a:prstClr val="black"/>
                </a:solidFill>
                <a:latin typeface="Times New Roman" panose="02020603050405020304" pitchFamily="18" charset="0"/>
                <a:cs typeface="Times New Roman" panose="02020603050405020304" pitchFamily="18" charset="0"/>
              </a:rPr>
              <a:t>rizikom</a:t>
            </a:r>
            <a:r>
              <a:rPr lang="en-GB" i="1" dirty="0">
                <a:solidFill>
                  <a:prstClr val="black"/>
                </a:solidFill>
                <a:latin typeface="Times New Roman" panose="02020603050405020304" pitchFamily="18" charset="0"/>
                <a:cs typeface="Times New Roman" panose="02020603050405020304" pitchFamily="18" charset="0"/>
              </a:rPr>
              <a:t> </a:t>
            </a:r>
            <a:r>
              <a:rPr lang="en-GB" i="1" dirty="0" err="1">
                <a:solidFill>
                  <a:prstClr val="black"/>
                </a:solidFill>
                <a:latin typeface="Times New Roman" panose="02020603050405020304" pitchFamily="18" charset="0"/>
                <a:cs typeface="Times New Roman" panose="02020603050405020304" pitchFamily="18" charset="0"/>
              </a:rPr>
              <a:t>za</a:t>
            </a:r>
            <a:r>
              <a:rPr lang="en-GB" i="1" dirty="0">
                <a:solidFill>
                  <a:prstClr val="black"/>
                </a:solidFill>
                <a:latin typeface="Times New Roman" panose="02020603050405020304" pitchFamily="18" charset="0"/>
                <a:cs typeface="Times New Roman" panose="02020603050405020304" pitchFamily="18" charset="0"/>
              </a:rPr>
              <a:t> </a:t>
            </a:r>
            <a:r>
              <a:rPr lang="en-GB" i="1" dirty="0" err="1">
                <a:solidFill>
                  <a:prstClr val="black"/>
                </a:solidFill>
                <a:latin typeface="Times New Roman" panose="02020603050405020304" pitchFamily="18" charset="0"/>
                <a:cs typeface="Times New Roman" panose="02020603050405020304" pitchFamily="18" charset="0"/>
              </a:rPr>
              <a:t>razvoj</a:t>
            </a:r>
            <a:r>
              <a:rPr lang="en-GB" i="1" dirty="0">
                <a:solidFill>
                  <a:prstClr val="black"/>
                </a:solidFill>
                <a:latin typeface="Times New Roman" panose="02020603050405020304" pitchFamily="18" charset="0"/>
                <a:cs typeface="Times New Roman" panose="02020603050405020304" pitchFamily="18" charset="0"/>
              </a:rPr>
              <a:t> </a:t>
            </a:r>
            <a:r>
              <a:rPr lang="en-GB" i="1" dirty="0" err="1">
                <a:solidFill>
                  <a:prstClr val="black"/>
                </a:solidFill>
                <a:latin typeface="Times New Roman" panose="02020603050405020304" pitchFamily="18" charset="0"/>
                <a:cs typeface="Times New Roman" panose="02020603050405020304" pitchFamily="18" charset="0"/>
              </a:rPr>
              <a:t>rane</a:t>
            </a:r>
            <a:r>
              <a:rPr lang="en-GB" i="1" dirty="0">
                <a:solidFill>
                  <a:prstClr val="black"/>
                </a:solidFill>
                <a:latin typeface="Times New Roman" panose="02020603050405020304" pitchFamily="18" charset="0"/>
                <a:cs typeface="Times New Roman" panose="02020603050405020304" pitchFamily="18" charset="0"/>
              </a:rPr>
              <a:t> </a:t>
            </a:r>
            <a:r>
              <a:rPr lang="en-GB" i="1" dirty="0" err="1">
                <a:solidFill>
                  <a:prstClr val="black"/>
                </a:solidFill>
                <a:latin typeface="Times New Roman" panose="02020603050405020304" pitchFamily="18" charset="0"/>
                <a:cs typeface="Times New Roman" panose="02020603050405020304" pitchFamily="18" charset="0"/>
              </a:rPr>
              <a:t>preeklampsije</a:t>
            </a:r>
            <a:r>
              <a:rPr lang="en-GB" i="1" dirty="0">
                <a:solidFill>
                  <a:prstClr val="black"/>
                </a:solidFill>
                <a:latin typeface="Times New Roman" panose="02020603050405020304" pitchFamily="18" charset="0"/>
                <a:cs typeface="Times New Roman" panose="02020603050405020304" pitchFamily="18" charset="0"/>
              </a:rPr>
              <a:t> </a:t>
            </a:r>
            <a:r>
              <a:rPr lang="en-GB" i="1" dirty="0" err="1">
                <a:solidFill>
                  <a:prstClr val="black"/>
                </a:solidFill>
                <a:latin typeface="Times New Roman" panose="02020603050405020304" pitchFamily="18" charset="0"/>
                <a:cs typeface="Times New Roman" panose="02020603050405020304" pitchFamily="18" charset="0"/>
              </a:rPr>
              <a:t>rezultira</a:t>
            </a:r>
            <a:r>
              <a:rPr lang="en-GB" i="1" dirty="0">
                <a:solidFill>
                  <a:prstClr val="black"/>
                </a:solidFill>
                <a:latin typeface="Times New Roman" panose="02020603050405020304" pitchFamily="18" charset="0"/>
                <a:cs typeface="Times New Roman" panose="02020603050405020304" pitchFamily="18" charset="0"/>
              </a:rPr>
              <a:t> </a:t>
            </a:r>
            <a:r>
              <a:rPr lang="en-GB" i="1" dirty="0" err="1">
                <a:solidFill>
                  <a:prstClr val="black"/>
                </a:solidFill>
                <a:latin typeface="Times New Roman" panose="02020603050405020304" pitchFamily="18" charset="0"/>
                <a:cs typeface="Times New Roman" panose="02020603050405020304" pitchFamily="18" charset="0"/>
              </a:rPr>
              <a:t>nižom</a:t>
            </a:r>
            <a:r>
              <a:rPr lang="en-GB" i="1" dirty="0">
                <a:solidFill>
                  <a:prstClr val="black"/>
                </a:solidFill>
                <a:latin typeface="Times New Roman" panose="02020603050405020304" pitchFamily="18" charset="0"/>
                <a:cs typeface="Times New Roman" panose="02020603050405020304" pitchFamily="18" charset="0"/>
              </a:rPr>
              <a:t> </a:t>
            </a:r>
            <a:r>
              <a:rPr lang="en-GB" i="1" dirty="0" err="1">
                <a:solidFill>
                  <a:prstClr val="black"/>
                </a:solidFill>
                <a:latin typeface="Times New Roman" panose="02020603050405020304" pitchFamily="18" charset="0"/>
                <a:cs typeface="Times New Roman" panose="02020603050405020304" pitchFamily="18" charset="0"/>
              </a:rPr>
              <a:t>incidencom</a:t>
            </a:r>
            <a:r>
              <a:rPr lang="en-GB" i="1" dirty="0">
                <a:solidFill>
                  <a:prstClr val="black"/>
                </a:solidFill>
                <a:latin typeface="Times New Roman" panose="02020603050405020304" pitchFamily="18" charset="0"/>
                <a:cs typeface="Times New Roman" panose="02020603050405020304" pitchFamily="18" charset="0"/>
              </a:rPr>
              <a:t> </a:t>
            </a:r>
            <a:r>
              <a:rPr lang="en-GB" i="1" dirty="0" err="1">
                <a:solidFill>
                  <a:prstClr val="black"/>
                </a:solidFill>
                <a:latin typeface="Times New Roman" panose="02020603050405020304" pitchFamily="18" charset="0"/>
                <a:cs typeface="Times New Roman" panose="02020603050405020304" pitchFamily="18" charset="0"/>
              </a:rPr>
              <a:t>ove</a:t>
            </a:r>
            <a:r>
              <a:rPr lang="en-GB" i="1" dirty="0">
                <a:solidFill>
                  <a:prstClr val="black"/>
                </a:solidFill>
                <a:latin typeface="Times New Roman" panose="02020603050405020304" pitchFamily="18" charset="0"/>
                <a:cs typeface="Times New Roman" panose="02020603050405020304" pitchFamily="18" charset="0"/>
              </a:rPr>
              <a:t> </a:t>
            </a:r>
            <a:r>
              <a:rPr lang="en-GB" i="1" dirty="0" err="1">
                <a:solidFill>
                  <a:prstClr val="black"/>
                </a:solidFill>
                <a:latin typeface="Times New Roman" panose="02020603050405020304" pitchFamily="18" charset="0"/>
                <a:cs typeface="Times New Roman" panose="02020603050405020304" pitchFamily="18" charset="0"/>
              </a:rPr>
              <a:t>dijagnoze</a:t>
            </a:r>
            <a:endParaRPr lang="de-CH" i="1" dirty="0">
              <a:solidFill>
                <a:prstClr val="black"/>
              </a:solidFill>
              <a:latin typeface="Times New Roman" panose="02020603050405020304" pitchFamily="18" charset="0"/>
              <a:cs typeface="Times New Roman" panose="02020603050405020304" pitchFamily="18" charset="0"/>
            </a:endParaRPr>
          </a:p>
        </p:txBody>
      </p:sp>
      <p:sp>
        <p:nvSpPr>
          <p:cNvPr id="113" name="Rectangle 112">
            <a:extLst>
              <a:ext uri="{FF2B5EF4-FFF2-40B4-BE49-F238E27FC236}">
                <a16:creationId xmlns:a16="http://schemas.microsoft.com/office/drawing/2014/main" xmlns="" id="{51982DE8-8EA2-4A8E-9919-D44BF4C49678}"/>
              </a:ext>
            </a:extLst>
          </p:cNvPr>
          <p:cNvSpPr/>
          <p:nvPr/>
        </p:nvSpPr>
        <p:spPr>
          <a:xfrm>
            <a:off x="0" y="5467171"/>
            <a:ext cx="9144000" cy="554361"/>
          </a:xfrm>
          <a:prstGeom prst="rect">
            <a:avLst/>
          </a:prstGeom>
          <a:no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350">
              <a:solidFill>
                <a:prstClr val="white"/>
              </a:solidFill>
              <a:latin typeface="Calibri" panose="020F0502020204030204"/>
            </a:endParaRPr>
          </a:p>
        </p:txBody>
      </p:sp>
      <p:sp>
        <p:nvSpPr>
          <p:cNvPr id="14" name="Text Placeholder 14">
            <a:extLst>
              <a:ext uri="{FF2B5EF4-FFF2-40B4-BE49-F238E27FC236}">
                <a16:creationId xmlns:a16="http://schemas.microsoft.com/office/drawing/2014/main" xmlns="" id="{D18D8B8F-B508-468D-A0F4-EFDE34761939}"/>
              </a:ext>
            </a:extLst>
          </p:cNvPr>
          <p:cNvSpPr txBox="1">
            <a:spLocks/>
          </p:cNvSpPr>
          <p:nvPr/>
        </p:nvSpPr>
        <p:spPr>
          <a:xfrm>
            <a:off x="137620" y="6617306"/>
            <a:ext cx="8762370" cy="412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nSpc>
                <a:spcPct val="110000"/>
              </a:lnSpc>
              <a:spcBef>
                <a:spcPts val="0"/>
              </a:spcBef>
              <a:buSzPct val="120000"/>
              <a:buFont typeface="Arial" pitchFamily="34" charset="0"/>
              <a:buNone/>
              <a:defRPr lang="en-GB" sz="1200" i="1" dirty="0">
                <a:solidFill>
                  <a:schemeClr val="tx2"/>
                </a:solidFill>
                <a:latin typeface="Minion" panose="02040503050201090203" pitchFamily="18" charset="0"/>
              </a:defRPr>
            </a:lvl1pPr>
            <a:lvl2pPr marL="763588" indent="-287338">
              <a:lnSpc>
                <a:spcPct val="110000"/>
              </a:lnSpc>
              <a:spcBef>
                <a:spcPts val="0"/>
              </a:spcBef>
              <a:buSzPct val="120000"/>
              <a:buFont typeface="Arial" panose="020B0604020202020204" pitchFamily="34" charset="0"/>
              <a:buChar char="•"/>
              <a:defRPr sz="2000">
                <a:latin typeface="+mn-lt"/>
              </a:defRPr>
            </a:lvl2pPr>
            <a:lvl3pPr marL="1241425" indent="-287338">
              <a:lnSpc>
                <a:spcPct val="110000"/>
              </a:lnSpc>
              <a:spcBef>
                <a:spcPts val="0"/>
              </a:spcBef>
              <a:buSzPct val="120000"/>
              <a:buFont typeface="Arial" panose="020B0604020202020204" pitchFamily="34" charset="0"/>
              <a:buChar char="•"/>
              <a:defRPr sz="2000">
                <a:latin typeface="+mn-lt"/>
              </a:defRPr>
            </a:lvl3pPr>
            <a:lvl4pPr marL="1719263" indent="-287338">
              <a:lnSpc>
                <a:spcPct val="110000"/>
              </a:lnSpc>
              <a:spcBef>
                <a:spcPts val="0"/>
              </a:spcBef>
              <a:buSzPct val="120000"/>
              <a:buFont typeface="Arial" panose="020B0604020202020204" pitchFamily="34" charset="0"/>
              <a:buChar char="•"/>
              <a:defRPr sz="2000">
                <a:latin typeface="+mn-lt"/>
              </a:defRPr>
            </a:lvl4pPr>
            <a:lvl5pPr marL="2195513" indent="-285750">
              <a:lnSpc>
                <a:spcPct val="110000"/>
              </a:lnSpc>
              <a:spcBef>
                <a:spcPts val="0"/>
              </a:spcBef>
              <a:buSzPct val="120000"/>
              <a:buFont typeface="Arial" panose="020B0604020202020204" pitchFamily="34" charset="0"/>
              <a:buChar char="•"/>
              <a:defRPr sz="2000">
                <a:latin typeface="+mn-lt"/>
              </a:defRPr>
            </a:lvl5pPr>
            <a:lvl6pPr marL="2652713" indent="-285750" eaLnBrk="0" fontAlgn="base" hangingPunct="0">
              <a:spcBef>
                <a:spcPct val="20000"/>
              </a:spcBef>
              <a:spcAft>
                <a:spcPct val="0"/>
              </a:spcAft>
              <a:buChar char="»"/>
              <a:defRPr sz="2000">
                <a:latin typeface="+mn-lt"/>
              </a:defRPr>
            </a:lvl6pPr>
            <a:lvl7pPr marL="3109913" indent="-285750" eaLnBrk="0" fontAlgn="base" hangingPunct="0">
              <a:spcBef>
                <a:spcPct val="20000"/>
              </a:spcBef>
              <a:spcAft>
                <a:spcPct val="0"/>
              </a:spcAft>
              <a:buChar char="»"/>
              <a:defRPr sz="2000">
                <a:latin typeface="+mn-lt"/>
              </a:defRPr>
            </a:lvl7pPr>
            <a:lvl8pPr marL="3567113" indent="-285750" eaLnBrk="0" fontAlgn="base" hangingPunct="0">
              <a:spcBef>
                <a:spcPct val="20000"/>
              </a:spcBef>
              <a:spcAft>
                <a:spcPct val="0"/>
              </a:spcAft>
              <a:buChar char="»"/>
              <a:defRPr sz="2000">
                <a:latin typeface="+mn-lt"/>
              </a:defRPr>
            </a:lvl8pPr>
            <a:lvl9pPr marL="4024313" indent="-285750" eaLnBrk="0" fontAlgn="base" hangingPunct="0">
              <a:spcBef>
                <a:spcPct val="20000"/>
              </a:spcBef>
              <a:spcAft>
                <a:spcPct val="0"/>
              </a:spcAft>
              <a:buChar char="»"/>
              <a:defRPr sz="2000">
                <a:latin typeface="+mn-lt"/>
              </a:defRPr>
            </a:lvl9pPr>
          </a:lstStyle>
          <a:p>
            <a:pPr defTabSz="685800"/>
            <a:r>
              <a:rPr lang="en-GB" sz="1000" dirty="0">
                <a:solidFill>
                  <a:prstClr val="white"/>
                </a:solidFill>
                <a:latin typeface="Times New Roman" panose="02020603050405020304" pitchFamily="18" charset="0"/>
                <a:cs typeface="Times New Roman" panose="02020603050405020304" pitchFamily="18" charset="0"/>
              </a:rPr>
              <a:t>1  Poon, L.C., and </a:t>
            </a:r>
            <a:r>
              <a:rPr lang="en-GB" sz="1000" dirty="0" err="1">
                <a:solidFill>
                  <a:prstClr val="white"/>
                </a:solidFill>
                <a:latin typeface="Times New Roman" panose="02020603050405020304" pitchFamily="18" charset="0"/>
                <a:cs typeface="Times New Roman" panose="02020603050405020304" pitchFamily="18" charset="0"/>
              </a:rPr>
              <a:t>Nicolaides</a:t>
            </a:r>
            <a:r>
              <a:rPr lang="en-GB" sz="1000" dirty="0">
                <a:solidFill>
                  <a:prstClr val="white"/>
                </a:solidFill>
                <a:latin typeface="Times New Roman" panose="02020603050405020304" pitchFamily="18" charset="0"/>
                <a:cs typeface="Times New Roman" panose="02020603050405020304" pitchFamily="18" charset="0"/>
              </a:rPr>
              <a:t>, K.H. (2014). Prenatal Diagnosis 34, 618-627;   2.  </a:t>
            </a:r>
            <a:r>
              <a:rPr lang="en-GB" sz="1000" dirty="0" err="1">
                <a:solidFill>
                  <a:prstClr val="white"/>
                </a:solidFill>
                <a:latin typeface="Times New Roman" panose="02020603050405020304" pitchFamily="18" charset="0"/>
                <a:cs typeface="Times New Roman" panose="02020603050405020304" pitchFamily="18" charset="0"/>
              </a:rPr>
              <a:t>Scazzocchio</a:t>
            </a:r>
            <a:r>
              <a:rPr lang="en-GB" sz="1000" dirty="0">
                <a:solidFill>
                  <a:prstClr val="white"/>
                </a:solidFill>
                <a:latin typeface="Times New Roman" panose="02020603050405020304" pitchFamily="18" charset="0"/>
                <a:cs typeface="Times New Roman" panose="02020603050405020304" pitchFamily="18" charset="0"/>
              </a:rPr>
              <a:t>, E., et al. (2013). Am J </a:t>
            </a:r>
            <a:r>
              <a:rPr lang="en-GB" sz="1000" dirty="0" err="1">
                <a:solidFill>
                  <a:prstClr val="white"/>
                </a:solidFill>
                <a:latin typeface="Times New Roman" panose="02020603050405020304" pitchFamily="18" charset="0"/>
                <a:cs typeface="Times New Roman" panose="02020603050405020304" pitchFamily="18" charset="0"/>
              </a:rPr>
              <a:t>Obstet</a:t>
            </a:r>
            <a:r>
              <a:rPr lang="en-GB" sz="1000" dirty="0">
                <a:solidFill>
                  <a:prstClr val="white"/>
                </a:solidFill>
                <a:latin typeface="Times New Roman" panose="02020603050405020304" pitchFamily="18" charset="0"/>
                <a:cs typeface="Times New Roman" panose="02020603050405020304" pitchFamily="18" charset="0"/>
              </a:rPr>
              <a:t> </a:t>
            </a:r>
            <a:r>
              <a:rPr lang="en-GB" sz="1000" dirty="0" err="1">
                <a:solidFill>
                  <a:prstClr val="white"/>
                </a:solidFill>
                <a:latin typeface="Times New Roman" panose="02020603050405020304" pitchFamily="18" charset="0"/>
                <a:cs typeface="Times New Roman" panose="02020603050405020304" pitchFamily="18" charset="0"/>
              </a:rPr>
              <a:t>Gynecol</a:t>
            </a:r>
            <a:r>
              <a:rPr lang="en-GB" sz="1000" dirty="0">
                <a:solidFill>
                  <a:prstClr val="white"/>
                </a:solidFill>
                <a:latin typeface="Times New Roman" panose="02020603050405020304" pitchFamily="18" charset="0"/>
                <a:cs typeface="Times New Roman" panose="02020603050405020304" pitchFamily="18" charset="0"/>
              </a:rPr>
              <a:t> 208, 203.e1-10.     3 </a:t>
            </a:r>
            <a:r>
              <a:rPr lang="en-GB" sz="1000" dirty="0" err="1">
                <a:solidFill>
                  <a:prstClr val="white"/>
                </a:solidFill>
                <a:latin typeface="Times New Roman" panose="02020603050405020304" pitchFamily="18" charset="0"/>
                <a:cs typeface="Times New Roman" panose="02020603050405020304" pitchFamily="18" charset="0"/>
              </a:rPr>
              <a:t>Akolekar</a:t>
            </a:r>
            <a:r>
              <a:rPr lang="en-GB" sz="1000" dirty="0">
                <a:solidFill>
                  <a:prstClr val="white"/>
                </a:solidFill>
                <a:latin typeface="Times New Roman" panose="02020603050405020304" pitchFamily="18" charset="0"/>
                <a:cs typeface="Times New Roman" panose="02020603050405020304" pitchFamily="18" charset="0"/>
              </a:rPr>
              <a:t>, R., et al. (2013). </a:t>
            </a:r>
            <a:r>
              <a:rPr lang="en-GB" sz="1000" dirty="0" err="1">
                <a:solidFill>
                  <a:prstClr val="white"/>
                </a:solidFill>
                <a:latin typeface="Times New Roman" panose="02020603050405020304" pitchFamily="18" charset="0"/>
                <a:cs typeface="Times New Roman" panose="02020603050405020304" pitchFamily="18" charset="0"/>
              </a:rPr>
              <a:t>Fetal</a:t>
            </a:r>
            <a:r>
              <a:rPr lang="en-GB" sz="1000" dirty="0">
                <a:solidFill>
                  <a:prstClr val="white"/>
                </a:solidFill>
                <a:latin typeface="Times New Roman" panose="02020603050405020304" pitchFamily="18" charset="0"/>
                <a:cs typeface="Times New Roman" panose="02020603050405020304" pitchFamily="18" charset="0"/>
              </a:rPr>
              <a:t> </a:t>
            </a:r>
            <a:r>
              <a:rPr lang="en-GB" sz="1000" dirty="0" err="1">
                <a:solidFill>
                  <a:prstClr val="white"/>
                </a:solidFill>
                <a:latin typeface="Times New Roman" panose="02020603050405020304" pitchFamily="18" charset="0"/>
                <a:cs typeface="Times New Roman" panose="02020603050405020304" pitchFamily="18" charset="0"/>
              </a:rPr>
              <a:t>Diagn</a:t>
            </a:r>
            <a:r>
              <a:rPr lang="en-GB" sz="1000" dirty="0">
                <a:solidFill>
                  <a:prstClr val="white"/>
                </a:solidFill>
                <a:latin typeface="Times New Roman" panose="02020603050405020304" pitchFamily="18" charset="0"/>
                <a:cs typeface="Times New Roman" panose="02020603050405020304" pitchFamily="18" charset="0"/>
              </a:rPr>
              <a:t> </a:t>
            </a:r>
            <a:r>
              <a:rPr lang="en-GB" sz="1000" dirty="0" err="1">
                <a:solidFill>
                  <a:prstClr val="white"/>
                </a:solidFill>
                <a:latin typeface="Times New Roman" panose="02020603050405020304" pitchFamily="18" charset="0"/>
                <a:cs typeface="Times New Roman" panose="02020603050405020304" pitchFamily="18" charset="0"/>
              </a:rPr>
              <a:t>Ther</a:t>
            </a:r>
            <a:r>
              <a:rPr lang="en-GB" sz="1000" dirty="0">
                <a:solidFill>
                  <a:prstClr val="white"/>
                </a:solidFill>
                <a:latin typeface="Times New Roman" panose="02020603050405020304" pitchFamily="18" charset="0"/>
                <a:cs typeface="Times New Roman" panose="02020603050405020304" pitchFamily="18" charset="0"/>
              </a:rPr>
              <a:t> 33, 8-15;       4 </a:t>
            </a:r>
            <a:r>
              <a:rPr lang="en-GB" sz="1000" dirty="0" err="1">
                <a:solidFill>
                  <a:prstClr val="white"/>
                </a:solidFill>
                <a:latin typeface="Times New Roman" panose="02020603050405020304" pitchFamily="18" charset="0"/>
                <a:cs typeface="Times New Roman" panose="02020603050405020304" pitchFamily="18" charset="0"/>
              </a:rPr>
              <a:t>Hagmann</a:t>
            </a:r>
            <a:r>
              <a:rPr lang="en-GB" sz="1000" dirty="0">
                <a:solidFill>
                  <a:prstClr val="white"/>
                </a:solidFill>
                <a:latin typeface="Times New Roman" panose="02020603050405020304" pitchFamily="18" charset="0"/>
                <a:cs typeface="Times New Roman" panose="02020603050405020304" pitchFamily="18" charset="0"/>
              </a:rPr>
              <a:t>, H., et al. (2012). </a:t>
            </a:r>
            <a:r>
              <a:rPr lang="en-GB" sz="1000" dirty="0" err="1">
                <a:solidFill>
                  <a:prstClr val="white"/>
                </a:solidFill>
                <a:latin typeface="Times New Roman" panose="02020603050405020304" pitchFamily="18" charset="0"/>
                <a:cs typeface="Times New Roman" panose="02020603050405020304" pitchFamily="18" charset="0"/>
              </a:rPr>
              <a:t>Clin</a:t>
            </a:r>
            <a:r>
              <a:rPr lang="en-GB" sz="1000" dirty="0">
                <a:solidFill>
                  <a:prstClr val="white"/>
                </a:solidFill>
                <a:latin typeface="Times New Roman" panose="02020603050405020304" pitchFamily="18" charset="0"/>
                <a:cs typeface="Times New Roman" panose="02020603050405020304" pitchFamily="18" charset="0"/>
              </a:rPr>
              <a:t> </a:t>
            </a:r>
            <a:r>
              <a:rPr lang="en-GB" sz="1000" dirty="0" err="1">
                <a:solidFill>
                  <a:prstClr val="white"/>
                </a:solidFill>
                <a:latin typeface="Times New Roman" panose="02020603050405020304" pitchFamily="18" charset="0"/>
                <a:cs typeface="Times New Roman" panose="02020603050405020304" pitchFamily="18" charset="0"/>
              </a:rPr>
              <a:t>Chem</a:t>
            </a:r>
            <a:r>
              <a:rPr lang="en-GB" sz="1000" dirty="0">
                <a:solidFill>
                  <a:prstClr val="white"/>
                </a:solidFill>
                <a:latin typeface="Times New Roman" panose="02020603050405020304" pitchFamily="18" charset="0"/>
                <a:cs typeface="Times New Roman" panose="02020603050405020304" pitchFamily="18" charset="0"/>
              </a:rPr>
              <a:t> 58(5), 837-845  </a:t>
            </a:r>
            <a:r>
              <a:rPr lang="da-DK" sz="1000" dirty="0">
                <a:solidFill>
                  <a:prstClr val="white"/>
                </a:solidFill>
                <a:latin typeface="Times New Roman" panose="02020603050405020304" pitchFamily="18" charset="0"/>
                <a:cs typeface="Times New Roman" panose="02020603050405020304" pitchFamily="18" charset="0"/>
              </a:rPr>
              <a:t>4 Rolnik DL, et al. (2017) Ultrasound Obstet Gynecol. 50(4):492-495     5 Rolnik et al. (2017) N Engl J Med.  17;377(7):613-622 </a:t>
            </a:r>
          </a:p>
          <a:p>
            <a:pPr defTabSz="685800"/>
            <a:endParaRPr lang="en-GB" sz="1000" dirty="0">
              <a:solidFill>
                <a:prstClr val="white"/>
              </a:solidFill>
              <a:latin typeface="Times New Roman" panose="02020603050405020304" pitchFamily="18" charset="0"/>
              <a:cs typeface="Times New Roman" panose="02020603050405020304" pitchFamily="18" charset="0"/>
            </a:endParaRPr>
          </a:p>
        </p:txBody>
      </p:sp>
      <p:sp>
        <p:nvSpPr>
          <p:cNvPr id="114" name="Title 1"/>
          <p:cNvSpPr>
            <a:spLocks noGrp="1"/>
          </p:cNvSpPr>
          <p:nvPr>
            <p:ph type="title"/>
          </p:nvPr>
        </p:nvSpPr>
        <p:spPr>
          <a:xfrm>
            <a:off x="301391" y="404664"/>
            <a:ext cx="8275320" cy="1613297"/>
          </a:xfrm>
        </p:spPr>
        <p:txBody>
          <a:bodyPr>
            <a:noAutofit/>
          </a:bodyPr>
          <a:lstStyle/>
          <a:p>
            <a:r>
              <a:rPr lang="bs-Latn-BA" sz="3200" dirty="0">
                <a:solidFill>
                  <a:schemeClr val="accent3">
                    <a:lumMod val="75000"/>
                  </a:schemeClr>
                </a:solidFill>
                <a:latin typeface="Times New Roman" panose="02020603050405020304" pitchFamily="18" charset="0"/>
              </a:rPr>
              <a:t/>
            </a:r>
            <a:br>
              <a:rPr lang="bs-Latn-BA" sz="3200" dirty="0">
                <a:solidFill>
                  <a:schemeClr val="accent3">
                    <a:lumMod val="75000"/>
                  </a:schemeClr>
                </a:solidFill>
                <a:latin typeface="Times New Roman" panose="02020603050405020304" pitchFamily="18" charset="0"/>
              </a:rPr>
            </a:br>
            <a:r>
              <a:rPr lang="en-GB" sz="3200" dirty="0">
                <a:latin typeface="Times New Roman" panose="02020603050405020304" pitchFamily="18" charset="0"/>
              </a:rPr>
              <a:t>ASPRE </a:t>
            </a:r>
            <a:r>
              <a:rPr lang="en-GB" sz="3200" dirty="0" err="1">
                <a:latin typeface="Times New Roman" panose="02020603050405020304" pitchFamily="18" charset="0"/>
              </a:rPr>
              <a:t>studija</a:t>
            </a:r>
            <a:r>
              <a:rPr lang="bs-Latn-BA" sz="3200" dirty="0">
                <a:latin typeface="Times New Roman" panose="02020603050405020304" pitchFamily="18" charset="0"/>
              </a:rPr>
              <a:t/>
            </a:r>
            <a:br>
              <a:rPr lang="bs-Latn-BA" sz="3200" dirty="0">
                <a:latin typeface="Times New Roman" panose="02020603050405020304" pitchFamily="18" charset="0"/>
              </a:rPr>
            </a:br>
            <a:r>
              <a:rPr lang="en-GB" sz="1800" dirty="0">
                <a:latin typeface="Times New Roman" panose="02020603050405020304" pitchFamily="18" charset="0"/>
              </a:rPr>
              <a:t/>
            </a:r>
            <a:br>
              <a:rPr lang="en-GB" sz="1800" dirty="0">
                <a:latin typeface="Times New Roman" panose="02020603050405020304" pitchFamily="18" charset="0"/>
              </a:rPr>
            </a:br>
            <a:r>
              <a:rPr lang="bs-Latn-BA" sz="1800" dirty="0">
                <a:latin typeface="Times New Roman" panose="02020603050405020304" pitchFamily="18" charset="0"/>
              </a:rPr>
              <a:t/>
            </a:r>
            <a:br>
              <a:rPr lang="bs-Latn-BA" sz="1800" dirty="0">
                <a:latin typeface="Times New Roman" panose="02020603050405020304" pitchFamily="18" charset="0"/>
              </a:rPr>
            </a:br>
            <a:r>
              <a:rPr lang="bs-Latn-BA" sz="1800" dirty="0">
                <a:latin typeface="Times New Roman" panose="02020603050405020304" pitchFamily="18" charset="0"/>
              </a:rPr>
              <a:t>Velika ASPRE studija dokazala je da rana primjena aspirina ( 11.do 13.nedelje gestacije) </a:t>
            </a:r>
            <a:r>
              <a:rPr lang="bs-Latn-BA" sz="1800" dirty="0" smtClean="0">
                <a:latin typeface="Times New Roman" panose="02020603050405020304" pitchFamily="18" charset="0"/>
              </a:rPr>
              <a:t>kod </a:t>
            </a:r>
            <a:r>
              <a:rPr lang="bs-Latn-BA" sz="1800" dirty="0">
                <a:latin typeface="Times New Roman" panose="02020603050405020304" pitchFamily="18" charset="0"/>
              </a:rPr>
              <a:t>trudnica sa visokim rizikom za nastanak PE (pozitivni faktori rizika, biohemijski markeri, i Doppler uterine art</a:t>
            </a:r>
            <a:r>
              <a:rPr lang="en-GB" sz="1800" dirty="0">
                <a:latin typeface="Times New Roman" panose="02020603050405020304" pitchFamily="18" charset="0"/>
              </a:rPr>
              <a:t>e</a:t>
            </a:r>
            <a:r>
              <a:rPr lang="bs-Latn-BA" sz="1800" dirty="0">
                <a:latin typeface="Times New Roman" panose="02020603050405020304" pitchFamily="18" charset="0"/>
              </a:rPr>
              <a:t>rije</a:t>
            </a:r>
            <a:r>
              <a:rPr lang="en-GB" sz="1800" dirty="0">
                <a:latin typeface="Times New Roman" panose="02020603050405020304" pitchFamily="18" charset="0"/>
              </a:rPr>
              <a:t>)</a:t>
            </a:r>
            <a:r>
              <a:rPr lang="bs-Latn-BA" sz="1800" dirty="0">
                <a:latin typeface="Times New Roman" panose="02020603050405020304" pitchFamily="18" charset="0"/>
              </a:rPr>
              <a:t> značajno </a:t>
            </a:r>
            <a:r>
              <a:rPr lang="en-GB" sz="1800" dirty="0">
                <a:latin typeface="Times New Roman" panose="02020603050405020304" pitchFamily="18" charset="0"/>
              </a:rPr>
              <a:t>s</a:t>
            </a:r>
            <a:r>
              <a:rPr lang="bs-Latn-BA" sz="1800" dirty="0">
                <a:latin typeface="Times New Roman" panose="02020603050405020304" pitchFamily="18" charset="0"/>
              </a:rPr>
              <a:t>manjuje rizik za rani nastanak bolesti </a:t>
            </a:r>
            <a:endParaRPr lang="en-US" sz="1800" dirty="0">
              <a:latin typeface="Times New Roman" panose="02020603050405020304" pitchFamily="18" charset="0"/>
            </a:endParaRPr>
          </a:p>
        </p:txBody>
      </p:sp>
    </p:spTree>
    <p:extLst>
      <p:ext uri="{BB962C8B-B14F-4D97-AF65-F5344CB8AC3E}">
        <p14:creationId xmlns:p14="http://schemas.microsoft.com/office/powerpoint/2010/main" xmlns="" val="13786277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8" y="576832"/>
            <a:ext cx="7886700" cy="936104"/>
          </a:xfrm>
        </p:spPr>
        <p:txBody>
          <a:bodyPr>
            <a:normAutofit fontScale="90000"/>
          </a:bodyPr>
          <a:lstStyle/>
          <a:p>
            <a:r>
              <a:rPr lang="bs-Latn-BA" sz="3200" dirty="0"/>
              <a:t>Preeklampsija</a:t>
            </a:r>
            <a:br>
              <a:rPr lang="bs-Latn-BA" sz="3200" dirty="0"/>
            </a:br>
            <a:r>
              <a:rPr lang="bs-Latn-BA" dirty="0">
                <a:solidFill>
                  <a:srgbClr val="000099"/>
                </a:solidFill>
              </a:rPr>
              <a:t/>
            </a:r>
            <a:br>
              <a:rPr lang="bs-Latn-BA" dirty="0">
                <a:solidFill>
                  <a:srgbClr val="000099"/>
                </a:solidFill>
              </a:rPr>
            </a:br>
            <a:r>
              <a:rPr lang="bs-Latn-BA" sz="2400" i="1" dirty="0"/>
              <a:t>Preporuke (ACOG) za završetak trudnoće trudnice sa hipertezivnim poremećajem</a:t>
            </a:r>
            <a:endParaRPr lang="en-US" sz="2400" i="1" dirty="0"/>
          </a:p>
        </p:txBody>
      </p:sp>
      <p:sp>
        <p:nvSpPr>
          <p:cNvPr id="3" name="Content Placeholder 2"/>
          <p:cNvSpPr>
            <a:spLocks noGrp="1"/>
          </p:cNvSpPr>
          <p:nvPr>
            <p:ph idx="1"/>
          </p:nvPr>
        </p:nvSpPr>
        <p:spPr>
          <a:xfrm>
            <a:off x="390699" y="2286000"/>
            <a:ext cx="8427070" cy="3049192"/>
          </a:xfrm>
        </p:spPr>
        <p:txBody>
          <a:bodyPr>
            <a:noAutofit/>
          </a:bodyPr>
          <a:lstStyle/>
          <a:p>
            <a:r>
              <a:rPr lang="bs-Latn-BA" sz="1800" dirty="0"/>
              <a:t>Gestacijska hipertenzija ili PE bez teških karakteristika : 37. nedelja</a:t>
            </a:r>
          </a:p>
          <a:p>
            <a:endParaRPr lang="bs-Latn-BA" sz="1800" dirty="0"/>
          </a:p>
          <a:p>
            <a:r>
              <a:rPr lang="bs-Latn-BA" sz="1800" dirty="0"/>
              <a:t>PE sa teškim karakteristikama do 34. nedelje</a:t>
            </a:r>
          </a:p>
          <a:p>
            <a:endParaRPr lang="bs-Latn-BA" sz="1800" dirty="0"/>
          </a:p>
          <a:p>
            <a:r>
              <a:rPr lang="bs-Latn-BA" sz="1800" dirty="0"/>
              <a:t>Hronična hipertenzija: ne prije 38. nedelje</a:t>
            </a:r>
          </a:p>
          <a:p>
            <a:endParaRPr lang="bs-Latn-BA" sz="1800" dirty="0"/>
          </a:p>
          <a:p>
            <a:r>
              <a:rPr lang="bs-Latn-BA" sz="1800" dirty="0"/>
              <a:t>Hronična hipertenzija sa superponiranom preeklampsijom 34 ili 37 nedelja zavisno od prisutnih teških simptoma  </a:t>
            </a:r>
          </a:p>
          <a:p>
            <a:endParaRPr lang="bs-Latn-BA" sz="1800" dirty="0"/>
          </a:p>
          <a:p>
            <a:pPr marL="0" indent="0">
              <a:buNone/>
            </a:pPr>
            <a:r>
              <a:rPr lang="bs-Latn-BA" sz="1800" dirty="0"/>
              <a:t>Sve navedeno uslovljava klinički status trudnice i fetusa. Ukoliko se razvije teški zastoj ili oligoamnion, porod može biti preporučen bez obzira na gestaciju, temeljeći se na procjeni stanja ploda te majčine stabilnosti.</a:t>
            </a:r>
          </a:p>
        </p:txBody>
      </p:sp>
    </p:spTree>
    <p:extLst>
      <p:ext uri="{BB962C8B-B14F-4D97-AF65-F5344CB8AC3E}">
        <p14:creationId xmlns:p14="http://schemas.microsoft.com/office/powerpoint/2010/main" xmlns="" val="21961277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108" y="2470704"/>
            <a:ext cx="8038725" cy="306009"/>
          </a:xfrm>
        </p:spPr>
        <p:txBody>
          <a:bodyPr>
            <a:normAutofit fontScale="90000"/>
          </a:bodyPr>
          <a:lstStyle/>
          <a:p>
            <a:r>
              <a:rPr lang="bs-Latn-BA" sz="3600" dirty="0"/>
              <a:t>Preeklampsija</a:t>
            </a:r>
            <a:br>
              <a:rPr lang="bs-Latn-BA" sz="3600" dirty="0"/>
            </a:br>
            <a:r>
              <a:rPr lang="bs-Latn-BA" sz="3600" dirty="0"/>
              <a:t/>
            </a:r>
            <a:br>
              <a:rPr lang="bs-Latn-BA" sz="3600" dirty="0"/>
            </a:br>
            <a:r>
              <a:rPr lang="bs-Latn-BA" sz="1800" dirty="0">
                <a:solidFill>
                  <a:schemeClr val="tx1"/>
                </a:solidFill>
              </a:rPr>
              <a:t/>
            </a:r>
            <a:br>
              <a:rPr lang="bs-Latn-BA" sz="1800" dirty="0">
                <a:solidFill>
                  <a:schemeClr val="tx1"/>
                </a:solidFill>
              </a:rPr>
            </a:br>
            <a:r>
              <a:rPr lang="en-US" sz="1800" dirty="0">
                <a:solidFill>
                  <a:schemeClr val="tx1"/>
                </a:solidFill>
              </a:rPr>
              <a:t/>
            </a:r>
            <a:br>
              <a:rPr lang="en-US" sz="1800" dirty="0">
                <a:solidFill>
                  <a:schemeClr val="tx1"/>
                </a:solidFill>
              </a:rPr>
            </a:br>
            <a:r>
              <a:rPr lang="en-US" sz="1800" dirty="0"/>
              <a:t/>
            </a:r>
            <a:br>
              <a:rPr lang="en-US" sz="1800" dirty="0"/>
            </a:br>
            <a:r>
              <a:rPr lang="bs-Latn-BA" sz="1800" dirty="0"/>
              <a:t/>
            </a:r>
            <a:br>
              <a:rPr lang="bs-Latn-BA" sz="1800" dirty="0"/>
            </a:br>
            <a:r>
              <a:rPr lang="bs-Latn-BA" sz="2000" dirty="0">
                <a:solidFill>
                  <a:schemeClr val="tx1"/>
                </a:solidFill>
              </a:rPr>
              <a:t>Brojne su studije pokušale ustanoviti dijagnostičku prediktivnu vrijednost niza biohemijskih markera koji su uključeni u sam proces nastanka PE</a:t>
            </a:r>
            <a:br>
              <a:rPr lang="bs-Latn-BA" sz="2000" dirty="0">
                <a:solidFill>
                  <a:schemeClr val="tx1"/>
                </a:solidFill>
              </a:rPr>
            </a:br>
            <a:r>
              <a:rPr lang="bs-Latn-BA" sz="2000" dirty="0">
                <a:solidFill>
                  <a:schemeClr val="tx1"/>
                </a:solidFill>
              </a:rPr>
              <a:t/>
            </a:r>
            <a:br>
              <a:rPr lang="bs-Latn-BA" sz="2000" dirty="0">
                <a:solidFill>
                  <a:schemeClr val="tx1"/>
                </a:solidFill>
              </a:rPr>
            </a:br>
            <a:r>
              <a:rPr lang="bs-Latn-BA" sz="2000" dirty="0">
                <a:solidFill>
                  <a:schemeClr val="tx1"/>
                </a:solidFill>
              </a:rPr>
              <a:t>Tu su uključeni markeri metaboličkih statusa, oksidativnog stresa, te posteljični i upalni markeri</a:t>
            </a:r>
            <a:br>
              <a:rPr lang="bs-Latn-BA" sz="2000" dirty="0">
                <a:solidFill>
                  <a:schemeClr val="tx1"/>
                </a:solidFill>
              </a:rPr>
            </a:br>
            <a:r>
              <a:rPr lang="bs-Latn-BA" sz="2000" dirty="0">
                <a:solidFill>
                  <a:schemeClr val="tx1"/>
                </a:solidFill>
              </a:rPr>
              <a:t/>
            </a:r>
            <a:br>
              <a:rPr lang="bs-Latn-BA" sz="2000" dirty="0">
                <a:solidFill>
                  <a:schemeClr val="tx1"/>
                </a:solidFill>
              </a:rPr>
            </a:br>
            <a:r>
              <a:rPr lang="bs-Latn-BA" sz="2000" dirty="0">
                <a:solidFill>
                  <a:schemeClr val="tx1"/>
                </a:solidFill>
              </a:rPr>
              <a:t>Posteljični markeri pokazali su potencijalnu kliničku korist u predviđanju razvoja bolesti obzirom da se promjene u koncentracijama pojavljuju u ranoj trudnoći    </a:t>
            </a:r>
            <a:br>
              <a:rPr lang="bs-Latn-BA" sz="2000" dirty="0">
                <a:solidFill>
                  <a:schemeClr val="tx1"/>
                </a:solidFill>
              </a:rPr>
            </a:br>
            <a:r>
              <a:rPr lang="bs-Latn-BA" sz="2000" dirty="0">
                <a:solidFill>
                  <a:schemeClr val="tx1"/>
                </a:solidFill>
              </a:rPr>
              <a:t>prije pojave kliničkih simptoma</a:t>
            </a:r>
            <a:endParaRPr lang="en-US" sz="2000" dirty="0">
              <a:solidFill>
                <a:schemeClr val="tx1"/>
              </a:solidFill>
            </a:endParaRPr>
          </a:p>
        </p:txBody>
      </p:sp>
    </p:spTree>
    <p:extLst>
      <p:ext uri="{BB962C8B-B14F-4D97-AF65-F5344CB8AC3E}">
        <p14:creationId xmlns:p14="http://schemas.microsoft.com/office/powerpoint/2010/main" xmlns="" val="1907775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95833" y="2029345"/>
            <a:ext cx="4080607" cy="3231275"/>
          </a:xfrm>
        </p:spPr>
        <p:txBody>
          <a:bodyPr numCol="2">
            <a:noAutofit/>
          </a:bodyPr>
          <a:lstStyle/>
          <a:p>
            <a:pPr marL="0" indent="-162000">
              <a:lnSpc>
                <a:spcPct val="120000"/>
              </a:lnSpc>
              <a:spcBef>
                <a:spcPts val="0"/>
              </a:spcBef>
            </a:pPr>
            <a:r>
              <a:rPr lang="en-US" sz="1050" b="1" dirty="0"/>
              <a:t>ADAM 12</a:t>
            </a:r>
            <a:r>
              <a:rPr lang="sr-Latn-BA" sz="1050" b="1" dirty="0"/>
              <a:t> </a:t>
            </a:r>
          </a:p>
          <a:p>
            <a:pPr marL="0" indent="-162000">
              <a:lnSpc>
                <a:spcPct val="120000"/>
              </a:lnSpc>
              <a:spcBef>
                <a:spcPts val="0"/>
              </a:spcBef>
              <a:buNone/>
            </a:pPr>
            <a:r>
              <a:rPr lang="sr-Latn-BA" sz="1050" b="1" dirty="0"/>
              <a:t>(  disintegrin  metaloproteaza 12 )</a:t>
            </a:r>
            <a:r>
              <a:rPr lang="en-US" sz="1050" b="1" dirty="0"/>
              <a:t>  </a:t>
            </a:r>
            <a:endParaRPr lang="sr-Latn-BA" sz="1050" b="1" dirty="0"/>
          </a:p>
          <a:p>
            <a:pPr marL="0" indent="-162000">
              <a:lnSpc>
                <a:spcPct val="120000"/>
              </a:lnSpc>
              <a:spcBef>
                <a:spcPts val="0"/>
              </a:spcBef>
            </a:pPr>
            <a:r>
              <a:rPr lang="en-US" sz="1050" b="1" dirty="0"/>
              <a:t>L-</a:t>
            </a:r>
            <a:r>
              <a:rPr lang="en-US" sz="1050" b="1" dirty="0" err="1"/>
              <a:t>Arginin</a:t>
            </a:r>
            <a:endParaRPr lang="en-US" sz="1050" b="1" dirty="0"/>
          </a:p>
          <a:p>
            <a:pPr marL="0" indent="-162000">
              <a:lnSpc>
                <a:spcPct val="120000"/>
              </a:lnSpc>
              <a:spcBef>
                <a:spcPts val="0"/>
              </a:spcBef>
            </a:pPr>
            <a:r>
              <a:rPr lang="en-US" sz="1050" b="1" dirty="0" err="1"/>
              <a:t>Aktivin</a:t>
            </a:r>
            <a:r>
              <a:rPr lang="en-US" sz="1050" b="1" dirty="0"/>
              <a:t> A  </a:t>
            </a:r>
            <a:endParaRPr lang="sr-Latn-BA" sz="1050" b="1" dirty="0"/>
          </a:p>
          <a:p>
            <a:pPr marL="0" indent="-162000">
              <a:lnSpc>
                <a:spcPct val="120000"/>
              </a:lnSpc>
              <a:spcBef>
                <a:spcPts val="0"/>
              </a:spcBef>
            </a:pPr>
            <a:r>
              <a:rPr lang="en-US" sz="1050" b="1" dirty="0"/>
              <a:t>L-</a:t>
            </a:r>
            <a:r>
              <a:rPr lang="en-US" sz="1050" b="1" dirty="0" err="1"/>
              <a:t>Homoarginin</a:t>
            </a:r>
            <a:endParaRPr lang="en-US" sz="1050" b="1" dirty="0"/>
          </a:p>
          <a:p>
            <a:pPr marL="0" indent="-162000">
              <a:lnSpc>
                <a:spcPct val="120000"/>
              </a:lnSpc>
              <a:spcBef>
                <a:spcPts val="0"/>
              </a:spcBef>
            </a:pPr>
            <a:r>
              <a:rPr lang="en-US" sz="1050" b="1" dirty="0" err="1"/>
              <a:t>Adiponektin</a:t>
            </a:r>
            <a:r>
              <a:rPr lang="en-US" sz="1050" b="1" dirty="0"/>
              <a:t>  </a:t>
            </a:r>
            <a:endParaRPr lang="sr-Latn-BA" sz="1050" b="1" dirty="0"/>
          </a:p>
          <a:p>
            <a:pPr marL="0" indent="-162000">
              <a:lnSpc>
                <a:spcPct val="120000"/>
              </a:lnSpc>
              <a:spcBef>
                <a:spcPts val="0"/>
              </a:spcBef>
            </a:pPr>
            <a:r>
              <a:rPr lang="en-US" sz="1050" b="1" dirty="0" err="1"/>
              <a:t>Leptin</a:t>
            </a:r>
            <a:endParaRPr lang="en-US" sz="1050" b="1" dirty="0"/>
          </a:p>
          <a:p>
            <a:pPr marL="0" indent="-162000">
              <a:lnSpc>
                <a:spcPct val="120000"/>
              </a:lnSpc>
              <a:spcBef>
                <a:spcPts val="0"/>
              </a:spcBef>
            </a:pPr>
            <a:r>
              <a:rPr lang="en-US" sz="1050" b="1" dirty="0" err="1"/>
              <a:t>Adrenomedulin</a:t>
            </a:r>
            <a:r>
              <a:rPr lang="en-US" sz="1050" b="1" dirty="0"/>
              <a:t>  </a:t>
            </a:r>
            <a:endParaRPr lang="sr-Latn-BA" sz="1050" b="1" dirty="0"/>
          </a:p>
          <a:p>
            <a:pPr marL="0" indent="-162000">
              <a:lnSpc>
                <a:spcPct val="120000"/>
              </a:lnSpc>
              <a:spcBef>
                <a:spcPts val="0"/>
              </a:spcBef>
            </a:pPr>
            <a:r>
              <a:rPr lang="en-US" sz="1050" b="1" dirty="0" err="1"/>
              <a:t>Magneziju</a:t>
            </a:r>
            <a:r>
              <a:rPr lang="sr-Latn-BA" sz="1050" b="1" dirty="0"/>
              <a:t>m</a:t>
            </a:r>
            <a:endParaRPr lang="en-US" sz="1050" b="1" dirty="0"/>
          </a:p>
          <a:p>
            <a:pPr marL="0" indent="-162000">
              <a:lnSpc>
                <a:spcPct val="120000"/>
              </a:lnSpc>
              <a:spcBef>
                <a:spcPts val="0"/>
              </a:spcBef>
            </a:pPr>
            <a:r>
              <a:rPr lang="en-US" sz="1050" b="1" dirty="0" err="1"/>
              <a:t>Alfafetoprotein</a:t>
            </a:r>
            <a:r>
              <a:rPr lang="en-US" sz="1050" b="1" dirty="0"/>
              <a:t> (AFP)  </a:t>
            </a:r>
            <a:endParaRPr lang="sr-Latn-BA" sz="1050" b="1" dirty="0"/>
          </a:p>
          <a:p>
            <a:pPr marL="0" indent="-162000">
              <a:lnSpc>
                <a:spcPct val="120000"/>
              </a:lnSpc>
              <a:spcBef>
                <a:spcPts val="0"/>
              </a:spcBef>
            </a:pPr>
            <a:r>
              <a:rPr lang="en-US" sz="1050" b="1" dirty="0"/>
              <a:t>Matrix </a:t>
            </a:r>
            <a:r>
              <a:rPr lang="en-US" sz="1050" b="1" dirty="0" err="1"/>
              <a:t>metaloproteinaza</a:t>
            </a:r>
            <a:r>
              <a:rPr lang="sr-Latn-BA" sz="1050" b="1" dirty="0"/>
              <a:t> - 9</a:t>
            </a:r>
            <a:endParaRPr lang="en-US" sz="1050" b="1" dirty="0"/>
          </a:p>
          <a:p>
            <a:pPr marL="0" indent="-162000">
              <a:lnSpc>
                <a:spcPct val="120000"/>
              </a:lnSpc>
              <a:spcBef>
                <a:spcPts val="0"/>
              </a:spcBef>
            </a:pPr>
            <a:r>
              <a:rPr lang="en-US" sz="1050" b="1" dirty="0"/>
              <a:t>Alfa-1-mikroglobulin </a:t>
            </a:r>
            <a:endParaRPr lang="sr-Latn-BA" sz="1050" b="1" dirty="0"/>
          </a:p>
          <a:p>
            <a:pPr marL="0" indent="-162000">
              <a:lnSpc>
                <a:spcPct val="120000"/>
              </a:lnSpc>
              <a:spcBef>
                <a:spcPts val="0"/>
              </a:spcBef>
            </a:pPr>
            <a:r>
              <a:rPr lang="en-US" sz="1050" b="1" dirty="0"/>
              <a:t> </a:t>
            </a:r>
            <a:r>
              <a:rPr lang="en-US" sz="1050" b="1" dirty="0" err="1"/>
              <a:t>Mikroalbuminurija</a:t>
            </a:r>
            <a:endParaRPr lang="en-US" sz="1050" b="1" dirty="0"/>
          </a:p>
          <a:p>
            <a:pPr marL="0" indent="-162000">
              <a:lnSpc>
                <a:spcPct val="120000"/>
              </a:lnSpc>
              <a:spcBef>
                <a:spcPts val="0"/>
              </a:spcBef>
            </a:pPr>
            <a:r>
              <a:rPr lang="en-US" sz="1050" b="1" dirty="0" err="1"/>
              <a:t>Angiopoetin</a:t>
            </a:r>
            <a:r>
              <a:rPr lang="sr-Latn-BA" sz="1050" b="1" dirty="0"/>
              <a:t> 2</a:t>
            </a:r>
          </a:p>
          <a:p>
            <a:pPr marL="0" indent="-162000">
              <a:lnSpc>
                <a:spcPct val="120000"/>
              </a:lnSpc>
              <a:spcBef>
                <a:spcPts val="0"/>
              </a:spcBef>
            </a:pPr>
            <a:r>
              <a:rPr lang="en-US" sz="1050" b="1" dirty="0"/>
              <a:t> </a:t>
            </a:r>
            <a:r>
              <a:rPr lang="en-US" sz="1050" b="1" dirty="0" err="1"/>
              <a:t>Mikrotransferinurija</a:t>
            </a:r>
            <a:endParaRPr lang="en-US" sz="1050" b="1" dirty="0"/>
          </a:p>
          <a:p>
            <a:pPr marL="0" indent="-162000">
              <a:lnSpc>
                <a:spcPct val="120000"/>
              </a:lnSpc>
              <a:spcBef>
                <a:spcPts val="0"/>
              </a:spcBef>
            </a:pPr>
            <a:r>
              <a:rPr lang="en-US" sz="1050" b="1" dirty="0" err="1"/>
              <a:t>Antifosfolipidna</a:t>
            </a:r>
            <a:r>
              <a:rPr lang="en-US" sz="1050" b="1" dirty="0"/>
              <a:t> </a:t>
            </a:r>
            <a:r>
              <a:rPr lang="en-US" sz="1050" b="1" dirty="0" err="1"/>
              <a:t>antitela</a:t>
            </a:r>
            <a:r>
              <a:rPr lang="en-US" sz="1050" b="1" dirty="0"/>
              <a:t>  </a:t>
            </a:r>
            <a:endParaRPr lang="sr-Latn-BA" sz="1050" b="1" dirty="0"/>
          </a:p>
          <a:p>
            <a:pPr marL="0" indent="-162000">
              <a:lnSpc>
                <a:spcPct val="120000"/>
              </a:lnSpc>
              <a:spcBef>
                <a:spcPts val="0"/>
              </a:spcBef>
            </a:pPr>
            <a:r>
              <a:rPr lang="en-US" sz="1050" b="1" dirty="0"/>
              <a:t>N-</a:t>
            </a:r>
            <a:r>
              <a:rPr lang="en-US" sz="1050" b="1" dirty="0" err="1"/>
              <a:t>acetil</a:t>
            </a:r>
            <a:r>
              <a:rPr lang="en-US" sz="1050" b="1" dirty="0"/>
              <a:t>-beta-</a:t>
            </a:r>
            <a:r>
              <a:rPr lang="en-US" sz="1050" b="1" dirty="0" err="1"/>
              <a:t>glukozaminidaza</a:t>
            </a:r>
            <a:r>
              <a:rPr lang="sr-Latn-BA" sz="1050" b="1" dirty="0"/>
              <a:t>  </a:t>
            </a:r>
            <a:endParaRPr lang="en-US" sz="1050" b="1" dirty="0"/>
          </a:p>
          <a:p>
            <a:pPr marL="0" indent="-162000">
              <a:lnSpc>
                <a:spcPct val="120000"/>
              </a:lnSpc>
              <a:spcBef>
                <a:spcPts val="0"/>
              </a:spcBef>
            </a:pPr>
            <a:r>
              <a:rPr lang="en-US" sz="1050" b="1" dirty="0" err="1"/>
              <a:t>Antitrombin</a:t>
            </a:r>
            <a:r>
              <a:rPr lang="en-US" sz="1050" b="1" dirty="0"/>
              <a:t> III  </a:t>
            </a:r>
            <a:endParaRPr lang="sr-Latn-BA" sz="1050" b="1" dirty="0"/>
          </a:p>
          <a:p>
            <a:pPr marL="0" indent="-162000">
              <a:lnSpc>
                <a:spcPct val="120000"/>
              </a:lnSpc>
              <a:spcBef>
                <a:spcPts val="0"/>
              </a:spcBef>
            </a:pPr>
            <a:endParaRPr lang="sr-Latn-BA" sz="1050" b="1" dirty="0"/>
          </a:p>
          <a:p>
            <a:pPr marL="0" indent="-162000">
              <a:lnSpc>
                <a:spcPct val="120000"/>
              </a:lnSpc>
              <a:spcBef>
                <a:spcPts val="0"/>
              </a:spcBef>
              <a:buNone/>
            </a:pPr>
            <a:endParaRPr lang="en-US" sz="1050" dirty="0"/>
          </a:p>
          <a:p>
            <a:pPr marL="0" indent="-162000">
              <a:lnSpc>
                <a:spcPct val="120000"/>
              </a:lnSpc>
              <a:spcBef>
                <a:spcPts val="0"/>
              </a:spcBef>
            </a:pPr>
            <a:endParaRPr lang="sr-Latn-BA" sz="1050" b="1" dirty="0"/>
          </a:p>
          <a:p>
            <a:pPr marL="0" indent="-162000">
              <a:lnSpc>
                <a:spcPct val="120000"/>
              </a:lnSpc>
              <a:spcBef>
                <a:spcPts val="0"/>
              </a:spcBef>
            </a:pPr>
            <a:r>
              <a:rPr lang="en-US" sz="1050" b="1" dirty="0" err="1"/>
              <a:t>Atrialni</a:t>
            </a:r>
            <a:r>
              <a:rPr lang="en-US" sz="1050" b="1" dirty="0"/>
              <a:t> </a:t>
            </a:r>
            <a:r>
              <a:rPr lang="en-US" sz="1050" b="1" dirty="0" err="1"/>
              <a:t>natriureti</a:t>
            </a:r>
            <a:r>
              <a:rPr lang="sr-Latn-BA" sz="1050" b="1" dirty="0"/>
              <a:t>č</a:t>
            </a:r>
            <a:r>
              <a:rPr lang="en-US" sz="1050" b="1" dirty="0" err="1"/>
              <a:t>ki</a:t>
            </a:r>
            <a:r>
              <a:rPr lang="en-US" sz="1050" b="1" dirty="0"/>
              <a:t> </a:t>
            </a:r>
            <a:r>
              <a:rPr lang="en-US" sz="1050" b="1" dirty="0" err="1"/>
              <a:t>peptid</a:t>
            </a:r>
            <a:r>
              <a:rPr lang="en-US" sz="1050" b="1" dirty="0"/>
              <a:t> </a:t>
            </a:r>
            <a:endParaRPr lang="sr-Latn-BA" sz="1050" b="1" dirty="0"/>
          </a:p>
          <a:p>
            <a:pPr marL="0" indent="-162000">
              <a:lnSpc>
                <a:spcPct val="120000"/>
              </a:lnSpc>
              <a:spcBef>
                <a:spcPts val="0"/>
              </a:spcBef>
            </a:pPr>
            <a:r>
              <a:rPr lang="en-US" sz="1050" b="1" dirty="0" err="1"/>
              <a:t>Neurokinin</a:t>
            </a:r>
            <a:r>
              <a:rPr lang="en-US" sz="1050" b="1" dirty="0"/>
              <a:t> </a:t>
            </a:r>
            <a:r>
              <a:rPr lang="sr-Latn-BA" sz="1050" b="1" dirty="0"/>
              <a:t>B</a:t>
            </a:r>
          </a:p>
          <a:p>
            <a:pPr marL="0" indent="-162000">
              <a:lnSpc>
                <a:spcPct val="120000"/>
              </a:lnSpc>
              <a:spcBef>
                <a:spcPts val="0"/>
              </a:spcBef>
            </a:pPr>
            <a:r>
              <a:rPr lang="en-US" sz="1050" b="1" dirty="0" err="1"/>
              <a:t>Neuropeptid</a:t>
            </a:r>
            <a:r>
              <a:rPr lang="en-US" sz="1050" b="1" dirty="0"/>
              <a:t> Y</a:t>
            </a:r>
          </a:p>
          <a:p>
            <a:pPr marL="0" indent="-162000">
              <a:lnSpc>
                <a:spcPct val="120000"/>
              </a:lnSpc>
              <a:spcBef>
                <a:spcPts val="0"/>
              </a:spcBef>
            </a:pPr>
            <a:r>
              <a:rPr lang="en-US" sz="1050" b="1" dirty="0"/>
              <a:t>Beta2-mikroglobulin  </a:t>
            </a:r>
            <a:endParaRPr lang="sr-Latn-BA" sz="1050" b="1" dirty="0"/>
          </a:p>
          <a:p>
            <a:pPr marL="0" indent="-162000">
              <a:lnSpc>
                <a:spcPct val="120000"/>
              </a:lnSpc>
              <a:spcBef>
                <a:spcPts val="0"/>
              </a:spcBef>
            </a:pPr>
            <a:r>
              <a:rPr lang="en-US" sz="1050" b="1" dirty="0" err="1"/>
              <a:t>Neutrofični</a:t>
            </a:r>
            <a:r>
              <a:rPr lang="en-US" sz="1050" b="1" dirty="0"/>
              <a:t> </a:t>
            </a:r>
            <a:r>
              <a:rPr lang="en-US" sz="1050" b="1" dirty="0" err="1"/>
              <a:t>lipokalin</a:t>
            </a:r>
            <a:endParaRPr lang="en-US" sz="1050" b="1" dirty="0"/>
          </a:p>
          <a:p>
            <a:pPr marL="0" indent="-162000">
              <a:lnSpc>
                <a:spcPct val="120000"/>
              </a:lnSpc>
              <a:spcBef>
                <a:spcPts val="0"/>
              </a:spcBef>
            </a:pPr>
            <a:r>
              <a:rPr lang="en-US" sz="1050" b="1" dirty="0"/>
              <a:t>C-</a:t>
            </a:r>
            <a:r>
              <a:rPr lang="en-US" sz="1050" b="1" dirty="0" err="1"/>
              <a:t>reaktivni</a:t>
            </a:r>
            <a:r>
              <a:rPr lang="en-US" sz="1050" b="1" dirty="0"/>
              <a:t> protein (CRP) </a:t>
            </a:r>
            <a:endParaRPr lang="sr-Latn-BA" sz="1050" b="1" dirty="0"/>
          </a:p>
          <a:p>
            <a:pPr marL="0" indent="-162000">
              <a:lnSpc>
                <a:spcPct val="120000"/>
              </a:lnSpc>
              <a:spcBef>
                <a:spcPts val="0"/>
              </a:spcBef>
            </a:pPr>
            <a:r>
              <a:rPr lang="en-US" sz="1050" b="1" dirty="0"/>
              <a:t>P-</a:t>
            </a:r>
            <a:r>
              <a:rPr lang="en-US" sz="1050" b="1" dirty="0" err="1"/>
              <a:t>Selektin</a:t>
            </a:r>
            <a:endParaRPr lang="en-US" sz="1050" b="1" dirty="0"/>
          </a:p>
          <a:p>
            <a:pPr marL="0" indent="-162000">
              <a:lnSpc>
                <a:spcPct val="120000"/>
              </a:lnSpc>
              <a:spcBef>
                <a:spcPts val="0"/>
              </a:spcBef>
            </a:pPr>
            <a:r>
              <a:rPr lang="en-US" sz="1050" b="1" dirty="0" err="1"/>
              <a:t>Kalcijum</a:t>
            </a:r>
            <a:r>
              <a:rPr lang="en-US" sz="1050" b="1" dirty="0"/>
              <a:t> </a:t>
            </a:r>
            <a:endParaRPr lang="sr-Latn-BA" sz="1050" b="1" dirty="0"/>
          </a:p>
          <a:p>
            <a:pPr marL="0" indent="-162000">
              <a:lnSpc>
                <a:spcPct val="120000"/>
              </a:lnSpc>
              <a:spcBef>
                <a:spcPts val="0"/>
              </a:spcBef>
            </a:pPr>
            <a:r>
              <a:rPr lang="en-US" sz="1050" b="1" dirty="0"/>
              <a:t> </a:t>
            </a:r>
            <a:r>
              <a:rPr lang="en-US" sz="1050" b="1" dirty="0" err="1"/>
              <a:t>Pentraksin</a:t>
            </a:r>
            <a:r>
              <a:rPr lang="en-US" sz="1050" b="1" dirty="0"/>
              <a:t> 3</a:t>
            </a:r>
            <a:endParaRPr lang="sr-Latn-BA" sz="1050" b="1" dirty="0"/>
          </a:p>
          <a:p>
            <a:pPr marL="0" indent="-162000">
              <a:lnSpc>
                <a:spcPct val="120000"/>
              </a:lnSpc>
              <a:spcBef>
                <a:spcPts val="0"/>
              </a:spcBef>
            </a:pPr>
            <a:r>
              <a:rPr lang="en-US" sz="1050" b="1" dirty="0" err="1"/>
              <a:t>Ćelijski</a:t>
            </a:r>
            <a:r>
              <a:rPr lang="en-US" sz="1050" b="1" dirty="0"/>
              <a:t> </a:t>
            </a:r>
            <a:r>
              <a:rPr lang="en-US" sz="1050" b="1" dirty="0" err="1"/>
              <a:t>adhezioni</a:t>
            </a:r>
            <a:r>
              <a:rPr lang="en-US" sz="1050" b="1" dirty="0"/>
              <a:t> </a:t>
            </a:r>
            <a:r>
              <a:rPr lang="en-US" sz="1050" b="1" dirty="0" err="1"/>
              <a:t>molekul</a:t>
            </a:r>
            <a:r>
              <a:rPr lang="en-US" sz="1050" b="1" dirty="0"/>
              <a:t>  </a:t>
            </a:r>
            <a:endParaRPr lang="sr-Latn-BA" sz="1050" b="1" dirty="0"/>
          </a:p>
          <a:p>
            <a:pPr marL="0" indent="-162000">
              <a:lnSpc>
                <a:spcPct val="120000"/>
              </a:lnSpc>
              <a:spcBef>
                <a:spcPts val="0"/>
              </a:spcBef>
            </a:pPr>
            <a:r>
              <a:rPr lang="en-US" sz="1050" b="1" dirty="0" err="1">
                <a:solidFill>
                  <a:srgbClr val="0099FF"/>
                </a:solidFill>
              </a:rPr>
              <a:t>Placentni</a:t>
            </a:r>
            <a:r>
              <a:rPr lang="en-US" sz="1050" b="1" dirty="0">
                <a:solidFill>
                  <a:srgbClr val="0099FF"/>
                </a:solidFill>
              </a:rPr>
              <a:t> </a:t>
            </a:r>
            <a:r>
              <a:rPr lang="en-US" sz="1050" b="1" dirty="0" err="1">
                <a:solidFill>
                  <a:srgbClr val="0099FF"/>
                </a:solidFill>
              </a:rPr>
              <a:t>faktor</a:t>
            </a:r>
            <a:r>
              <a:rPr lang="en-US" sz="1050" b="1" dirty="0">
                <a:solidFill>
                  <a:srgbClr val="0099FF"/>
                </a:solidFill>
              </a:rPr>
              <a:t> </a:t>
            </a:r>
            <a:r>
              <a:rPr lang="en-US" sz="1050" b="1" dirty="0" err="1">
                <a:solidFill>
                  <a:srgbClr val="0099FF"/>
                </a:solidFill>
              </a:rPr>
              <a:t>rasta</a:t>
            </a:r>
            <a:r>
              <a:rPr lang="en-US" sz="1050" b="1" dirty="0">
                <a:solidFill>
                  <a:srgbClr val="0099FF"/>
                </a:solidFill>
              </a:rPr>
              <a:t> (</a:t>
            </a:r>
            <a:r>
              <a:rPr lang="sr-Latn-BA" sz="1050" b="1" dirty="0">
                <a:solidFill>
                  <a:srgbClr val="0099FF"/>
                </a:solidFill>
              </a:rPr>
              <a:t> </a:t>
            </a:r>
            <a:r>
              <a:rPr lang="en-US" sz="1050" b="1" dirty="0">
                <a:solidFill>
                  <a:srgbClr val="0099FF"/>
                </a:solidFill>
              </a:rPr>
              <a:t>PIGF</a:t>
            </a:r>
            <a:r>
              <a:rPr lang="sr-Latn-BA" sz="1050" b="1" dirty="0">
                <a:solidFill>
                  <a:srgbClr val="0099FF"/>
                </a:solidFill>
              </a:rPr>
              <a:t> </a:t>
            </a:r>
            <a:r>
              <a:rPr lang="en-US" sz="1050" b="1" dirty="0">
                <a:solidFill>
                  <a:srgbClr val="0099FF"/>
                </a:solidFill>
              </a:rPr>
              <a:t>)</a:t>
            </a:r>
            <a:endParaRPr lang="sr-Latn-BA" sz="1050" b="1" dirty="0">
              <a:solidFill>
                <a:srgbClr val="0099FF"/>
              </a:solidFill>
            </a:endParaRPr>
          </a:p>
          <a:p>
            <a:pPr marL="0" indent="-162000">
              <a:lnSpc>
                <a:spcPct val="120000"/>
              </a:lnSpc>
              <a:spcBef>
                <a:spcPts val="0"/>
              </a:spcBef>
            </a:pPr>
            <a:r>
              <a:rPr lang="en-US" sz="1050" b="1" dirty="0" err="1"/>
              <a:t>Cirkulišući</a:t>
            </a:r>
            <a:r>
              <a:rPr lang="en-US" sz="1050" b="1" dirty="0"/>
              <a:t> </a:t>
            </a:r>
            <a:r>
              <a:rPr lang="en-US" sz="1050" b="1" dirty="0" err="1"/>
              <a:t>trophoblast</a:t>
            </a:r>
            <a:r>
              <a:rPr lang="en-US" sz="1050" b="1" dirty="0"/>
              <a:t>  </a:t>
            </a:r>
            <a:endParaRPr lang="sr-Latn-BA" sz="1050" b="1" dirty="0"/>
          </a:p>
          <a:p>
            <a:pPr marL="0" indent="-162000">
              <a:lnSpc>
                <a:spcPct val="120000"/>
              </a:lnSpc>
              <a:spcBef>
                <a:spcPts val="0"/>
              </a:spcBef>
            </a:pPr>
            <a:r>
              <a:rPr lang="en-US" sz="1050" b="1" dirty="0" err="1"/>
              <a:t>Placentni</a:t>
            </a:r>
            <a:r>
              <a:rPr lang="en-US" sz="1050" b="1" dirty="0"/>
              <a:t> protein 13</a:t>
            </a:r>
          </a:p>
          <a:p>
            <a:pPr marL="0" indent="-162000">
              <a:lnSpc>
                <a:spcPct val="120000"/>
              </a:lnSpc>
              <a:spcBef>
                <a:spcPts val="0"/>
              </a:spcBef>
            </a:pPr>
            <a:r>
              <a:rPr lang="en-US" sz="1050" b="1" dirty="0" err="1"/>
              <a:t>Kortikotropni</a:t>
            </a:r>
            <a:r>
              <a:rPr lang="en-US" sz="1050" b="1" dirty="0"/>
              <a:t> </a:t>
            </a:r>
            <a:r>
              <a:rPr lang="en-US" sz="1050" b="1" dirty="0" err="1"/>
              <a:t>rilizing</a:t>
            </a:r>
            <a:r>
              <a:rPr lang="en-US" sz="1050" b="1" dirty="0"/>
              <a:t> hormone </a:t>
            </a:r>
            <a:endParaRPr lang="sr-Latn-BA" sz="1050" b="1" dirty="0"/>
          </a:p>
          <a:p>
            <a:pPr marL="0" indent="-162000">
              <a:lnSpc>
                <a:spcPct val="120000"/>
              </a:lnSpc>
              <a:spcBef>
                <a:spcPts val="0"/>
              </a:spcBef>
            </a:pPr>
            <a:r>
              <a:rPr lang="en-US" sz="1050" b="1" dirty="0"/>
              <a:t>PAI-2</a:t>
            </a:r>
          </a:p>
          <a:p>
            <a:pPr marL="0" indent="-162000">
              <a:lnSpc>
                <a:spcPct val="120000"/>
              </a:lnSpc>
              <a:spcBef>
                <a:spcPts val="0"/>
              </a:spcBef>
            </a:pPr>
            <a:r>
              <a:rPr lang="en-US" sz="1050" b="1" dirty="0" err="1"/>
              <a:t>Citokini</a:t>
            </a:r>
            <a:r>
              <a:rPr lang="en-US" sz="1050" b="1" dirty="0"/>
              <a:t>  </a:t>
            </a:r>
            <a:endParaRPr lang="sr-Latn-BA" sz="1050" b="1" dirty="0"/>
          </a:p>
          <a:p>
            <a:pPr marL="0" indent="-162000">
              <a:lnSpc>
                <a:spcPct val="120000"/>
              </a:lnSpc>
              <a:spcBef>
                <a:spcPts val="0"/>
              </a:spcBef>
            </a:pPr>
            <a:r>
              <a:rPr lang="en-US" sz="1050" b="1" dirty="0" err="1"/>
              <a:t>Aktivatori</a:t>
            </a:r>
            <a:r>
              <a:rPr lang="en-US" sz="1050" b="1" dirty="0"/>
              <a:t> </a:t>
            </a:r>
            <a:r>
              <a:rPr lang="en-US" sz="1050" b="1" dirty="0" err="1"/>
              <a:t>trombocita</a:t>
            </a:r>
            <a:endParaRPr lang="sr-Latn-BA" sz="1050" b="1" dirty="0"/>
          </a:p>
          <a:p>
            <a:pPr marL="0" indent="-162000">
              <a:lnSpc>
                <a:spcPct val="120000"/>
              </a:lnSpc>
              <a:spcBef>
                <a:spcPts val="0"/>
              </a:spcBef>
            </a:pPr>
            <a:r>
              <a:rPr lang="en-US" sz="1050" b="1" dirty="0"/>
              <a:t>ADMA </a:t>
            </a:r>
            <a:r>
              <a:rPr lang="sr-Latn-BA" sz="1050" b="1" dirty="0"/>
              <a:t>( dimetilarginin )</a:t>
            </a:r>
          </a:p>
          <a:p>
            <a:pPr marL="0" indent="-162000">
              <a:lnSpc>
                <a:spcPct val="120000"/>
              </a:lnSpc>
              <a:spcBef>
                <a:spcPts val="0"/>
              </a:spcBef>
            </a:pPr>
            <a:endParaRPr lang="sr-Latn-BA" sz="900" b="1" dirty="0"/>
          </a:p>
          <a:p>
            <a:pPr marL="0" indent="-162000">
              <a:lnSpc>
                <a:spcPct val="120000"/>
              </a:lnSpc>
              <a:spcBef>
                <a:spcPts val="0"/>
              </a:spcBef>
            </a:pPr>
            <a:endParaRPr lang="en-US" sz="900" b="1" dirty="0"/>
          </a:p>
          <a:p>
            <a:pPr marL="0" indent="-162000">
              <a:lnSpc>
                <a:spcPct val="100000"/>
              </a:lnSpc>
              <a:spcBef>
                <a:spcPts val="0"/>
              </a:spcBef>
            </a:pPr>
            <a:endParaRPr lang="sr-Latn-BA" sz="900" b="1" dirty="0"/>
          </a:p>
          <a:p>
            <a:pPr marL="0" indent="-162000">
              <a:lnSpc>
                <a:spcPct val="100000"/>
              </a:lnSpc>
              <a:spcBef>
                <a:spcPts val="0"/>
              </a:spcBef>
            </a:pPr>
            <a:endParaRPr lang="en-US" sz="900" dirty="0"/>
          </a:p>
        </p:txBody>
      </p:sp>
      <p:sp>
        <p:nvSpPr>
          <p:cNvPr id="3" name="Text Placeholder 2"/>
          <p:cNvSpPr>
            <a:spLocks noGrp="1"/>
          </p:cNvSpPr>
          <p:nvPr>
            <p:ph type="body" sz="quarter" idx="14"/>
          </p:nvPr>
        </p:nvSpPr>
        <p:spPr>
          <a:xfrm>
            <a:off x="4671977" y="2029345"/>
            <a:ext cx="4080607" cy="3053096"/>
          </a:xfrm>
        </p:spPr>
        <p:txBody>
          <a:bodyPr numCol="2">
            <a:noAutofit/>
          </a:bodyPr>
          <a:lstStyle/>
          <a:p>
            <a:pPr marL="0" indent="-162000">
              <a:lnSpc>
                <a:spcPct val="120000"/>
              </a:lnSpc>
              <a:spcBef>
                <a:spcPts val="0"/>
              </a:spcBef>
            </a:pPr>
            <a:r>
              <a:rPr lang="en-US" sz="1050" b="1" dirty="0" err="1"/>
              <a:t>Trombociti</a:t>
            </a:r>
            <a:endParaRPr lang="sr-Latn-BA" sz="1050" b="1" dirty="0"/>
          </a:p>
          <a:p>
            <a:pPr marL="0" indent="-162000">
              <a:lnSpc>
                <a:spcPct val="120000"/>
              </a:lnSpc>
              <a:spcBef>
                <a:spcPts val="0"/>
              </a:spcBef>
            </a:pPr>
            <a:r>
              <a:rPr lang="en-US" sz="1050" b="1" dirty="0" err="1"/>
              <a:t>Endotelin</a:t>
            </a:r>
            <a:r>
              <a:rPr lang="en-US" sz="1050" b="1" dirty="0"/>
              <a:t>  </a:t>
            </a:r>
            <a:endParaRPr lang="sr-Latn-BA" sz="1050" b="1" dirty="0"/>
          </a:p>
          <a:p>
            <a:pPr marL="0" indent="-162000">
              <a:lnSpc>
                <a:spcPct val="120000"/>
              </a:lnSpc>
              <a:spcBef>
                <a:spcPts val="0"/>
              </a:spcBef>
            </a:pPr>
            <a:r>
              <a:rPr lang="en-US" sz="1050" b="1" dirty="0"/>
              <a:t>PAPP-A</a:t>
            </a:r>
            <a:endParaRPr lang="sr-Latn-BA" sz="1050" b="1" dirty="0"/>
          </a:p>
          <a:p>
            <a:pPr marL="0" indent="-162000">
              <a:lnSpc>
                <a:spcPct val="120000"/>
              </a:lnSpc>
              <a:spcBef>
                <a:spcPts val="0"/>
              </a:spcBef>
            </a:pPr>
            <a:r>
              <a:rPr lang="en-US" sz="1050" b="1" dirty="0" err="1"/>
              <a:t>Estriol</a:t>
            </a:r>
            <a:r>
              <a:rPr lang="en-US" sz="1050" b="1" dirty="0"/>
              <a:t>  </a:t>
            </a:r>
            <a:endParaRPr lang="sr-Latn-BA" sz="1050" b="1" dirty="0"/>
          </a:p>
          <a:p>
            <a:pPr marL="0" indent="-162000">
              <a:lnSpc>
                <a:spcPct val="120000"/>
              </a:lnSpc>
              <a:spcBef>
                <a:spcPts val="0"/>
              </a:spcBef>
            </a:pPr>
            <a:r>
              <a:rPr lang="en-US" sz="1050" b="1" dirty="0" err="1"/>
              <a:t>Prostaciklin</a:t>
            </a:r>
            <a:endParaRPr lang="sr-Latn-BA" sz="1050" b="1" dirty="0"/>
          </a:p>
          <a:p>
            <a:pPr marL="0" indent="-162000">
              <a:lnSpc>
                <a:spcPct val="100000"/>
              </a:lnSpc>
              <a:spcBef>
                <a:spcPts val="0"/>
              </a:spcBef>
            </a:pPr>
            <a:r>
              <a:rPr lang="en-US" sz="1050" b="1" dirty="0" err="1"/>
              <a:t>Fetalna</a:t>
            </a:r>
            <a:r>
              <a:rPr lang="en-US" sz="1050" b="1" dirty="0"/>
              <a:t> DNK </a:t>
            </a:r>
            <a:endParaRPr lang="sr-Latn-BA" sz="1050" b="1" dirty="0"/>
          </a:p>
          <a:p>
            <a:pPr marL="0" indent="-162000">
              <a:lnSpc>
                <a:spcPct val="100000"/>
              </a:lnSpc>
              <a:spcBef>
                <a:spcPts val="0"/>
              </a:spcBef>
            </a:pPr>
            <a:r>
              <a:rPr lang="en-US" sz="1050" b="1" dirty="0" err="1"/>
              <a:t>Fetalna</a:t>
            </a:r>
            <a:r>
              <a:rPr lang="en-US" sz="1050" b="1" dirty="0"/>
              <a:t> RNK </a:t>
            </a:r>
            <a:endParaRPr lang="sr-Latn-BA" sz="1050" b="1" dirty="0"/>
          </a:p>
          <a:p>
            <a:pPr marL="0" indent="-162000">
              <a:lnSpc>
                <a:spcPct val="100000"/>
              </a:lnSpc>
              <a:spcBef>
                <a:spcPts val="0"/>
              </a:spcBef>
            </a:pPr>
            <a:r>
              <a:rPr lang="en-US" sz="1050" b="1" dirty="0" err="1"/>
              <a:t>Rezistin</a:t>
            </a:r>
            <a:r>
              <a:rPr lang="en-US" sz="1050" b="1" dirty="0"/>
              <a:t> </a:t>
            </a:r>
            <a:endParaRPr lang="sr-Latn-BA" sz="1050" b="1" dirty="0"/>
          </a:p>
          <a:p>
            <a:pPr marL="0" indent="-162000">
              <a:lnSpc>
                <a:spcPct val="100000"/>
              </a:lnSpc>
              <a:spcBef>
                <a:spcPts val="0"/>
              </a:spcBef>
            </a:pPr>
            <a:r>
              <a:rPr lang="en-US" sz="1050" b="1" dirty="0" err="1"/>
              <a:t>Serummski</a:t>
            </a:r>
            <a:r>
              <a:rPr lang="en-US" sz="1050" b="1" dirty="0"/>
              <a:t> </a:t>
            </a:r>
            <a:r>
              <a:rPr lang="en-US" sz="1050" b="1" dirty="0" err="1"/>
              <a:t>lipidi</a:t>
            </a:r>
            <a:endParaRPr lang="sr-Latn-BA" sz="1050" b="1" dirty="0"/>
          </a:p>
          <a:p>
            <a:pPr marL="0" indent="-162000">
              <a:lnSpc>
                <a:spcPct val="100000"/>
              </a:lnSpc>
              <a:spcBef>
                <a:spcPts val="0"/>
              </a:spcBef>
            </a:pPr>
            <a:r>
              <a:rPr lang="en-US" sz="1050" b="1" dirty="0" err="1"/>
              <a:t>Fetalni</a:t>
            </a:r>
            <a:r>
              <a:rPr lang="en-US" sz="1050" b="1" dirty="0"/>
              <a:t> hemoglobin</a:t>
            </a:r>
            <a:endParaRPr lang="sr-Latn-BA" sz="1050" b="1" dirty="0"/>
          </a:p>
          <a:p>
            <a:pPr marL="0" indent="-162000">
              <a:lnSpc>
                <a:spcPct val="100000"/>
              </a:lnSpc>
              <a:spcBef>
                <a:spcPts val="0"/>
              </a:spcBef>
            </a:pPr>
            <a:r>
              <a:rPr lang="en-US" sz="1050" b="1" dirty="0"/>
              <a:t>s-</a:t>
            </a:r>
            <a:r>
              <a:rPr lang="en-US" sz="1050" b="1" dirty="0" err="1"/>
              <a:t>Endoglin</a:t>
            </a:r>
            <a:endParaRPr lang="sr-Latn-BA" sz="1050" b="1" dirty="0"/>
          </a:p>
          <a:p>
            <a:pPr marL="0" indent="-162000">
              <a:lnSpc>
                <a:spcPct val="100000"/>
              </a:lnSpc>
              <a:spcBef>
                <a:spcPts val="0"/>
              </a:spcBef>
            </a:pPr>
            <a:r>
              <a:rPr lang="en-US" sz="1050" b="1" dirty="0" err="1"/>
              <a:t>Fibronektin</a:t>
            </a:r>
            <a:endParaRPr lang="sr-Latn-BA" sz="1050" b="1" dirty="0"/>
          </a:p>
          <a:p>
            <a:pPr marL="0" indent="-162000">
              <a:lnSpc>
                <a:spcPct val="100000"/>
              </a:lnSpc>
              <a:spcBef>
                <a:spcPts val="0"/>
              </a:spcBef>
            </a:pPr>
            <a:r>
              <a:rPr lang="sr-Latn-BA" sz="1050" b="1" dirty="0">
                <a:solidFill>
                  <a:srgbClr val="00B0F0"/>
                </a:solidFill>
              </a:rPr>
              <a:t>sFlt-1</a:t>
            </a:r>
            <a:r>
              <a:rPr lang="sr-Latn-BA" sz="1050" b="1" dirty="0"/>
              <a:t> </a:t>
            </a:r>
          </a:p>
          <a:p>
            <a:pPr>
              <a:spcBef>
                <a:spcPts val="0"/>
              </a:spcBef>
              <a:buNone/>
            </a:pPr>
            <a:r>
              <a:rPr lang="sr-Latn-BA" sz="1050" b="1" dirty="0"/>
              <a:t>(</a:t>
            </a:r>
            <a:r>
              <a:rPr lang="en-US" sz="1050" b="1" dirty="0"/>
              <a:t>s- </a:t>
            </a:r>
            <a:r>
              <a:rPr lang="en-US" sz="1050" b="1" dirty="0" err="1"/>
              <a:t>fms</a:t>
            </a:r>
            <a:r>
              <a:rPr lang="en-US" sz="1050" b="1" dirty="0"/>
              <a:t> like- </a:t>
            </a:r>
            <a:r>
              <a:rPr lang="sr-Latn-BA" sz="1050" b="1" dirty="0" err="1"/>
              <a:t>t</a:t>
            </a:r>
            <a:r>
              <a:rPr lang="en-US" sz="1050" b="1" dirty="0" err="1"/>
              <a:t>irozin</a:t>
            </a:r>
            <a:r>
              <a:rPr lang="en-US" sz="1050" b="1" dirty="0"/>
              <a:t> </a:t>
            </a:r>
            <a:r>
              <a:rPr lang="en-US" sz="1050" b="1" dirty="0" err="1"/>
              <a:t>kinaza</a:t>
            </a:r>
            <a:r>
              <a:rPr lang="sr-Latn-BA" sz="1050" b="1" dirty="0"/>
              <a:t> )</a:t>
            </a:r>
          </a:p>
          <a:p>
            <a:pPr>
              <a:spcBef>
                <a:spcPts val="0"/>
              </a:spcBef>
            </a:pPr>
            <a:r>
              <a:rPr lang="en-US" sz="1050" b="1" dirty="0"/>
              <a:t>Gen</a:t>
            </a:r>
            <a:r>
              <a:rPr lang="sr-Latn-BA" sz="1050" b="1" dirty="0"/>
              <a:t>et</a:t>
            </a:r>
            <a:r>
              <a:rPr lang="en-US" sz="1050" b="1" dirty="0"/>
              <a:t>ski marker</a:t>
            </a:r>
            <a:r>
              <a:rPr lang="sr-Latn-BA" sz="1050" b="1" dirty="0"/>
              <a:t>i</a:t>
            </a:r>
            <a:r>
              <a:rPr lang="en-US" sz="1050" b="1" dirty="0"/>
              <a:t> </a:t>
            </a:r>
            <a:endParaRPr lang="sr-Latn-BA" sz="1050" b="1" dirty="0"/>
          </a:p>
          <a:p>
            <a:pPr marL="257175" indent="-257175">
              <a:spcBef>
                <a:spcPts val="0"/>
              </a:spcBef>
            </a:pPr>
            <a:r>
              <a:rPr lang="en-US" sz="1050" b="1" dirty="0" err="1"/>
              <a:t>Tromboksan</a:t>
            </a:r>
            <a:endParaRPr lang="sr-Latn-BA" sz="1050" b="1" dirty="0"/>
          </a:p>
          <a:p>
            <a:pPr marL="257175" indent="-257175">
              <a:spcBef>
                <a:spcPts val="0"/>
              </a:spcBef>
            </a:pPr>
            <a:r>
              <a:rPr lang="en-US" sz="1050" b="1" dirty="0" err="1"/>
              <a:t>Haptoglobin</a:t>
            </a:r>
            <a:r>
              <a:rPr lang="en-US" sz="1050" b="1" dirty="0"/>
              <a:t>  </a:t>
            </a:r>
            <a:endParaRPr lang="sr-Latn-BA" sz="1050" b="1" dirty="0"/>
          </a:p>
          <a:p>
            <a:pPr marL="257175" indent="-257175">
              <a:spcBef>
                <a:spcPts val="0"/>
              </a:spcBef>
            </a:pPr>
            <a:r>
              <a:rPr lang="en-US" sz="1050" b="1" dirty="0" err="1"/>
              <a:t>Tiroidna</a:t>
            </a:r>
            <a:r>
              <a:rPr lang="en-US" sz="1050" b="1" dirty="0"/>
              <a:t> </a:t>
            </a:r>
            <a:r>
              <a:rPr lang="en-US" sz="1050" b="1" dirty="0" err="1"/>
              <a:t>funkcija</a:t>
            </a:r>
            <a:endParaRPr lang="sr-Latn-BA" sz="1050" b="1" dirty="0"/>
          </a:p>
          <a:p>
            <a:pPr marL="257175" indent="-257175">
              <a:spcBef>
                <a:spcPts val="0"/>
              </a:spcBef>
            </a:pPr>
            <a:r>
              <a:rPr lang="en-US" sz="1050" b="1" dirty="0" err="1"/>
              <a:t>Hematokrit</a:t>
            </a:r>
            <a:r>
              <a:rPr lang="en-US" sz="1050" b="1" dirty="0"/>
              <a:t>  </a:t>
            </a:r>
            <a:endParaRPr lang="sr-Latn-BA" sz="1050" b="1" dirty="0"/>
          </a:p>
          <a:p>
            <a:pPr marL="257175" indent="-257175">
              <a:spcBef>
                <a:spcPts val="0"/>
              </a:spcBef>
            </a:pPr>
            <a:r>
              <a:rPr lang="en-US" sz="1050" b="1" dirty="0" err="1"/>
              <a:t>Proteini</a:t>
            </a:r>
            <a:r>
              <a:rPr lang="en-US" sz="1050" b="1" dirty="0"/>
              <a:t> </a:t>
            </a:r>
            <a:r>
              <a:rPr lang="en-US" sz="1050" b="1" dirty="0" err="1"/>
              <a:t>ukupni</a:t>
            </a:r>
            <a:endParaRPr lang="sr-Latn-BA" sz="1050" b="1" dirty="0"/>
          </a:p>
          <a:p>
            <a:pPr marL="257175" indent="-257175">
              <a:spcBef>
                <a:spcPts val="0"/>
              </a:spcBef>
            </a:pPr>
            <a:r>
              <a:rPr lang="en-US" sz="1050" b="1" dirty="0" err="1"/>
              <a:t>Homocistein</a:t>
            </a:r>
            <a:r>
              <a:rPr lang="en-US" sz="1050" b="1" dirty="0"/>
              <a:t>  </a:t>
            </a:r>
            <a:endParaRPr lang="sr-Latn-BA" sz="1050" b="1" dirty="0"/>
          </a:p>
          <a:p>
            <a:pPr marL="257175" indent="-257175">
              <a:spcBef>
                <a:spcPts val="0"/>
              </a:spcBef>
            </a:pPr>
            <a:r>
              <a:rPr lang="en-US" sz="1050" b="1" dirty="0" err="1"/>
              <a:t>Transferin</a:t>
            </a:r>
            <a:endParaRPr lang="sr-Latn-BA" sz="1050" b="1" dirty="0"/>
          </a:p>
          <a:p>
            <a:pPr marL="257175" indent="-257175">
              <a:spcBef>
                <a:spcPts val="0"/>
              </a:spcBef>
            </a:pPr>
            <a:r>
              <a:rPr lang="en-US" sz="1050" b="1" dirty="0"/>
              <a:t>HCG  </a:t>
            </a:r>
            <a:endParaRPr lang="sr-Latn-BA" sz="1050" b="1" dirty="0"/>
          </a:p>
          <a:p>
            <a:pPr marL="257175" indent="-257175">
              <a:spcBef>
                <a:spcPts val="0"/>
              </a:spcBef>
            </a:pPr>
            <a:r>
              <a:rPr lang="en-US" sz="1050" b="1" dirty="0"/>
              <a:t>TNF receptor-1</a:t>
            </a:r>
            <a:endParaRPr lang="sr-Latn-BA" sz="1050" b="1" dirty="0"/>
          </a:p>
          <a:p>
            <a:pPr marL="257175" indent="-257175">
              <a:spcBef>
                <a:spcPts val="0"/>
              </a:spcBef>
            </a:pPr>
            <a:r>
              <a:rPr lang="en-US" sz="1050" b="1" dirty="0" err="1"/>
              <a:t>Placentni</a:t>
            </a:r>
            <a:r>
              <a:rPr lang="en-US" sz="1050" b="1" dirty="0"/>
              <a:t> </a:t>
            </a:r>
            <a:r>
              <a:rPr lang="en-US" sz="1050" b="1" dirty="0" err="1"/>
              <a:t>hormon</a:t>
            </a:r>
            <a:r>
              <a:rPr lang="en-US" sz="1050" b="1" dirty="0"/>
              <a:t> </a:t>
            </a:r>
            <a:r>
              <a:rPr lang="en-US" sz="1050" b="1" dirty="0" err="1"/>
              <a:t>rasta</a:t>
            </a:r>
            <a:r>
              <a:rPr lang="en-US" sz="1050" b="1" dirty="0"/>
              <a:t> </a:t>
            </a:r>
            <a:endParaRPr lang="sr-Latn-BA" sz="1050" b="1" dirty="0"/>
          </a:p>
          <a:p>
            <a:pPr marL="257175" indent="-257175">
              <a:spcBef>
                <a:spcPts val="0"/>
              </a:spcBef>
            </a:pPr>
            <a:r>
              <a:rPr lang="en-US" sz="1050" b="1" dirty="0" err="1"/>
              <a:t>Mokraćna</a:t>
            </a:r>
            <a:r>
              <a:rPr lang="en-US" sz="1050" b="1" dirty="0"/>
              <a:t> </a:t>
            </a:r>
            <a:r>
              <a:rPr lang="en-US" sz="1050" b="1" dirty="0" err="1"/>
              <a:t>kiselina</a:t>
            </a:r>
            <a:endParaRPr lang="en-US" sz="1050" b="1" dirty="0"/>
          </a:p>
          <a:p>
            <a:pPr marL="257175" indent="-257175">
              <a:spcBef>
                <a:spcPts val="0"/>
              </a:spcBef>
            </a:pPr>
            <a:r>
              <a:rPr lang="en-US" sz="1050" b="1" dirty="0" err="1"/>
              <a:t>Inhibin</a:t>
            </a:r>
            <a:r>
              <a:rPr lang="en-US" sz="1050" b="1" dirty="0"/>
              <a:t> A</a:t>
            </a:r>
            <a:endParaRPr lang="sr-Latn-BA" sz="1050" b="1" dirty="0"/>
          </a:p>
          <a:p>
            <a:pPr marL="257175" indent="-257175">
              <a:spcBef>
                <a:spcPts val="0"/>
              </a:spcBef>
            </a:pPr>
            <a:r>
              <a:rPr lang="en-US" sz="1050" b="1" dirty="0" err="1"/>
              <a:t>Kalciurija</a:t>
            </a:r>
            <a:r>
              <a:rPr lang="en-US" sz="1050" b="1" dirty="0"/>
              <a:t>/</a:t>
            </a:r>
            <a:r>
              <a:rPr lang="en-US" sz="1050" b="1" dirty="0" err="1"/>
              <a:t>kreatinurija</a:t>
            </a:r>
            <a:endParaRPr lang="sr-Latn-BA" sz="1050" b="1" dirty="0"/>
          </a:p>
          <a:p>
            <a:pPr marL="257175" indent="-257175">
              <a:spcBef>
                <a:spcPts val="0"/>
              </a:spcBef>
            </a:pPr>
            <a:r>
              <a:rPr lang="en-US" sz="1050" b="1" dirty="0" err="1"/>
              <a:t>Kalikreinurija</a:t>
            </a:r>
            <a:endParaRPr lang="sr-Latn-BA" sz="1050" b="1" dirty="0"/>
          </a:p>
          <a:p>
            <a:pPr marL="257175" indent="-257175">
              <a:spcBef>
                <a:spcPts val="0"/>
              </a:spcBef>
            </a:pPr>
            <a:r>
              <a:rPr lang="en-US" sz="1050" b="1" dirty="0"/>
              <a:t>ILGF </a:t>
            </a:r>
            <a:endParaRPr lang="sr-Latn-BA" sz="1050" b="1" dirty="0"/>
          </a:p>
          <a:p>
            <a:pPr marL="257175" indent="-257175">
              <a:spcBef>
                <a:spcPts val="0"/>
              </a:spcBef>
            </a:pPr>
            <a:r>
              <a:rPr lang="en-US" sz="1050" b="1" dirty="0"/>
              <a:t>ILGF BP</a:t>
            </a:r>
            <a:endParaRPr lang="sr-Latn-BA" sz="1050" b="1" dirty="0"/>
          </a:p>
          <a:p>
            <a:pPr marL="257175" indent="-257175">
              <a:spcBef>
                <a:spcPts val="0"/>
              </a:spcBef>
            </a:pPr>
            <a:r>
              <a:rPr lang="en-US" sz="1050" b="1" dirty="0"/>
              <a:t>VEG</a:t>
            </a:r>
            <a:r>
              <a:rPr lang="sr-Latn-BA" sz="1050" b="1" dirty="0"/>
              <a:t>F</a:t>
            </a:r>
          </a:p>
          <a:p>
            <a:pPr marL="257175" indent="-257175">
              <a:spcBef>
                <a:spcPts val="0"/>
              </a:spcBef>
            </a:pPr>
            <a:r>
              <a:rPr lang="en-US" sz="1050" b="1" dirty="0" err="1"/>
              <a:t>Insulinska</a:t>
            </a:r>
            <a:r>
              <a:rPr lang="en-US" sz="1050" b="1" dirty="0"/>
              <a:t> </a:t>
            </a:r>
            <a:r>
              <a:rPr lang="en-US" sz="1050" b="1" dirty="0" err="1"/>
              <a:t>rezistencija</a:t>
            </a:r>
            <a:endParaRPr lang="sr-Latn-BA" sz="1050" b="1" dirty="0"/>
          </a:p>
          <a:p>
            <a:pPr marL="257175" indent="-257175">
              <a:spcBef>
                <a:spcPts val="0"/>
              </a:spcBef>
            </a:pPr>
            <a:r>
              <a:rPr lang="en-US" sz="1050" b="1" dirty="0" err="1"/>
              <a:t>Visfatin</a:t>
            </a:r>
            <a:endParaRPr lang="sr-Latn-BA" sz="1050" b="1" dirty="0"/>
          </a:p>
          <a:p>
            <a:pPr marL="257175" indent="-257175">
              <a:spcBef>
                <a:spcPts val="0"/>
              </a:spcBef>
            </a:pPr>
            <a:r>
              <a:rPr lang="en-US" sz="1050" b="1" dirty="0" err="1"/>
              <a:t>Izoprostani</a:t>
            </a:r>
            <a:r>
              <a:rPr lang="en-US" sz="1050" b="1" dirty="0"/>
              <a:t>  </a:t>
            </a:r>
            <a:endParaRPr lang="sr-Latn-BA" sz="1050" b="1" dirty="0"/>
          </a:p>
          <a:p>
            <a:pPr>
              <a:spcBef>
                <a:spcPts val="0"/>
              </a:spcBef>
            </a:pPr>
            <a:r>
              <a:rPr lang="en-US" sz="1050" b="1" dirty="0"/>
              <a:t>Vitamin D</a:t>
            </a:r>
          </a:p>
        </p:txBody>
      </p:sp>
      <p:sp>
        <p:nvSpPr>
          <p:cNvPr id="4" name="Title 3"/>
          <p:cNvSpPr>
            <a:spLocks noGrp="1"/>
          </p:cNvSpPr>
          <p:nvPr>
            <p:ph type="title"/>
          </p:nvPr>
        </p:nvSpPr>
        <p:spPr>
          <a:xfrm>
            <a:off x="107504" y="587477"/>
            <a:ext cx="7921874" cy="539543"/>
          </a:xfrm>
        </p:spPr>
        <p:txBody>
          <a:bodyPr>
            <a:noAutofit/>
          </a:bodyPr>
          <a:lstStyle/>
          <a:p>
            <a:r>
              <a:rPr lang="en-US" sz="2400" dirty="0" err="1"/>
              <a:t>Ispitivani</a:t>
            </a:r>
            <a:r>
              <a:rPr lang="en-US" sz="2400" dirty="0"/>
              <a:t> </a:t>
            </a:r>
            <a:r>
              <a:rPr lang="en-US" sz="2400" dirty="0" err="1"/>
              <a:t>biohemijski</a:t>
            </a:r>
            <a:r>
              <a:rPr lang="en-US" sz="2400" dirty="0"/>
              <a:t> </a:t>
            </a:r>
            <a:r>
              <a:rPr lang="en-US" sz="2400" dirty="0" err="1"/>
              <a:t>pokazatelji</a:t>
            </a:r>
            <a:r>
              <a:rPr lang="en-US" sz="2400" dirty="0"/>
              <a:t> </a:t>
            </a:r>
            <a:r>
              <a:rPr lang="en-US" sz="2400" dirty="0" err="1"/>
              <a:t>trudnoće</a:t>
            </a:r>
            <a:r>
              <a:rPr lang="en-US" sz="2400" dirty="0"/>
              <a:t> u </a:t>
            </a:r>
            <a:r>
              <a:rPr lang="en-US" sz="2400" dirty="0" err="1"/>
              <a:t>cilju</a:t>
            </a:r>
            <a:r>
              <a:rPr lang="en-US" sz="2400" dirty="0"/>
              <a:t> </a:t>
            </a:r>
            <a:r>
              <a:rPr lang="en-US" sz="2400" dirty="0" err="1"/>
              <a:t>predikcije</a:t>
            </a:r>
            <a:r>
              <a:rPr lang="en-US" sz="2400" dirty="0"/>
              <a:t> </a:t>
            </a:r>
            <a:br>
              <a:rPr lang="en-US" sz="2400" dirty="0"/>
            </a:br>
            <a:r>
              <a:rPr lang="en-US" sz="2400" dirty="0" err="1"/>
              <a:t>preeklampsije</a:t>
            </a:r>
            <a:r>
              <a:rPr lang="en-US" sz="2400" dirty="0"/>
              <a:t> </a:t>
            </a:r>
            <a:r>
              <a:rPr lang="en-US" sz="2400" dirty="0" err="1"/>
              <a:t>i</a:t>
            </a:r>
            <a:r>
              <a:rPr lang="en-US" sz="2400" dirty="0"/>
              <a:t> </a:t>
            </a:r>
            <a:r>
              <a:rPr lang="en-US" sz="2400" dirty="0" err="1"/>
              <a:t>drugih</a:t>
            </a:r>
            <a:r>
              <a:rPr lang="en-US" sz="2400" dirty="0"/>
              <a:t> </a:t>
            </a:r>
            <a:r>
              <a:rPr lang="en-US" sz="2400" dirty="0" err="1"/>
              <a:t>komplikacija</a:t>
            </a:r>
            <a:r>
              <a:rPr lang="en-US" sz="2400" dirty="0"/>
              <a:t> </a:t>
            </a:r>
            <a:r>
              <a:rPr lang="en-US" sz="2400" dirty="0" err="1"/>
              <a:t>poremećene</a:t>
            </a:r>
            <a:r>
              <a:rPr lang="en-US" sz="2400" dirty="0"/>
              <a:t> </a:t>
            </a:r>
            <a:r>
              <a:rPr lang="en-US" sz="2400" dirty="0" err="1"/>
              <a:t>placentacije</a:t>
            </a:r>
            <a:endParaRPr lang="en-US" sz="2400" dirty="0"/>
          </a:p>
        </p:txBody>
      </p:sp>
      <p:sp>
        <p:nvSpPr>
          <p:cNvPr id="5" name="Text Placeholder 4"/>
          <p:cNvSpPr>
            <a:spLocks noGrp="1"/>
          </p:cNvSpPr>
          <p:nvPr>
            <p:ph type="body" sz="quarter" idx="12"/>
          </p:nvPr>
        </p:nvSpPr>
        <p:spPr>
          <a:xfrm>
            <a:off x="200987" y="6467047"/>
            <a:ext cx="6072448" cy="274321"/>
          </a:xfrm>
        </p:spPr>
        <p:txBody>
          <a:bodyPr/>
          <a:lstStyle/>
          <a:p>
            <a:r>
              <a:rPr lang="en-US" sz="1200" dirty="0">
                <a:solidFill>
                  <a:schemeClr val="bg1"/>
                </a:solidFill>
              </a:rPr>
              <a:t>L.C. </a:t>
            </a:r>
            <a:r>
              <a:rPr lang="en-US" sz="1200" dirty="0" err="1">
                <a:solidFill>
                  <a:schemeClr val="bg1"/>
                </a:solidFill>
              </a:rPr>
              <a:t>Poon</a:t>
            </a:r>
            <a:r>
              <a:rPr lang="en-US" sz="1200" dirty="0">
                <a:solidFill>
                  <a:schemeClr val="bg1"/>
                </a:solidFill>
              </a:rPr>
              <a:t> </a:t>
            </a:r>
            <a:r>
              <a:rPr lang="en-US" sz="1200" dirty="0" err="1">
                <a:solidFill>
                  <a:schemeClr val="bg1"/>
                </a:solidFill>
              </a:rPr>
              <a:t>i</a:t>
            </a:r>
            <a:r>
              <a:rPr lang="en-US" sz="1200" dirty="0">
                <a:solidFill>
                  <a:schemeClr val="bg1"/>
                </a:solidFill>
              </a:rPr>
              <a:t> </a:t>
            </a:r>
            <a:r>
              <a:rPr lang="en-US" sz="1200" dirty="0" err="1">
                <a:solidFill>
                  <a:schemeClr val="bg1"/>
                </a:solidFill>
              </a:rPr>
              <a:t>Kypros</a:t>
            </a:r>
            <a:r>
              <a:rPr lang="en-US" sz="1200" dirty="0">
                <a:solidFill>
                  <a:schemeClr val="bg1"/>
                </a:solidFill>
              </a:rPr>
              <a:t> H. </a:t>
            </a:r>
            <a:r>
              <a:rPr lang="en-US" sz="1200" dirty="0" err="1">
                <a:solidFill>
                  <a:schemeClr val="bg1"/>
                </a:solidFill>
              </a:rPr>
              <a:t>Nicolaides</a:t>
            </a:r>
            <a:r>
              <a:rPr lang="en-US" sz="1200" dirty="0">
                <a:solidFill>
                  <a:schemeClr val="bg1"/>
                </a:solidFill>
              </a:rPr>
              <a:t>., 2014</a:t>
            </a:r>
            <a:r>
              <a:rPr lang="sr-Latn-BA" sz="1200" dirty="0">
                <a:solidFill>
                  <a:schemeClr val="bg1"/>
                </a:solidFill>
              </a:rPr>
              <a:t> </a:t>
            </a:r>
            <a:endParaRPr lang="en-US" sz="1200" i="0" dirty="0">
              <a:solidFill>
                <a:schemeClr val="bg1"/>
              </a:solidFill>
            </a:endParaRPr>
          </a:p>
        </p:txBody>
      </p:sp>
    </p:spTree>
    <p:extLst>
      <p:ext uri="{BB962C8B-B14F-4D97-AF65-F5344CB8AC3E}">
        <p14:creationId xmlns:p14="http://schemas.microsoft.com/office/powerpoint/2010/main" xmlns="" val="817993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7061" y="362799"/>
            <a:ext cx="7775896" cy="982266"/>
          </a:xfrm>
        </p:spPr>
        <p:txBody>
          <a:bodyPr>
            <a:noAutofit/>
          </a:bodyPr>
          <a:lstStyle/>
          <a:p>
            <a:r>
              <a:rPr lang="en-GB" sz="3200" dirty="0"/>
              <a:t>Biomarker</a:t>
            </a:r>
            <a:r>
              <a:rPr lang="hr-HR" sz="3200" dirty="0"/>
              <a:t>i u dijagnozi preeklampsije</a:t>
            </a:r>
            <a:r>
              <a:rPr lang="en-GB" sz="3200" dirty="0"/>
              <a:t> </a:t>
            </a:r>
            <a:br>
              <a:rPr lang="en-GB" sz="3200" dirty="0"/>
            </a:br>
            <a:r>
              <a:rPr lang="hr-HR" sz="3200" dirty="0"/>
              <a:t>poboljšanje dijagnostičkih mogućnosti</a:t>
            </a:r>
            <a:endParaRPr lang="en-GB" sz="3200" dirty="0"/>
          </a:p>
        </p:txBody>
      </p:sp>
      <p:sp>
        <p:nvSpPr>
          <p:cNvPr id="7" name="Content Placeholder 2"/>
          <p:cNvSpPr>
            <a:spLocks noGrp="1"/>
          </p:cNvSpPr>
          <p:nvPr>
            <p:ph idx="1"/>
          </p:nvPr>
        </p:nvSpPr>
        <p:spPr>
          <a:xfrm>
            <a:off x="863198" y="4572918"/>
            <a:ext cx="8029281" cy="749465"/>
          </a:xfrm>
        </p:spPr>
        <p:txBody>
          <a:bodyPr>
            <a:noAutofit/>
          </a:bodyPr>
          <a:lstStyle/>
          <a:p>
            <a:pPr marL="0" lvl="1" indent="0">
              <a:spcAft>
                <a:spcPts val="225"/>
              </a:spcAft>
              <a:buNone/>
            </a:pPr>
            <a:r>
              <a:rPr lang="hr-HR" dirty="0"/>
              <a:t>Angiogeni</a:t>
            </a:r>
            <a:r>
              <a:rPr lang="en-GB" dirty="0"/>
              <a:t> </a:t>
            </a:r>
            <a:r>
              <a:rPr lang="hr-HR" b="1" dirty="0">
                <a:solidFill>
                  <a:schemeClr val="accent2"/>
                </a:solidFill>
              </a:rPr>
              <a:t>faktor rasta placente ( </a:t>
            </a:r>
            <a:r>
              <a:rPr lang="hr-HR" b="1" i="1" dirty="0">
                <a:solidFill>
                  <a:schemeClr val="accent2"/>
                </a:solidFill>
              </a:rPr>
              <a:t>p</a:t>
            </a:r>
            <a:r>
              <a:rPr lang="en-GB" b="1" i="1" dirty="0" err="1">
                <a:solidFill>
                  <a:schemeClr val="accent2"/>
                </a:solidFill>
              </a:rPr>
              <a:t>lacental</a:t>
            </a:r>
            <a:r>
              <a:rPr lang="en-GB" b="1" i="1" dirty="0">
                <a:solidFill>
                  <a:schemeClr val="accent2"/>
                </a:solidFill>
              </a:rPr>
              <a:t> growth factor</a:t>
            </a:r>
            <a:r>
              <a:rPr lang="hr-HR" b="1" i="1" dirty="0">
                <a:solidFill>
                  <a:schemeClr val="accent2"/>
                </a:solidFill>
              </a:rPr>
              <a:t>;</a:t>
            </a:r>
            <a:r>
              <a:rPr lang="en-GB" b="1" i="1" dirty="0">
                <a:solidFill>
                  <a:schemeClr val="accent2"/>
                </a:solidFill>
              </a:rPr>
              <a:t> </a:t>
            </a:r>
            <a:r>
              <a:rPr lang="en-GB" b="1" i="1" dirty="0" err="1">
                <a:solidFill>
                  <a:schemeClr val="accent2"/>
                </a:solidFill>
              </a:rPr>
              <a:t>PlGF</a:t>
            </a:r>
            <a:r>
              <a:rPr lang="sr-Latn-BA" b="1" i="1" dirty="0">
                <a:solidFill>
                  <a:schemeClr val="accent2"/>
                </a:solidFill>
              </a:rPr>
              <a:t> </a:t>
            </a:r>
            <a:r>
              <a:rPr lang="en-GB" b="1" i="1" dirty="0">
                <a:solidFill>
                  <a:schemeClr val="accent2"/>
                </a:solidFill>
              </a:rPr>
              <a:t>) </a:t>
            </a:r>
            <a:r>
              <a:rPr lang="hr-HR" dirty="0"/>
              <a:t>i</a:t>
            </a:r>
            <a:r>
              <a:rPr lang="en-GB" dirty="0"/>
              <a:t> anti-</a:t>
            </a:r>
            <a:r>
              <a:rPr lang="en-GB" dirty="0" err="1"/>
              <a:t>angiogeni</a:t>
            </a:r>
            <a:r>
              <a:rPr lang="hr-HR" dirty="0"/>
              <a:t> faktor</a:t>
            </a:r>
            <a:r>
              <a:rPr lang="en-GB" dirty="0"/>
              <a:t> </a:t>
            </a:r>
            <a:r>
              <a:rPr lang="hr-HR" b="1" dirty="0">
                <a:solidFill>
                  <a:schemeClr val="accent2"/>
                </a:solidFill>
              </a:rPr>
              <a:t>rastvorljiva fms-slična tirozin kinaza-1 </a:t>
            </a:r>
            <a:r>
              <a:rPr lang="hr-HR" b="1" i="1" dirty="0">
                <a:solidFill>
                  <a:schemeClr val="accent2"/>
                </a:solidFill>
              </a:rPr>
              <a:t>(s</a:t>
            </a:r>
            <a:r>
              <a:rPr lang="en-GB" b="1" i="1" dirty="0" err="1">
                <a:solidFill>
                  <a:schemeClr val="accent2"/>
                </a:solidFill>
              </a:rPr>
              <a:t>oluble</a:t>
            </a:r>
            <a:r>
              <a:rPr lang="en-GB" b="1" i="1" dirty="0">
                <a:solidFill>
                  <a:schemeClr val="accent2"/>
                </a:solidFill>
              </a:rPr>
              <a:t> </a:t>
            </a:r>
            <a:r>
              <a:rPr lang="en-GB" b="1" i="1" dirty="0" err="1">
                <a:solidFill>
                  <a:schemeClr val="accent2"/>
                </a:solidFill>
              </a:rPr>
              <a:t>fms</a:t>
            </a:r>
            <a:r>
              <a:rPr lang="en-GB" b="1" i="1" dirty="0">
                <a:solidFill>
                  <a:schemeClr val="accent2"/>
                </a:solidFill>
              </a:rPr>
              <a:t>-like tyrosine kinase-1</a:t>
            </a:r>
            <a:r>
              <a:rPr lang="hr-HR" b="1" i="1" dirty="0">
                <a:solidFill>
                  <a:schemeClr val="accent2"/>
                </a:solidFill>
              </a:rPr>
              <a:t>; </a:t>
            </a:r>
            <a:r>
              <a:rPr lang="en-GB" b="1" i="1" dirty="0">
                <a:solidFill>
                  <a:schemeClr val="accent2"/>
                </a:solidFill>
              </a:rPr>
              <a:t>sFlt-1) </a:t>
            </a:r>
            <a:r>
              <a:rPr lang="hr-HR" b="1" i="1" dirty="0">
                <a:solidFill>
                  <a:schemeClr val="accent2"/>
                </a:solidFill>
              </a:rPr>
              <a:t> </a:t>
            </a:r>
            <a:r>
              <a:rPr lang="hr-HR" dirty="0"/>
              <a:t>su biomarkeri usko vezani za placentarnu disfunkciju.</a:t>
            </a:r>
            <a:r>
              <a:rPr lang="en-GB" baseline="30000" dirty="0"/>
              <a:t>1,2</a:t>
            </a:r>
            <a:r>
              <a:rPr lang="en-GB" dirty="0"/>
              <a:t> </a:t>
            </a:r>
          </a:p>
        </p:txBody>
      </p:sp>
      <p:sp>
        <p:nvSpPr>
          <p:cNvPr id="5" name="TextBox 4"/>
          <p:cNvSpPr txBox="1"/>
          <p:nvPr/>
        </p:nvSpPr>
        <p:spPr>
          <a:xfrm>
            <a:off x="343446" y="6464369"/>
            <a:ext cx="4413379" cy="338554"/>
          </a:xfrm>
          <a:prstGeom prst="rect">
            <a:avLst/>
          </a:prstGeom>
          <a:noFill/>
        </p:spPr>
        <p:txBody>
          <a:bodyPr wrap="square" lIns="0" tIns="0" rIns="0" bIns="0" numCol="1" rtlCol="0">
            <a:spAutoFit/>
          </a:bodyPr>
          <a:lstStyle/>
          <a:p>
            <a:pPr marL="70247" indent="-70247" defTabSz="685800">
              <a:buFont typeface="+mj-lt"/>
              <a:buAutoNum type="arabicPeriod"/>
            </a:pPr>
            <a:r>
              <a:rPr lang="en-GB" sz="1100" dirty="0">
                <a:solidFill>
                  <a:prstClr val="white"/>
                </a:solidFill>
                <a:latin typeface="Times New Roman" panose="02020603050405020304" pitchFamily="18" charset="0"/>
                <a:cs typeface="Times New Roman" panose="02020603050405020304" pitchFamily="18" charset="0"/>
              </a:rPr>
              <a:t>Lam C et al. </a:t>
            </a:r>
            <a:r>
              <a:rPr lang="en-GB" sz="1100" i="1" dirty="0">
                <a:solidFill>
                  <a:prstClr val="white"/>
                </a:solidFill>
                <a:latin typeface="Times New Roman" panose="02020603050405020304" pitchFamily="18" charset="0"/>
                <a:cs typeface="Times New Roman" panose="02020603050405020304" pitchFamily="18" charset="0"/>
              </a:rPr>
              <a:t>Hypertension Res</a:t>
            </a:r>
            <a:r>
              <a:rPr lang="en-GB" sz="1100" dirty="0">
                <a:solidFill>
                  <a:prstClr val="white"/>
                </a:solidFill>
                <a:latin typeface="Times New Roman" panose="02020603050405020304" pitchFamily="18" charset="0"/>
                <a:cs typeface="Times New Roman" panose="02020603050405020304" pitchFamily="18" charset="0"/>
              </a:rPr>
              <a:t> 2005;46:1077-85</a:t>
            </a:r>
          </a:p>
          <a:p>
            <a:pPr marL="70247" indent="-70247" defTabSz="685800">
              <a:buFont typeface="+mj-lt"/>
              <a:buAutoNum type="arabicPeriod"/>
            </a:pPr>
            <a:r>
              <a:rPr lang="en-GB" sz="1100" dirty="0">
                <a:solidFill>
                  <a:prstClr val="white"/>
                </a:solidFill>
                <a:latin typeface="Times New Roman" panose="02020603050405020304" pitchFamily="18" charset="0"/>
                <a:cs typeface="Times New Roman" panose="02020603050405020304" pitchFamily="18" charset="0"/>
              </a:rPr>
              <a:t>Kita N and </a:t>
            </a:r>
            <a:r>
              <a:rPr lang="en-GB" sz="1100" dirty="0" err="1">
                <a:solidFill>
                  <a:prstClr val="white"/>
                </a:solidFill>
                <a:latin typeface="Times New Roman" panose="02020603050405020304" pitchFamily="18" charset="0"/>
                <a:cs typeface="Times New Roman" panose="02020603050405020304" pitchFamily="18" charset="0"/>
              </a:rPr>
              <a:t>Mitsushita</a:t>
            </a:r>
            <a:r>
              <a:rPr lang="en-GB" sz="1100" dirty="0">
                <a:solidFill>
                  <a:prstClr val="white"/>
                </a:solidFill>
                <a:latin typeface="Times New Roman" panose="02020603050405020304" pitchFamily="18" charset="0"/>
                <a:cs typeface="Times New Roman" panose="02020603050405020304" pitchFamily="18" charset="0"/>
              </a:rPr>
              <a:t> J. </a:t>
            </a:r>
            <a:r>
              <a:rPr lang="en-GB" sz="1100" i="1" dirty="0" err="1">
                <a:solidFill>
                  <a:prstClr val="white"/>
                </a:solidFill>
                <a:latin typeface="Times New Roman" panose="02020603050405020304" pitchFamily="18" charset="0"/>
                <a:cs typeface="Times New Roman" panose="02020603050405020304" pitchFamily="18" charset="0"/>
              </a:rPr>
              <a:t>Curr</a:t>
            </a:r>
            <a:r>
              <a:rPr lang="en-GB" sz="1100" i="1" dirty="0">
                <a:solidFill>
                  <a:prstClr val="white"/>
                </a:solidFill>
                <a:latin typeface="Times New Roman" panose="02020603050405020304" pitchFamily="18" charset="0"/>
                <a:cs typeface="Times New Roman" panose="02020603050405020304" pitchFamily="18" charset="0"/>
              </a:rPr>
              <a:t> Med </a:t>
            </a:r>
            <a:r>
              <a:rPr lang="en-GB" sz="1100" i="1" dirty="0" err="1">
                <a:solidFill>
                  <a:prstClr val="white"/>
                </a:solidFill>
                <a:latin typeface="Times New Roman" panose="02020603050405020304" pitchFamily="18" charset="0"/>
                <a:cs typeface="Times New Roman" panose="02020603050405020304" pitchFamily="18" charset="0"/>
              </a:rPr>
              <a:t>Chem</a:t>
            </a:r>
            <a:r>
              <a:rPr lang="en-GB" sz="1100" i="1" dirty="0">
                <a:solidFill>
                  <a:prstClr val="white"/>
                </a:solidFill>
                <a:latin typeface="Times New Roman" panose="02020603050405020304" pitchFamily="18" charset="0"/>
                <a:cs typeface="Times New Roman" panose="02020603050405020304" pitchFamily="18" charset="0"/>
              </a:rPr>
              <a:t> </a:t>
            </a:r>
            <a:r>
              <a:rPr lang="en-GB" sz="1100" dirty="0">
                <a:solidFill>
                  <a:prstClr val="white"/>
                </a:solidFill>
                <a:latin typeface="Times New Roman" panose="02020603050405020304" pitchFamily="18" charset="0"/>
                <a:cs typeface="Times New Roman" panose="02020603050405020304" pitchFamily="18" charset="0"/>
              </a:rPr>
              <a:t>2008;15:711-5 </a:t>
            </a:r>
            <a:endParaRPr lang="de-CH" sz="1100" dirty="0">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312818" y="2206132"/>
            <a:ext cx="6613070" cy="1822185"/>
            <a:chOff x="225533" y="3540472"/>
            <a:chExt cx="8501164" cy="1911573"/>
          </a:xfrm>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096"/>
            <a:stretch/>
          </p:blipFill>
          <p:spPr bwMode="auto">
            <a:xfrm>
              <a:off x="403764" y="3862315"/>
              <a:ext cx="2299599" cy="1589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096"/>
            <a:stretch/>
          </p:blipFill>
          <p:spPr bwMode="auto">
            <a:xfrm>
              <a:off x="2855775" y="3862315"/>
              <a:ext cx="2587372" cy="1589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9096"/>
            <a:stretch/>
          </p:blipFill>
          <p:spPr bwMode="auto">
            <a:xfrm>
              <a:off x="5582020" y="3862315"/>
              <a:ext cx="3144677" cy="1589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25533" y="3579661"/>
              <a:ext cx="1704591" cy="266372"/>
            </a:xfrm>
            <a:prstGeom prst="rect">
              <a:avLst/>
            </a:prstGeom>
            <a:noFill/>
          </p:spPr>
          <p:txBody>
            <a:bodyPr wrap="none" rtlCol="0">
              <a:spAutoFit/>
            </a:bodyPr>
            <a:lstStyle/>
            <a:p>
              <a:pPr defTabSz="685800"/>
              <a:r>
                <a:rPr lang="de-CH" sz="1050" b="1" dirty="0">
                  <a:solidFill>
                    <a:prstClr val="black"/>
                  </a:solidFill>
                  <a:latin typeface="Times New Roman" pitchFamily="18" charset="0"/>
                  <a:cs typeface="Times New Roman" pitchFamily="18" charset="0"/>
                </a:rPr>
                <a:t>Normal</a:t>
              </a:r>
              <a:r>
                <a:rPr lang="hr-HR" sz="1050" b="1" dirty="0">
                  <a:solidFill>
                    <a:prstClr val="black"/>
                  </a:solidFill>
                  <a:latin typeface="Times New Roman" pitchFamily="18" charset="0"/>
                  <a:cs typeface="Times New Roman" pitchFamily="18" charset="0"/>
                </a:rPr>
                <a:t>na trudnoća</a:t>
              </a:r>
              <a:endParaRPr lang="en-GB" sz="1050" b="1" dirty="0">
                <a:solidFill>
                  <a:prstClr val="black"/>
                </a:solidFill>
                <a:latin typeface="Times New Roman" pitchFamily="18" charset="0"/>
                <a:cs typeface="Times New Roman" pitchFamily="18" charset="0"/>
              </a:endParaRPr>
            </a:p>
          </p:txBody>
        </p:sp>
        <p:sp>
          <p:nvSpPr>
            <p:cNvPr id="12" name="TextBox 11"/>
            <p:cNvSpPr txBox="1"/>
            <p:nvPr/>
          </p:nvSpPr>
          <p:spPr>
            <a:xfrm>
              <a:off x="3952131" y="3540472"/>
              <a:ext cx="457883" cy="266372"/>
            </a:xfrm>
            <a:prstGeom prst="rect">
              <a:avLst/>
            </a:prstGeom>
            <a:noFill/>
          </p:spPr>
          <p:txBody>
            <a:bodyPr wrap="none" rtlCol="0">
              <a:spAutoFit/>
            </a:bodyPr>
            <a:lstStyle/>
            <a:p>
              <a:pPr defTabSz="685800"/>
              <a:r>
                <a:rPr lang="de-CH" sz="1050" b="1" dirty="0">
                  <a:solidFill>
                    <a:prstClr val="black"/>
                  </a:solidFill>
                  <a:latin typeface="Times New Roman" pitchFamily="18" charset="0"/>
                  <a:cs typeface="Times New Roman" pitchFamily="18" charset="0"/>
                </a:rPr>
                <a:t>PE</a:t>
              </a:r>
              <a:endParaRPr lang="en-GB" sz="1050" b="1" dirty="0">
                <a:solidFill>
                  <a:prstClr val="black"/>
                </a:solidFill>
                <a:latin typeface="Times New Roman" pitchFamily="18" charset="0"/>
                <a:cs typeface="Times New Roman" pitchFamily="18" charset="0"/>
              </a:endParaRPr>
            </a:p>
          </p:txBody>
        </p:sp>
        <p:sp>
          <p:nvSpPr>
            <p:cNvPr id="13" name="TextBox 12"/>
            <p:cNvSpPr txBox="1"/>
            <p:nvPr/>
          </p:nvSpPr>
          <p:spPr>
            <a:xfrm>
              <a:off x="6349490" y="3540472"/>
              <a:ext cx="1741683" cy="266372"/>
            </a:xfrm>
            <a:prstGeom prst="rect">
              <a:avLst/>
            </a:prstGeom>
            <a:noFill/>
          </p:spPr>
          <p:txBody>
            <a:bodyPr wrap="none" rtlCol="0">
              <a:spAutoFit/>
            </a:bodyPr>
            <a:lstStyle/>
            <a:p>
              <a:pPr defTabSz="685800"/>
              <a:r>
                <a:rPr lang="de-CH" sz="1050" b="1" dirty="0">
                  <a:solidFill>
                    <a:prstClr val="black"/>
                  </a:solidFill>
                  <a:latin typeface="Times New Roman" pitchFamily="18" charset="0"/>
                  <a:cs typeface="Times New Roman" pitchFamily="18" charset="0"/>
                </a:rPr>
                <a:t>H</a:t>
              </a:r>
              <a:r>
                <a:rPr lang="hr-HR" sz="1050" b="1" dirty="0">
                  <a:solidFill>
                    <a:prstClr val="black"/>
                  </a:solidFill>
                  <a:latin typeface="Times New Roman" pitchFamily="18" charset="0"/>
                  <a:cs typeface="Times New Roman" pitchFamily="18" charset="0"/>
                </a:rPr>
                <a:t>ipoksična</a:t>
              </a:r>
              <a:r>
                <a:rPr lang="de-CH" sz="1050" b="1" dirty="0">
                  <a:solidFill>
                    <a:prstClr val="black"/>
                  </a:solidFill>
                  <a:latin typeface="Times New Roman" pitchFamily="18" charset="0"/>
                  <a:cs typeface="Times New Roman" pitchFamily="18" charset="0"/>
                </a:rPr>
                <a:t> placenta</a:t>
              </a:r>
              <a:endParaRPr lang="en-GB" sz="1050" b="1" dirty="0">
                <a:solidFill>
                  <a:prstClr val="black"/>
                </a:solidFill>
                <a:latin typeface="Times New Roman" pitchFamily="18" charset="0"/>
                <a:cs typeface="Times New Roman" pitchFamily="18" charset="0"/>
              </a:endParaRPr>
            </a:p>
          </p:txBody>
        </p:sp>
      </p:grpSp>
      <p:sp>
        <p:nvSpPr>
          <p:cNvPr id="11" name="TextBox 10"/>
          <p:cNvSpPr txBox="1"/>
          <p:nvPr/>
        </p:nvSpPr>
        <p:spPr>
          <a:xfrm>
            <a:off x="4486884" y="3849601"/>
            <a:ext cx="790348" cy="184666"/>
          </a:xfrm>
          <a:prstGeom prst="rect">
            <a:avLst/>
          </a:prstGeom>
          <a:solidFill>
            <a:schemeClr val="bg1"/>
          </a:solidFill>
          <a:ln>
            <a:noFill/>
          </a:ln>
        </p:spPr>
        <p:txBody>
          <a:bodyPr wrap="square" rtlCol="0">
            <a:spAutoFit/>
          </a:bodyPr>
          <a:lstStyle/>
          <a:p>
            <a:pPr algn="ctr" defTabSz="685800"/>
            <a:r>
              <a:rPr lang="en-US" sz="450" b="1" dirty="0" err="1">
                <a:solidFill>
                  <a:prstClr val="black"/>
                </a:solidFill>
                <a:latin typeface="Times New Roman" pitchFamily="18" charset="0"/>
                <a:cs typeface="Times New Roman" pitchFamily="18" charset="0"/>
              </a:rPr>
              <a:t>Va</a:t>
            </a:r>
            <a:r>
              <a:rPr lang="hr-HR" sz="600" b="1" dirty="0">
                <a:solidFill>
                  <a:prstClr val="black"/>
                </a:solidFill>
                <a:latin typeface="Times New Roman" pitchFamily="18" charset="0"/>
                <a:cs typeface="Times New Roman" pitchFamily="18" charset="0"/>
              </a:rPr>
              <a:t>zokonstrikcija</a:t>
            </a:r>
            <a:endParaRPr lang="en-US" sz="600" b="1" dirty="0">
              <a:solidFill>
                <a:prstClr val="black"/>
              </a:solidFill>
              <a:latin typeface="Times New Roman" pitchFamily="18" charset="0"/>
              <a:cs typeface="Times New Roman" pitchFamily="18" charset="0"/>
            </a:endParaRPr>
          </a:p>
        </p:txBody>
      </p:sp>
      <p:sp>
        <p:nvSpPr>
          <p:cNvPr id="15" name="TextBox 14"/>
          <p:cNvSpPr txBox="1"/>
          <p:nvPr/>
        </p:nvSpPr>
        <p:spPr>
          <a:xfrm>
            <a:off x="3430587" y="3804733"/>
            <a:ext cx="1114663" cy="207749"/>
          </a:xfrm>
          <a:prstGeom prst="rect">
            <a:avLst/>
          </a:prstGeom>
          <a:solidFill>
            <a:schemeClr val="bg1"/>
          </a:solidFill>
          <a:ln>
            <a:noFill/>
          </a:ln>
        </p:spPr>
        <p:txBody>
          <a:bodyPr wrap="square" rtlCol="0">
            <a:spAutoFit/>
          </a:bodyPr>
          <a:lstStyle/>
          <a:p>
            <a:pPr defTabSz="685800"/>
            <a:r>
              <a:rPr lang="hr-HR" sz="750" b="1" dirty="0">
                <a:solidFill>
                  <a:prstClr val="black"/>
                </a:solidFill>
                <a:latin typeface="Times New Roman" pitchFamily="18" charset="0"/>
                <a:cs typeface="Times New Roman" pitchFamily="18" charset="0"/>
              </a:rPr>
              <a:t>Oštećen endotel</a:t>
            </a:r>
            <a:endParaRPr lang="en-US" sz="750" b="1" dirty="0">
              <a:solidFill>
                <a:prstClr val="black"/>
              </a:solidFill>
              <a:latin typeface="Times New Roman" pitchFamily="18" charset="0"/>
              <a:cs typeface="Times New Roman" pitchFamily="18" charset="0"/>
            </a:endParaRPr>
          </a:p>
        </p:txBody>
      </p:sp>
      <p:sp>
        <p:nvSpPr>
          <p:cNvPr id="17" name="TextBox 16"/>
          <p:cNvSpPr txBox="1"/>
          <p:nvPr/>
        </p:nvSpPr>
        <p:spPr>
          <a:xfrm>
            <a:off x="5392570" y="3856898"/>
            <a:ext cx="517136" cy="184666"/>
          </a:xfrm>
          <a:prstGeom prst="rect">
            <a:avLst/>
          </a:prstGeom>
          <a:solidFill>
            <a:schemeClr val="bg1"/>
          </a:solidFill>
          <a:ln>
            <a:noFill/>
          </a:ln>
        </p:spPr>
        <p:txBody>
          <a:bodyPr wrap="square" rtlCol="0">
            <a:spAutoFit/>
          </a:bodyPr>
          <a:lstStyle/>
          <a:p>
            <a:pPr algn="ctr" defTabSz="685800"/>
            <a:r>
              <a:rPr lang="de-CH" sz="600" b="1" dirty="0">
                <a:solidFill>
                  <a:prstClr val="black"/>
                </a:solidFill>
                <a:latin typeface="Times New Roman" pitchFamily="18" charset="0"/>
                <a:cs typeface="Times New Roman" pitchFamily="18" charset="0"/>
              </a:rPr>
              <a:t>Placenta</a:t>
            </a:r>
            <a:endParaRPr lang="en-GB" sz="600" b="1" dirty="0">
              <a:solidFill>
                <a:prstClr val="black"/>
              </a:solidFill>
              <a:latin typeface="Times New Roman" pitchFamily="18" charset="0"/>
              <a:cs typeface="Times New Roman" pitchFamily="18" charset="0"/>
            </a:endParaRPr>
          </a:p>
        </p:txBody>
      </p:sp>
      <p:sp>
        <p:nvSpPr>
          <p:cNvPr id="18" name="TextBox 17"/>
          <p:cNvSpPr txBox="1"/>
          <p:nvPr/>
        </p:nvSpPr>
        <p:spPr>
          <a:xfrm>
            <a:off x="5364088" y="2852936"/>
            <a:ext cx="638588" cy="207749"/>
          </a:xfrm>
          <a:prstGeom prst="rect">
            <a:avLst/>
          </a:prstGeom>
          <a:solidFill>
            <a:schemeClr val="bg1"/>
          </a:solidFill>
          <a:ln>
            <a:noFill/>
          </a:ln>
        </p:spPr>
        <p:txBody>
          <a:bodyPr wrap="square" rtlCol="0">
            <a:spAutoFit/>
          </a:bodyPr>
          <a:lstStyle/>
          <a:p>
            <a:pPr algn="ctr" defTabSz="685800"/>
            <a:r>
              <a:rPr lang="en-US" sz="750" b="1" dirty="0">
                <a:solidFill>
                  <a:prstClr val="black"/>
                </a:solidFill>
                <a:latin typeface="Times New Roman" pitchFamily="18" charset="0"/>
                <a:cs typeface="Times New Roman" pitchFamily="18" charset="0"/>
              </a:rPr>
              <a:t>H</a:t>
            </a:r>
            <a:r>
              <a:rPr lang="hr-HR" sz="750" b="1" dirty="0">
                <a:solidFill>
                  <a:prstClr val="black"/>
                </a:solidFill>
                <a:latin typeface="Times New Roman" pitchFamily="18" charset="0"/>
                <a:cs typeface="Times New Roman" pitchFamily="18" charset="0"/>
              </a:rPr>
              <a:t>ipoksija</a:t>
            </a:r>
            <a:endParaRPr lang="en-US" sz="750" b="1" dirty="0">
              <a:solidFill>
                <a:prstClr val="black"/>
              </a:solidFill>
              <a:latin typeface="Times New Roman" pitchFamily="18" charset="0"/>
              <a:cs typeface="Times New Roman" pitchFamily="18" charset="0"/>
            </a:endParaRPr>
          </a:p>
        </p:txBody>
      </p:sp>
      <p:sp>
        <p:nvSpPr>
          <p:cNvPr id="19" name="TextBox 18"/>
          <p:cNvSpPr txBox="1"/>
          <p:nvPr/>
        </p:nvSpPr>
        <p:spPr>
          <a:xfrm>
            <a:off x="6830568" y="3871471"/>
            <a:ext cx="644652" cy="184666"/>
          </a:xfrm>
          <a:prstGeom prst="rect">
            <a:avLst/>
          </a:prstGeom>
          <a:solidFill>
            <a:schemeClr val="bg1"/>
          </a:solidFill>
          <a:ln>
            <a:noFill/>
          </a:ln>
        </p:spPr>
        <p:txBody>
          <a:bodyPr wrap="square" rtlCol="0">
            <a:spAutoFit/>
          </a:bodyPr>
          <a:lstStyle/>
          <a:p>
            <a:pPr algn="ctr" defTabSz="685800"/>
            <a:r>
              <a:rPr lang="en-US" sz="600" b="1" dirty="0">
                <a:solidFill>
                  <a:prstClr val="black"/>
                </a:solidFill>
                <a:latin typeface="Times New Roman" pitchFamily="18" charset="0"/>
                <a:cs typeface="Times New Roman" pitchFamily="18" charset="0"/>
              </a:rPr>
              <a:t>M</a:t>
            </a:r>
            <a:r>
              <a:rPr lang="hr-HR" sz="600" b="1" dirty="0">
                <a:solidFill>
                  <a:prstClr val="black"/>
                </a:solidFill>
                <a:latin typeface="Times New Roman" pitchFamily="18" charset="0"/>
                <a:cs typeface="Times New Roman" pitchFamily="18" charset="0"/>
              </a:rPr>
              <a:t>iometrium</a:t>
            </a:r>
            <a:endParaRPr lang="en-US" sz="600" b="1" dirty="0">
              <a:solidFill>
                <a:prstClr val="black"/>
              </a:solidFill>
              <a:latin typeface="Times New Roman" pitchFamily="18" charset="0"/>
              <a:cs typeface="Times New Roman" pitchFamily="18" charset="0"/>
            </a:endParaRPr>
          </a:p>
        </p:txBody>
      </p:sp>
      <p:sp>
        <p:nvSpPr>
          <p:cNvPr id="20" name="TextBox 19"/>
          <p:cNvSpPr txBox="1"/>
          <p:nvPr/>
        </p:nvSpPr>
        <p:spPr>
          <a:xfrm>
            <a:off x="6315325" y="3925040"/>
            <a:ext cx="508793" cy="276999"/>
          </a:xfrm>
          <a:prstGeom prst="rect">
            <a:avLst/>
          </a:prstGeom>
          <a:solidFill>
            <a:schemeClr val="bg1"/>
          </a:solidFill>
          <a:ln>
            <a:noFill/>
          </a:ln>
        </p:spPr>
        <p:txBody>
          <a:bodyPr wrap="square" rtlCol="0">
            <a:spAutoFit/>
          </a:bodyPr>
          <a:lstStyle/>
          <a:p>
            <a:pPr algn="ctr" defTabSz="685800"/>
            <a:r>
              <a:rPr lang="en-US" sz="600" b="1" dirty="0" err="1">
                <a:solidFill>
                  <a:prstClr val="black"/>
                </a:solidFill>
                <a:latin typeface="Times New Roman" pitchFamily="18" charset="0"/>
                <a:cs typeface="Times New Roman" pitchFamily="18" charset="0"/>
              </a:rPr>
              <a:t>Decidu</a:t>
            </a:r>
            <a:r>
              <a:rPr lang="hr-HR" sz="600" b="1" dirty="0">
                <a:solidFill>
                  <a:prstClr val="black"/>
                </a:solidFill>
                <a:latin typeface="Times New Roman" pitchFamily="18" charset="0"/>
                <a:cs typeface="Times New Roman" pitchFamily="18" charset="0"/>
              </a:rPr>
              <a:t>um</a:t>
            </a:r>
            <a:endParaRPr lang="en-US" sz="600" b="1" dirty="0">
              <a:solidFill>
                <a:prstClr val="black"/>
              </a:solidFill>
              <a:latin typeface="Times New Roman" pitchFamily="18" charset="0"/>
              <a:cs typeface="Times New Roman" pitchFamily="18" charset="0"/>
            </a:endParaRPr>
          </a:p>
        </p:txBody>
      </p:sp>
      <p:sp>
        <p:nvSpPr>
          <p:cNvPr id="21" name="TextBox 20"/>
          <p:cNvSpPr txBox="1"/>
          <p:nvPr/>
        </p:nvSpPr>
        <p:spPr>
          <a:xfrm>
            <a:off x="2604967" y="3876696"/>
            <a:ext cx="657552" cy="184666"/>
          </a:xfrm>
          <a:prstGeom prst="rect">
            <a:avLst/>
          </a:prstGeom>
          <a:solidFill>
            <a:schemeClr val="bg1"/>
          </a:solidFill>
          <a:ln>
            <a:noFill/>
          </a:ln>
        </p:spPr>
        <p:txBody>
          <a:bodyPr wrap="none" rtlCol="0">
            <a:spAutoFit/>
          </a:bodyPr>
          <a:lstStyle/>
          <a:p>
            <a:pPr algn="ctr" defTabSz="685800"/>
            <a:r>
              <a:rPr lang="en-US" sz="600" b="1" dirty="0" err="1">
                <a:solidFill>
                  <a:prstClr val="black"/>
                </a:solidFill>
                <a:latin typeface="Times New Roman" pitchFamily="18" charset="0"/>
                <a:cs typeface="Times New Roman" pitchFamily="18" charset="0"/>
              </a:rPr>
              <a:t>Va</a:t>
            </a:r>
            <a:r>
              <a:rPr lang="hr-HR" sz="600" b="1" dirty="0">
                <a:solidFill>
                  <a:prstClr val="black"/>
                </a:solidFill>
                <a:latin typeface="Times New Roman" pitchFamily="18" charset="0"/>
                <a:cs typeface="Times New Roman" pitchFamily="18" charset="0"/>
              </a:rPr>
              <a:t>zodilatacija</a:t>
            </a:r>
            <a:endParaRPr lang="en-US" sz="600" b="1" dirty="0">
              <a:solidFill>
                <a:prstClr val="black"/>
              </a:solidFill>
              <a:latin typeface="Times New Roman" pitchFamily="18" charset="0"/>
              <a:cs typeface="Times New Roman" pitchFamily="18" charset="0"/>
            </a:endParaRPr>
          </a:p>
        </p:txBody>
      </p:sp>
      <p:sp>
        <p:nvSpPr>
          <p:cNvPr id="22" name="TextBox 21"/>
          <p:cNvSpPr txBox="1"/>
          <p:nvPr/>
        </p:nvSpPr>
        <p:spPr>
          <a:xfrm>
            <a:off x="2091612" y="3883992"/>
            <a:ext cx="614271" cy="184666"/>
          </a:xfrm>
          <a:prstGeom prst="rect">
            <a:avLst/>
          </a:prstGeom>
          <a:solidFill>
            <a:schemeClr val="bg1"/>
          </a:solidFill>
          <a:ln>
            <a:noFill/>
          </a:ln>
        </p:spPr>
        <p:txBody>
          <a:bodyPr wrap="none" rtlCol="0">
            <a:spAutoFit/>
          </a:bodyPr>
          <a:lstStyle/>
          <a:p>
            <a:pPr algn="ctr" defTabSz="685800"/>
            <a:r>
              <a:rPr lang="hr-HR" sz="600" b="1" dirty="0">
                <a:solidFill>
                  <a:prstClr val="black"/>
                </a:solidFill>
                <a:latin typeface="Times New Roman" pitchFamily="18" charset="0"/>
                <a:cs typeface="Times New Roman" pitchFamily="18" charset="0"/>
              </a:rPr>
              <a:t>Krvni sudovi</a:t>
            </a:r>
            <a:endParaRPr lang="en-US" sz="600" b="1" dirty="0">
              <a:solidFill>
                <a:prstClr val="black"/>
              </a:solidFill>
              <a:latin typeface="Times New Roman" pitchFamily="18" charset="0"/>
              <a:cs typeface="Times New Roman" pitchFamily="18" charset="0"/>
            </a:endParaRPr>
          </a:p>
        </p:txBody>
      </p:sp>
      <p:sp>
        <p:nvSpPr>
          <p:cNvPr id="23" name="TextBox 22"/>
          <p:cNvSpPr txBox="1"/>
          <p:nvPr/>
        </p:nvSpPr>
        <p:spPr>
          <a:xfrm>
            <a:off x="6954716" y="2684308"/>
            <a:ext cx="1058241" cy="184666"/>
          </a:xfrm>
          <a:prstGeom prst="rect">
            <a:avLst/>
          </a:prstGeom>
          <a:solidFill>
            <a:schemeClr val="bg1"/>
          </a:solidFill>
          <a:ln w="9525">
            <a:noFill/>
          </a:ln>
        </p:spPr>
        <p:txBody>
          <a:bodyPr wrap="square" rtlCol="0">
            <a:spAutoFit/>
          </a:bodyPr>
          <a:lstStyle/>
          <a:p>
            <a:pPr algn="ctr" defTabSz="685800"/>
            <a:r>
              <a:rPr lang="hr-HR" sz="600" b="1" dirty="0">
                <a:solidFill>
                  <a:prstClr val="black"/>
                </a:solidFill>
                <a:latin typeface="Times New Roman" pitchFamily="18" charset="0"/>
                <a:cs typeface="Times New Roman" pitchFamily="18" charset="0"/>
              </a:rPr>
              <a:t>Redukovan protok krvi</a:t>
            </a:r>
            <a:endParaRPr lang="en-US" sz="600" b="1" dirty="0">
              <a:solidFill>
                <a:prstClr val="black"/>
              </a:solidFill>
              <a:latin typeface="Times New Roman" pitchFamily="18" charset="0"/>
              <a:cs typeface="Times New Roman" pitchFamily="18" charset="0"/>
            </a:endParaRPr>
          </a:p>
        </p:txBody>
      </p:sp>
      <p:sp>
        <p:nvSpPr>
          <p:cNvPr id="24" name="TextBox 23"/>
          <p:cNvSpPr txBox="1"/>
          <p:nvPr/>
        </p:nvSpPr>
        <p:spPr>
          <a:xfrm>
            <a:off x="7134757" y="3281413"/>
            <a:ext cx="733328" cy="161583"/>
          </a:xfrm>
          <a:prstGeom prst="rect">
            <a:avLst/>
          </a:prstGeom>
          <a:solidFill>
            <a:schemeClr val="bg1"/>
          </a:solidFill>
          <a:ln>
            <a:noFill/>
          </a:ln>
        </p:spPr>
        <p:txBody>
          <a:bodyPr wrap="square" rtlCol="0">
            <a:spAutoFit/>
          </a:bodyPr>
          <a:lstStyle/>
          <a:p>
            <a:pPr algn="ctr" defTabSz="685800"/>
            <a:r>
              <a:rPr lang="en-US" sz="450" b="1" dirty="0">
                <a:solidFill>
                  <a:prstClr val="black"/>
                </a:solidFill>
                <a:latin typeface="Times New Roman" pitchFamily="18" charset="0"/>
                <a:cs typeface="Times New Roman" pitchFamily="18" charset="0"/>
              </a:rPr>
              <a:t>Spiral</a:t>
            </a:r>
            <a:r>
              <a:rPr lang="hr-HR" sz="450" b="1" dirty="0">
                <a:solidFill>
                  <a:prstClr val="black"/>
                </a:solidFill>
                <a:latin typeface="Times New Roman" pitchFamily="18" charset="0"/>
                <a:cs typeface="Times New Roman" pitchFamily="18" charset="0"/>
              </a:rPr>
              <a:t>na arterija</a:t>
            </a:r>
            <a:endParaRPr lang="en-US" sz="450" b="1" dirty="0">
              <a:solidFill>
                <a:prstClr val="black"/>
              </a:solidFill>
              <a:latin typeface="Times New Roman" pitchFamily="18" charset="0"/>
              <a:cs typeface="Times New Roman" pitchFamily="18" charset="0"/>
            </a:endParaRPr>
          </a:p>
        </p:txBody>
      </p:sp>
      <p:sp>
        <p:nvSpPr>
          <p:cNvPr id="25" name="TextBox 24"/>
          <p:cNvSpPr txBox="1"/>
          <p:nvPr/>
        </p:nvSpPr>
        <p:spPr>
          <a:xfrm>
            <a:off x="6919918" y="3516304"/>
            <a:ext cx="1068923" cy="184666"/>
          </a:xfrm>
          <a:prstGeom prst="rect">
            <a:avLst/>
          </a:prstGeom>
          <a:solidFill>
            <a:schemeClr val="bg1"/>
          </a:solidFill>
          <a:ln>
            <a:noFill/>
          </a:ln>
        </p:spPr>
        <p:txBody>
          <a:bodyPr wrap="square" rtlCol="0">
            <a:spAutoFit/>
          </a:bodyPr>
          <a:lstStyle/>
          <a:p>
            <a:pPr algn="ctr" defTabSz="685800"/>
            <a:r>
              <a:rPr lang="en-US" sz="600" b="1" dirty="0">
                <a:solidFill>
                  <a:prstClr val="black"/>
                </a:solidFill>
                <a:latin typeface="Times New Roman" pitchFamily="18" charset="0"/>
                <a:cs typeface="Times New Roman" pitchFamily="18" charset="0"/>
              </a:rPr>
              <a:t>Ma</a:t>
            </a:r>
            <a:r>
              <a:rPr lang="hr-HR" sz="600" b="1" dirty="0">
                <a:solidFill>
                  <a:prstClr val="black"/>
                </a:solidFill>
                <a:latin typeface="Times New Roman" pitchFamily="18" charset="0"/>
                <a:cs typeface="Times New Roman" pitchFamily="18" charset="0"/>
              </a:rPr>
              <a:t>jčine endotelne ćelije</a:t>
            </a:r>
            <a:endParaRPr lang="en-US" sz="600" b="1" dirty="0">
              <a:solidFill>
                <a:prstClr val="black"/>
              </a:solidFill>
              <a:latin typeface="Times New Roman" pitchFamily="18" charset="0"/>
              <a:cs typeface="Times New Roman" pitchFamily="18" charset="0"/>
            </a:endParaRPr>
          </a:p>
        </p:txBody>
      </p:sp>
      <p:sp>
        <p:nvSpPr>
          <p:cNvPr id="29" name="TextBox 28"/>
          <p:cNvSpPr txBox="1"/>
          <p:nvPr/>
        </p:nvSpPr>
        <p:spPr>
          <a:xfrm>
            <a:off x="6315324" y="3685878"/>
            <a:ext cx="288036" cy="230832"/>
          </a:xfrm>
          <a:prstGeom prst="rect">
            <a:avLst/>
          </a:prstGeom>
          <a:solidFill>
            <a:schemeClr val="bg1"/>
          </a:solidFill>
          <a:ln>
            <a:noFill/>
          </a:ln>
        </p:spPr>
        <p:txBody>
          <a:bodyPr wrap="square" rtlCol="0">
            <a:spAutoFit/>
          </a:bodyPr>
          <a:lstStyle/>
          <a:p>
            <a:pPr algn="ctr" defTabSz="685800"/>
            <a:r>
              <a:rPr lang="de-CH" sz="450" b="1" dirty="0">
                <a:solidFill>
                  <a:prstClr val="black"/>
                </a:solidFill>
                <a:latin typeface="Times New Roman" pitchFamily="18" charset="0"/>
                <a:cs typeface="Times New Roman" pitchFamily="18" charset="0"/>
              </a:rPr>
              <a:t>sFlt-1</a:t>
            </a:r>
            <a:endParaRPr lang="en-GB" sz="450" b="1" dirty="0">
              <a:solidFill>
                <a:prstClr val="black"/>
              </a:solidFill>
              <a:latin typeface="Times New Roman" pitchFamily="18" charset="0"/>
              <a:cs typeface="Times New Roman" pitchFamily="18" charset="0"/>
            </a:endParaRPr>
          </a:p>
        </p:txBody>
      </p:sp>
      <p:sp>
        <p:nvSpPr>
          <p:cNvPr id="30" name="TextBox 29"/>
          <p:cNvSpPr txBox="1"/>
          <p:nvPr/>
        </p:nvSpPr>
        <p:spPr>
          <a:xfrm>
            <a:off x="1850282" y="2586368"/>
            <a:ext cx="372218" cy="184666"/>
          </a:xfrm>
          <a:prstGeom prst="rect">
            <a:avLst/>
          </a:prstGeom>
          <a:solidFill>
            <a:schemeClr val="bg1"/>
          </a:solidFill>
          <a:ln>
            <a:noFill/>
          </a:ln>
        </p:spPr>
        <p:txBody>
          <a:bodyPr wrap="none" rtlCol="0">
            <a:spAutoFit/>
          </a:bodyPr>
          <a:lstStyle/>
          <a:p>
            <a:pPr algn="ctr" defTabSz="685800"/>
            <a:r>
              <a:rPr lang="de-CH" sz="600" b="1" dirty="0">
                <a:solidFill>
                  <a:prstClr val="black"/>
                </a:solidFill>
                <a:latin typeface="Times New Roman" pitchFamily="18" charset="0"/>
                <a:cs typeface="Times New Roman" pitchFamily="18" charset="0"/>
              </a:rPr>
              <a:t>sFlt-1</a:t>
            </a:r>
            <a:endParaRPr lang="en-GB" sz="600" b="1" dirty="0">
              <a:solidFill>
                <a:prstClr val="black"/>
              </a:solidFill>
              <a:latin typeface="Times New Roman" pitchFamily="18" charset="0"/>
              <a:cs typeface="Times New Roman" pitchFamily="18" charset="0"/>
            </a:endParaRPr>
          </a:p>
        </p:txBody>
      </p:sp>
      <p:sp>
        <p:nvSpPr>
          <p:cNvPr id="31" name="TextBox 30"/>
          <p:cNvSpPr txBox="1"/>
          <p:nvPr/>
        </p:nvSpPr>
        <p:spPr>
          <a:xfrm>
            <a:off x="2223952" y="2586368"/>
            <a:ext cx="397866" cy="184666"/>
          </a:xfrm>
          <a:prstGeom prst="rect">
            <a:avLst/>
          </a:prstGeom>
          <a:solidFill>
            <a:schemeClr val="bg1"/>
          </a:solidFill>
          <a:ln>
            <a:noFill/>
          </a:ln>
        </p:spPr>
        <p:txBody>
          <a:bodyPr wrap="none" rtlCol="0">
            <a:spAutoFit/>
          </a:bodyPr>
          <a:lstStyle/>
          <a:p>
            <a:pPr algn="ctr" defTabSz="685800"/>
            <a:r>
              <a:rPr lang="de-CH" sz="600" b="1" dirty="0">
                <a:solidFill>
                  <a:prstClr val="black"/>
                </a:solidFill>
                <a:latin typeface="Times New Roman" pitchFamily="18" charset="0"/>
                <a:cs typeface="Times New Roman" pitchFamily="18" charset="0"/>
              </a:rPr>
              <a:t>VEGF</a:t>
            </a:r>
            <a:endParaRPr lang="en-GB" sz="600" b="1" dirty="0">
              <a:solidFill>
                <a:prstClr val="black"/>
              </a:solidFill>
              <a:latin typeface="Times New Roman" pitchFamily="18" charset="0"/>
              <a:cs typeface="Times New Roman" pitchFamily="18" charset="0"/>
            </a:endParaRPr>
          </a:p>
        </p:txBody>
      </p:sp>
      <p:sp>
        <p:nvSpPr>
          <p:cNvPr id="32" name="TextBox 31"/>
          <p:cNvSpPr txBox="1"/>
          <p:nvPr/>
        </p:nvSpPr>
        <p:spPr>
          <a:xfrm>
            <a:off x="2650801" y="2586368"/>
            <a:ext cx="357791" cy="184666"/>
          </a:xfrm>
          <a:prstGeom prst="rect">
            <a:avLst/>
          </a:prstGeom>
          <a:solidFill>
            <a:schemeClr val="bg1"/>
          </a:solidFill>
          <a:ln>
            <a:noFill/>
          </a:ln>
        </p:spPr>
        <p:txBody>
          <a:bodyPr wrap="none" rtlCol="0">
            <a:spAutoFit/>
          </a:bodyPr>
          <a:lstStyle/>
          <a:p>
            <a:pPr algn="ctr" defTabSz="685800"/>
            <a:r>
              <a:rPr lang="en-US" sz="600" b="1" dirty="0" err="1">
                <a:solidFill>
                  <a:prstClr val="black"/>
                </a:solidFill>
                <a:latin typeface="Times New Roman" panose="02020603050405020304" pitchFamily="18" charset="0"/>
                <a:cs typeface="Times New Roman" pitchFamily="18" charset="0"/>
              </a:rPr>
              <a:t>PlGF</a:t>
            </a:r>
            <a:endParaRPr lang="en-US" sz="600" b="1" dirty="0">
              <a:solidFill>
                <a:prstClr val="black"/>
              </a:solidFill>
              <a:latin typeface="Times New Roman" pitchFamily="18" charset="0"/>
              <a:cs typeface="Times New Roman" pitchFamily="18" charset="0"/>
            </a:endParaRPr>
          </a:p>
        </p:txBody>
      </p:sp>
      <p:sp>
        <p:nvSpPr>
          <p:cNvPr id="33" name="TextBox 32"/>
          <p:cNvSpPr txBox="1"/>
          <p:nvPr/>
        </p:nvSpPr>
        <p:spPr>
          <a:xfrm>
            <a:off x="1494598" y="2589662"/>
            <a:ext cx="341760" cy="184666"/>
          </a:xfrm>
          <a:prstGeom prst="rect">
            <a:avLst/>
          </a:prstGeom>
          <a:solidFill>
            <a:schemeClr val="bg1"/>
          </a:solidFill>
          <a:ln>
            <a:noFill/>
          </a:ln>
        </p:spPr>
        <p:txBody>
          <a:bodyPr wrap="none" rtlCol="0">
            <a:spAutoFit/>
          </a:bodyPr>
          <a:lstStyle/>
          <a:p>
            <a:pPr algn="ctr" defTabSz="685800"/>
            <a:r>
              <a:rPr lang="de-CH" sz="600" b="1" dirty="0">
                <a:solidFill>
                  <a:prstClr val="black"/>
                </a:solidFill>
                <a:latin typeface="Times New Roman" pitchFamily="18" charset="0"/>
                <a:cs typeface="Times New Roman" pitchFamily="18" charset="0"/>
              </a:rPr>
              <a:t>Flt-1</a:t>
            </a:r>
            <a:endParaRPr lang="en-GB" sz="600" b="1" dirty="0">
              <a:solidFill>
                <a:prstClr val="black"/>
              </a:solidFill>
              <a:latin typeface="Times New Roman" pitchFamily="18" charset="0"/>
              <a:cs typeface="Times New Roman" pitchFamily="18" charset="0"/>
            </a:endParaRPr>
          </a:p>
        </p:txBody>
      </p:sp>
      <p:sp>
        <p:nvSpPr>
          <p:cNvPr id="34" name="TextBox 33"/>
          <p:cNvSpPr txBox="1"/>
          <p:nvPr/>
        </p:nvSpPr>
        <p:spPr>
          <a:xfrm>
            <a:off x="6129938" y="3914299"/>
            <a:ext cx="189000" cy="161583"/>
          </a:xfrm>
          <a:prstGeom prst="rect">
            <a:avLst/>
          </a:prstGeom>
          <a:solidFill>
            <a:schemeClr val="bg1"/>
          </a:solidFill>
          <a:ln>
            <a:noFill/>
          </a:ln>
        </p:spPr>
        <p:txBody>
          <a:bodyPr wrap="square" lIns="0" rIns="0" rtlCol="0">
            <a:spAutoFit/>
          </a:bodyPr>
          <a:lstStyle/>
          <a:p>
            <a:pPr algn="ctr" defTabSz="685800"/>
            <a:r>
              <a:rPr lang="de-CH" sz="450" b="1" dirty="0" err="1">
                <a:solidFill>
                  <a:prstClr val="black"/>
                </a:solidFill>
                <a:latin typeface="Times New Roman" pitchFamily="18" charset="0"/>
                <a:cs typeface="Times New Roman" pitchFamily="18" charset="0"/>
              </a:rPr>
              <a:t>PlGF</a:t>
            </a:r>
            <a:endParaRPr lang="en-GB" sz="45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88986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018836"/>
            <a:ext cx="9144000" cy="671722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spcBef>
                <a:spcPct val="0"/>
              </a:spcBef>
              <a:buFont typeface="Arial" pitchFamily="34" charset="0"/>
              <a:buChar char="•"/>
              <a:tabLst>
                <a:tab pos="342900" algn="l"/>
              </a:tabLst>
            </a:pP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A</a:t>
            </a:r>
            <a:r>
              <a:rPr lang="en-US" sz="1600" dirty="0" err="1">
                <a:solidFill>
                  <a:prstClr val="black"/>
                </a:solidFill>
                <a:latin typeface="Times New Roman" panose="02020603050405020304" pitchFamily="18" charset="0"/>
                <a:cs typeface="Times New Roman" panose="02020603050405020304" pitchFamily="18" charset="0"/>
              </a:rPr>
              <a:t>ngiogeneza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ili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razvoj</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novih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krvnih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sudova</a:t>
            </a:r>
            <a:r>
              <a:rPr lang="en-US" sz="1600" dirty="0">
                <a:solidFill>
                  <a:prstClr val="black"/>
                </a:solidFill>
                <a:latin typeface="Times New Roman" panose="02020603050405020304" pitchFamily="18" charset="0"/>
                <a:cs typeface="Times New Roman" panose="02020603050405020304" pitchFamily="18" charset="0"/>
              </a:rPr>
              <a:t> od </a:t>
            </a:r>
            <a:r>
              <a:rPr lang="en-US" sz="1600" dirty="0" err="1">
                <a:solidFill>
                  <a:prstClr val="black"/>
                </a:solidFill>
                <a:latin typeface="Times New Roman" panose="02020603050405020304" pitchFamily="18" charset="0"/>
                <a:cs typeface="Times New Roman" panose="02020603050405020304" pitchFamily="18" charset="0"/>
              </a:rPr>
              <a:t>postojećih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epitelnih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ćelija</a:t>
            </a:r>
            <a:r>
              <a:rPr lang="en-US" sz="1600" dirty="0">
                <a:solidFill>
                  <a:prstClr val="black"/>
                </a:solidFill>
                <a:latin typeface="Times New Roman" panose="02020603050405020304" pitchFamily="18" charset="0"/>
                <a:cs typeface="Times New Roman" panose="02020603050405020304" pitchFamily="18" charset="0"/>
              </a:rPr>
              <a:t>, </a:t>
            </a:r>
            <a:endParaRPr lang="hr-BA" sz="1600" dirty="0">
              <a:solidFill>
                <a:prstClr val="black"/>
              </a:solidFill>
              <a:latin typeface="Times New Roman" panose="02020603050405020304" pitchFamily="18" charset="0"/>
              <a:cs typeface="Times New Roman" panose="02020603050405020304" pitchFamily="18" charset="0"/>
            </a:endParaRPr>
          </a:p>
          <a:p>
            <a:pPr algn="just" defTabSz="685800">
              <a:spcBef>
                <a:spcPct val="0"/>
              </a:spcBef>
              <a:tabLst>
                <a:tab pos="342900" algn="l"/>
              </a:tabLst>
            </a:pPr>
            <a:r>
              <a:rPr lang="hr-BA" sz="1600" dirty="0">
                <a:solidFill>
                  <a:prstClr val="black"/>
                </a:solidFill>
                <a:latin typeface="Times New Roman" panose="02020603050405020304" pitchFamily="18" charset="0"/>
                <a:cs typeface="Times New Roman" panose="02020603050405020304" pitchFamily="18" charset="0"/>
              </a:rPr>
              <a:t>  </a:t>
            </a:r>
            <a:r>
              <a:rPr lang="en-US" sz="1600" dirty="0">
                <a:solidFill>
                  <a:prstClr val="black"/>
                </a:solidFill>
                <a:latin typeface="Times New Roman" panose="02020603050405020304" pitchFamily="18" charset="0"/>
                <a:cs typeface="Times New Roman" panose="02020603050405020304" pitchFamily="18" charset="0"/>
              </a:rPr>
              <a:t>je </a:t>
            </a:r>
            <a:r>
              <a:rPr lang="en-US" sz="1600" dirty="0" err="1">
                <a:solidFill>
                  <a:prstClr val="black"/>
                </a:solidFill>
                <a:latin typeface="Times New Roman" panose="02020603050405020304" pitchFamily="18" charset="0"/>
                <a:cs typeface="Times New Roman" panose="02020603050405020304" pitchFamily="18" charset="0"/>
              </a:rPr>
              <a:t>značajna</a:t>
            </a:r>
            <a:r>
              <a:rPr lang="en-US" sz="1600" dirty="0">
                <a:solidFill>
                  <a:prstClr val="black"/>
                </a:solidFill>
                <a:latin typeface="Times New Roman" panose="02020603050405020304" pitchFamily="18" charset="0"/>
                <a:cs typeface="Times New Roman" panose="02020603050405020304" pitchFamily="18" charset="0"/>
              </a:rPr>
              <a:t> za </a:t>
            </a:r>
            <a:r>
              <a:rPr lang="en-US" sz="1600" dirty="0" err="1">
                <a:solidFill>
                  <a:prstClr val="black"/>
                </a:solidFill>
                <a:latin typeface="Times New Roman" panose="02020603050405020304" pitchFamily="18" charset="0"/>
                <a:cs typeface="Times New Roman" panose="02020603050405020304" pitchFamily="18" charset="0"/>
              </a:rPr>
              <a:t>normalan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razvoj</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placente</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procesa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placentacije</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jer</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utiče</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trofoblastnu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proliferaciju</a:t>
            </a:r>
            <a:r>
              <a:rPr lang="sr-Latn-BA" sz="1600" dirty="0">
                <a:solidFill>
                  <a:prstClr val="black"/>
                </a:solidFill>
                <a:latin typeface="Times New Roman" panose="02020603050405020304" pitchFamily="18" charset="0"/>
                <a:cs typeface="Times New Roman" panose="02020603050405020304" pitchFamily="18" charset="0"/>
              </a:rPr>
              <a:t>.</a:t>
            </a:r>
            <a:r>
              <a:rPr lang="en-US" sz="1600" dirty="0">
                <a:solidFill>
                  <a:prstClr val="black"/>
                </a:solidFill>
                <a:latin typeface="Times New Roman" panose="02020603050405020304" pitchFamily="18" charset="0"/>
                <a:cs typeface="Times New Roman" panose="02020603050405020304" pitchFamily="18" charset="0"/>
              </a:rPr>
              <a:t> </a:t>
            </a:r>
            <a:endParaRPr lang="hr-BA" sz="1600" dirty="0">
              <a:solidFill>
                <a:prstClr val="black"/>
              </a:solidFill>
              <a:latin typeface="Times New Roman" panose="02020603050405020304" pitchFamily="18" charset="0"/>
              <a:cs typeface="Times New Roman" panose="02020603050405020304" pitchFamily="18" charset="0"/>
            </a:endParaRPr>
          </a:p>
          <a:p>
            <a:pPr algn="just" defTabSz="685800">
              <a:spcBef>
                <a:spcPct val="0"/>
              </a:spcBef>
              <a:tabLst>
                <a:tab pos="342900" algn="l"/>
              </a:tabLst>
            </a:pPr>
            <a:endParaRPr lang="sr-Latn-BA" sz="1600" dirty="0">
              <a:solidFill>
                <a:prstClr val="black"/>
              </a:solidFill>
              <a:latin typeface="Times New Roman" panose="02020603050405020304" pitchFamily="18" charset="0"/>
              <a:cs typeface="Times New Roman" panose="02020603050405020304" pitchFamily="18" charset="0"/>
            </a:endParaRPr>
          </a:p>
          <a:p>
            <a:pPr algn="just" defTabSz="685800">
              <a:spcBef>
                <a:spcPct val="0"/>
              </a:spcBef>
              <a:buFont typeface="Arial" pitchFamily="34" charset="0"/>
              <a:buChar char="•"/>
              <a:tabLst>
                <a:tab pos="342900" algn="l"/>
              </a:tabLst>
            </a:pPr>
            <a:r>
              <a:rPr lang="sr-Latn-BA" sz="1600" dirty="0">
                <a:solidFill>
                  <a:prstClr val="black"/>
                </a:solidFill>
                <a:latin typeface="Times New Roman" panose="02020603050405020304" pitchFamily="18" charset="0"/>
                <a:cs typeface="Times New Roman" panose="02020603050405020304" pitchFamily="18" charset="0"/>
              </a:rPr>
              <a:t> U </a:t>
            </a:r>
            <a:r>
              <a:rPr lang="en-US" sz="1600" dirty="0" err="1">
                <a:solidFill>
                  <a:prstClr val="black"/>
                </a:solidFill>
                <a:latin typeface="Times New Roman" panose="02020603050405020304" pitchFamily="18" charset="0"/>
                <a:cs typeface="Times New Roman" panose="02020603050405020304" pitchFamily="18" charset="0"/>
              </a:rPr>
              <a:t>etiologiji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preeklampsije</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glavnu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ulogu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ima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rastvorljiva</a:t>
            </a:r>
            <a:r>
              <a:rPr lang="en-US" sz="1600" dirty="0">
                <a:solidFill>
                  <a:prstClr val="black"/>
                </a:solidFill>
                <a:latin typeface="Times New Roman" panose="02020603050405020304" pitchFamily="18" charset="0"/>
                <a:cs typeface="Times New Roman" panose="02020603050405020304" pitchFamily="18" charset="0"/>
              </a:rPr>
              <a:t> forma </a:t>
            </a:r>
            <a:r>
              <a:rPr lang="en-US" sz="1600" dirty="0" err="1">
                <a:solidFill>
                  <a:prstClr val="black"/>
                </a:solidFill>
                <a:latin typeface="Times New Roman" panose="02020603050405020304" pitchFamily="18" charset="0"/>
                <a:cs typeface="Times New Roman" panose="02020603050405020304" pitchFamily="18" charset="0"/>
              </a:rPr>
              <a:t>receptora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tipa</a:t>
            </a:r>
            <a:r>
              <a:rPr lang="en-US" sz="1600" dirty="0">
                <a:solidFill>
                  <a:prstClr val="black"/>
                </a:solidFill>
                <a:latin typeface="Times New Roman" panose="02020603050405020304" pitchFamily="18" charset="0"/>
                <a:cs typeface="Times New Roman" panose="02020603050405020304" pitchFamily="18" charset="0"/>
              </a:rPr>
              <a:t> 1 </a:t>
            </a:r>
            <a:r>
              <a:rPr lang="en-US" sz="1600" dirty="0" err="1">
                <a:solidFill>
                  <a:prstClr val="black"/>
                </a:solidFill>
                <a:latin typeface="Times New Roman" panose="02020603050405020304" pitchFamily="18" charset="0"/>
                <a:cs typeface="Times New Roman" panose="02020603050405020304" pitchFamily="18" charset="0"/>
              </a:rPr>
              <a:t>za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vaskularni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endotelijalni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faktor</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rasta</a:t>
            </a:r>
            <a:r>
              <a:rPr lang="en-US" sz="1600" dirty="0">
                <a:solidFill>
                  <a:prstClr val="black"/>
                </a:solidFill>
                <a:latin typeface="Times New Roman" panose="02020603050405020304" pitchFamily="18" charset="0"/>
                <a:cs typeface="Times New Roman" panose="02020603050405020304" pitchFamily="18" charset="0"/>
              </a:rPr>
              <a:t> (soluble </a:t>
            </a:r>
            <a:r>
              <a:rPr lang="en-US" sz="1600" dirty="0" err="1">
                <a:solidFill>
                  <a:prstClr val="black"/>
                </a:solidFill>
                <a:latin typeface="Times New Roman" panose="02020603050405020304" pitchFamily="18" charset="0"/>
                <a:cs typeface="Times New Roman" panose="02020603050405020304" pitchFamily="18" charset="0"/>
              </a:rPr>
              <a:t>fms</a:t>
            </a:r>
            <a:r>
              <a:rPr lang="en-US" sz="1600" dirty="0">
                <a:solidFill>
                  <a:prstClr val="black"/>
                </a:solidFill>
                <a:latin typeface="Times New Roman" panose="02020603050405020304" pitchFamily="18" charset="0"/>
                <a:cs typeface="Times New Roman" panose="02020603050405020304" pitchFamily="18" charset="0"/>
              </a:rPr>
              <a:t>-like </a:t>
            </a:r>
            <a:r>
              <a:rPr lang="en-US" sz="1600" dirty="0" err="1">
                <a:solidFill>
                  <a:prstClr val="black"/>
                </a:solidFill>
                <a:latin typeface="Times New Roman" panose="02020603050405020304" pitchFamily="18" charset="0"/>
                <a:cs typeface="Times New Roman" panose="02020603050405020304" pitchFamily="18" charset="0"/>
              </a:rPr>
              <a:t>tyrosin</a:t>
            </a:r>
            <a:r>
              <a:rPr lang="en-US" sz="1600" dirty="0">
                <a:solidFill>
                  <a:prstClr val="black"/>
                </a:solidFill>
                <a:latin typeface="Times New Roman" panose="02020603050405020304" pitchFamily="18" charset="0"/>
                <a:cs typeface="Times New Roman" panose="02020603050405020304" pitchFamily="18" charset="0"/>
              </a:rPr>
              <a:t> kinase 1) </a:t>
            </a:r>
            <a:r>
              <a:rPr lang="en-US" sz="1600" dirty="0" err="1">
                <a:solidFill>
                  <a:prstClr val="black"/>
                </a:solidFill>
                <a:latin typeface="Times New Roman" panose="02020603050405020304" pitchFamily="18" charset="0"/>
                <a:cs typeface="Times New Roman" panose="02020603050405020304" pitchFamily="18" charset="0"/>
              </a:rPr>
              <a:t>nazvan</a:t>
            </a:r>
            <a:r>
              <a:rPr lang="en-US" sz="1600" dirty="0">
                <a:solidFill>
                  <a:prstClr val="black"/>
                </a:solidFill>
                <a:latin typeface="Times New Roman" panose="02020603050405020304" pitchFamily="18" charset="0"/>
                <a:cs typeface="Times New Roman" panose="02020603050405020304" pitchFamily="18" charset="0"/>
              </a:rPr>
              <a:t> sFlt-1. To je anti</a:t>
            </a:r>
            <a:r>
              <a:rPr lang="sr-Latn-BA" sz="1600" dirty="0">
                <a:solidFill>
                  <a:prstClr val="black"/>
                </a:solidFill>
                <a:latin typeface="Times New Roman" panose="02020603050405020304" pitchFamily="18" charset="0"/>
                <a:cs typeface="Times New Roman" panose="02020603050405020304" pitchFamily="18" charset="0"/>
              </a:rPr>
              <a:t>-</a:t>
            </a:r>
            <a:r>
              <a:rPr lang="en-US" sz="1600" dirty="0" err="1">
                <a:solidFill>
                  <a:prstClr val="black"/>
                </a:solidFill>
                <a:latin typeface="Times New Roman" panose="02020603050405020304" pitchFamily="18" charset="0"/>
                <a:cs typeface="Times New Roman" panose="02020603050405020304" pitchFamily="18" charset="0"/>
              </a:rPr>
              <a:t>angiogeni</a:t>
            </a:r>
            <a:r>
              <a:rPr lang="en-US" sz="1600" dirty="0">
                <a:solidFill>
                  <a:prstClr val="black"/>
                </a:solidFill>
                <a:latin typeface="Times New Roman" panose="02020603050405020304" pitchFamily="18" charset="0"/>
                <a:cs typeface="Times New Roman" panose="02020603050405020304" pitchFamily="18" charset="0"/>
              </a:rPr>
              <a:t> protein </a:t>
            </a:r>
            <a:r>
              <a:rPr lang="en-US" sz="1600" dirty="0" err="1" smtClean="0">
                <a:solidFill>
                  <a:prstClr val="black"/>
                </a:solidFill>
                <a:latin typeface="Times New Roman" panose="02020603050405020304" pitchFamily="18" charset="0"/>
                <a:cs typeface="Times New Roman" panose="02020603050405020304" pitchFamily="18" charset="0"/>
              </a:rPr>
              <a:t>sinteti</a:t>
            </a:r>
            <a:r>
              <a:rPr lang="sr-Latn-RS" sz="1600" dirty="0" smtClean="0">
                <a:solidFill>
                  <a:prstClr val="black"/>
                </a:solidFill>
                <a:latin typeface="Times New Roman" panose="02020603050405020304" pitchFamily="18" charset="0"/>
                <a:cs typeface="Times New Roman" panose="02020603050405020304" pitchFamily="18" charset="0"/>
              </a:rPr>
              <a:t>san</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a:solidFill>
                  <a:prstClr val="black"/>
                </a:solidFill>
                <a:latin typeface="Times New Roman" panose="02020603050405020304" pitchFamily="18" charset="0"/>
                <a:cs typeface="Times New Roman" panose="02020603050405020304" pitchFamily="18" charset="0"/>
              </a:rPr>
              <a:t>u </a:t>
            </a:r>
            <a:r>
              <a:rPr lang="en-US" sz="1600" dirty="0" err="1">
                <a:solidFill>
                  <a:prstClr val="black"/>
                </a:solidFill>
                <a:latin typeface="Times New Roman" panose="02020603050405020304" pitchFamily="18" charset="0"/>
                <a:cs typeface="Times New Roman" panose="02020603050405020304" pitchFamily="18" charset="0"/>
              </a:rPr>
              <a:t>velikoj</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mjeri</a:t>
            </a:r>
            <a:r>
              <a:rPr lang="en-US" sz="1600" dirty="0">
                <a:solidFill>
                  <a:prstClr val="black"/>
                </a:solidFill>
                <a:latin typeface="Times New Roman" panose="02020603050405020304" pitchFamily="18" charset="0"/>
                <a:cs typeface="Times New Roman" panose="02020603050405020304" pitchFamily="18" charset="0"/>
              </a:rPr>
              <a:t> u </a:t>
            </a:r>
            <a:r>
              <a:rPr lang="en-US" sz="1600" dirty="0" err="1">
                <a:solidFill>
                  <a:prstClr val="black"/>
                </a:solidFill>
                <a:latin typeface="Times New Roman" panose="02020603050405020304" pitchFamily="18" charset="0"/>
                <a:cs typeface="Times New Roman" panose="02020603050405020304" pitchFamily="18" charset="0"/>
              </a:rPr>
              <a:t>posteljici</a:t>
            </a:r>
            <a:r>
              <a:rPr lang="en-US" sz="1600" dirty="0">
                <a:solidFill>
                  <a:prstClr val="black"/>
                </a:solidFill>
                <a:latin typeface="Times New Roman" panose="02020603050405020304" pitchFamily="18" charset="0"/>
                <a:cs typeface="Times New Roman" panose="02020603050405020304" pitchFamily="18" charset="0"/>
              </a:rPr>
              <a:t>. </a:t>
            </a:r>
            <a:r>
              <a:rPr lang="sr-Latn-BA" sz="1600" dirty="0">
                <a:solidFill>
                  <a:prstClr val="black"/>
                </a:solidFill>
                <a:latin typeface="Times New Roman" panose="02020603050405020304" pitchFamily="18" charset="0"/>
                <a:cs typeface="Times New Roman" panose="02020603050405020304" pitchFamily="18" charset="0"/>
              </a:rPr>
              <a:t>s</a:t>
            </a:r>
            <a:r>
              <a:rPr lang="en-US" sz="1600" dirty="0">
                <a:solidFill>
                  <a:prstClr val="black"/>
                </a:solidFill>
                <a:latin typeface="Times New Roman" panose="02020603050405020304" pitchFamily="18" charset="0"/>
                <a:cs typeface="Times New Roman" panose="02020603050405020304" pitchFamily="18" charset="0"/>
              </a:rPr>
              <a:t>Flt-1 </a:t>
            </a:r>
            <a:r>
              <a:rPr lang="en-US" sz="1600" dirty="0" err="1">
                <a:solidFill>
                  <a:prstClr val="black"/>
                </a:solidFill>
                <a:latin typeface="Times New Roman" panose="02020603050405020304" pitchFamily="18" charset="0"/>
                <a:cs typeface="Times New Roman" panose="02020603050405020304" pitchFamily="18" charset="0"/>
              </a:rPr>
              <a:t>ulazi</a:t>
            </a:r>
            <a:r>
              <a:rPr lang="en-US" sz="1600" dirty="0">
                <a:solidFill>
                  <a:prstClr val="black"/>
                </a:solidFill>
                <a:latin typeface="Times New Roman" panose="02020603050405020304" pitchFamily="18" charset="0"/>
                <a:cs typeface="Times New Roman" panose="02020603050405020304" pitchFamily="18" charset="0"/>
              </a:rPr>
              <a:t> u </a:t>
            </a:r>
            <a:r>
              <a:rPr lang="en-US" sz="1600" dirty="0" err="1">
                <a:solidFill>
                  <a:prstClr val="black"/>
                </a:solidFill>
                <a:latin typeface="Times New Roman" panose="02020603050405020304" pitchFamily="18" charset="0"/>
                <a:cs typeface="Times New Roman" panose="02020603050405020304" pitchFamily="18" charset="0"/>
              </a:rPr>
              <a:t>majčinu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cirkulaciju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veže</a:t>
            </a:r>
            <a:r>
              <a:rPr lang="en-US" sz="1600" dirty="0">
                <a:solidFill>
                  <a:prstClr val="black"/>
                </a:solidFill>
                <a:latin typeface="Times New Roman" panose="02020603050405020304" pitchFamily="18" charset="0"/>
                <a:cs typeface="Times New Roman" panose="02020603050405020304" pitchFamily="18" charset="0"/>
              </a:rPr>
              <a:t> se za </a:t>
            </a:r>
            <a:r>
              <a:rPr lang="en-US" sz="1600" dirty="0" err="1">
                <a:solidFill>
                  <a:prstClr val="black"/>
                </a:solidFill>
                <a:latin typeface="Times New Roman" panose="02020603050405020304" pitchFamily="18" charset="0"/>
                <a:cs typeface="Times New Roman" panose="02020603050405020304" pitchFamily="18" charset="0"/>
              </a:rPr>
              <a:t>PlGF</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proangiogeni</a:t>
            </a:r>
            <a:r>
              <a:rPr lang="en-US" sz="1600" dirty="0">
                <a:solidFill>
                  <a:prstClr val="black"/>
                </a:solidFill>
                <a:latin typeface="Times New Roman" panose="02020603050405020304" pitchFamily="18" charset="0"/>
                <a:cs typeface="Times New Roman" panose="02020603050405020304" pitchFamily="18" charset="0"/>
              </a:rPr>
              <a:t> protein) </a:t>
            </a:r>
            <a:r>
              <a:rPr lang="en-US" sz="1600" dirty="0" err="1">
                <a:solidFill>
                  <a:prstClr val="black"/>
                </a:solidFill>
                <a:latin typeface="Times New Roman" panose="02020603050405020304" pitchFamily="18" charset="0"/>
                <a:cs typeface="Times New Roman" panose="02020603050405020304" pitchFamily="18" charset="0"/>
              </a:rPr>
              <a:t>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na</a:t>
            </a:r>
            <a:r>
              <a:rPr lang="en-US" sz="1600" dirty="0">
                <a:solidFill>
                  <a:prstClr val="black"/>
                </a:solidFill>
                <a:latin typeface="Times New Roman" panose="02020603050405020304" pitchFamily="18" charset="0"/>
                <a:cs typeface="Times New Roman" panose="02020603050405020304" pitchFamily="18" charset="0"/>
              </a:rPr>
              <a:t> taj </a:t>
            </a:r>
            <a:r>
              <a:rPr lang="en-US" sz="1600" dirty="0" err="1">
                <a:solidFill>
                  <a:prstClr val="black"/>
                </a:solidFill>
                <a:latin typeface="Times New Roman" panose="02020603050405020304" pitchFamily="18" charset="0"/>
                <a:cs typeface="Times New Roman" panose="02020603050405020304" pitchFamily="18" charset="0"/>
              </a:rPr>
              <a:t>način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inhibira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angiogenezu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arteriolarnu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vazodilataciju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pravi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kompletni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sistemski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endotelijalni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poremećaj</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dovodi</a:t>
            </a:r>
            <a:r>
              <a:rPr lang="en-US" sz="1600" dirty="0">
                <a:solidFill>
                  <a:prstClr val="black"/>
                </a:solidFill>
                <a:latin typeface="Times New Roman" panose="02020603050405020304" pitchFamily="18" charset="0"/>
                <a:cs typeface="Times New Roman" panose="02020603050405020304" pitchFamily="18" charset="0"/>
              </a:rPr>
              <a:t> do </a:t>
            </a:r>
            <a:r>
              <a:rPr lang="en-US" sz="1600" dirty="0" err="1">
                <a:solidFill>
                  <a:prstClr val="black"/>
                </a:solidFill>
                <a:latin typeface="Times New Roman" panose="02020603050405020304" pitchFamily="18" charset="0"/>
                <a:cs typeface="Times New Roman" panose="02020603050405020304" pitchFamily="18" charset="0"/>
              </a:rPr>
              <a:t>povećanja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krvnog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pritiska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permeabilnosti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glomerula</a:t>
            </a:r>
            <a:r>
              <a:rPr lang="en-US" sz="1600" dirty="0">
                <a:solidFill>
                  <a:prstClr val="black"/>
                </a:solidFill>
                <a:latin typeface="Times New Roman" panose="02020603050405020304" pitchFamily="18" charset="0"/>
                <a:cs typeface="Times New Roman" panose="02020603050405020304" pitchFamily="18" charset="0"/>
              </a:rPr>
              <a:t> za </a:t>
            </a:r>
            <a:r>
              <a:rPr lang="en-US" sz="1600" dirty="0" err="1">
                <a:solidFill>
                  <a:prstClr val="black"/>
                </a:solidFill>
                <a:latin typeface="Times New Roman" panose="02020603050405020304" pitchFamily="18" charset="0"/>
                <a:cs typeface="Times New Roman" panose="02020603050405020304" pitchFamily="18" charset="0"/>
              </a:rPr>
              <a:t>albumine</a:t>
            </a:r>
            <a:r>
              <a:rPr lang="en-US" sz="1600" dirty="0">
                <a:solidFill>
                  <a:prstClr val="black"/>
                </a:solidFill>
                <a:latin typeface="Times New Roman" panose="02020603050405020304" pitchFamily="18" charset="0"/>
                <a:cs typeface="Times New Roman" panose="02020603050405020304" pitchFamily="18" charset="0"/>
              </a:rPr>
              <a:t>.</a:t>
            </a:r>
            <a:endParaRPr lang="hr-BA" sz="1600" dirty="0">
              <a:solidFill>
                <a:prstClr val="black"/>
              </a:solidFill>
              <a:latin typeface="Times New Roman" panose="02020603050405020304" pitchFamily="18" charset="0"/>
              <a:cs typeface="Times New Roman" panose="02020603050405020304" pitchFamily="18" charset="0"/>
            </a:endParaRPr>
          </a:p>
          <a:p>
            <a:pPr algn="just" defTabSz="685800">
              <a:spcBef>
                <a:spcPct val="0"/>
              </a:spcBef>
              <a:buFont typeface="Arial" pitchFamily="34" charset="0"/>
              <a:buChar char="•"/>
              <a:tabLst>
                <a:tab pos="342900" algn="l"/>
              </a:tabLst>
            </a:pPr>
            <a:endParaRPr lang="sr-Latn-BA"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algn="just" defTabSz="685800" fontAlgn="base">
              <a:spcBef>
                <a:spcPct val="0"/>
              </a:spcBef>
              <a:spcAft>
                <a:spcPct val="0"/>
              </a:spcAft>
              <a:buFontTx/>
              <a:buChar char="•"/>
              <a:tabLst>
                <a:tab pos="342900" algn="l"/>
              </a:tabLst>
            </a:pP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Posteljični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biohemijski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markeri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su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pokazali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potencijalnu</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kliničku</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korisnost</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u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predviđanju</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razvoja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bolesti</a:t>
            </a:r>
            <a:r>
              <a:rPr lang="sr-Latn-RS" sz="1600" dirty="0">
                <a:solidFill>
                  <a:prstClr val="black"/>
                </a:solidFill>
                <a:latin typeface="Times New Roman" panose="02020603050405020304" pitchFamily="18" charset="0"/>
                <a:ea typeface="Calibri" pitchFamily="34" charset="0"/>
                <a:cs typeface="Times New Roman" panose="02020603050405020304" pitchFamily="18" charset="0"/>
              </a:rPr>
              <a:t>, s o</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bzirom</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da se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promjene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u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koncentracijama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pojavljuju</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u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ranoj</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trudnoći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prije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pojave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kliničkih</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simptoma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te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se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odstranjivanjem</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posteljice</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njihove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koncentracije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smanjuju</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ispod</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mjernog</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područja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analitičk</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og sistema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a:t>
            </a:r>
            <a:endParaRPr lang="hr-BA"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algn="just" defTabSz="685800" fontAlgn="base">
              <a:spcBef>
                <a:spcPct val="0"/>
              </a:spcBef>
              <a:spcAft>
                <a:spcPct val="0"/>
              </a:spcAft>
              <a:buFontTx/>
              <a:buChar char="•"/>
              <a:tabLst>
                <a:tab pos="342900" algn="l"/>
              </a:tabLst>
            </a:pPr>
            <a:endParaRPr lang="sr-Latn-BA"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algn="just" defTabSz="685800">
              <a:spcBef>
                <a:spcPct val="0"/>
              </a:spcBef>
              <a:buFontTx/>
              <a:buChar char="•"/>
              <a:tabLst>
                <a:tab pos="342900" algn="l"/>
              </a:tabLst>
            </a:pP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Tokom</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normalne</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trudnoće</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fiziološke</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koncentracije</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proangiogenih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molekula</a:t>
            </a:r>
            <a:r>
              <a:rPr lang="en-US" sz="1600" dirty="0">
                <a:solidFill>
                  <a:prstClr val="black"/>
                </a:solidFill>
                <a:latin typeface="Times New Roman" panose="02020603050405020304" pitchFamily="18" charset="0"/>
                <a:cs typeface="Times New Roman" panose="02020603050405020304" pitchFamily="18" charset="0"/>
              </a:rPr>
              <a:t>: VEGF, PIGF, TGF-β1 </a:t>
            </a:r>
            <a:r>
              <a:rPr lang="en-US" sz="1600" dirty="0" err="1">
                <a:solidFill>
                  <a:prstClr val="black"/>
                </a:solidFill>
                <a:latin typeface="Times New Roman" panose="02020603050405020304" pitchFamily="18" charset="0"/>
                <a:cs typeface="Times New Roman" panose="02020603050405020304" pitchFamily="18" charset="0"/>
              </a:rPr>
              <a:t>i</a:t>
            </a:r>
            <a:r>
              <a:rPr lang="en-US" sz="1600" dirty="0">
                <a:solidFill>
                  <a:prstClr val="black"/>
                </a:solidFill>
                <a:latin typeface="Times New Roman" panose="02020603050405020304" pitchFamily="18" charset="0"/>
                <a:cs typeface="Times New Roman" panose="02020603050405020304" pitchFamily="18" charset="0"/>
              </a:rPr>
              <a:t> TGF-β2 </a:t>
            </a:r>
            <a:r>
              <a:rPr lang="en-US" sz="1600" dirty="0" err="1">
                <a:solidFill>
                  <a:prstClr val="black"/>
                </a:solidFill>
                <a:latin typeface="Times New Roman" panose="02020603050405020304" pitchFamily="18" charset="0"/>
                <a:cs typeface="Times New Roman" panose="02020603050405020304" pitchFamily="18" charset="0"/>
              </a:rPr>
              <a:t>osiguravaju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normalnu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vaskularnu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homeostazu</a:t>
            </a:r>
            <a:r>
              <a:rPr lang="en-US" sz="1600" dirty="0">
                <a:solidFill>
                  <a:prstClr val="black"/>
                </a:solidFill>
                <a:latin typeface="Times New Roman" panose="02020603050405020304" pitchFamily="18" charset="0"/>
                <a:cs typeface="Times New Roman" panose="02020603050405020304" pitchFamily="18" charset="0"/>
              </a:rPr>
              <a:t>. </a:t>
            </a:r>
            <a:r>
              <a:rPr lang="sr-Latn-RS" sz="1600" dirty="0" smtClean="0">
                <a:solidFill>
                  <a:prstClr val="black"/>
                </a:solidFill>
                <a:latin typeface="Times New Roman" panose="02020603050405020304" pitchFamily="18" charset="0"/>
                <a:cs typeface="Times New Roman" panose="02020603050405020304" pitchFamily="18" charset="0"/>
              </a:rPr>
              <a:t>V</a:t>
            </a:r>
            <a:r>
              <a:rPr lang="en-US" sz="1600" dirty="0" err="1" smtClean="0">
                <a:solidFill>
                  <a:prstClr val="black"/>
                </a:solidFill>
                <a:latin typeface="Times New Roman" panose="02020603050405020304" pitchFamily="18" charset="0"/>
                <a:cs typeface="Times New Roman" panose="02020603050405020304" pitchFamily="18" charset="0"/>
              </a:rPr>
              <a:t>išak</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cirkuli</a:t>
            </a:r>
            <a:r>
              <a:rPr lang="sr-Latn-RS" sz="1600" dirty="0" smtClean="0">
                <a:solidFill>
                  <a:prstClr val="black"/>
                </a:solidFill>
                <a:latin typeface="Times New Roman" panose="02020603050405020304" pitchFamily="18" charset="0"/>
                <a:cs typeface="Times New Roman" panose="02020603050405020304" pitchFamily="18" charset="0"/>
              </a:rPr>
              <a:t>šućih</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a:solidFill>
                  <a:prstClr val="black"/>
                </a:solidFill>
                <a:latin typeface="Times New Roman" panose="02020603050405020304" pitchFamily="18" charset="0"/>
                <a:cs typeface="Times New Roman" panose="02020603050405020304" pitchFamily="18" charset="0"/>
              </a:rPr>
              <a:t>anti</a:t>
            </a:r>
            <a:r>
              <a:rPr lang="sr-Latn-BA" sz="1600" dirty="0">
                <a:solidFill>
                  <a:prstClr val="black"/>
                </a:solidFill>
                <a:latin typeface="Times New Roman" panose="02020603050405020304" pitchFamily="18" charset="0"/>
                <a:cs typeface="Times New Roman" panose="02020603050405020304" pitchFamily="18" charset="0"/>
              </a:rPr>
              <a:t>-</a:t>
            </a:r>
            <a:r>
              <a:rPr lang="en-US" sz="1600" dirty="0" err="1">
                <a:solidFill>
                  <a:prstClr val="black"/>
                </a:solidFill>
                <a:latin typeface="Times New Roman" panose="02020603050405020304" pitchFamily="18" charset="0"/>
                <a:cs typeface="Times New Roman" panose="02020603050405020304" pitchFamily="18" charset="0"/>
              </a:rPr>
              <a:t>angiogenih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molekula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smtClean="0">
                <a:solidFill>
                  <a:prstClr val="black"/>
                </a:solidFill>
                <a:latin typeface="Times New Roman" panose="02020603050405020304" pitchFamily="18" charset="0"/>
                <a:cs typeface="Times New Roman" panose="02020603050405020304" pitchFamily="18" charset="0"/>
              </a:rPr>
              <a:t>(</a:t>
            </a:r>
            <a:r>
              <a:rPr lang="en-US" sz="1600" dirty="0" err="1" smtClean="0">
                <a:solidFill>
                  <a:prstClr val="black"/>
                </a:solidFill>
                <a:latin typeface="Times New Roman" panose="02020603050405020304" pitchFamily="18" charset="0"/>
                <a:cs typeface="Times New Roman" panose="02020603050405020304" pitchFamily="18" charset="0"/>
              </a:rPr>
              <a:t>sENG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smtClean="0">
                <a:solidFill>
                  <a:prstClr val="black"/>
                </a:solidFill>
                <a:latin typeface="Times New Roman" panose="02020603050405020304" pitchFamily="18" charset="0"/>
                <a:cs typeface="Times New Roman" panose="02020603050405020304" pitchFamily="18" charset="0"/>
              </a:rPr>
              <a:t>sFlt-1) </a:t>
            </a:r>
            <a:r>
              <a:rPr lang="en-US" sz="1600" dirty="0" err="1">
                <a:solidFill>
                  <a:prstClr val="black"/>
                </a:solidFill>
                <a:latin typeface="Times New Roman" panose="02020603050405020304" pitchFamily="18" charset="0"/>
                <a:cs typeface="Times New Roman" panose="02020603050405020304" pitchFamily="18" charset="0"/>
              </a:rPr>
              <a:t>vezanjem</a:t>
            </a:r>
            <a:r>
              <a:rPr lang="en-US" sz="1600" dirty="0">
                <a:solidFill>
                  <a:prstClr val="black"/>
                </a:solidFill>
                <a:latin typeface="Times New Roman" panose="02020603050405020304" pitchFamily="18" charset="0"/>
                <a:cs typeface="Times New Roman" panose="02020603050405020304" pitchFamily="18" charset="0"/>
              </a:rPr>
              <a:t> VEGF, PIGF, TGF-β1 </a:t>
            </a:r>
            <a:r>
              <a:rPr lang="en-US" sz="1600" dirty="0" err="1">
                <a:solidFill>
                  <a:prstClr val="black"/>
                </a:solidFill>
                <a:latin typeface="Times New Roman" panose="02020603050405020304" pitchFamily="18" charset="0"/>
                <a:cs typeface="Times New Roman" panose="02020603050405020304" pitchFamily="18" charset="0"/>
              </a:rPr>
              <a:t>i</a:t>
            </a:r>
            <a:r>
              <a:rPr lang="en-US" sz="1600" dirty="0">
                <a:solidFill>
                  <a:prstClr val="black"/>
                </a:solidFill>
                <a:latin typeface="Times New Roman" panose="02020603050405020304" pitchFamily="18" charset="0"/>
                <a:cs typeface="Times New Roman" panose="02020603050405020304" pitchFamily="18" charset="0"/>
              </a:rPr>
              <a:t> TGF-β2 </a:t>
            </a:r>
            <a:r>
              <a:rPr lang="en-US" sz="1600" dirty="0" err="1">
                <a:solidFill>
                  <a:prstClr val="black"/>
                </a:solidFill>
                <a:latin typeface="Times New Roman" panose="02020603050405020304" pitchFamily="18" charset="0"/>
                <a:cs typeface="Times New Roman" panose="02020603050405020304" pitchFamily="18" charset="0"/>
              </a:rPr>
              <a:t>inhibiraju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njihovo</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djelovanje</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uzrokujući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endotelnu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disfunkciju</a:t>
            </a:r>
            <a:r>
              <a:rPr lang="sr-Latn-BA" sz="1600" dirty="0">
                <a:solidFill>
                  <a:prstClr val="black"/>
                </a:solidFill>
                <a:latin typeface="Times New Roman" panose="02020603050405020304" pitchFamily="18" charset="0"/>
                <a:cs typeface="Times New Roman" panose="02020603050405020304" pitchFamily="18" charset="0"/>
              </a:rPr>
              <a:t>.</a:t>
            </a:r>
          </a:p>
          <a:p>
            <a:pPr algn="just" defTabSz="685800">
              <a:spcBef>
                <a:spcPct val="0"/>
              </a:spcBef>
              <a:buFontTx/>
              <a:buChar char="•"/>
              <a:tabLst>
                <a:tab pos="342900" algn="l"/>
              </a:tabLst>
            </a:pPr>
            <a:endParaRPr lang="sr-Latn-BA" sz="1600" b="1" dirty="0">
              <a:solidFill>
                <a:prstClr val="black"/>
              </a:solidFill>
              <a:latin typeface="Times New Roman" panose="02020603050405020304" pitchFamily="18" charset="0"/>
              <a:cs typeface="Times New Roman" panose="02020603050405020304" pitchFamily="18" charset="0"/>
            </a:endParaRPr>
          </a:p>
          <a:p>
            <a:pPr algn="just" defTabSz="685800">
              <a:spcBef>
                <a:spcPct val="0"/>
              </a:spcBef>
              <a:buFontTx/>
              <a:buChar char="•"/>
              <a:tabLst>
                <a:tab pos="342900" algn="l"/>
              </a:tabLst>
            </a:pPr>
            <a:r>
              <a:rPr lang="pl-PL" sz="1600" b="1" dirty="0">
                <a:solidFill>
                  <a:prstClr val="black"/>
                </a:solidFill>
                <a:latin typeface="Times New Roman" panose="02020603050405020304" pitchFamily="18" charset="0"/>
                <a:cs typeface="Times New Roman" panose="02020603050405020304" pitchFamily="18" charset="0"/>
              </a:rPr>
              <a:t> </a:t>
            </a:r>
            <a:r>
              <a:rPr lang="pl-PL" sz="1600" b="1" dirty="0" smtClean="0">
                <a:solidFill>
                  <a:prstClr val="black"/>
                </a:solidFill>
                <a:latin typeface="Times New Roman" panose="02020603050405020304" pitchFamily="18" charset="0"/>
                <a:cs typeface="Times New Roman" panose="02020603050405020304" pitchFamily="18" charset="0"/>
              </a:rPr>
              <a:t>Do sada </a:t>
            </a:r>
            <a:r>
              <a:rPr lang="pl-PL" sz="1600" b="1" dirty="0">
                <a:solidFill>
                  <a:prstClr val="black"/>
                </a:solidFill>
                <a:latin typeface="Times New Roman" panose="02020603050405020304" pitchFamily="18" charset="0"/>
                <a:cs typeface="Times New Roman" panose="02020603050405020304" pitchFamily="18" charset="0"/>
              </a:rPr>
              <a:t>su ispitivani brojni </a:t>
            </a:r>
            <a:r>
              <a:rPr lang="pl-PL" sz="1600" b="1" dirty="0" smtClean="0">
                <a:solidFill>
                  <a:prstClr val="black"/>
                </a:solidFill>
                <a:latin typeface="Times New Roman" panose="02020603050405020304" pitchFamily="18" charset="0"/>
                <a:cs typeface="Times New Roman" panose="02020603050405020304" pitchFamily="18" charset="0"/>
              </a:rPr>
              <a:t>biohemijski </a:t>
            </a:r>
            <a:r>
              <a:rPr lang="pl-PL" sz="1600" b="1" dirty="0">
                <a:solidFill>
                  <a:prstClr val="black"/>
                </a:solidFill>
                <a:latin typeface="Times New Roman" panose="02020603050405020304" pitchFamily="18" charset="0"/>
                <a:cs typeface="Times New Roman" panose="02020603050405020304" pitchFamily="18" charset="0"/>
              </a:rPr>
              <a:t>pokazatelji  trudnoće </a:t>
            </a:r>
            <a:r>
              <a:rPr lang="pl-PL" sz="1600" b="1" dirty="0" smtClean="0">
                <a:solidFill>
                  <a:prstClr val="black"/>
                </a:solidFill>
                <a:latin typeface="Times New Roman" panose="02020603050405020304" pitchFamily="18" charset="0"/>
                <a:cs typeface="Times New Roman" panose="02020603050405020304" pitchFamily="18" charset="0"/>
              </a:rPr>
              <a:t>u cilju </a:t>
            </a:r>
            <a:r>
              <a:rPr lang="pl-PL" sz="1600" b="1" dirty="0">
                <a:solidFill>
                  <a:prstClr val="black"/>
                </a:solidFill>
                <a:latin typeface="Times New Roman" panose="02020603050405020304" pitchFamily="18" charset="0"/>
                <a:cs typeface="Times New Roman" panose="02020603050405020304" pitchFamily="18" charset="0"/>
              </a:rPr>
              <a:t>predikcije preeklampsije. </a:t>
            </a:r>
          </a:p>
          <a:p>
            <a:pPr algn="just" defTabSz="685800">
              <a:spcBef>
                <a:spcPct val="0"/>
              </a:spcBef>
              <a:tabLst>
                <a:tab pos="342900" algn="l"/>
              </a:tabLst>
            </a:pPr>
            <a:r>
              <a:rPr lang="pl-PL" sz="1600" b="1" dirty="0">
                <a:solidFill>
                  <a:prstClr val="black"/>
                </a:solidFill>
                <a:latin typeface="Times New Roman" panose="02020603050405020304" pitchFamily="18" charset="0"/>
                <a:cs typeface="Times New Roman" panose="02020603050405020304" pitchFamily="18" charset="0"/>
              </a:rPr>
              <a:t>  Neki su istraživani pojedinačno ili u kombinaciji kao prediktori ili detektori razvoja preeklampsije</a:t>
            </a:r>
            <a:endParaRPr lang="sr-Latn-BA" sz="1600" b="1" dirty="0">
              <a:solidFill>
                <a:prstClr val="black"/>
              </a:solidFill>
              <a:latin typeface="Times New Roman" panose="02020603050405020304" pitchFamily="18" charset="0"/>
              <a:cs typeface="Times New Roman" panose="02020603050405020304" pitchFamily="18" charset="0"/>
            </a:endParaRPr>
          </a:p>
          <a:p>
            <a:pPr algn="just" defTabSz="685800">
              <a:spcBef>
                <a:spcPct val="0"/>
              </a:spcBef>
              <a:buFontTx/>
              <a:buChar char="•"/>
              <a:tabLst>
                <a:tab pos="342900" algn="l"/>
              </a:tabLst>
            </a:pPr>
            <a:endParaRPr lang="sr-Latn-BA" sz="1600" b="1" dirty="0">
              <a:solidFill>
                <a:prstClr val="black"/>
              </a:solidFill>
              <a:latin typeface="Times New Roman" panose="02020603050405020304" pitchFamily="18" charset="0"/>
              <a:cs typeface="Times New Roman" panose="02020603050405020304" pitchFamily="18" charset="0"/>
            </a:endParaRPr>
          </a:p>
          <a:p>
            <a:pPr defTabSz="685800"/>
            <a:r>
              <a:rPr lang="en-US" sz="1600" dirty="0">
                <a:solidFill>
                  <a:prstClr val="black"/>
                </a:solidFill>
                <a:latin typeface="Times New Roman" panose="02020603050405020304" pitchFamily="18" charset="0"/>
                <a:cs typeface="Times New Roman" panose="02020603050405020304" pitchFamily="18" charset="0"/>
              </a:rPr>
              <a:t> </a:t>
            </a:r>
          </a:p>
          <a:p>
            <a:pPr defTabSz="685800"/>
            <a:r>
              <a:rPr lang="en-US" sz="1600" dirty="0">
                <a:solidFill>
                  <a:prstClr val="black"/>
                </a:solidFill>
                <a:latin typeface="Times New Roman" panose="02020603050405020304" pitchFamily="18" charset="0"/>
                <a:cs typeface="Times New Roman" panose="02020603050405020304" pitchFamily="18" charset="0"/>
              </a:rPr>
              <a:t> </a:t>
            </a:r>
          </a:p>
          <a:p>
            <a:pPr algn="just" defTabSz="685800">
              <a:spcBef>
                <a:spcPct val="0"/>
              </a:spcBef>
              <a:buFontTx/>
              <a:buChar char="•"/>
              <a:tabLst>
                <a:tab pos="342900" algn="l"/>
              </a:tabLst>
            </a:pPr>
            <a:endParaRPr lang="en-US" sz="1600" b="1" dirty="0">
              <a:solidFill>
                <a:prstClr val="black"/>
              </a:solidFill>
              <a:latin typeface="Times New Roman" panose="02020603050405020304" pitchFamily="18" charset="0"/>
              <a:cs typeface="Times New Roman" panose="02020603050405020304" pitchFamily="18" charset="0"/>
            </a:endParaRPr>
          </a:p>
          <a:p>
            <a:pPr algn="just" defTabSz="685800" fontAlgn="base">
              <a:spcBef>
                <a:spcPct val="0"/>
              </a:spcBef>
              <a:spcAft>
                <a:spcPct val="0"/>
              </a:spcAft>
              <a:buFontTx/>
              <a:buChar char="•"/>
              <a:tabLst>
                <a:tab pos="342900" algn="l"/>
              </a:tabLst>
            </a:pPr>
            <a:endParaRPr lang="sr-Latn-BA" sz="1600" b="1" dirty="0">
              <a:solidFill>
                <a:prstClr val="black"/>
              </a:solidFill>
              <a:latin typeface="Times New Roman" panose="02020603050405020304" pitchFamily="18" charset="0"/>
              <a:ea typeface="Calibri" pitchFamily="34" charset="0"/>
              <a:cs typeface="Times New Roman" panose="02020603050405020304" pitchFamily="18" charset="0"/>
            </a:endParaRPr>
          </a:p>
          <a:p>
            <a:pPr algn="just" defTabSz="685800" fontAlgn="base">
              <a:spcBef>
                <a:spcPct val="0"/>
              </a:spcBef>
              <a:spcAft>
                <a:spcPct val="0"/>
              </a:spcAft>
              <a:buFontTx/>
              <a:buChar char="•"/>
              <a:tabLst>
                <a:tab pos="342900" algn="l"/>
              </a:tabLst>
            </a:pPr>
            <a:endParaRPr lang="sr-Latn-BA" sz="1600" b="1" dirty="0">
              <a:solidFill>
                <a:prstClr val="black"/>
              </a:solidFill>
              <a:latin typeface="Times New Roman" panose="02020603050405020304" pitchFamily="18" charset="0"/>
              <a:cs typeface="Times New Roman" panose="02020603050405020304" pitchFamily="18" charset="0"/>
            </a:endParaRPr>
          </a:p>
          <a:p>
            <a:pPr algn="just" defTabSz="685800" fontAlgn="base">
              <a:spcBef>
                <a:spcPct val="0"/>
              </a:spcBef>
              <a:spcAft>
                <a:spcPct val="0"/>
              </a:spcAft>
              <a:buFontTx/>
              <a:buChar char="•"/>
              <a:tabLst>
                <a:tab pos="342900" algn="l"/>
              </a:tabLst>
            </a:pP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7504" y="188640"/>
            <a:ext cx="7477189" cy="584775"/>
          </a:xfrm>
          <a:prstGeom prst="rect">
            <a:avLst/>
          </a:prstGeom>
          <a:noFill/>
        </p:spPr>
        <p:txBody>
          <a:bodyPr wrap="square" rtlCol="0">
            <a:spAutoFit/>
          </a:bodyPr>
          <a:lstStyle/>
          <a:p>
            <a:pPr defTabSz="685800"/>
            <a:r>
              <a:rPr lang="en-GB" sz="3200" dirty="0" err="1">
                <a:solidFill>
                  <a:srgbClr val="000099"/>
                </a:solidFill>
                <a:latin typeface="Times New Roman" panose="02020603050405020304" pitchFamily="18" charset="0"/>
                <a:cs typeface="Times New Roman" panose="02020603050405020304" pitchFamily="18" charset="0"/>
              </a:rPr>
              <a:t>Razvoj</a:t>
            </a:r>
            <a:r>
              <a:rPr lang="en-GB" sz="3200" dirty="0">
                <a:solidFill>
                  <a:srgbClr val="000099"/>
                </a:solidFill>
                <a:latin typeface="Times New Roman" panose="02020603050405020304" pitchFamily="18" charset="0"/>
                <a:cs typeface="Times New Roman" panose="02020603050405020304" pitchFamily="18" charset="0"/>
              </a:rPr>
              <a:t> PE, </a:t>
            </a:r>
            <a:r>
              <a:rPr lang="en-GB" sz="3200" dirty="0" err="1">
                <a:solidFill>
                  <a:srgbClr val="000099"/>
                </a:solidFill>
                <a:latin typeface="Times New Roman" panose="02020603050405020304" pitchFamily="18" charset="0"/>
                <a:cs typeface="Times New Roman" panose="02020603050405020304" pitchFamily="18" charset="0"/>
              </a:rPr>
              <a:t>uloga</a:t>
            </a:r>
            <a:r>
              <a:rPr lang="en-GB" sz="3200" dirty="0">
                <a:solidFill>
                  <a:srgbClr val="000099"/>
                </a:solidFill>
                <a:latin typeface="Times New Roman" panose="02020603050405020304" pitchFamily="18" charset="0"/>
                <a:cs typeface="Times New Roman" panose="02020603050405020304" pitchFamily="18" charset="0"/>
              </a:rPr>
              <a:t> </a:t>
            </a:r>
            <a:r>
              <a:rPr lang="en-GB" sz="3200" dirty="0" err="1">
                <a:solidFill>
                  <a:srgbClr val="000099"/>
                </a:solidFill>
                <a:latin typeface="Times New Roman" panose="02020603050405020304" pitchFamily="18" charset="0"/>
                <a:cs typeface="Times New Roman" panose="02020603050405020304" pitchFamily="18" charset="0"/>
              </a:rPr>
              <a:t>sFlt</a:t>
            </a:r>
            <a:r>
              <a:rPr lang="en-GB" sz="3200" dirty="0">
                <a:solidFill>
                  <a:srgbClr val="000099"/>
                </a:solidFill>
                <a:latin typeface="Times New Roman" panose="02020603050405020304" pitchFamily="18" charset="0"/>
                <a:cs typeface="Times New Roman" panose="02020603050405020304" pitchFamily="18" charset="0"/>
              </a:rPr>
              <a:t>-a </a:t>
            </a:r>
            <a:r>
              <a:rPr lang="sr-Latn-RS" sz="3200" dirty="0" smtClean="0">
                <a:solidFill>
                  <a:srgbClr val="000099"/>
                </a:solidFill>
                <a:latin typeface="Times New Roman" panose="02020603050405020304" pitchFamily="18" charset="0"/>
                <a:cs typeface="Times New Roman" panose="02020603050405020304" pitchFamily="18" charset="0"/>
              </a:rPr>
              <a:t>i</a:t>
            </a:r>
            <a:r>
              <a:rPr lang="en-GB" sz="3200" dirty="0" smtClean="0">
                <a:solidFill>
                  <a:srgbClr val="000099"/>
                </a:solidFill>
                <a:latin typeface="Times New Roman" panose="02020603050405020304" pitchFamily="18" charset="0"/>
                <a:cs typeface="Times New Roman" panose="02020603050405020304" pitchFamily="18" charset="0"/>
              </a:rPr>
              <a:t> </a:t>
            </a:r>
            <a:r>
              <a:rPr lang="en-GB" sz="3200" dirty="0" err="1">
                <a:solidFill>
                  <a:srgbClr val="000099"/>
                </a:solidFill>
                <a:latin typeface="Times New Roman" panose="02020603050405020304" pitchFamily="18" charset="0"/>
                <a:cs typeface="Times New Roman" panose="02020603050405020304" pitchFamily="18" charset="0"/>
              </a:rPr>
              <a:t>PlGF</a:t>
            </a:r>
            <a:endParaRPr lang="en-GB" sz="32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241181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0" y="357112"/>
            <a:ext cx="9144000" cy="677108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sr-Latn-RS" sz="3200" dirty="0" smtClean="0">
                <a:solidFill>
                  <a:srgbClr val="000099"/>
                </a:solidFill>
                <a:latin typeface="Times New Roman" panose="02020603050405020304" pitchFamily="18" charset="0"/>
                <a:ea typeface="Calibri" pitchFamily="34" charset="0"/>
                <a:cs typeface="Times New Roman" panose="02020603050405020304" pitchFamily="18" charset="0"/>
              </a:rPr>
              <a:t>    </a:t>
            </a:r>
            <a:r>
              <a:rPr lang="en-US" sz="3200" dirty="0" err="1" smtClean="0">
                <a:solidFill>
                  <a:srgbClr val="000099"/>
                </a:solidFill>
                <a:latin typeface="Times New Roman" panose="02020603050405020304" pitchFamily="18" charset="0"/>
                <a:ea typeface="Calibri" pitchFamily="34" charset="0"/>
                <a:cs typeface="Times New Roman" panose="02020603050405020304" pitchFamily="18" charset="0"/>
              </a:rPr>
              <a:t>Biohemijski</a:t>
            </a:r>
            <a:r>
              <a:rPr lang="en-US" sz="3200" dirty="0" smtClean="0">
                <a:solidFill>
                  <a:srgbClr val="000099"/>
                </a:solidFill>
                <a:latin typeface="Times New Roman" panose="02020603050405020304" pitchFamily="18" charset="0"/>
                <a:ea typeface="Calibri" pitchFamily="34" charset="0"/>
                <a:cs typeface="Times New Roman" panose="02020603050405020304" pitchFamily="18" charset="0"/>
              </a:rPr>
              <a:t> </a:t>
            </a:r>
            <a:r>
              <a:rPr lang="en-US" sz="3200" dirty="0">
                <a:solidFill>
                  <a:srgbClr val="000099"/>
                </a:solidFill>
                <a:latin typeface="Times New Roman" panose="02020603050405020304" pitchFamily="18" charset="0"/>
                <a:ea typeface="Calibri" pitchFamily="34" charset="0"/>
                <a:cs typeface="Times New Roman" panose="02020603050405020304" pitchFamily="18" charset="0"/>
              </a:rPr>
              <a:t>marker </a:t>
            </a:r>
            <a:r>
              <a:rPr lang="en-US" sz="3200" dirty="0" err="1">
                <a:solidFill>
                  <a:srgbClr val="000099"/>
                </a:solidFill>
                <a:latin typeface="Times New Roman" panose="02020603050405020304" pitchFamily="18" charset="0"/>
                <a:ea typeface="Calibri" pitchFamily="34" charset="0"/>
                <a:cs typeface="Times New Roman" panose="02020603050405020304" pitchFamily="18" charset="0"/>
              </a:rPr>
              <a:t>preeklampsije</a:t>
            </a:r>
            <a:endParaRPr lang="en-US" sz="3200" dirty="0">
              <a:solidFill>
                <a:srgbClr val="000099"/>
              </a:solidFill>
              <a:latin typeface="Times New Roman" panose="02020603050405020304" pitchFamily="18" charset="0"/>
              <a:ea typeface="Calibri" pitchFamily="34" charset="0"/>
              <a:cs typeface="Times New Roman" panose="02020603050405020304" pitchFamily="18" charset="0"/>
            </a:endParaRPr>
          </a:p>
          <a:p>
            <a:pPr defTabSz="685800" fontAlgn="base">
              <a:spcBef>
                <a:spcPct val="0"/>
              </a:spcBef>
              <a:spcAft>
                <a:spcPct val="0"/>
              </a:spcAft>
            </a:pPr>
            <a:endParaRPr lang="sr-Latn-BA" sz="2700" dirty="0">
              <a:solidFill>
                <a:srgbClr val="000099"/>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pPr>
            <a:r>
              <a:rPr lang="en-US" sz="1600" b="1" dirty="0" err="1">
                <a:solidFill>
                  <a:prstClr val="black"/>
                </a:solidFill>
                <a:latin typeface="Times New Roman" panose="02020603050405020304" pitchFamily="18" charset="0"/>
                <a:ea typeface="Calibri" pitchFamily="34" charset="0"/>
                <a:cs typeface="Times New Roman" panose="02020603050405020304" pitchFamily="18" charset="0"/>
              </a:rPr>
              <a:t>PlGF</a:t>
            </a:r>
            <a:r>
              <a:rPr lang="en-US" sz="1600" b="1" dirty="0">
                <a:solidFill>
                  <a:prstClr val="black"/>
                </a:solidFill>
                <a:latin typeface="Times New Roman" panose="02020603050405020304" pitchFamily="18" charset="0"/>
                <a:ea typeface="Calibri" pitchFamily="34" charset="0"/>
                <a:cs typeface="Times New Roman" panose="02020603050405020304" pitchFamily="18" charset="0"/>
              </a:rPr>
              <a:t>-</a:t>
            </a:r>
            <a:r>
              <a:rPr lang="sr-Latn-BA" sz="1600" b="1" dirty="0">
                <a:solidFill>
                  <a:prstClr val="black"/>
                </a:solidFill>
                <a:latin typeface="Times New Roman" panose="02020603050405020304" pitchFamily="18" charset="0"/>
                <a:ea typeface="Calibri" pitchFamily="34" charset="0"/>
                <a:cs typeface="Times New Roman" panose="02020603050405020304" pitchFamily="18" charset="0"/>
              </a:rPr>
              <a:t> posteljični faktor rasta</a:t>
            </a:r>
            <a:r>
              <a:rPr lang="en-US" sz="1600" b="1" dirty="0">
                <a:solidFill>
                  <a:prstClr val="black"/>
                </a:solidFill>
                <a:latin typeface="Times New Roman" panose="02020603050405020304" pitchFamily="18" charset="0"/>
                <a:ea typeface="Calibri" pitchFamily="34" charset="0"/>
                <a:cs typeface="Times New Roman" panose="02020603050405020304" pitchFamily="18" charset="0"/>
              </a:rPr>
              <a:t> ( human placental growth factor ) </a:t>
            </a:r>
            <a:endParaRPr lang="sr-Latn-BA" sz="1600" b="1"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pPr>
            <a:r>
              <a:rPr lang="en-US" sz="1600" b="1" dirty="0" err="1">
                <a:solidFill>
                  <a:srgbClr val="0099FF"/>
                </a:solidFill>
                <a:latin typeface="Times New Roman" panose="02020603050405020304" pitchFamily="18" charset="0"/>
                <a:ea typeface="Calibri" pitchFamily="34" charset="0"/>
                <a:cs typeface="Times New Roman" panose="02020603050405020304" pitchFamily="18" charset="0"/>
              </a:rPr>
              <a:t>proangiogeni</a:t>
            </a:r>
            <a:r>
              <a:rPr lang="en-US" sz="1600" b="1" dirty="0">
                <a:solidFill>
                  <a:srgbClr val="0099FF"/>
                </a:solidFill>
                <a:latin typeface="Times New Roman" panose="02020603050405020304" pitchFamily="18" charset="0"/>
                <a:ea typeface="Calibri" pitchFamily="34" charset="0"/>
                <a:cs typeface="Times New Roman" panose="02020603050405020304" pitchFamily="18" charset="0"/>
              </a:rPr>
              <a:t> </a:t>
            </a:r>
            <a:r>
              <a:rPr lang="en-US" sz="1600" b="1" dirty="0" err="1" smtClean="0">
                <a:solidFill>
                  <a:srgbClr val="0099FF"/>
                </a:solidFill>
                <a:latin typeface="Times New Roman" panose="02020603050405020304" pitchFamily="18" charset="0"/>
                <a:ea typeface="Calibri" pitchFamily="34" charset="0"/>
                <a:cs typeface="Times New Roman" panose="02020603050405020304" pitchFamily="18" charset="0"/>
              </a:rPr>
              <a:t>fa</a:t>
            </a:r>
            <a:r>
              <a:rPr lang="sr-Latn-RS" sz="1600" b="1" dirty="0" smtClean="0">
                <a:solidFill>
                  <a:srgbClr val="0099FF"/>
                </a:solidFill>
                <a:latin typeface="Times New Roman" panose="02020603050405020304" pitchFamily="18" charset="0"/>
                <a:ea typeface="Calibri" pitchFamily="34" charset="0"/>
                <a:cs typeface="Times New Roman" panose="02020603050405020304" pitchFamily="18" charset="0"/>
              </a:rPr>
              <a:t>k</a:t>
            </a:r>
            <a:r>
              <a:rPr lang="en-US" sz="1600" b="1" dirty="0" smtClean="0">
                <a:solidFill>
                  <a:srgbClr val="0099FF"/>
                </a:solidFill>
                <a:latin typeface="Times New Roman" panose="02020603050405020304" pitchFamily="18" charset="0"/>
                <a:ea typeface="Calibri" pitchFamily="34" charset="0"/>
                <a:cs typeface="Times New Roman" panose="02020603050405020304" pitchFamily="18" charset="0"/>
              </a:rPr>
              <a:t>tor</a:t>
            </a:r>
            <a:endParaRPr lang="sr-Latn-RS" sz="1600" b="1" dirty="0">
              <a:solidFill>
                <a:srgbClr val="0099FF"/>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pPr>
            <a:endParaRPr lang="sr-Latn-BA" sz="1600" b="1" dirty="0">
              <a:solidFill>
                <a:srgbClr val="0099FF"/>
              </a:solidFill>
              <a:latin typeface="Times New Roman" panose="02020603050405020304" pitchFamily="18" charset="0"/>
              <a:ea typeface="Calibri" pitchFamily="34" charset="0"/>
              <a:cs typeface="Times New Roman" panose="02020603050405020304" pitchFamily="18" charset="0"/>
            </a:endParaRPr>
          </a:p>
          <a:p>
            <a:pPr lvl="1" defTabSz="685800" eaLnBrk="0" fontAlgn="base" hangingPunct="0">
              <a:spcBef>
                <a:spcPct val="0"/>
              </a:spcBef>
              <a:spcAft>
                <a:spcPct val="0"/>
              </a:spcAft>
            </a:pP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glikozilirani dimerni glikoprotein koji izlučuju trofoblastne ćelije i deo je porodice angiogenih vaskularnih endotelnih faktora rasta ( VEGF ). </a:t>
            </a:r>
            <a:endParaRPr lang="sr-Latn-BA"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lvl="1" defTabSz="685800" eaLnBrk="0" fontAlgn="base" hangingPunct="0">
              <a:spcBef>
                <a:spcPct val="0"/>
              </a:spcBef>
              <a:spcAft>
                <a:spcPct val="0"/>
              </a:spcAft>
            </a:pP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Veže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se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za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VEGF receptor 1 (VEGFR-1),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za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koji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se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pokazalo</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da se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tokom</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trudnoće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povećava</a:t>
            </a:r>
            <a:endParaRPr lang="en-US" sz="1600" dirty="0">
              <a:solidFill>
                <a:prstClr val="black"/>
              </a:solidFill>
              <a:latin typeface="Times New Roman" panose="02020603050405020304" pitchFamily="18" charset="0"/>
              <a:cs typeface="Times New Roman" panose="02020603050405020304" pitchFamily="18" charset="0"/>
            </a:endParaRPr>
          </a:p>
          <a:p>
            <a:pPr lvl="1" defTabSz="685800" eaLnBrk="0" fontAlgn="base" hangingPunct="0">
              <a:spcBef>
                <a:spcPct val="0"/>
              </a:spcBef>
              <a:spcAft>
                <a:spcPct val="0"/>
              </a:spcAft>
              <a:buFontTx/>
              <a:buChar char="-"/>
            </a:pP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cirkulatorne vrijednosti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PlGF</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sFlt-1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mogu</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razlikovati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normalnu</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trudnoću</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od</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PE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prije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nego</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što </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se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pojave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simptomi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bolesti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endParaRPr lang="sr-Latn-BA"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buFontTx/>
              <a:buChar char="-"/>
            </a:pPr>
            <a:endParaRPr lang="en-US" sz="1600" dirty="0">
              <a:solidFill>
                <a:prstClr val="black"/>
              </a:solidFill>
              <a:latin typeface="Times New Roman" panose="02020603050405020304" pitchFamily="18" charset="0"/>
              <a:cs typeface="Times New Roman" panose="02020603050405020304" pitchFamily="18" charset="0"/>
            </a:endParaRPr>
          </a:p>
          <a:p>
            <a:pPr defTabSz="685800">
              <a:spcBef>
                <a:spcPct val="0"/>
              </a:spcBef>
              <a:buFontTx/>
              <a:buChar char="-"/>
            </a:pPr>
            <a:r>
              <a:rPr lang="en-US" sz="1600" b="1" dirty="0">
                <a:solidFill>
                  <a:srgbClr val="0099FF"/>
                </a:solidFill>
                <a:latin typeface="Times New Roman" panose="02020603050405020304" pitchFamily="18" charset="0"/>
                <a:ea typeface="Calibri" pitchFamily="34" charset="0"/>
                <a:cs typeface="Times New Roman" panose="02020603050405020304" pitchFamily="18" charset="0"/>
              </a:rPr>
              <a:t> PlGF ima snižen nivo kod </a:t>
            </a:r>
            <a:r>
              <a:rPr lang="en-US" sz="1600" b="1" dirty="0" err="1">
                <a:solidFill>
                  <a:srgbClr val="0099FF"/>
                </a:solidFill>
                <a:latin typeface="Times New Roman" panose="02020603050405020304" pitchFamily="18" charset="0"/>
                <a:ea typeface="Calibri" pitchFamily="34" charset="0"/>
                <a:cs typeface="Times New Roman" panose="02020603050405020304" pitchFamily="18" charset="0"/>
              </a:rPr>
              <a:t>preeklampsije</a:t>
            </a:r>
            <a:r>
              <a:rPr lang="en-US" sz="1600" b="1" dirty="0">
                <a:solidFill>
                  <a:srgbClr val="0099FF"/>
                </a:solidFill>
                <a:latin typeface="Times New Roman" panose="02020603050405020304" pitchFamily="18" charset="0"/>
                <a:ea typeface="Calibri" pitchFamily="34" charset="0"/>
                <a:cs typeface="Times New Roman" panose="02020603050405020304" pitchFamily="18" charset="0"/>
              </a:rPr>
              <a:t> </a:t>
            </a:r>
            <a:r>
              <a:rPr lang="sr-Latn-BA" sz="1600" b="1" dirty="0">
                <a:solidFill>
                  <a:srgbClr val="0099FF"/>
                </a:solidFill>
                <a:latin typeface="Times New Roman" panose="02020603050405020304" pitchFamily="18" charset="0"/>
                <a:ea typeface="Calibri" pitchFamily="34" charset="0"/>
                <a:cs typeface="Times New Roman" panose="02020603050405020304" pitchFamily="18" charset="0"/>
              </a:rPr>
              <a:t> (</a:t>
            </a:r>
            <a:r>
              <a:rPr lang="en-US" sz="1600" b="1" dirty="0" err="1">
                <a:solidFill>
                  <a:srgbClr val="0099FF"/>
                </a:solidFill>
                <a:latin typeface="Times New Roman" panose="02020603050405020304" pitchFamily="18" charset="0"/>
                <a:ea typeface="Calibri" pitchFamily="34" charset="0"/>
                <a:cs typeface="Times New Roman" panose="02020603050405020304" pitchFamily="18" charset="0"/>
              </a:rPr>
              <a:t>znak</a:t>
            </a:r>
            <a:r>
              <a:rPr lang="en-US" sz="1600" b="1" dirty="0">
                <a:solidFill>
                  <a:srgbClr val="0099FF"/>
                </a:solidFill>
                <a:latin typeface="Times New Roman" panose="02020603050405020304" pitchFamily="18" charset="0"/>
                <a:ea typeface="Calibri" pitchFamily="34" charset="0"/>
                <a:cs typeface="Times New Roman" panose="02020603050405020304" pitchFamily="18" charset="0"/>
              </a:rPr>
              <a:t> je </a:t>
            </a:r>
            <a:r>
              <a:rPr lang="en-US" sz="1600" b="1" dirty="0" err="1">
                <a:solidFill>
                  <a:srgbClr val="0099FF"/>
                </a:solidFill>
                <a:latin typeface="Times New Roman" panose="02020603050405020304" pitchFamily="18" charset="0"/>
                <a:ea typeface="Calibri" pitchFamily="34" charset="0"/>
                <a:cs typeface="Times New Roman" panose="02020603050405020304" pitchFamily="18" charset="0"/>
              </a:rPr>
              <a:t>patološke</a:t>
            </a:r>
            <a:r>
              <a:rPr lang="en-US" sz="1600" b="1" dirty="0">
                <a:solidFill>
                  <a:srgbClr val="0099FF"/>
                </a:solidFill>
                <a:latin typeface="Times New Roman" panose="02020603050405020304" pitchFamily="18" charset="0"/>
                <a:ea typeface="Calibri" pitchFamily="34" charset="0"/>
                <a:cs typeface="Times New Roman" panose="02020603050405020304" pitchFamily="18" charset="0"/>
              </a:rPr>
              <a:t> </a:t>
            </a:r>
            <a:r>
              <a:rPr lang="en-US" sz="1600" b="1" dirty="0" err="1">
                <a:solidFill>
                  <a:srgbClr val="0099FF"/>
                </a:solidFill>
                <a:latin typeface="Times New Roman" panose="02020603050405020304" pitchFamily="18" charset="0"/>
                <a:ea typeface="Calibri" pitchFamily="34" charset="0"/>
                <a:cs typeface="Times New Roman" panose="02020603050405020304" pitchFamily="18" charset="0"/>
              </a:rPr>
              <a:t>angiogeneze</a:t>
            </a:r>
            <a:r>
              <a:rPr lang="sr-Latn-BA" sz="1600" b="1" dirty="0">
                <a:solidFill>
                  <a:srgbClr val="0099FF"/>
                </a:solidFill>
                <a:latin typeface="Times New Roman" panose="02020603050405020304" pitchFamily="18" charset="0"/>
                <a:ea typeface="Calibri" pitchFamily="34" charset="0"/>
                <a:cs typeface="Times New Roman" panose="02020603050405020304" pitchFamily="18" charset="0"/>
              </a:rPr>
              <a:t> )</a:t>
            </a:r>
            <a:endParaRPr lang="en-US" sz="1600" dirty="0">
              <a:solidFill>
                <a:prstClr val="black"/>
              </a:solidFill>
              <a:latin typeface="Times New Roman" panose="02020603050405020304" pitchFamily="18" charset="0"/>
              <a:cs typeface="Times New Roman" panose="02020603050405020304" pitchFamily="18" charset="0"/>
            </a:endParaRPr>
          </a:p>
          <a:p>
            <a:pPr lvl="1" defTabSz="685800" eaLnBrk="0" fontAlgn="base" hangingPunct="0">
              <a:spcBef>
                <a:spcPct val="0"/>
              </a:spcBef>
              <a:spcAft>
                <a:spcPct val="0"/>
              </a:spcAft>
              <a:buFontTx/>
              <a:buChar char="-"/>
            </a:pP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može se izmjeriti i kod žena koje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nisu</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trudne</a:t>
            </a:r>
            <a:endParaRPr lang="en-US" sz="1600" dirty="0">
              <a:solidFill>
                <a:prstClr val="black"/>
              </a:solidFill>
              <a:latin typeface="Times New Roman" panose="02020603050405020304" pitchFamily="18" charset="0"/>
              <a:cs typeface="Times New Roman" panose="02020603050405020304" pitchFamily="18" charset="0"/>
            </a:endParaRPr>
          </a:p>
          <a:p>
            <a:pPr lvl="1" defTabSz="685800" eaLnBrk="0" fontAlgn="base" hangingPunct="0">
              <a:spcBef>
                <a:spcPct val="0"/>
              </a:spcBef>
              <a:spcAft>
                <a:spcPct val="0"/>
              </a:spcAft>
              <a:buFontTx/>
              <a:buChar char="-"/>
            </a:pP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PlGF se takođe može detektovati kod pacijenata sa kardiovaskularnim bolestima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kao</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smtClean="0">
                <a:solidFill>
                  <a:prstClr val="black"/>
                </a:solidFill>
                <a:latin typeface="Times New Roman" panose="02020603050405020304" pitchFamily="18" charset="0"/>
                <a:ea typeface="Calibri" pitchFamily="34" charset="0"/>
                <a:cs typeface="Times New Roman" panose="02020603050405020304" pitchFamily="18" charset="0"/>
              </a:rPr>
              <a:t>indi</a:t>
            </a:r>
            <a:r>
              <a:rPr lang="sr-Latn-RS" sz="1600" dirty="0" smtClean="0">
                <a:solidFill>
                  <a:prstClr val="black"/>
                </a:solidFill>
                <a:latin typeface="Times New Roman" panose="02020603050405020304" pitchFamily="18" charset="0"/>
                <a:ea typeface="Calibri" pitchFamily="34" charset="0"/>
                <a:cs typeface="Times New Roman" panose="02020603050405020304" pitchFamily="18" charset="0"/>
              </a:rPr>
              <a:t>k</a:t>
            </a:r>
            <a:r>
              <a:rPr lang="en-US" sz="1600" dirty="0" err="1" smtClean="0">
                <a:solidFill>
                  <a:prstClr val="black"/>
                </a:solidFill>
                <a:latin typeface="Times New Roman" panose="02020603050405020304" pitchFamily="18" charset="0"/>
                <a:ea typeface="Calibri" pitchFamily="34" charset="0"/>
                <a:cs typeface="Times New Roman" panose="02020603050405020304" pitchFamily="18" charset="0"/>
              </a:rPr>
              <a:t>ator</a:t>
            </a:r>
            <a:endParaRPr lang="hr-BA"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lvl="1" defTabSz="685800" eaLnBrk="0" fontAlgn="base" hangingPunct="0">
              <a:spcBef>
                <a:spcPct val="0"/>
              </a:spcBef>
              <a:spcAft>
                <a:spcPct val="0"/>
              </a:spcAft>
            </a:pP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hr-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smtClean="0">
                <a:solidFill>
                  <a:prstClr val="black"/>
                </a:solidFill>
                <a:latin typeface="Times New Roman" panose="02020603050405020304" pitchFamily="18" charset="0"/>
                <a:ea typeface="Calibri" pitchFamily="34" charset="0"/>
                <a:cs typeface="Times New Roman" panose="02020603050405020304" pitchFamily="18" charset="0"/>
              </a:rPr>
              <a:t>mikro</a:t>
            </a:r>
            <a:r>
              <a:rPr lang="sr-Latn-RS" sz="1600" dirty="0" smtClean="0">
                <a:solidFill>
                  <a:prstClr val="black"/>
                </a:solidFill>
                <a:latin typeface="Times New Roman" panose="02020603050405020304" pitchFamily="18" charset="0"/>
                <a:ea typeface="Calibri" pitchFamily="34" charset="0"/>
                <a:cs typeface="Times New Roman" panose="02020603050405020304" pitchFamily="18" charset="0"/>
              </a:rPr>
              <a:t>-</a:t>
            </a:r>
            <a:r>
              <a:rPr lang="hr-BA" sz="1600" dirty="0" smtClean="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i</a:t>
            </a:r>
            <a:r>
              <a:rPr lang="hr-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makrovaskularne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ateroskleroze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nezavisan</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prediktor</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kardiovaskularnog</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morbiditeta</a:t>
            </a:r>
            <a:endParaRPr lang="hr-BA"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lvl="1" defTabSz="685800" eaLnBrk="0" fontAlgn="base" hangingPunct="0">
              <a:spcBef>
                <a:spcPct val="0"/>
              </a:spcBef>
              <a:spcAft>
                <a:spcPct val="0"/>
              </a:spcAft>
            </a:pPr>
            <a:r>
              <a:rPr lang="hr-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mortaliteta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kod</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pacijenata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sa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dijabetesom t</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ip</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1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tip</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2</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a:t>
            </a:r>
            <a:endParaRPr lang="sr-Latn-BA"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pPr>
            <a:endParaRPr lang="en-US" sz="1600" dirty="0">
              <a:solidFill>
                <a:prstClr val="black"/>
              </a:solidFill>
              <a:latin typeface="Times New Roman" panose="02020603050405020304" pitchFamily="18" charset="0"/>
              <a:cs typeface="Times New Roman" panose="02020603050405020304" pitchFamily="18" charset="0"/>
            </a:endParaRPr>
          </a:p>
          <a:p>
            <a:pPr marL="285750" indent="-285750" defTabSz="685800">
              <a:spcBef>
                <a:spcPct val="0"/>
              </a:spcBef>
              <a:buFont typeface="Arial" panose="020B0604020202020204" pitchFamily="34" charset="0"/>
              <a:buChar char="•"/>
            </a:pP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Metoda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određivanja: ECLIA, elektrohemiluminescentno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imuno</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određivanja</a:t>
            </a:r>
            <a:endParaRPr lang="hr-BA"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a:spcBef>
                <a:spcPct val="0"/>
              </a:spcBef>
            </a:pPr>
            <a:r>
              <a:rPr lang="hr-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 Cobas e411 system, Roche Diagnostics,</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Germany )</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endParaRPr lang="en-US" sz="1600" dirty="0">
              <a:solidFill>
                <a:prstClr val="black"/>
              </a:solidFill>
              <a:latin typeface="Times New Roman" panose="02020603050405020304" pitchFamily="18" charset="0"/>
              <a:cs typeface="Times New Roman" panose="02020603050405020304" pitchFamily="18" charset="0"/>
            </a:endParaRPr>
          </a:p>
          <a:p>
            <a:pPr marL="285750" indent="-285750" defTabSz="685800">
              <a:spcBef>
                <a:spcPct val="0"/>
              </a:spcBef>
              <a:buFont typeface="Arial" panose="020B0604020202020204" pitchFamily="34" charset="0"/>
              <a:buChar char="•"/>
            </a:pP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Uzorak</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serum</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stabilan</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48</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h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na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2-8°C,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ili zalediti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na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-20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5 </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C ili niže na 6 mjeseci, ako se odmah neće mjeriti PlGF )</a:t>
            </a:r>
            <a:endParaRPr lang="en-US" sz="1600" dirty="0">
              <a:solidFill>
                <a:prstClr val="black"/>
              </a:solidFill>
              <a:latin typeface="Times New Roman" panose="02020603050405020304" pitchFamily="18" charset="0"/>
              <a:cs typeface="Times New Roman" panose="02020603050405020304" pitchFamily="18" charset="0"/>
            </a:endParaRPr>
          </a:p>
          <a:p>
            <a:pPr marL="285750" indent="-285750" defTabSz="685800" eaLnBrk="0" fontAlgn="base" hangingPunct="0">
              <a:spcBef>
                <a:spcPct val="0"/>
              </a:spcBef>
              <a:spcAft>
                <a:spcPct val="0"/>
              </a:spcAft>
              <a:buFont typeface="Arial" panose="020B0604020202020204" pitchFamily="34" charset="0"/>
              <a:buChar char="•"/>
            </a:pP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Mjerni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opseg: 3- 10 000 pg/mL ( ne razređuje se)</a:t>
            </a:r>
            <a:endParaRPr lang="sr-Latn-BA"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buFontTx/>
              <a:buChar char="-"/>
            </a:pPr>
            <a:endParaRPr lang="sr-Latn-BA" sz="1400"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buFontTx/>
              <a:buChar char="-"/>
            </a:pPr>
            <a:endParaRPr lang="sr-Latn-BA" sz="1200"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buFontTx/>
              <a:buChar char="-"/>
            </a:pPr>
            <a:endParaRPr lang="sr-Latn-BA" sz="1200"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buFontTx/>
              <a:buChar char="-"/>
            </a:pPr>
            <a:endParaRPr lang="sr-Latn-BA" sz="1200"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buFontTx/>
              <a:buChar char="-"/>
            </a:pPr>
            <a:endParaRPr lang="en-US" sz="105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875549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0" y="210920"/>
            <a:ext cx="9144000" cy="7825219"/>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sr-Latn-RS" sz="3200" dirty="0" smtClean="0">
                <a:solidFill>
                  <a:srgbClr val="000099"/>
                </a:solidFill>
                <a:latin typeface="Times New Roman" panose="02020603050405020304" pitchFamily="18" charset="0"/>
                <a:ea typeface="Calibri" pitchFamily="34" charset="0"/>
                <a:cs typeface="Times New Roman" panose="02020603050405020304" pitchFamily="18" charset="0"/>
              </a:rPr>
              <a:t>   </a:t>
            </a:r>
            <a:r>
              <a:rPr lang="en-US" sz="3200" dirty="0" err="1" smtClean="0">
                <a:solidFill>
                  <a:srgbClr val="000099"/>
                </a:solidFill>
                <a:latin typeface="Times New Roman" panose="02020603050405020304" pitchFamily="18" charset="0"/>
                <a:ea typeface="Calibri" pitchFamily="34" charset="0"/>
                <a:cs typeface="Times New Roman" panose="02020603050405020304" pitchFamily="18" charset="0"/>
              </a:rPr>
              <a:t>Biohemijski</a:t>
            </a:r>
            <a:r>
              <a:rPr lang="en-US" sz="3200" dirty="0" smtClean="0">
                <a:solidFill>
                  <a:srgbClr val="000099"/>
                </a:solidFill>
                <a:latin typeface="Times New Roman" panose="02020603050405020304" pitchFamily="18" charset="0"/>
                <a:ea typeface="Calibri" pitchFamily="34" charset="0"/>
                <a:cs typeface="Times New Roman" panose="02020603050405020304" pitchFamily="18" charset="0"/>
              </a:rPr>
              <a:t> </a:t>
            </a:r>
            <a:r>
              <a:rPr lang="en-US" sz="3200" dirty="0">
                <a:solidFill>
                  <a:srgbClr val="000099"/>
                </a:solidFill>
                <a:latin typeface="Times New Roman" panose="02020603050405020304" pitchFamily="18" charset="0"/>
                <a:ea typeface="Calibri" pitchFamily="34" charset="0"/>
                <a:cs typeface="Times New Roman" panose="02020603050405020304" pitchFamily="18" charset="0"/>
              </a:rPr>
              <a:t>marker </a:t>
            </a:r>
            <a:r>
              <a:rPr lang="en-US" sz="3200" dirty="0" err="1">
                <a:solidFill>
                  <a:srgbClr val="000099"/>
                </a:solidFill>
                <a:latin typeface="Times New Roman" panose="02020603050405020304" pitchFamily="18" charset="0"/>
                <a:ea typeface="Calibri" pitchFamily="34" charset="0"/>
                <a:cs typeface="Times New Roman" panose="02020603050405020304" pitchFamily="18" charset="0"/>
              </a:rPr>
              <a:t>preeklampsije</a:t>
            </a:r>
            <a:endParaRPr lang="en-US" sz="3200" dirty="0">
              <a:solidFill>
                <a:srgbClr val="000099"/>
              </a:solidFill>
              <a:latin typeface="Times New Roman" panose="02020603050405020304" pitchFamily="18" charset="0"/>
              <a:ea typeface="Calibri" pitchFamily="34" charset="0"/>
              <a:cs typeface="Times New Roman" panose="02020603050405020304" pitchFamily="18" charset="0"/>
            </a:endParaRPr>
          </a:p>
          <a:p>
            <a:pPr algn="ctr" defTabSz="685800" fontAlgn="base">
              <a:spcBef>
                <a:spcPct val="0"/>
              </a:spcBef>
              <a:spcAft>
                <a:spcPct val="0"/>
              </a:spcAft>
            </a:pPr>
            <a:endParaRPr lang="en-GB" sz="1200" b="1" dirty="0">
              <a:solidFill>
                <a:prstClr val="black"/>
              </a:solidFill>
              <a:latin typeface="Times New Roman" panose="02020603050405020304" pitchFamily="18" charset="0"/>
              <a:ea typeface="Calibri" pitchFamily="34" charset="0"/>
              <a:cs typeface="Times New Roman" panose="02020603050405020304" pitchFamily="18" charset="0"/>
            </a:endParaRPr>
          </a:p>
          <a:p>
            <a:pPr algn="ctr" defTabSz="685800" fontAlgn="base">
              <a:spcBef>
                <a:spcPct val="0"/>
              </a:spcBef>
              <a:spcAft>
                <a:spcPct val="0"/>
              </a:spcAft>
            </a:pPr>
            <a:endParaRPr lang="en-GB" sz="1200" b="1"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fontAlgn="base">
              <a:spcBef>
                <a:spcPct val="0"/>
              </a:spcBef>
              <a:spcAft>
                <a:spcPct val="0"/>
              </a:spcAft>
            </a:pPr>
            <a:r>
              <a:rPr lang="en-US" sz="1600" b="1" dirty="0">
                <a:solidFill>
                  <a:prstClr val="black"/>
                </a:solidFill>
                <a:latin typeface="Times New Roman" panose="02020603050405020304" pitchFamily="18" charset="0"/>
                <a:ea typeface="Calibri" pitchFamily="34" charset="0"/>
                <a:cs typeface="Times New Roman" panose="02020603050405020304" pitchFamily="18" charset="0"/>
              </a:rPr>
              <a:t>sFlt-1</a:t>
            </a:r>
            <a:r>
              <a:rPr lang="sr-Latn-BA" sz="1600" b="1" dirty="0">
                <a:solidFill>
                  <a:prstClr val="black"/>
                </a:solidFill>
                <a:latin typeface="Times New Roman" panose="02020603050405020304" pitchFamily="18" charset="0"/>
                <a:ea typeface="Calibri" pitchFamily="34" charset="0"/>
                <a:cs typeface="Times New Roman" panose="02020603050405020304" pitchFamily="18" charset="0"/>
              </a:rPr>
              <a:t> – topivi receptor fms-slična tirozin</a:t>
            </a:r>
            <a:r>
              <a:rPr lang="en-US" sz="1600" b="1" dirty="0">
                <a:solidFill>
                  <a:prstClr val="black"/>
                </a:solidFill>
                <a:latin typeface="Times New Roman" panose="02020603050405020304" pitchFamily="18" charset="0"/>
                <a:ea typeface="Calibri" pitchFamily="34" charset="0"/>
                <a:cs typeface="Times New Roman" panose="02020603050405020304" pitchFamily="18" charset="0"/>
              </a:rPr>
              <a:t> </a:t>
            </a:r>
            <a:r>
              <a:rPr lang="sr-Latn-BA" sz="1600" b="1" dirty="0">
                <a:solidFill>
                  <a:prstClr val="black"/>
                </a:solidFill>
                <a:latin typeface="Times New Roman" panose="02020603050405020304" pitchFamily="18" charset="0"/>
                <a:ea typeface="Calibri" pitchFamily="34" charset="0"/>
                <a:cs typeface="Times New Roman" panose="02020603050405020304" pitchFamily="18" charset="0"/>
              </a:rPr>
              <a:t>kinaza-1</a:t>
            </a:r>
            <a:r>
              <a:rPr lang="en-US" sz="1600" b="1" dirty="0">
                <a:solidFill>
                  <a:prstClr val="black"/>
                </a:solidFill>
                <a:latin typeface="Times New Roman" panose="02020603050405020304" pitchFamily="18" charset="0"/>
                <a:ea typeface="Calibri" pitchFamily="34" charset="0"/>
                <a:cs typeface="Times New Roman" panose="02020603050405020304" pitchFamily="18" charset="0"/>
              </a:rPr>
              <a:t> ( Soluble fms-like tyrosine kinase-1 )</a:t>
            </a:r>
            <a:endParaRPr lang="en-US" sz="1600"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GB" sz="1600" b="1" dirty="0">
                <a:solidFill>
                  <a:srgbClr val="0099FF"/>
                </a:solidFill>
                <a:latin typeface="Times New Roman" panose="02020603050405020304" pitchFamily="18" charset="0"/>
                <a:ea typeface="Calibri" pitchFamily="34" charset="0"/>
                <a:cs typeface="Times New Roman" panose="02020603050405020304" pitchFamily="18" charset="0"/>
              </a:rPr>
              <a:t>a</a:t>
            </a:r>
            <a:r>
              <a:rPr lang="en-US" sz="1600" b="1" dirty="0" err="1">
                <a:solidFill>
                  <a:srgbClr val="0099FF"/>
                </a:solidFill>
                <a:latin typeface="Times New Roman" panose="02020603050405020304" pitchFamily="18" charset="0"/>
                <a:ea typeface="Calibri" pitchFamily="34" charset="0"/>
                <a:cs typeface="Times New Roman" panose="02020603050405020304" pitchFamily="18" charset="0"/>
              </a:rPr>
              <a:t>nti-angiogeni</a:t>
            </a:r>
            <a:r>
              <a:rPr lang="en-US" sz="1600" b="1" dirty="0">
                <a:solidFill>
                  <a:srgbClr val="0099FF"/>
                </a:solidFill>
                <a:latin typeface="Times New Roman" panose="02020603050405020304" pitchFamily="18" charset="0"/>
                <a:ea typeface="Calibri" pitchFamily="34" charset="0"/>
                <a:cs typeface="Times New Roman" panose="02020603050405020304" pitchFamily="18" charset="0"/>
              </a:rPr>
              <a:t> </a:t>
            </a:r>
            <a:r>
              <a:rPr lang="en-US" sz="1600" b="1" dirty="0" err="1" smtClean="0">
                <a:solidFill>
                  <a:srgbClr val="0099FF"/>
                </a:solidFill>
                <a:latin typeface="Times New Roman" panose="02020603050405020304" pitchFamily="18" charset="0"/>
                <a:ea typeface="Calibri" pitchFamily="34" charset="0"/>
                <a:cs typeface="Times New Roman" panose="02020603050405020304" pitchFamily="18" charset="0"/>
              </a:rPr>
              <a:t>fa</a:t>
            </a:r>
            <a:r>
              <a:rPr lang="sr-Latn-RS" sz="1600" b="1" dirty="0" smtClean="0">
                <a:solidFill>
                  <a:srgbClr val="0099FF"/>
                </a:solidFill>
                <a:latin typeface="Times New Roman" panose="02020603050405020304" pitchFamily="18" charset="0"/>
                <a:ea typeface="Calibri" pitchFamily="34" charset="0"/>
                <a:cs typeface="Times New Roman" panose="02020603050405020304" pitchFamily="18" charset="0"/>
              </a:rPr>
              <a:t>k</a:t>
            </a:r>
            <a:r>
              <a:rPr lang="en-US" sz="1600" b="1" dirty="0" smtClean="0">
                <a:solidFill>
                  <a:srgbClr val="0099FF"/>
                </a:solidFill>
                <a:latin typeface="Times New Roman" panose="02020603050405020304" pitchFamily="18" charset="0"/>
                <a:ea typeface="Calibri" pitchFamily="34" charset="0"/>
                <a:cs typeface="Times New Roman" panose="02020603050405020304" pitchFamily="18" charset="0"/>
              </a:rPr>
              <a:t>tor</a:t>
            </a:r>
            <a:endParaRPr lang="en-US" sz="1600" b="1" dirty="0">
              <a:solidFill>
                <a:srgbClr val="0099FF"/>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pPr>
            <a:endParaRPr lang="en-US" sz="1600" dirty="0">
              <a:solidFill>
                <a:prstClr val="black"/>
              </a:solidFill>
              <a:latin typeface="Times New Roman" panose="02020603050405020304" pitchFamily="18" charset="0"/>
              <a:cs typeface="Times New Roman" panose="02020603050405020304" pitchFamily="18" charset="0"/>
            </a:endParaRPr>
          </a:p>
          <a:p>
            <a:pPr marL="285750" indent="-285750" defTabSz="685800" eaLnBrk="0" fontAlgn="base" hangingPunct="0">
              <a:spcBef>
                <a:spcPct val="0"/>
              </a:spcBef>
              <a:spcAft>
                <a:spcPct val="0"/>
              </a:spcAft>
              <a:buFont typeface="Arial" panose="020B0604020202020204" pitchFamily="34" charset="0"/>
              <a:buChar char="•"/>
            </a:pP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Naziva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se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još</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sVEGFR-1,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topivi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receptor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tip 1 za vaskularni endotelijalni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faktor</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rasta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endParaRPr lang="sr-Latn-BA"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pP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(soluble vascular endothelial growth factor receptor type 1). </a:t>
            </a:r>
            <a:endParaRPr lang="en-US" sz="1600" dirty="0">
              <a:solidFill>
                <a:prstClr val="black"/>
              </a:solidFill>
              <a:latin typeface="Times New Roman" panose="02020603050405020304" pitchFamily="18" charset="0"/>
              <a:cs typeface="Times New Roman" panose="02020603050405020304" pitchFamily="18" charset="0"/>
            </a:endParaRPr>
          </a:p>
          <a:p>
            <a:pPr marL="285750" indent="-285750" defTabSz="685800" eaLnBrk="0" fontAlgn="base" hangingPunct="0">
              <a:spcBef>
                <a:spcPct val="0"/>
              </a:spcBef>
              <a:spcAft>
                <a:spcPct val="0"/>
              </a:spcAft>
              <a:buFont typeface="Arial" panose="020B0604020202020204" pitchFamily="34" charset="0"/>
              <a:buChar char="•"/>
            </a:pP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VEGFR-1 je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transmembranski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receptor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proangiogenih</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faktora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VEGF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PlGF</a:t>
            </a:r>
            <a:endParaRPr lang="en-US" sz="1600" dirty="0">
              <a:solidFill>
                <a:prstClr val="black"/>
              </a:solidFill>
              <a:latin typeface="Times New Roman" panose="02020603050405020304" pitchFamily="18" charset="0"/>
              <a:cs typeface="Times New Roman" panose="02020603050405020304" pitchFamily="18" charset="0"/>
            </a:endParaRPr>
          </a:p>
          <a:p>
            <a:pPr marL="285750" indent="-285750" defTabSz="685800" eaLnBrk="0" fontAlgn="base" hangingPunct="0">
              <a:spcBef>
                <a:spcPct val="0"/>
              </a:spcBef>
              <a:spcAft>
                <a:spcPct val="0"/>
              </a:spcAft>
              <a:buFont typeface="Arial" panose="020B0604020202020204" pitchFamily="34" charset="0"/>
              <a:buChar char="•"/>
            </a:pP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sFlt-1 je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topivi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receptor VEGFR-1 koji u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cirkulaciji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smtClean="0">
                <a:solidFill>
                  <a:prstClr val="black"/>
                </a:solidFill>
                <a:latin typeface="Times New Roman" panose="02020603050405020304" pitchFamily="18" charset="0"/>
                <a:ea typeface="Calibri" pitchFamily="34" charset="0"/>
                <a:cs typeface="Times New Roman" panose="02020603050405020304" pitchFamily="18" charset="0"/>
              </a:rPr>
              <a:t>neutrali</a:t>
            </a:r>
            <a:r>
              <a:rPr lang="sr-Latn-RS" sz="1600" dirty="0" smtClean="0">
                <a:solidFill>
                  <a:prstClr val="black"/>
                </a:solidFill>
                <a:latin typeface="Times New Roman" panose="02020603050405020304" pitchFamily="18" charset="0"/>
                <a:ea typeface="Calibri" pitchFamily="34" charset="0"/>
                <a:cs typeface="Times New Roman" panose="02020603050405020304" pitchFamily="18" charset="0"/>
              </a:rPr>
              <a:t>še</a:t>
            </a:r>
            <a:r>
              <a:rPr lang="en-US" sz="1600" dirty="0" smtClean="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VEGF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PlGF</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proangiogene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faktore</a:t>
            </a:r>
            <a:r>
              <a:rPr lang="hr-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b="1" dirty="0">
                <a:solidFill>
                  <a:prstClr val="black"/>
                </a:solidFill>
                <a:latin typeface="Times New Roman" panose="02020603050405020304" pitchFamily="18" charset="0"/>
                <a:ea typeface="Calibri" pitchFamily="34" charset="0"/>
                <a:cs typeface="Times New Roman" panose="02020603050405020304" pitchFamily="18" charset="0"/>
              </a:rPr>
              <a:t>sFlt-1 je </a:t>
            </a:r>
            <a:r>
              <a:rPr lang="en-US" sz="1600" b="1" dirty="0" err="1">
                <a:solidFill>
                  <a:prstClr val="black"/>
                </a:solidFill>
                <a:latin typeface="Times New Roman" panose="02020603050405020304" pitchFamily="18" charset="0"/>
                <a:ea typeface="Calibri" pitchFamily="34" charset="0"/>
                <a:cs typeface="Times New Roman" panose="02020603050405020304" pitchFamily="18" charset="0"/>
              </a:rPr>
              <a:t>cirkulišući</a:t>
            </a:r>
            <a:r>
              <a:rPr lang="en-US" sz="1600" b="1"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b="1" dirty="0" err="1">
                <a:solidFill>
                  <a:prstClr val="black"/>
                </a:solidFill>
                <a:latin typeface="Times New Roman" panose="02020603050405020304" pitchFamily="18" charset="0"/>
                <a:ea typeface="Calibri" pitchFamily="34" charset="0"/>
                <a:cs typeface="Times New Roman" panose="02020603050405020304" pitchFamily="18" charset="0"/>
              </a:rPr>
              <a:t>antagonista</a:t>
            </a:r>
            <a:r>
              <a:rPr lang="en-US" sz="1600" b="1"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b="1" dirty="0" err="1">
                <a:solidFill>
                  <a:prstClr val="black"/>
                </a:solidFill>
                <a:latin typeface="Times New Roman" panose="02020603050405020304" pitchFamily="18" charset="0"/>
                <a:ea typeface="Calibri" pitchFamily="34" charset="0"/>
                <a:cs typeface="Times New Roman" panose="02020603050405020304" pitchFamily="18" charset="0"/>
              </a:rPr>
              <a:t>PlGF</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endParaRPr lang="en-US" sz="1600" dirty="0">
              <a:solidFill>
                <a:prstClr val="black"/>
              </a:solidFill>
              <a:latin typeface="Times New Roman" panose="02020603050405020304" pitchFamily="18" charset="0"/>
              <a:cs typeface="Times New Roman" panose="02020603050405020304" pitchFamily="18" charset="0"/>
            </a:endParaRPr>
          </a:p>
          <a:p>
            <a:pPr marL="285750" indent="-285750" defTabSz="685800" eaLnBrk="0" fontAlgn="base" hangingPunct="0">
              <a:spcBef>
                <a:spcPct val="0"/>
              </a:spcBef>
              <a:spcAft>
                <a:spcPct val="0"/>
              </a:spcAft>
              <a:buFont typeface="Arial" panose="020B0604020202020204" pitchFamily="34" charset="0"/>
              <a:buChar char="•"/>
            </a:pPr>
            <a:r>
              <a:rPr lang="sr-Latn-BA" sz="1600" b="1" dirty="0">
                <a:solidFill>
                  <a:srgbClr val="0099FF"/>
                </a:solidFill>
                <a:latin typeface="Times New Roman" panose="02020603050405020304" pitchFamily="18" charset="0"/>
                <a:ea typeface="Calibri" pitchFamily="34" charset="0"/>
                <a:cs typeface="Times New Roman" panose="02020603050405020304" pitchFamily="18" charset="0"/>
              </a:rPr>
              <a:t>sFlt-1 ima p</a:t>
            </a:r>
            <a:r>
              <a:rPr lang="en-US" sz="1600" b="1" dirty="0" err="1">
                <a:solidFill>
                  <a:srgbClr val="0099FF"/>
                </a:solidFill>
                <a:latin typeface="Times New Roman" panose="02020603050405020304" pitchFamily="18" charset="0"/>
                <a:ea typeface="Calibri" pitchFamily="34" charset="0"/>
                <a:cs typeface="Times New Roman" panose="02020603050405020304" pitchFamily="18" charset="0"/>
              </a:rPr>
              <a:t>ovišen</a:t>
            </a:r>
            <a:r>
              <a:rPr lang="en-US" sz="1600" b="1" dirty="0">
                <a:solidFill>
                  <a:srgbClr val="0099FF"/>
                </a:solidFill>
                <a:latin typeface="Times New Roman" panose="02020603050405020304" pitchFamily="18" charset="0"/>
                <a:ea typeface="Calibri" pitchFamily="34" charset="0"/>
                <a:cs typeface="Times New Roman" panose="02020603050405020304" pitchFamily="18" charset="0"/>
              </a:rPr>
              <a:t> </a:t>
            </a:r>
            <a:r>
              <a:rPr lang="en-US" sz="1600" b="1" dirty="0" err="1">
                <a:solidFill>
                  <a:srgbClr val="0099FF"/>
                </a:solidFill>
                <a:latin typeface="Times New Roman" panose="02020603050405020304" pitchFamily="18" charset="0"/>
                <a:ea typeface="Calibri" pitchFamily="34" charset="0"/>
                <a:cs typeface="Times New Roman" panose="02020603050405020304" pitchFamily="18" charset="0"/>
              </a:rPr>
              <a:t>nivo</a:t>
            </a:r>
            <a:r>
              <a:rPr lang="en-US" sz="1600" b="1" dirty="0">
                <a:solidFill>
                  <a:srgbClr val="0099FF"/>
                </a:solidFill>
                <a:latin typeface="Times New Roman" panose="02020603050405020304" pitchFamily="18" charset="0"/>
                <a:ea typeface="Calibri" pitchFamily="34" charset="0"/>
                <a:cs typeface="Times New Roman" panose="02020603050405020304" pitchFamily="18" charset="0"/>
              </a:rPr>
              <a:t> </a:t>
            </a:r>
            <a:r>
              <a:rPr lang="en-US" sz="1600" b="1" dirty="0" err="1">
                <a:solidFill>
                  <a:srgbClr val="0099FF"/>
                </a:solidFill>
                <a:latin typeface="Times New Roman" panose="02020603050405020304" pitchFamily="18" charset="0"/>
                <a:ea typeface="Calibri" pitchFamily="34" charset="0"/>
                <a:cs typeface="Times New Roman" panose="02020603050405020304" pitchFamily="18" charset="0"/>
              </a:rPr>
              <a:t>kod</a:t>
            </a:r>
            <a:r>
              <a:rPr lang="en-US" sz="1600" b="1" dirty="0">
                <a:solidFill>
                  <a:srgbClr val="0099FF"/>
                </a:solidFill>
                <a:latin typeface="Times New Roman" panose="02020603050405020304" pitchFamily="18" charset="0"/>
                <a:ea typeface="Calibri" pitchFamily="34" charset="0"/>
                <a:cs typeface="Times New Roman" panose="02020603050405020304" pitchFamily="18" charset="0"/>
              </a:rPr>
              <a:t> </a:t>
            </a:r>
            <a:r>
              <a:rPr lang="en-US" sz="1600" b="1" dirty="0" err="1">
                <a:solidFill>
                  <a:srgbClr val="0099FF"/>
                </a:solidFill>
                <a:latin typeface="Times New Roman" panose="02020603050405020304" pitchFamily="18" charset="0"/>
                <a:ea typeface="Calibri" pitchFamily="34" charset="0"/>
                <a:cs typeface="Times New Roman" panose="02020603050405020304" pitchFamily="18" charset="0"/>
              </a:rPr>
              <a:t>preeklampsije</a:t>
            </a:r>
            <a:endParaRPr lang="sr-Latn-BA" sz="1600" b="1" dirty="0">
              <a:solidFill>
                <a:srgbClr val="0099FF"/>
              </a:solidFill>
              <a:latin typeface="Times New Roman" panose="02020603050405020304" pitchFamily="18" charset="0"/>
              <a:ea typeface="Calibri" pitchFamily="34" charset="0"/>
              <a:cs typeface="Times New Roman" panose="02020603050405020304" pitchFamily="18" charset="0"/>
            </a:endParaRPr>
          </a:p>
          <a:p>
            <a:pPr marL="285750" indent="-285750" defTabSz="685800" eaLnBrk="0" fontAlgn="base" hangingPunct="0">
              <a:spcBef>
                <a:spcPct val="0"/>
              </a:spcBef>
              <a:spcAft>
                <a:spcPct val="0"/>
              </a:spcAft>
              <a:buFont typeface="Arial" panose="020B0604020202020204" pitchFamily="34" charset="0"/>
              <a:buChar char="•"/>
            </a:pP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Vrijednost</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anti-</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angiogenog</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faktora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sFlt-1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ostaje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stabilna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tokom</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rane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srednje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faze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gestacije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Povećava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se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neprekidno</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do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termina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porođaja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a:t>
            </a:r>
            <a:endParaRPr lang="en-US" sz="1600" dirty="0">
              <a:solidFill>
                <a:prstClr val="black"/>
              </a:solidFill>
              <a:latin typeface="Times New Roman" panose="02020603050405020304" pitchFamily="18" charset="0"/>
              <a:cs typeface="Times New Roman" panose="02020603050405020304" pitchFamily="18" charset="0"/>
            </a:endParaRPr>
          </a:p>
          <a:p>
            <a:pPr marL="285750" indent="-285750" defTabSz="685800">
              <a:spcBef>
                <a:spcPct val="0"/>
              </a:spcBef>
              <a:buFont typeface="Arial" panose="020B0604020202020204" pitchFamily="34" charset="0"/>
              <a:buChar char="•"/>
            </a:pP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Metoda određivanja: ECLIA, elektrohemiluminescentno imuno određivanje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Cobas e411 system, Roche Diagnostics,</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Germany </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a:t>
            </a:r>
            <a:endParaRPr lang="en-US" sz="1600" dirty="0">
              <a:solidFill>
                <a:prstClr val="black"/>
              </a:solidFill>
              <a:latin typeface="Times New Roman" panose="02020603050405020304" pitchFamily="18" charset="0"/>
              <a:cs typeface="Times New Roman" panose="02020603050405020304" pitchFamily="18" charset="0"/>
            </a:endParaRPr>
          </a:p>
          <a:p>
            <a:pPr marL="285750" indent="-285750" defTabSz="685800">
              <a:spcBef>
                <a:spcPct val="0"/>
              </a:spcBef>
              <a:buFont typeface="Arial" panose="020B0604020202020204" pitchFamily="34" charset="0"/>
              <a:buChar char="•"/>
            </a:pP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Uzorak</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serum</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stabilan</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48</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h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na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2-8°C,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ili zalediti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na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-20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5 </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C ili niže na 6 mjeseci, ako se odmah neće određivati sFlt-1 )</a:t>
            </a:r>
            <a:endParaRPr lang="en-US" sz="1600" dirty="0">
              <a:solidFill>
                <a:prstClr val="black"/>
              </a:solidFill>
              <a:latin typeface="Times New Roman" panose="02020603050405020304" pitchFamily="18" charset="0"/>
              <a:cs typeface="Times New Roman" panose="02020603050405020304" pitchFamily="18" charset="0"/>
            </a:endParaRPr>
          </a:p>
          <a:p>
            <a:pPr marL="285750" indent="-285750" defTabSz="685800" eaLnBrk="0" fontAlgn="base" hangingPunct="0">
              <a:spcBef>
                <a:spcPct val="0"/>
              </a:spcBef>
              <a:spcAft>
                <a:spcPct val="0"/>
              </a:spcAft>
              <a:buFont typeface="Arial" panose="020B0604020202020204" pitchFamily="34" charset="0"/>
              <a:buChar char="•"/>
            </a:pP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Mjerni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opseg</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10- 85 000 pg/mL ( ne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razređuje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se)</a:t>
            </a:r>
            <a:endParaRPr lang="en-US" sz="1600"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en-US" sz="1600"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U svrhu dijagnostike, rezultate treba uvijek interpretirati zajedno sa pacijentovom istorijom bolesti, kliničkim pregledom i drugim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nalazima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a:t>
            </a:r>
            <a:endParaRPr lang="sr-Latn-BA"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a:spcBef>
                <a:spcPct val="0"/>
              </a:spcBef>
            </a:pPr>
            <a:r>
              <a:rPr lang="en-GB"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sr-Latn-BA" sz="1600" dirty="0">
                <a:solidFill>
                  <a:srgbClr val="0099FF"/>
                </a:solidFill>
                <a:latin typeface="Times New Roman" panose="02020603050405020304" pitchFamily="18" charset="0"/>
                <a:ea typeface="Calibri" pitchFamily="34" charset="0"/>
                <a:cs typeface="Times New Roman" panose="02020603050405020304" pitchFamily="18" charset="0"/>
              </a:rPr>
              <a:t> </a:t>
            </a:r>
            <a:r>
              <a:rPr lang="sr-Latn-BA" sz="1600" b="1" u="sng" dirty="0">
                <a:solidFill>
                  <a:srgbClr val="0099FF"/>
                </a:solidFill>
                <a:latin typeface="Times New Roman" panose="02020603050405020304" pitchFamily="18" charset="0"/>
                <a:ea typeface="Calibri" pitchFamily="34" charset="0"/>
                <a:cs typeface="Times New Roman" panose="02020603050405020304" pitchFamily="18" charset="0"/>
              </a:rPr>
              <a:t>Izračunavanje </a:t>
            </a:r>
            <a:r>
              <a:rPr lang="en-US" sz="1600" b="1" u="sng" dirty="0">
                <a:solidFill>
                  <a:srgbClr val="0099FF"/>
                </a:solidFill>
                <a:latin typeface="Times New Roman" panose="02020603050405020304" pitchFamily="18" charset="0"/>
                <a:cs typeface="Times New Roman" panose="02020603050405020304" pitchFamily="18" charset="0"/>
              </a:rPr>
              <a:t>o</a:t>
            </a:r>
            <a:r>
              <a:rPr lang="sr-Latn-BA" sz="1600" b="1" u="sng" dirty="0">
                <a:solidFill>
                  <a:srgbClr val="0099FF"/>
                </a:solidFill>
                <a:latin typeface="Times New Roman" panose="02020603050405020304" pitchFamily="18" charset="0"/>
                <a:cs typeface="Times New Roman" panose="02020603050405020304" pitchFamily="18" charset="0"/>
              </a:rPr>
              <a:t>dnosa</a:t>
            </a:r>
            <a:r>
              <a:rPr lang="en-US" sz="1600" b="1" u="sng" dirty="0">
                <a:solidFill>
                  <a:srgbClr val="0099FF"/>
                </a:solidFill>
                <a:latin typeface="Times New Roman" panose="02020603050405020304" pitchFamily="18" charset="0"/>
                <a:cs typeface="Times New Roman" panose="02020603050405020304" pitchFamily="18" charset="0"/>
              </a:rPr>
              <a:t> sFlt-1/ </a:t>
            </a:r>
            <a:r>
              <a:rPr lang="en-US" sz="1600" b="1" u="sng" dirty="0" err="1">
                <a:solidFill>
                  <a:srgbClr val="0099FF"/>
                </a:solidFill>
                <a:latin typeface="Times New Roman" panose="02020603050405020304" pitchFamily="18" charset="0"/>
                <a:cs typeface="Times New Roman" panose="02020603050405020304" pitchFamily="18" charset="0"/>
              </a:rPr>
              <a:t>PlGF</a:t>
            </a:r>
            <a:r>
              <a:rPr lang="en-US" sz="1600" b="1" u="sng" dirty="0">
                <a:solidFill>
                  <a:srgbClr val="0099FF"/>
                </a:solidFill>
                <a:latin typeface="Times New Roman" panose="02020603050405020304" pitchFamily="18" charset="0"/>
                <a:cs typeface="Times New Roman" panose="02020603050405020304" pitchFamily="18" charset="0"/>
              </a:rPr>
              <a:t> je </a:t>
            </a:r>
            <a:r>
              <a:rPr lang="en-US" sz="1600" b="1" u="sng" dirty="0" err="1">
                <a:solidFill>
                  <a:srgbClr val="0099FF"/>
                </a:solidFill>
                <a:latin typeface="Times New Roman" panose="02020603050405020304" pitchFamily="18" charset="0"/>
                <a:cs typeface="Times New Roman" panose="02020603050405020304" pitchFamily="18" charset="0"/>
              </a:rPr>
              <a:t>bolji</a:t>
            </a:r>
            <a:r>
              <a:rPr lang="en-US" sz="1600" b="1" u="sng" dirty="0">
                <a:solidFill>
                  <a:srgbClr val="0099FF"/>
                </a:solidFill>
                <a:latin typeface="Times New Roman" panose="02020603050405020304" pitchFamily="18" charset="0"/>
                <a:cs typeface="Times New Roman" panose="02020603050405020304" pitchFamily="18" charset="0"/>
              </a:rPr>
              <a:t> </a:t>
            </a:r>
            <a:r>
              <a:rPr lang="en-US" sz="1600" b="1" u="sng" dirty="0" err="1">
                <a:solidFill>
                  <a:srgbClr val="0099FF"/>
                </a:solidFill>
                <a:latin typeface="Times New Roman" panose="02020603050405020304" pitchFamily="18" charset="0"/>
                <a:cs typeface="Times New Roman" panose="02020603050405020304" pitchFamily="18" charset="0"/>
              </a:rPr>
              <a:t>pokazatelj</a:t>
            </a:r>
            <a:r>
              <a:rPr lang="en-US" sz="1600" b="1" u="sng" dirty="0">
                <a:solidFill>
                  <a:srgbClr val="0099FF"/>
                </a:solidFill>
                <a:latin typeface="Times New Roman" panose="02020603050405020304" pitchFamily="18" charset="0"/>
                <a:cs typeface="Times New Roman" panose="02020603050405020304" pitchFamily="18" charset="0"/>
              </a:rPr>
              <a:t> </a:t>
            </a:r>
            <a:r>
              <a:rPr lang="en-US" sz="1600" b="1" u="sng" dirty="0" err="1">
                <a:solidFill>
                  <a:srgbClr val="0099FF"/>
                </a:solidFill>
                <a:latin typeface="Times New Roman" panose="02020603050405020304" pitchFamily="18" charset="0"/>
                <a:cs typeface="Times New Roman" panose="02020603050405020304" pitchFamily="18" charset="0"/>
              </a:rPr>
              <a:t>preeklampsije</a:t>
            </a:r>
            <a:r>
              <a:rPr lang="en-US" sz="1600" b="1" u="sng" dirty="0">
                <a:solidFill>
                  <a:srgbClr val="0099FF"/>
                </a:solidFill>
                <a:latin typeface="Times New Roman" panose="02020603050405020304" pitchFamily="18" charset="0"/>
                <a:cs typeface="Times New Roman" panose="02020603050405020304" pitchFamily="18" charset="0"/>
              </a:rPr>
              <a:t> </a:t>
            </a:r>
            <a:r>
              <a:rPr lang="en-US" sz="1600" b="1" u="sng" dirty="0" err="1">
                <a:solidFill>
                  <a:srgbClr val="0099FF"/>
                </a:solidFill>
                <a:latin typeface="Times New Roman" panose="02020603050405020304" pitchFamily="18" charset="0"/>
                <a:cs typeface="Times New Roman" panose="02020603050405020304" pitchFamily="18" charset="0"/>
              </a:rPr>
              <a:t>nego</a:t>
            </a:r>
            <a:r>
              <a:rPr lang="en-US" sz="1600" b="1" u="sng" dirty="0">
                <a:solidFill>
                  <a:srgbClr val="0099FF"/>
                </a:solidFill>
                <a:latin typeface="Times New Roman" panose="02020603050405020304" pitchFamily="18" charset="0"/>
                <a:cs typeface="Times New Roman" panose="02020603050405020304" pitchFamily="18" charset="0"/>
              </a:rPr>
              <a:t> </a:t>
            </a:r>
            <a:r>
              <a:rPr lang="en-US" sz="1600" b="1" u="sng" dirty="0" err="1">
                <a:solidFill>
                  <a:srgbClr val="0099FF"/>
                </a:solidFill>
                <a:latin typeface="Times New Roman" panose="02020603050405020304" pitchFamily="18" charset="0"/>
                <a:cs typeface="Times New Roman" panose="02020603050405020304" pitchFamily="18" charset="0"/>
              </a:rPr>
              <a:t>mjerenje</a:t>
            </a:r>
            <a:r>
              <a:rPr lang="en-US" sz="1600" b="1" u="sng" dirty="0">
                <a:solidFill>
                  <a:srgbClr val="0099FF"/>
                </a:solidFill>
                <a:latin typeface="Times New Roman" panose="02020603050405020304" pitchFamily="18" charset="0"/>
                <a:cs typeface="Times New Roman" panose="02020603050405020304" pitchFamily="18" charset="0"/>
              </a:rPr>
              <a:t> </a:t>
            </a:r>
            <a:r>
              <a:rPr lang="en-US" sz="1600" b="1" u="sng" dirty="0" err="1">
                <a:solidFill>
                  <a:srgbClr val="0099FF"/>
                </a:solidFill>
                <a:latin typeface="Times New Roman" panose="02020603050405020304" pitchFamily="18" charset="0"/>
                <a:cs typeface="Times New Roman" panose="02020603050405020304" pitchFamily="18" charset="0"/>
              </a:rPr>
              <a:t>ovih</a:t>
            </a:r>
            <a:r>
              <a:rPr lang="en-US" sz="1600" b="1" u="sng" dirty="0">
                <a:solidFill>
                  <a:srgbClr val="0099FF"/>
                </a:solidFill>
                <a:latin typeface="Times New Roman" panose="02020603050405020304" pitchFamily="18" charset="0"/>
                <a:cs typeface="Times New Roman" panose="02020603050405020304" pitchFamily="18" charset="0"/>
              </a:rPr>
              <a:t> </a:t>
            </a:r>
            <a:r>
              <a:rPr lang="en-US" sz="1600" b="1" u="sng" dirty="0" err="1">
                <a:solidFill>
                  <a:srgbClr val="0099FF"/>
                </a:solidFill>
                <a:latin typeface="Times New Roman" panose="02020603050405020304" pitchFamily="18" charset="0"/>
                <a:cs typeface="Times New Roman" panose="02020603050405020304" pitchFamily="18" charset="0"/>
              </a:rPr>
              <a:t>markera</a:t>
            </a:r>
            <a:r>
              <a:rPr lang="en-US" sz="1600" b="1" u="sng" dirty="0">
                <a:solidFill>
                  <a:srgbClr val="0099FF"/>
                </a:solidFill>
                <a:latin typeface="Times New Roman" panose="02020603050405020304" pitchFamily="18" charset="0"/>
                <a:cs typeface="Times New Roman" panose="02020603050405020304" pitchFamily="18" charset="0"/>
              </a:rPr>
              <a:t> </a:t>
            </a:r>
            <a:r>
              <a:rPr lang="en-US" sz="1600" b="1" u="sng" dirty="0" err="1">
                <a:solidFill>
                  <a:srgbClr val="0099FF"/>
                </a:solidFill>
                <a:latin typeface="Times New Roman" panose="02020603050405020304" pitchFamily="18" charset="0"/>
                <a:cs typeface="Times New Roman" panose="02020603050405020304" pitchFamily="18" charset="0"/>
              </a:rPr>
              <a:t>pojedinačno</a:t>
            </a:r>
            <a:r>
              <a:rPr lang="en-US" sz="1600" b="1" u="sng" dirty="0">
                <a:solidFill>
                  <a:srgbClr val="0099FF"/>
                </a:solidFill>
                <a:latin typeface="Times New Roman" panose="02020603050405020304" pitchFamily="18" charset="0"/>
                <a:cs typeface="Times New Roman" panose="02020603050405020304" pitchFamily="18" charset="0"/>
              </a:rPr>
              <a:t> </a:t>
            </a:r>
            <a:r>
              <a:rPr lang="sr-Latn-BA" sz="1600" b="1" u="sng" dirty="0">
                <a:solidFill>
                  <a:srgbClr val="0099FF"/>
                </a:solidFill>
                <a:latin typeface="Times New Roman" panose="02020603050405020304" pitchFamily="18" charset="0"/>
                <a:cs typeface="Times New Roman" panose="02020603050405020304" pitchFamily="18" charset="0"/>
              </a:rPr>
              <a:t>.</a:t>
            </a:r>
            <a:endParaRPr lang="sr-Latn-BA" sz="1600" b="1" u="sng" dirty="0">
              <a:solidFill>
                <a:srgbClr val="0099FF"/>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pPr>
            <a:endParaRPr lang="sr-Latn-BA"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pPr>
            <a:endParaRPr lang="sr-Latn-BA" sz="1200"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sr-Latn-BA" sz="1200"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sr-Latn-BA" sz="1200"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sr-Latn-BA" sz="1200"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sr-Latn-BA" sz="1200"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sr-Latn-BA" sz="1200"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en-US" sz="1200"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en-US"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113363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Rectangle 281">
            <a:extLst>
              <a:ext uri="{FF2B5EF4-FFF2-40B4-BE49-F238E27FC236}">
                <a16:creationId xmlns:a16="http://schemas.microsoft.com/office/drawing/2014/main" xmlns="" id="{125E102B-3DFA-442F-9820-507B8E61FC99}"/>
              </a:ext>
            </a:extLst>
          </p:cNvPr>
          <p:cNvSpPr/>
          <p:nvPr/>
        </p:nvSpPr>
        <p:spPr>
          <a:xfrm>
            <a:off x="0" y="5446389"/>
            <a:ext cx="9144000" cy="554361"/>
          </a:xfrm>
          <a:prstGeom prst="rect">
            <a:avLst/>
          </a:prstGeom>
          <a:no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350">
              <a:solidFill>
                <a:prstClr val="white"/>
              </a:solidFill>
              <a:latin typeface="Times New Roman" panose="02020603050405020304" pitchFamily="18" charset="0"/>
              <a:cs typeface="Times New Roman" panose="02020603050405020304" pitchFamily="18" charset="0"/>
            </a:endParaRPr>
          </a:p>
        </p:txBody>
      </p:sp>
      <p:sp>
        <p:nvSpPr>
          <p:cNvPr id="283" name="Rectangle 15">
            <a:extLst>
              <a:ext uri="{FF2B5EF4-FFF2-40B4-BE49-F238E27FC236}">
                <a16:creationId xmlns:a16="http://schemas.microsoft.com/office/drawing/2014/main" xmlns="" id="{49BAA5EC-B010-4070-8EA8-29B1BC988A19}"/>
              </a:ext>
            </a:extLst>
          </p:cNvPr>
          <p:cNvSpPr>
            <a:spLocks noChangeArrowheads="1"/>
          </p:cNvSpPr>
          <p:nvPr/>
        </p:nvSpPr>
        <p:spPr bwMode="auto">
          <a:xfrm>
            <a:off x="278607" y="5746773"/>
            <a:ext cx="8586788" cy="230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marL="0" indent="0" defTabSz="685800" eaLnBrk="1" hangingPunct="1">
              <a:tabLst>
                <a:tab pos="133350" algn="l"/>
                <a:tab pos="271463" algn="l"/>
              </a:tabLst>
            </a:pPr>
            <a:r>
              <a:rPr lang="da-DK" altLang="en-US" sz="750" b="0" dirty="0">
                <a:solidFill>
                  <a:prstClr val="white"/>
                </a:solidFill>
                <a:latin typeface="Times New Roman" panose="02020603050405020304" pitchFamily="18" charset="0"/>
                <a:cs typeface="Times New Roman" panose="02020603050405020304" pitchFamily="18" charset="0"/>
              </a:rPr>
              <a:t>Levine, RJ., et al. (2004). N Engl J Med 350, 672-83</a:t>
            </a:r>
          </a:p>
        </p:txBody>
      </p:sp>
      <p:sp>
        <p:nvSpPr>
          <p:cNvPr id="5" name="Title 4"/>
          <p:cNvSpPr>
            <a:spLocks noGrp="1"/>
          </p:cNvSpPr>
          <p:nvPr>
            <p:ph type="title"/>
          </p:nvPr>
        </p:nvSpPr>
        <p:spPr>
          <a:xfrm>
            <a:off x="113006" y="346596"/>
            <a:ext cx="8073084" cy="994172"/>
          </a:xfrm>
        </p:spPr>
        <p:txBody>
          <a:bodyPr>
            <a:normAutofit fontScale="90000"/>
          </a:bodyPr>
          <a:lstStyle/>
          <a:p>
            <a:r>
              <a:rPr lang="sr-Latn-BA" sz="2700" dirty="0" err="1"/>
              <a:t>Disbalans</a:t>
            </a:r>
            <a:r>
              <a:rPr lang="sr-Latn-BA" sz="2700" dirty="0"/>
              <a:t> koncentracija biohemijskih markera preeklampsije </a:t>
            </a:r>
            <a:r>
              <a:rPr lang="en-US" sz="2700" dirty="0"/>
              <a:t>sFlt-1 </a:t>
            </a:r>
            <a:r>
              <a:rPr lang="sr-Latn-BA" sz="2700" dirty="0"/>
              <a:t>i</a:t>
            </a:r>
            <a:r>
              <a:rPr lang="en-US" sz="2700" dirty="0"/>
              <a:t> </a:t>
            </a:r>
            <a:r>
              <a:rPr lang="en-US" sz="2700" dirty="0" err="1"/>
              <a:t>PlGF</a:t>
            </a:r>
            <a:r>
              <a:rPr lang="sr-Latn-BA" sz="1200" dirty="0"/>
              <a:t/>
            </a:r>
            <a:br>
              <a:rPr lang="sr-Latn-BA" sz="1200" dirty="0"/>
            </a:br>
            <a:r>
              <a:rPr lang="en-US" sz="1200" dirty="0"/>
              <a:t/>
            </a:r>
            <a:br>
              <a:rPr lang="en-US" sz="1200" dirty="0"/>
            </a:br>
            <a:r>
              <a:rPr lang="sr-Latn-BA" sz="1800" i="1" dirty="0"/>
              <a:t>Promjena u koncetracijama sFlt-1 i PlGF je prisutna prije pojave kliničkih simptoma preeklampsije</a:t>
            </a:r>
            <a:endParaRPr lang="en-US" sz="1800" i="1" dirty="0"/>
          </a:p>
        </p:txBody>
      </p:sp>
      <p:grpSp>
        <p:nvGrpSpPr>
          <p:cNvPr id="305" name="Group 304">
            <a:extLst>
              <a:ext uri="{FF2B5EF4-FFF2-40B4-BE49-F238E27FC236}">
                <a16:creationId xmlns:a16="http://schemas.microsoft.com/office/drawing/2014/main" xmlns="" id="{3A2AEE8C-382B-4B0B-9BB9-4152118C68FF}"/>
              </a:ext>
            </a:extLst>
          </p:cNvPr>
          <p:cNvGrpSpPr/>
          <p:nvPr/>
        </p:nvGrpSpPr>
        <p:grpSpPr>
          <a:xfrm>
            <a:off x="3747375" y="3615023"/>
            <a:ext cx="1590200" cy="746097"/>
            <a:chOff x="5782059" y="2077409"/>
            <a:chExt cx="2500068" cy="1070967"/>
          </a:xfrm>
          <a:solidFill>
            <a:schemeClr val="accent2">
              <a:alpha val="27000"/>
            </a:schemeClr>
          </a:solidFill>
        </p:grpSpPr>
        <p:grpSp>
          <p:nvGrpSpPr>
            <p:cNvPr id="356" name="Group 355">
              <a:extLst>
                <a:ext uri="{FF2B5EF4-FFF2-40B4-BE49-F238E27FC236}">
                  <a16:creationId xmlns:a16="http://schemas.microsoft.com/office/drawing/2014/main" xmlns="" id="{CFAED944-2E98-40B5-9287-2A48B366E3EE}"/>
                </a:ext>
              </a:extLst>
            </p:cNvPr>
            <p:cNvGrpSpPr/>
            <p:nvPr/>
          </p:nvGrpSpPr>
          <p:grpSpPr>
            <a:xfrm>
              <a:off x="5782059" y="2077409"/>
              <a:ext cx="868438" cy="281641"/>
              <a:chOff x="4896199" y="5568105"/>
              <a:chExt cx="868438" cy="281641"/>
            </a:xfrm>
            <a:grpFill/>
          </p:grpSpPr>
          <p:sp>
            <p:nvSpPr>
              <p:cNvPr id="366" name="Freeform 153">
                <a:extLst>
                  <a:ext uri="{FF2B5EF4-FFF2-40B4-BE49-F238E27FC236}">
                    <a16:creationId xmlns:a16="http://schemas.microsoft.com/office/drawing/2014/main" xmlns="" id="{4EC78EB7-7524-4EE2-8B10-C66DAA3C403F}"/>
                  </a:ext>
                </a:extLst>
              </p:cNvPr>
              <p:cNvSpPr/>
              <p:nvPr/>
            </p:nvSpPr>
            <p:spPr bwMode="auto">
              <a:xfrm>
                <a:off x="4896199" y="5687567"/>
                <a:ext cx="144000" cy="0"/>
              </a:xfrm>
              <a:custGeom>
                <a:avLst/>
                <a:gdLst>
                  <a:gd name="connsiteX0" fmla="*/ 0 w 299923"/>
                  <a:gd name="connsiteY0" fmla="*/ 0 h 0"/>
                  <a:gd name="connsiteX1" fmla="*/ 299923 w 299923"/>
                  <a:gd name="connsiteY1" fmla="*/ 0 h 0"/>
                </a:gdLst>
                <a:ahLst/>
                <a:cxnLst>
                  <a:cxn ang="0">
                    <a:pos x="connsiteX0" y="connsiteY0"/>
                  </a:cxn>
                  <a:cxn ang="0">
                    <a:pos x="connsiteX1" y="connsiteY1"/>
                  </a:cxn>
                </a:cxnLst>
                <a:rect l="l" t="t" r="r" b="b"/>
                <a:pathLst>
                  <a:path w="299923">
                    <a:moveTo>
                      <a:pt x="0" y="0"/>
                    </a:moveTo>
                    <a:lnTo>
                      <a:pt x="299923" y="0"/>
                    </a:lnTo>
                  </a:path>
                </a:pathLst>
              </a:custGeom>
              <a:grpFill/>
              <a:ln w="381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750" dirty="0">
                  <a:solidFill>
                    <a:prstClr val="black"/>
                  </a:solidFill>
                  <a:latin typeface="Times New Roman" panose="02020603050405020304" pitchFamily="18" charset="0"/>
                  <a:cs typeface="Times New Roman" panose="02020603050405020304" pitchFamily="18" charset="0"/>
                </a:endParaRPr>
              </a:p>
            </p:txBody>
          </p:sp>
          <p:sp>
            <p:nvSpPr>
              <p:cNvPr id="367" name="TextBox 366">
                <a:extLst>
                  <a:ext uri="{FF2B5EF4-FFF2-40B4-BE49-F238E27FC236}">
                    <a16:creationId xmlns:a16="http://schemas.microsoft.com/office/drawing/2014/main" xmlns="" id="{521780F2-2E41-4D79-A566-A1EE2E3F3AD1}"/>
                  </a:ext>
                </a:extLst>
              </p:cNvPr>
              <p:cNvSpPr txBox="1"/>
              <p:nvPr/>
            </p:nvSpPr>
            <p:spPr>
              <a:xfrm>
                <a:off x="5005840" y="5568105"/>
                <a:ext cx="758797" cy="281641"/>
              </a:xfrm>
              <a:prstGeom prst="rect">
                <a:avLst/>
              </a:prstGeom>
              <a:noFill/>
            </p:spPr>
            <p:txBody>
              <a:bodyPr wrap="none" rtlCol="0">
                <a:noAutofit/>
              </a:bodyPr>
              <a:lstStyle/>
              <a:p>
                <a:pPr defTabSz="685800"/>
                <a:r>
                  <a:rPr lang="en-US" sz="750" dirty="0" err="1">
                    <a:solidFill>
                      <a:prstClr val="black"/>
                    </a:solidFill>
                    <a:latin typeface="Times New Roman" panose="02020603050405020304" pitchFamily="18" charset="0"/>
                    <a:cs typeface="Times New Roman" panose="02020603050405020304" pitchFamily="18" charset="0"/>
                  </a:rPr>
                  <a:t>Kontrole</a:t>
                </a:r>
                <a:endParaRPr lang="en-US" sz="750" dirty="0">
                  <a:solidFill>
                    <a:prstClr val="black"/>
                  </a:solidFill>
                  <a:latin typeface="Times New Roman" panose="02020603050405020304" pitchFamily="18" charset="0"/>
                  <a:cs typeface="Times New Roman" panose="02020603050405020304" pitchFamily="18" charset="0"/>
                </a:endParaRPr>
              </a:p>
            </p:txBody>
          </p:sp>
        </p:grpSp>
        <p:grpSp>
          <p:nvGrpSpPr>
            <p:cNvPr id="357" name="Group 356">
              <a:extLst>
                <a:ext uri="{FF2B5EF4-FFF2-40B4-BE49-F238E27FC236}">
                  <a16:creationId xmlns:a16="http://schemas.microsoft.com/office/drawing/2014/main" xmlns="" id="{F17877DE-C892-413D-9388-AB7DD6C5154E}"/>
                </a:ext>
              </a:extLst>
            </p:cNvPr>
            <p:cNvGrpSpPr/>
            <p:nvPr/>
          </p:nvGrpSpPr>
          <p:grpSpPr>
            <a:xfrm>
              <a:off x="5782059" y="2608756"/>
              <a:ext cx="1987271" cy="281642"/>
              <a:chOff x="2042160" y="5716870"/>
              <a:chExt cx="1987271" cy="281642"/>
            </a:xfrm>
            <a:grpFill/>
          </p:grpSpPr>
          <p:sp>
            <p:nvSpPr>
              <p:cNvPr id="364" name="Freeform 159">
                <a:extLst>
                  <a:ext uri="{FF2B5EF4-FFF2-40B4-BE49-F238E27FC236}">
                    <a16:creationId xmlns:a16="http://schemas.microsoft.com/office/drawing/2014/main" xmlns="" id="{A3CFC7DC-2FD7-4C83-A20F-92BB66E5A29C}"/>
                  </a:ext>
                </a:extLst>
              </p:cNvPr>
              <p:cNvSpPr/>
              <p:nvPr/>
            </p:nvSpPr>
            <p:spPr bwMode="auto">
              <a:xfrm>
                <a:off x="2042160" y="5828995"/>
                <a:ext cx="144000" cy="0"/>
              </a:xfrm>
              <a:custGeom>
                <a:avLst/>
                <a:gdLst>
                  <a:gd name="connsiteX0" fmla="*/ 0 w 299923"/>
                  <a:gd name="connsiteY0" fmla="*/ 0 h 0"/>
                  <a:gd name="connsiteX1" fmla="*/ 299923 w 299923"/>
                  <a:gd name="connsiteY1" fmla="*/ 0 h 0"/>
                </a:gdLst>
                <a:ahLst/>
                <a:cxnLst>
                  <a:cxn ang="0">
                    <a:pos x="connsiteX0" y="connsiteY0"/>
                  </a:cxn>
                  <a:cxn ang="0">
                    <a:pos x="connsiteX1" y="connsiteY1"/>
                  </a:cxn>
                </a:cxnLst>
                <a:rect l="l" t="t" r="r" b="b"/>
                <a:pathLst>
                  <a:path w="299923">
                    <a:moveTo>
                      <a:pt x="0" y="0"/>
                    </a:moveTo>
                    <a:lnTo>
                      <a:pt x="299923" y="0"/>
                    </a:lnTo>
                  </a:path>
                </a:pathLst>
              </a:custGeom>
              <a:grpFill/>
              <a:ln w="31750"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750" dirty="0">
                  <a:solidFill>
                    <a:prstClr val="black"/>
                  </a:solidFill>
                  <a:latin typeface="Times New Roman" panose="02020603050405020304" pitchFamily="18" charset="0"/>
                  <a:cs typeface="Times New Roman" panose="02020603050405020304" pitchFamily="18" charset="0"/>
                </a:endParaRPr>
              </a:p>
            </p:txBody>
          </p:sp>
          <p:sp>
            <p:nvSpPr>
              <p:cNvPr id="365" name="TextBox 364">
                <a:extLst>
                  <a:ext uri="{FF2B5EF4-FFF2-40B4-BE49-F238E27FC236}">
                    <a16:creationId xmlns:a16="http://schemas.microsoft.com/office/drawing/2014/main" xmlns="" id="{244FB85C-2A3B-45F0-8725-07E8D7EAC78F}"/>
                  </a:ext>
                </a:extLst>
              </p:cNvPr>
              <p:cNvSpPr txBox="1"/>
              <p:nvPr/>
            </p:nvSpPr>
            <p:spPr>
              <a:xfrm>
                <a:off x="2151801" y="5716870"/>
                <a:ext cx="1877630" cy="281642"/>
              </a:xfrm>
              <a:prstGeom prst="rect">
                <a:avLst/>
              </a:prstGeom>
              <a:noFill/>
            </p:spPr>
            <p:txBody>
              <a:bodyPr wrap="none" rtlCol="0">
                <a:noAutofit/>
              </a:bodyPr>
              <a:lstStyle/>
              <a:p>
                <a:pPr defTabSz="685800"/>
                <a:r>
                  <a:rPr lang="en-US" sz="750" dirty="0" err="1">
                    <a:solidFill>
                      <a:prstClr val="black"/>
                    </a:solidFill>
                    <a:latin typeface="Times New Roman" panose="02020603050405020304" pitchFamily="18" charset="0"/>
                    <a:cs typeface="Times New Roman" panose="02020603050405020304" pitchFamily="18" charset="0"/>
                  </a:rPr>
                  <a:t>Žene</a:t>
                </a:r>
                <a:r>
                  <a:rPr lang="en-US" sz="750" dirty="0">
                    <a:solidFill>
                      <a:prstClr val="black"/>
                    </a:solidFill>
                    <a:latin typeface="Times New Roman" panose="02020603050405020304" pitchFamily="18" charset="0"/>
                    <a:cs typeface="Times New Roman" panose="02020603050405020304" pitchFamily="18" charset="0"/>
                  </a:rPr>
                  <a:t> </a:t>
                </a:r>
                <a:r>
                  <a:rPr lang="en-US" sz="750" dirty="0" err="1">
                    <a:solidFill>
                      <a:prstClr val="black"/>
                    </a:solidFill>
                    <a:latin typeface="Times New Roman" panose="02020603050405020304" pitchFamily="18" charset="0"/>
                    <a:cs typeface="Times New Roman" panose="02020603050405020304" pitchFamily="18" charset="0"/>
                  </a:rPr>
                  <a:t>koje</a:t>
                </a:r>
                <a:r>
                  <a:rPr lang="en-US" sz="750" dirty="0">
                    <a:solidFill>
                      <a:prstClr val="black"/>
                    </a:solidFill>
                    <a:latin typeface="Times New Roman" panose="02020603050405020304" pitchFamily="18" charset="0"/>
                    <a:cs typeface="Times New Roman" panose="02020603050405020304" pitchFamily="18" charset="0"/>
                  </a:rPr>
                  <a:t> </a:t>
                </a:r>
                <a:r>
                  <a:rPr lang="en-US" sz="750" dirty="0" err="1">
                    <a:solidFill>
                      <a:prstClr val="black"/>
                    </a:solidFill>
                    <a:latin typeface="Times New Roman" panose="02020603050405020304" pitchFamily="18" charset="0"/>
                    <a:cs typeface="Times New Roman" panose="02020603050405020304" pitchFamily="18" charset="0"/>
                  </a:rPr>
                  <a:t>su</a:t>
                </a:r>
                <a:r>
                  <a:rPr lang="en-US" sz="750" dirty="0">
                    <a:solidFill>
                      <a:prstClr val="black"/>
                    </a:solidFill>
                    <a:latin typeface="Times New Roman" panose="02020603050405020304" pitchFamily="18" charset="0"/>
                    <a:cs typeface="Times New Roman" panose="02020603050405020304" pitchFamily="18" charset="0"/>
                  </a:rPr>
                  <a:t> </a:t>
                </a:r>
                <a:r>
                  <a:rPr lang="en-US" sz="750" dirty="0" err="1">
                    <a:solidFill>
                      <a:prstClr val="black"/>
                    </a:solidFill>
                    <a:latin typeface="Times New Roman" panose="02020603050405020304" pitchFamily="18" charset="0"/>
                    <a:cs typeface="Times New Roman" panose="02020603050405020304" pitchFamily="18" charset="0"/>
                  </a:rPr>
                  <a:t>kasnije</a:t>
                </a:r>
                <a:r>
                  <a:rPr lang="en-US" sz="750" dirty="0">
                    <a:solidFill>
                      <a:prstClr val="black"/>
                    </a:solidFill>
                    <a:latin typeface="Times New Roman" panose="02020603050405020304" pitchFamily="18" charset="0"/>
                    <a:cs typeface="Times New Roman" panose="02020603050405020304" pitchFamily="18" charset="0"/>
                  </a:rPr>
                  <a:t> </a:t>
                </a:r>
                <a:r>
                  <a:rPr lang="en-US" sz="750" dirty="0" err="1">
                    <a:solidFill>
                      <a:prstClr val="black"/>
                    </a:solidFill>
                    <a:latin typeface="Times New Roman" panose="02020603050405020304" pitchFamily="18" charset="0"/>
                    <a:cs typeface="Times New Roman" panose="02020603050405020304" pitchFamily="18" charset="0"/>
                  </a:rPr>
                  <a:t>razvile</a:t>
                </a:r>
                <a:r>
                  <a:rPr lang="en-US" sz="750" dirty="0">
                    <a:solidFill>
                      <a:prstClr val="black"/>
                    </a:solidFill>
                    <a:latin typeface="Times New Roman" panose="02020603050405020304" pitchFamily="18" charset="0"/>
                    <a:cs typeface="Times New Roman" panose="02020603050405020304" pitchFamily="18" charset="0"/>
                  </a:rPr>
                  <a:t> PE</a:t>
                </a:r>
              </a:p>
            </p:txBody>
          </p:sp>
        </p:grpSp>
        <p:grpSp>
          <p:nvGrpSpPr>
            <p:cNvPr id="358" name="Group 357">
              <a:extLst>
                <a:ext uri="{FF2B5EF4-FFF2-40B4-BE49-F238E27FC236}">
                  <a16:creationId xmlns:a16="http://schemas.microsoft.com/office/drawing/2014/main" xmlns="" id="{212E3767-75E9-43C9-B137-AEFBFDF4F3CF}"/>
                </a:ext>
              </a:extLst>
            </p:cNvPr>
            <p:cNvGrpSpPr/>
            <p:nvPr/>
          </p:nvGrpSpPr>
          <p:grpSpPr>
            <a:xfrm>
              <a:off x="5782059" y="2866734"/>
              <a:ext cx="2500068" cy="281642"/>
              <a:chOff x="4917434" y="5799232"/>
              <a:chExt cx="2500068" cy="281642"/>
            </a:xfrm>
            <a:grpFill/>
          </p:grpSpPr>
          <p:sp>
            <p:nvSpPr>
              <p:cNvPr id="362" name="Freeform 117">
                <a:extLst>
                  <a:ext uri="{FF2B5EF4-FFF2-40B4-BE49-F238E27FC236}">
                    <a16:creationId xmlns:a16="http://schemas.microsoft.com/office/drawing/2014/main" xmlns="" id="{AFD41916-0E80-4C87-8CE6-A5E97F1142E7}"/>
                  </a:ext>
                </a:extLst>
              </p:cNvPr>
              <p:cNvSpPr/>
              <p:nvPr/>
            </p:nvSpPr>
            <p:spPr bwMode="auto">
              <a:xfrm>
                <a:off x="4917434" y="5922875"/>
                <a:ext cx="144000" cy="0"/>
              </a:xfrm>
              <a:custGeom>
                <a:avLst/>
                <a:gdLst>
                  <a:gd name="connsiteX0" fmla="*/ 0 w 299923"/>
                  <a:gd name="connsiteY0" fmla="*/ 0 h 0"/>
                  <a:gd name="connsiteX1" fmla="*/ 299923 w 299923"/>
                  <a:gd name="connsiteY1" fmla="*/ 0 h 0"/>
                </a:gdLst>
                <a:ahLst/>
                <a:cxnLst>
                  <a:cxn ang="0">
                    <a:pos x="connsiteX0" y="connsiteY0"/>
                  </a:cxn>
                  <a:cxn ang="0">
                    <a:pos x="connsiteX1" y="connsiteY1"/>
                  </a:cxn>
                </a:cxnLst>
                <a:rect l="l" t="t" r="r" b="b"/>
                <a:pathLst>
                  <a:path w="299923">
                    <a:moveTo>
                      <a:pt x="0" y="0"/>
                    </a:moveTo>
                    <a:lnTo>
                      <a:pt x="299923" y="0"/>
                    </a:lnTo>
                  </a:path>
                </a:pathLst>
              </a:custGeom>
              <a:grpFill/>
              <a:ln w="38100" cap="flat" cmpd="sng" algn="ctr">
                <a:solidFill>
                  <a:schemeClr val="accent2"/>
                </a:solidFill>
                <a:prstDash val="sysDot"/>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750" dirty="0">
                  <a:solidFill>
                    <a:prstClr val="black"/>
                  </a:solidFill>
                  <a:latin typeface="Times New Roman" panose="02020603050405020304" pitchFamily="18" charset="0"/>
                  <a:cs typeface="Times New Roman" panose="02020603050405020304" pitchFamily="18" charset="0"/>
                </a:endParaRPr>
              </a:p>
            </p:txBody>
          </p:sp>
          <p:sp>
            <p:nvSpPr>
              <p:cNvPr id="363" name="TextBox 362">
                <a:extLst>
                  <a:ext uri="{FF2B5EF4-FFF2-40B4-BE49-F238E27FC236}">
                    <a16:creationId xmlns:a16="http://schemas.microsoft.com/office/drawing/2014/main" xmlns="" id="{75E88C70-22B8-4C66-BACD-5471B70A97F3}"/>
                  </a:ext>
                </a:extLst>
              </p:cNvPr>
              <p:cNvSpPr txBox="1"/>
              <p:nvPr/>
            </p:nvSpPr>
            <p:spPr>
              <a:xfrm>
                <a:off x="5027075" y="5799232"/>
                <a:ext cx="2390427" cy="281642"/>
              </a:xfrm>
              <a:prstGeom prst="rect">
                <a:avLst/>
              </a:prstGeom>
              <a:noFill/>
            </p:spPr>
            <p:txBody>
              <a:bodyPr wrap="none" rtlCol="0">
                <a:noAutofit/>
              </a:bodyPr>
              <a:lstStyle/>
              <a:p>
                <a:pPr defTabSz="685800"/>
                <a:r>
                  <a:rPr lang="en-US" sz="750" dirty="0" err="1">
                    <a:solidFill>
                      <a:prstClr val="black"/>
                    </a:solidFill>
                    <a:latin typeface="Times New Roman" panose="02020603050405020304" pitchFamily="18" charset="0"/>
                    <a:cs typeface="Times New Roman" panose="02020603050405020304" pitchFamily="18" charset="0"/>
                  </a:rPr>
                  <a:t>Žene</a:t>
                </a:r>
                <a:r>
                  <a:rPr lang="en-US" sz="750" dirty="0">
                    <a:solidFill>
                      <a:prstClr val="black"/>
                    </a:solidFill>
                    <a:latin typeface="Times New Roman" panose="02020603050405020304" pitchFamily="18" charset="0"/>
                    <a:cs typeface="Times New Roman" panose="02020603050405020304" pitchFamily="18" charset="0"/>
                  </a:rPr>
                  <a:t> </a:t>
                </a:r>
                <a:r>
                  <a:rPr lang="en-US" sz="750" dirty="0" err="1">
                    <a:solidFill>
                      <a:prstClr val="black"/>
                    </a:solidFill>
                    <a:latin typeface="Times New Roman" panose="02020603050405020304" pitchFamily="18" charset="0"/>
                    <a:cs typeface="Times New Roman" panose="02020603050405020304" pitchFamily="18" charset="0"/>
                  </a:rPr>
                  <a:t>koje</a:t>
                </a:r>
                <a:r>
                  <a:rPr lang="en-US" sz="750" dirty="0">
                    <a:solidFill>
                      <a:prstClr val="black"/>
                    </a:solidFill>
                    <a:latin typeface="Times New Roman" panose="02020603050405020304" pitchFamily="18" charset="0"/>
                    <a:cs typeface="Times New Roman" panose="02020603050405020304" pitchFamily="18" charset="0"/>
                  </a:rPr>
                  <a:t> </a:t>
                </a:r>
                <a:r>
                  <a:rPr lang="en-US" sz="750" dirty="0" err="1">
                    <a:solidFill>
                      <a:prstClr val="black"/>
                    </a:solidFill>
                    <a:latin typeface="Times New Roman" panose="02020603050405020304" pitchFamily="18" charset="0"/>
                    <a:cs typeface="Times New Roman" panose="02020603050405020304" pitchFamily="18" charset="0"/>
                  </a:rPr>
                  <a:t>su</a:t>
                </a:r>
                <a:r>
                  <a:rPr lang="en-US" sz="750" dirty="0">
                    <a:solidFill>
                      <a:prstClr val="black"/>
                    </a:solidFill>
                    <a:latin typeface="Times New Roman" panose="02020603050405020304" pitchFamily="18" charset="0"/>
                    <a:cs typeface="Times New Roman" panose="02020603050405020304" pitchFamily="18" charset="0"/>
                  </a:rPr>
                  <a:t> </a:t>
                </a:r>
                <a:r>
                  <a:rPr lang="en-US" sz="750" dirty="0" err="1">
                    <a:solidFill>
                      <a:prstClr val="black"/>
                    </a:solidFill>
                    <a:latin typeface="Times New Roman" panose="02020603050405020304" pitchFamily="18" charset="0"/>
                    <a:cs typeface="Times New Roman" panose="02020603050405020304" pitchFamily="18" charset="0"/>
                  </a:rPr>
                  <a:t>razvile</a:t>
                </a:r>
                <a:r>
                  <a:rPr lang="en-US" sz="750" dirty="0">
                    <a:solidFill>
                      <a:prstClr val="black"/>
                    </a:solidFill>
                    <a:latin typeface="Times New Roman" panose="02020603050405020304" pitchFamily="18" charset="0"/>
                    <a:cs typeface="Times New Roman" panose="02020603050405020304" pitchFamily="18" charset="0"/>
                  </a:rPr>
                  <a:t> PE &gt; 5 </a:t>
                </a:r>
                <a:r>
                  <a:rPr lang="en-US" sz="750" dirty="0" err="1">
                    <a:solidFill>
                      <a:prstClr val="black"/>
                    </a:solidFill>
                    <a:latin typeface="Times New Roman" panose="02020603050405020304" pitchFamily="18" charset="0"/>
                    <a:cs typeface="Times New Roman" panose="02020603050405020304" pitchFamily="18" charset="0"/>
                  </a:rPr>
                  <a:t>nedelja</a:t>
                </a:r>
                <a:r>
                  <a:rPr lang="en-US" sz="750" dirty="0">
                    <a:solidFill>
                      <a:prstClr val="black"/>
                    </a:solidFill>
                    <a:latin typeface="Times New Roman" panose="02020603050405020304" pitchFamily="18" charset="0"/>
                    <a:cs typeface="Times New Roman" panose="02020603050405020304" pitchFamily="18" charset="0"/>
                  </a:rPr>
                  <a:t> </a:t>
                </a:r>
                <a:r>
                  <a:rPr lang="en-US" sz="750" dirty="0" err="1">
                    <a:solidFill>
                      <a:prstClr val="black"/>
                    </a:solidFill>
                    <a:latin typeface="Times New Roman" panose="02020603050405020304" pitchFamily="18" charset="0"/>
                    <a:cs typeface="Times New Roman" panose="02020603050405020304" pitchFamily="18" charset="0"/>
                  </a:rPr>
                  <a:t>kasnije</a:t>
                </a:r>
                <a:endParaRPr lang="en-US" sz="750" dirty="0">
                  <a:solidFill>
                    <a:prstClr val="black"/>
                  </a:solidFill>
                  <a:latin typeface="Times New Roman" panose="02020603050405020304" pitchFamily="18" charset="0"/>
                  <a:cs typeface="Times New Roman" panose="02020603050405020304" pitchFamily="18" charset="0"/>
                </a:endParaRPr>
              </a:p>
            </p:txBody>
          </p:sp>
        </p:grpSp>
        <p:grpSp>
          <p:nvGrpSpPr>
            <p:cNvPr id="359" name="Group 358">
              <a:extLst>
                <a:ext uri="{FF2B5EF4-FFF2-40B4-BE49-F238E27FC236}">
                  <a16:creationId xmlns:a16="http://schemas.microsoft.com/office/drawing/2014/main" xmlns="" id="{96893489-C556-4352-B30E-18943F1CFF12}"/>
                </a:ext>
              </a:extLst>
            </p:cNvPr>
            <p:cNvGrpSpPr/>
            <p:nvPr/>
          </p:nvGrpSpPr>
          <p:grpSpPr>
            <a:xfrm>
              <a:off x="5782059" y="2350777"/>
              <a:ext cx="1863554" cy="281642"/>
              <a:chOff x="1950307" y="5564470"/>
              <a:chExt cx="1863554" cy="281642"/>
            </a:xfrm>
            <a:grpFill/>
          </p:grpSpPr>
          <p:sp>
            <p:nvSpPr>
              <p:cNvPr id="360" name="Freeform 120">
                <a:extLst>
                  <a:ext uri="{FF2B5EF4-FFF2-40B4-BE49-F238E27FC236}">
                    <a16:creationId xmlns:a16="http://schemas.microsoft.com/office/drawing/2014/main" xmlns="" id="{1C0CB7F9-CA92-456A-AC50-6C5F8031BFEA}"/>
                  </a:ext>
                </a:extLst>
              </p:cNvPr>
              <p:cNvSpPr/>
              <p:nvPr/>
            </p:nvSpPr>
            <p:spPr bwMode="auto">
              <a:xfrm>
                <a:off x="1950307" y="5676595"/>
                <a:ext cx="144000" cy="0"/>
              </a:xfrm>
              <a:custGeom>
                <a:avLst/>
                <a:gdLst>
                  <a:gd name="connsiteX0" fmla="*/ 0 w 299923"/>
                  <a:gd name="connsiteY0" fmla="*/ 0 h 0"/>
                  <a:gd name="connsiteX1" fmla="*/ 299923 w 299923"/>
                  <a:gd name="connsiteY1" fmla="*/ 0 h 0"/>
                </a:gdLst>
                <a:ahLst/>
                <a:cxnLst>
                  <a:cxn ang="0">
                    <a:pos x="connsiteX0" y="connsiteY0"/>
                  </a:cxn>
                  <a:cxn ang="0">
                    <a:pos x="connsiteX1" y="connsiteY1"/>
                  </a:cxn>
                </a:cxnLst>
                <a:rect l="l" t="t" r="r" b="b"/>
                <a:pathLst>
                  <a:path w="299923">
                    <a:moveTo>
                      <a:pt x="0" y="0"/>
                    </a:moveTo>
                    <a:lnTo>
                      <a:pt x="299923" y="0"/>
                    </a:lnTo>
                  </a:path>
                </a:pathLst>
              </a:custGeom>
              <a:grpFill/>
              <a:ln w="38100" cap="flat" cmpd="sng" algn="ctr">
                <a:solidFill>
                  <a:schemeClr val="accent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750" dirty="0">
                  <a:solidFill>
                    <a:prstClr val="black"/>
                  </a:solidFill>
                  <a:latin typeface="Times New Roman" panose="02020603050405020304" pitchFamily="18" charset="0"/>
                  <a:cs typeface="Times New Roman" panose="02020603050405020304" pitchFamily="18" charset="0"/>
                </a:endParaRPr>
              </a:p>
            </p:txBody>
          </p:sp>
          <p:sp>
            <p:nvSpPr>
              <p:cNvPr id="361" name="TextBox 360">
                <a:extLst>
                  <a:ext uri="{FF2B5EF4-FFF2-40B4-BE49-F238E27FC236}">
                    <a16:creationId xmlns:a16="http://schemas.microsoft.com/office/drawing/2014/main" xmlns="" id="{A7C00CBE-CBAF-473B-95F7-111068B22484}"/>
                  </a:ext>
                </a:extLst>
              </p:cNvPr>
              <p:cNvSpPr txBox="1"/>
              <p:nvPr/>
            </p:nvSpPr>
            <p:spPr>
              <a:xfrm>
                <a:off x="2059948" y="5564470"/>
                <a:ext cx="1753913" cy="281642"/>
              </a:xfrm>
              <a:prstGeom prst="rect">
                <a:avLst/>
              </a:prstGeom>
              <a:noFill/>
            </p:spPr>
            <p:txBody>
              <a:bodyPr wrap="none" rtlCol="0">
                <a:noAutofit/>
              </a:bodyPr>
              <a:lstStyle/>
              <a:p>
                <a:pPr defTabSz="685800"/>
                <a:r>
                  <a:rPr lang="en-US" sz="750" dirty="0" err="1">
                    <a:solidFill>
                      <a:prstClr val="black"/>
                    </a:solidFill>
                    <a:latin typeface="Times New Roman" panose="02020603050405020304" pitchFamily="18" charset="0"/>
                    <a:cs typeface="Times New Roman" panose="02020603050405020304" pitchFamily="18" charset="0"/>
                  </a:rPr>
                  <a:t>Žene</a:t>
                </a:r>
                <a:r>
                  <a:rPr lang="en-US" sz="750" dirty="0">
                    <a:solidFill>
                      <a:prstClr val="black"/>
                    </a:solidFill>
                    <a:latin typeface="Times New Roman" panose="02020603050405020304" pitchFamily="18" charset="0"/>
                    <a:cs typeface="Times New Roman" panose="02020603050405020304" pitchFamily="18" charset="0"/>
                  </a:rPr>
                  <a:t> s </a:t>
                </a:r>
                <a:r>
                  <a:rPr lang="en-US" sz="750" dirty="0" err="1">
                    <a:solidFill>
                      <a:prstClr val="black"/>
                    </a:solidFill>
                    <a:latin typeface="Times New Roman" panose="02020603050405020304" pitchFamily="18" charset="0"/>
                    <a:cs typeface="Times New Roman" panose="02020603050405020304" pitchFamily="18" charset="0"/>
                  </a:rPr>
                  <a:t>kliničkom</a:t>
                </a:r>
                <a:r>
                  <a:rPr lang="en-US" sz="750" dirty="0">
                    <a:solidFill>
                      <a:prstClr val="black"/>
                    </a:solidFill>
                    <a:latin typeface="Times New Roman" panose="02020603050405020304" pitchFamily="18" charset="0"/>
                    <a:cs typeface="Times New Roman" panose="02020603050405020304" pitchFamily="18" charset="0"/>
                  </a:rPr>
                  <a:t> PE</a:t>
                </a:r>
              </a:p>
            </p:txBody>
          </p:sp>
        </p:grpSp>
      </p:grpSp>
      <p:grpSp>
        <p:nvGrpSpPr>
          <p:cNvPr id="7" name="Group 6">
            <a:extLst>
              <a:ext uri="{FF2B5EF4-FFF2-40B4-BE49-F238E27FC236}">
                <a16:creationId xmlns:a16="http://schemas.microsoft.com/office/drawing/2014/main" xmlns="" id="{DFE7A3E2-96CA-4953-BA05-846A1188E9EB}"/>
              </a:ext>
            </a:extLst>
          </p:cNvPr>
          <p:cNvGrpSpPr/>
          <p:nvPr/>
        </p:nvGrpSpPr>
        <p:grpSpPr>
          <a:xfrm>
            <a:off x="296745" y="1869703"/>
            <a:ext cx="4130509" cy="2424300"/>
            <a:chOff x="395660" y="1349937"/>
            <a:chExt cx="5507345" cy="3232400"/>
          </a:xfrm>
        </p:grpSpPr>
        <p:grpSp>
          <p:nvGrpSpPr>
            <p:cNvPr id="2" name="Group 1">
              <a:extLst>
                <a:ext uri="{FF2B5EF4-FFF2-40B4-BE49-F238E27FC236}">
                  <a16:creationId xmlns:a16="http://schemas.microsoft.com/office/drawing/2014/main" xmlns="" id="{DE73FFF0-F579-4A4A-8095-05E19BEBBDD9}"/>
                </a:ext>
              </a:extLst>
            </p:cNvPr>
            <p:cNvGrpSpPr/>
            <p:nvPr/>
          </p:nvGrpSpPr>
          <p:grpSpPr>
            <a:xfrm>
              <a:off x="1682360" y="2198555"/>
              <a:ext cx="2933945" cy="2383782"/>
              <a:chOff x="891177" y="2583544"/>
              <a:chExt cx="4276965" cy="3474965"/>
            </a:xfrm>
          </p:grpSpPr>
          <p:grpSp>
            <p:nvGrpSpPr>
              <p:cNvPr id="292" name="Group 291">
                <a:extLst>
                  <a:ext uri="{FF2B5EF4-FFF2-40B4-BE49-F238E27FC236}">
                    <a16:creationId xmlns:a16="http://schemas.microsoft.com/office/drawing/2014/main" xmlns="" id="{D06BA5D8-5E30-40AE-8DE4-17E941B85418}"/>
                  </a:ext>
                </a:extLst>
              </p:cNvPr>
              <p:cNvGrpSpPr/>
              <p:nvPr/>
            </p:nvGrpSpPr>
            <p:grpSpPr>
              <a:xfrm>
                <a:off x="3917111" y="2939961"/>
                <a:ext cx="873849" cy="1290853"/>
                <a:chOff x="9812043" y="2939961"/>
                <a:chExt cx="873849" cy="1290853"/>
              </a:xfrm>
            </p:grpSpPr>
            <p:sp>
              <p:nvSpPr>
                <p:cNvPr id="403" name="Freeform 24">
                  <a:extLst>
                    <a:ext uri="{FF2B5EF4-FFF2-40B4-BE49-F238E27FC236}">
                      <a16:creationId xmlns:a16="http://schemas.microsoft.com/office/drawing/2014/main" xmlns="" id="{7B2D4AFF-4FA7-4D52-BFB0-482A8D8D207C}"/>
                    </a:ext>
                  </a:extLst>
                </p:cNvPr>
                <p:cNvSpPr/>
                <p:nvPr/>
              </p:nvSpPr>
              <p:spPr bwMode="auto">
                <a:xfrm>
                  <a:off x="9837473" y="3253689"/>
                  <a:ext cx="820295" cy="499250"/>
                </a:xfrm>
                <a:custGeom>
                  <a:avLst/>
                  <a:gdLst>
                    <a:gd name="connsiteX0" fmla="*/ 0 w 556979"/>
                    <a:gd name="connsiteY0" fmla="*/ 202539 h 202539"/>
                    <a:gd name="connsiteX1" fmla="*/ 274022 w 556979"/>
                    <a:gd name="connsiteY1" fmla="*/ 0 h 202539"/>
                    <a:gd name="connsiteX2" fmla="*/ 556979 w 556979"/>
                    <a:gd name="connsiteY2" fmla="*/ 56592 h 202539"/>
                  </a:gdLst>
                  <a:ahLst/>
                  <a:cxnLst>
                    <a:cxn ang="0">
                      <a:pos x="connsiteX0" y="connsiteY0"/>
                    </a:cxn>
                    <a:cxn ang="0">
                      <a:pos x="connsiteX1" y="connsiteY1"/>
                    </a:cxn>
                    <a:cxn ang="0">
                      <a:pos x="connsiteX2" y="connsiteY2"/>
                    </a:cxn>
                  </a:cxnLst>
                  <a:rect l="l" t="t" r="r" b="b"/>
                  <a:pathLst>
                    <a:path w="556979" h="202539">
                      <a:moveTo>
                        <a:pt x="0" y="202539"/>
                      </a:moveTo>
                      <a:lnTo>
                        <a:pt x="274022" y="0"/>
                      </a:lnTo>
                      <a:lnTo>
                        <a:pt x="556979" y="56592"/>
                      </a:lnTo>
                    </a:path>
                  </a:pathLst>
                </a:custGeom>
                <a:no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404" name="Group 403">
                  <a:extLst>
                    <a:ext uri="{FF2B5EF4-FFF2-40B4-BE49-F238E27FC236}">
                      <a16:creationId xmlns:a16="http://schemas.microsoft.com/office/drawing/2014/main" xmlns="" id="{41FADD0F-49E7-4F9D-AAA6-EA3B350C1D90}"/>
                    </a:ext>
                  </a:extLst>
                </p:cNvPr>
                <p:cNvGrpSpPr/>
                <p:nvPr/>
              </p:nvGrpSpPr>
              <p:grpSpPr>
                <a:xfrm>
                  <a:off x="9812043" y="2939961"/>
                  <a:ext cx="873849" cy="1290853"/>
                  <a:chOff x="9812043" y="2939961"/>
                  <a:chExt cx="873849" cy="1290853"/>
                </a:xfrm>
              </p:grpSpPr>
              <p:sp>
                <p:nvSpPr>
                  <p:cNvPr id="405" name="Freeform 26">
                    <a:extLst>
                      <a:ext uri="{FF2B5EF4-FFF2-40B4-BE49-F238E27FC236}">
                        <a16:creationId xmlns:a16="http://schemas.microsoft.com/office/drawing/2014/main" xmlns="" id="{24573E2C-5B9B-4065-9BC3-EBB6A1F79768}"/>
                      </a:ext>
                    </a:extLst>
                  </p:cNvPr>
                  <p:cNvSpPr/>
                  <p:nvPr/>
                </p:nvSpPr>
                <p:spPr bwMode="auto">
                  <a:xfrm>
                    <a:off x="9838552" y="3258335"/>
                    <a:ext cx="0" cy="968499"/>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06" name="Freeform 27">
                    <a:extLst>
                      <a:ext uri="{FF2B5EF4-FFF2-40B4-BE49-F238E27FC236}">
                        <a16:creationId xmlns:a16="http://schemas.microsoft.com/office/drawing/2014/main" xmlns="" id="{8EB2762F-5951-4D17-9FDF-47C3870C1DB7}"/>
                      </a:ext>
                    </a:extLst>
                  </p:cNvPr>
                  <p:cNvSpPr/>
                  <p:nvPr/>
                </p:nvSpPr>
                <p:spPr bwMode="auto">
                  <a:xfrm>
                    <a:off x="10242011" y="2950545"/>
                    <a:ext cx="0" cy="603423"/>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07" name="Freeform 28">
                    <a:extLst>
                      <a:ext uri="{FF2B5EF4-FFF2-40B4-BE49-F238E27FC236}">
                        <a16:creationId xmlns:a16="http://schemas.microsoft.com/office/drawing/2014/main" xmlns="" id="{7002A229-6F6D-4882-88D2-B57503877DC6}"/>
                      </a:ext>
                    </a:extLst>
                  </p:cNvPr>
                  <p:cNvSpPr/>
                  <p:nvPr/>
                </p:nvSpPr>
                <p:spPr bwMode="auto">
                  <a:xfrm>
                    <a:off x="10659383" y="3231229"/>
                    <a:ext cx="0" cy="30171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08" name="Freeform 29">
                    <a:extLst>
                      <a:ext uri="{FF2B5EF4-FFF2-40B4-BE49-F238E27FC236}">
                        <a16:creationId xmlns:a16="http://schemas.microsoft.com/office/drawing/2014/main" xmlns="" id="{9FCADE55-01BF-42CE-8286-293B9438B7DF}"/>
                      </a:ext>
                    </a:extLst>
                  </p:cNvPr>
                  <p:cNvSpPr/>
                  <p:nvPr/>
                </p:nvSpPr>
                <p:spPr bwMode="auto">
                  <a:xfrm rot="5400000">
                    <a:off x="9838552" y="3229283"/>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09" name="Freeform 30">
                    <a:extLst>
                      <a:ext uri="{FF2B5EF4-FFF2-40B4-BE49-F238E27FC236}">
                        <a16:creationId xmlns:a16="http://schemas.microsoft.com/office/drawing/2014/main" xmlns="" id="{B8303214-5EF2-465E-B677-CA2DD3DA497A}"/>
                      </a:ext>
                    </a:extLst>
                  </p:cNvPr>
                  <p:cNvSpPr/>
                  <p:nvPr/>
                </p:nvSpPr>
                <p:spPr bwMode="auto">
                  <a:xfrm rot="5400000">
                    <a:off x="9838552" y="4204305"/>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10" name="Freeform 31">
                    <a:extLst>
                      <a:ext uri="{FF2B5EF4-FFF2-40B4-BE49-F238E27FC236}">
                        <a16:creationId xmlns:a16="http://schemas.microsoft.com/office/drawing/2014/main" xmlns="" id="{CF5DB988-6225-455E-82A8-7FF340FD21E8}"/>
                      </a:ext>
                    </a:extLst>
                  </p:cNvPr>
                  <p:cNvSpPr/>
                  <p:nvPr/>
                </p:nvSpPr>
                <p:spPr bwMode="auto">
                  <a:xfrm rot="5400000">
                    <a:off x="10242011" y="3523665"/>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11" name="Freeform 32">
                    <a:extLst>
                      <a:ext uri="{FF2B5EF4-FFF2-40B4-BE49-F238E27FC236}">
                        <a16:creationId xmlns:a16="http://schemas.microsoft.com/office/drawing/2014/main" xmlns="" id="{071FE404-2241-4C20-B6ED-C522387C0A64}"/>
                      </a:ext>
                    </a:extLst>
                  </p:cNvPr>
                  <p:cNvSpPr/>
                  <p:nvPr/>
                </p:nvSpPr>
                <p:spPr bwMode="auto">
                  <a:xfrm rot="5400000">
                    <a:off x="10242011" y="2913452"/>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12" name="Freeform 33">
                    <a:extLst>
                      <a:ext uri="{FF2B5EF4-FFF2-40B4-BE49-F238E27FC236}">
                        <a16:creationId xmlns:a16="http://schemas.microsoft.com/office/drawing/2014/main" xmlns="" id="{6F4BF55C-C334-4378-BC86-934FB85A3E97}"/>
                      </a:ext>
                    </a:extLst>
                  </p:cNvPr>
                  <p:cNvSpPr/>
                  <p:nvPr/>
                </p:nvSpPr>
                <p:spPr bwMode="auto">
                  <a:xfrm rot="5400000">
                    <a:off x="10659383" y="3201207"/>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13" name="Freeform 34">
                    <a:extLst>
                      <a:ext uri="{FF2B5EF4-FFF2-40B4-BE49-F238E27FC236}">
                        <a16:creationId xmlns:a16="http://schemas.microsoft.com/office/drawing/2014/main" xmlns="" id="{39E10382-C7C0-4B6D-9B0C-D669D4A43C3A}"/>
                      </a:ext>
                    </a:extLst>
                  </p:cNvPr>
                  <p:cNvSpPr/>
                  <p:nvPr/>
                </p:nvSpPr>
                <p:spPr bwMode="auto">
                  <a:xfrm rot="5400000">
                    <a:off x="10659383" y="3511475"/>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grpSp>
          <p:sp>
            <p:nvSpPr>
              <p:cNvPr id="293" name="TextBox 292">
                <a:extLst>
                  <a:ext uri="{FF2B5EF4-FFF2-40B4-BE49-F238E27FC236}">
                    <a16:creationId xmlns:a16="http://schemas.microsoft.com/office/drawing/2014/main" xmlns="" id="{41333A50-62E9-470C-AA5F-4836A864C250}"/>
                  </a:ext>
                </a:extLst>
              </p:cNvPr>
              <p:cNvSpPr txBox="1"/>
              <p:nvPr/>
            </p:nvSpPr>
            <p:spPr>
              <a:xfrm>
                <a:off x="3627737" y="3013512"/>
                <a:ext cx="658600" cy="253379"/>
              </a:xfrm>
              <a:prstGeom prst="rect">
                <a:avLst/>
              </a:prstGeom>
              <a:noFill/>
            </p:spPr>
            <p:txBody>
              <a:bodyPr wrap="none" rtlCol="0">
                <a:noAutofit/>
              </a:bodyPr>
              <a:lstStyle/>
              <a:p>
                <a:pPr defTabSz="685800"/>
                <a:r>
                  <a:rPr lang="en-US" sz="525" i="1" dirty="0">
                    <a:solidFill>
                      <a:prstClr val="black"/>
                    </a:solidFill>
                    <a:latin typeface="Times New Roman" panose="02020603050405020304" pitchFamily="18" charset="0"/>
                    <a:cs typeface="Times New Roman" panose="02020603050405020304" pitchFamily="18" charset="0"/>
                  </a:rPr>
                  <a:t>p </a:t>
                </a:r>
                <a:r>
                  <a:rPr lang="en-US" sz="525" dirty="0">
                    <a:solidFill>
                      <a:prstClr val="black"/>
                    </a:solidFill>
                    <a:latin typeface="Times New Roman" panose="02020603050405020304" pitchFamily="18" charset="0"/>
                    <a:cs typeface="Times New Roman" panose="02020603050405020304" pitchFamily="18" charset="0"/>
                  </a:rPr>
                  <a:t>= 0.04</a:t>
                </a:r>
              </a:p>
            </p:txBody>
          </p:sp>
          <p:sp>
            <p:nvSpPr>
              <p:cNvPr id="294" name="TextBox 293">
                <a:extLst>
                  <a:ext uri="{FF2B5EF4-FFF2-40B4-BE49-F238E27FC236}">
                    <a16:creationId xmlns:a16="http://schemas.microsoft.com/office/drawing/2014/main" xmlns="" id="{A44CAA0F-79FB-4658-ACE1-B41DE9F1B38B}"/>
                  </a:ext>
                </a:extLst>
              </p:cNvPr>
              <p:cNvSpPr txBox="1"/>
              <p:nvPr/>
            </p:nvSpPr>
            <p:spPr>
              <a:xfrm>
                <a:off x="4427178" y="3521391"/>
                <a:ext cx="726913" cy="253379"/>
              </a:xfrm>
              <a:prstGeom prst="rect">
                <a:avLst/>
              </a:prstGeom>
              <a:noFill/>
            </p:spPr>
            <p:txBody>
              <a:bodyPr wrap="none" rtlCol="0">
                <a:noAutofit/>
              </a:bodyPr>
              <a:lstStyle/>
              <a:p>
                <a:pPr defTabSz="685800"/>
                <a:r>
                  <a:rPr lang="en-US" sz="525" i="1" dirty="0">
                    <a:solidFill>
                      <a:prstClr val="black"/>
                    </a:solidFill>
                    <a:latin typeface="Times New Roman" panose="02020603050405020304" pitchFamily="18" charset="0"/>
                    <a:cs typeface="Times New Roman" panose="02020603050405020304" pitchFamily="18" charset="0"/>
                  </a:rPr>
                  <a:t>p </a:t>
                </a:r>
                <a:r>
                  <a:rPr lang="en-US" sz="525" dirty="0">
                    <a:solidFill>
                      <a:prstClr val="black"/>
                    </a:solidFill>
                    <a:latin typeface="Times New Roman" panose="02020603050405020304" pitchFamily="18" charset="0"/>
                    <a:cs typeface="Times New Roman" panose="02020603050405020304" pitchFamily="18" charset="0"/>
                  </a:rPr>
                  <a:t>= 0.008</a:t>
                </a:r>
              </a:p>
            </p:txBody>
          </p:sp>
          <p:sp>
            <p:nvSpPr>
              <p:cNvPr id="295" name="TextBox 294">
                <a:extLst>
                  <a:ext uri="{FF2B5EF4-FFF2-40B4-BE49-F238E27FC236}">
                    <a16:creationId xmlns:a16="http://schemas.microsoft.com/office/drawing/2014/main" xmlns="" id="{99447D9F-71CB-4834-934E-A37DE315B8C9}"/>
                  </a:ext>
                </a:extLst>
              </p:cNvPr>
              <p:cNvSpPr txBox="1"/>
              <p:nvPr/>
            </p:nvSpPr>
            <p:spPr>
              <a:xfrm>
                <a:off x="4441229" y="2978917"/>
                <a:ext cx="726913" cy="253379"/>
              </a:xfrm>
              <a:prstGeom prst="rect">
                <a:avLst/>
              </a:prstGeom>
              <a:noFill/>
            </p:spPr>
            <p:txBody>
              <a:bodyPr wrap="none" rtlCol="0">
                <a:noAutofit/>
              </a:bodyPr>
              <a:lstStyle/>
              <a:p>
                <a:pPr defTabSz="685800"/>
                <a:r>
                  <a:rPr lang="en-US" sz="525" i="1" dirty="0">
                    <a:solidFill>
                      <a:prstClr val="black"/>
                    </a:solidFill>
                    <a:latin typeface="Times New Roman" panose="02020603050405020304" pitchFamily="18" charset="0"/>
                    <a:cs typeface="Times New Roman" panose="02020603050405020304" pitchFamily="18" charset="0"/>
                  </a:rPr>
                  <a:t>p </a:t>
                </a:r>
                <a:r>
                  <a:rPr lang="en-US" sz="525" dirty="0">
                    <a:solidFill>
                      <a:prstClr val="black"/>
                    </a:solidFill>
                    <a:latin typeface="Times New Roman" panose="02020603050405020304" pitchFamily="18" charset="0"/>
                    <a:cs typeface="Times New Roman" panose="02020603050405020304" pitchFamily="18" charset="0"/>
                  </a:rPr>
                  <a:t>&lt; 0.001</a:t>
                </a:r>
              </a:p>
            </p:txBody>
          </p:sp>
          <p:sp>
            <p:nvSpPr>
              <p:cNvPr id="296" name="TextBox 295">
                <a:extLst>
                  <a:ext uri="{FF2B5EF4-FFF2-40B4-BE49-F238E27FC236}">
                    <a16:creationId xmlns:a16="http://schemas.microsoft.com/office/drawing/2014/main" xmlns="" id="{C7405025-A972-4E6F-BFF6-6DFE974240B8}"/>
                  </a:ext>
                </a:extLst>
              </p:cNvPr>
              <p:cNvSpPr txBox="1"/>
              <p:nvPr/>
            </p:nvSpPr>
            <p:spPr>
              <a:xfrm>
                <a:off x="4032403" y="2583544"/>
                <a:ext cx="726913" cy="253379"/>
              </a:xfrm>
              <a:prstGeom prst="rect">
                <a:avLst/>
              </a:prstGeom>
              <a:noFill/>
            </p:spPr>
            <p:txBody>
              <a:bodyPr wrap="none" rtlCol="0">
                <a:noAutofit/>
              </a:bodyPr>
              <a:lstStyle/>
              <a:p>
                <a:pPr defTabSz="685800"/>
                <a:r>
                  <a:rPr lang="en-US" sz="525" i="1" dirty="0">
                    <a:solidFill>
                      <a:prstClr val="black"/>
                    </a:solidFill>
                    <a:latin typeface="Times New Roman" panose="02020603050405020304" pitchFamily="18" charset="0"/>
                    <a:cs typeface="Times New Roman" panose="02020603050405020304" pitchFamily="18" charset="0"/>
                  </a:rPr>
                  <a:t>p </a:t>
                </a:r>
                <a:r>
                  <a:rPr lang="en-US" sz="525" dirty="0">
                    <a:solidFill>
                      <a:prstClr val="black"/>
                    </a:solidFill>
                    <a:latin typeface="Times New Roman" panose="02020603050405020304" pitchFamily="18" charset="0"/>
                    <a:cs typeface="Times New Roman" panose="02020603050405020304" pitchFamily="18" charset="0"/>
                  </a:rPr>
                  <a:t>&lt; 0.001</a:t>
                </a:r>
              </a:p>
            </p:txBody>
          </p:sp>
          <p:sp>
            <p:nvSpPr>
              <p:cNvPr id="297" name="TextBox 296">
                <a:extLst>
                  <a:ext uri="{FF2B5EF4-FFF2-40B4-BE49-F238E27FC236}">
                    <a16:creationId xmlns:a16="http://schemas.microsoft.com/office/drawing/2014/main" xmlns="" id="{5CB7B80F-A0CD-4BB0-B248-CCCE0F33648E}"/>
                  </a:ext>
                </a:extLst>
              </p:cNvPr>
              <p:cNvSpPr txBox="1"/>
              <p:nvPr/>
            </p:nvSpPr>
            <p:spPr>
              <a:xfrm>
                <a:off x="4016878" y="3695271"/>
                <a:ext cx="726913" cy="253379"/>
              </a:xfrm>
              <a:prstGeom prst="rect">
                <a:avLst/>
              </a:prstGeom>
              <a:noFill/>
            </p:spPr>
            <p:txBody>
              <a:bodyPr wrap="none" rtlCol="0">
                <a:noAutofit/>
              </a:bodyPr>
              <a:lstStyle/>
              <a:p>
                <a:pPr defTabSz="685800"/>
                <a:r>
                  <a:rPr lang="en-US" sz="525" i="1" dirty="0">
                    <a:solidFill>
                      <a:prstClr val="black"/>
                    </a:solidFill>
                    <a:latin typeface="Times New Roman" panose="02020603050405020304" pitchFamily="18" charset="0"/>
                    <a:cs typeface="Times New Roman" panose="02020603050405020304" pitchFamily="18" charset="0"/>
                  </a:rPr>
                  <a:t>p </a:t>
                </a:r>
                <a:r>
                  <a:rPr lang="en-US" sz="525" dirty="0">
                    <a:solidFill>
                      <a:prstClr val="black"/>
                    </a:solidFill>
                    <a:latin typeface="Times New Roman" panose="02020603050405020304" pitchFamily="18" charset="0"/>
                    <a:cs typeface="Times New Roman" panose="02020603050405020304" pitchFamily="18" charset="0"/>
                  </a:rPr>
                  <a:t>&lt; 0.001</a:t>
                </a:r>
              </a:p>
            </p:txBody>
          </p:sp>
          <p:sp>
            <p:nvSpPr>
              <p:cNvPr id="298" name="Freeform 50">
                <a:extLst>
                  <a:ext uri="{FF2B5EF4-FFF2-40B4-BE49-F238E27FC236}">
                    <a16:creationId xmlns:a16="http://schemas.microsoft.com/office/drawing/2014/main" xmlns="" id="{7F95BAB1-3AAF-4D77-9444-7BA4D8B0C917}"/>
                  </a:ext>
                </a:extLst>
              </p:cNvPr>
              <p:cNvSpPr/>
              <p:nvPr/>
            </p:nvSpPr>
            <p:spPr bwMode="auto">
              <a:xfrm>
                <a:off x="1673164" y="5582729"/>
                <a:ext cx="3220242" cy="0"/>
              </a:xfrm>
              <a:custGeom>
                <a:avLst/>
                <a:gdLst>
                  <a:gd name="connsiteX0" fmla="*/ 0 w 2105025"/>
                  <a:gd name="connsiteY0" fmla="*/ 0 h 0"/>
                  <a:gd name="connsiteX1" fmla="*/ 2105025 w 2105025"/>
                  <a:gd name="connsiteY1" fmla="*/ 0 h 0"/>
                </a:gdLst>
                <a:ahLst/>
                <a:cxnLst>
                  <a:cxn ang="0">
                    <a:pos x="connsiteX0" y="connsiteY0"/>
                  </a:cxn>
                  <a:cxn ang="0">
                    <a:pos x="connsiteX1" y="connsiteY1"/>
                  </a:cxn>
                </a:cxnLst>
                <a:rect l="l" t="t" r="r" b="b"/>
                <a:pathLst>
                  <a:path w="2105025">
                    <a:moveTo>
                      <a:pt x="0" y="0"/>
                    </a:moveTo>
                    <a:lnTo>
                      <a:pt x="2105025" y="0"/>
                    </a:lnTo>
                  </a:path>
                </a:pathLst>
              </a:custGeom>
              <a:no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299" name="Group 298">
                <a:extLst>
                  <a:ext uri="{FF2B5EF4-FFF2-40B4-BE49-F238E27FC236}">
                    <a16:creationId xmlns:a16="http://schemas.microsoft.com/office/drawing/2014/main" xmlns="" id="{2004E5C2-BF1E-46D8-A995-108E3438D45B}"/>
                  </a:ext>
                </a:extLst>
              </p:cNvPr>
              <p:cNvGrpSpPr/>
              <p:nvPr/>
            </p:nvGrpSpPr>
            <p:grpSpPr>
              <a:xfrm>
                <a:off x="1171832" y="2678187"/>
                <a:ext cx="476949" cy="3043890"/>
                <a:chOff x="944861" y="3272224"/>
                <a:chExt cx="323848" cy="1234865"/>
              </a:xfrm>
            </p:grpSpPr>
            <p:sp>
              <p:nvSpPr>
                <p:cNvPr id="397" name="TextBox 396">
                  <a:extLst>
                    <a:ext uri="{FF2B5EF4-FFF2-40B4-BE49-F238E27FC236}">
                      <a16:creationId xmlns:a16="http://schemas.microsoft.com/office/drawing/2014/main" xmlns="" id="{EDCB7622-F16E-4EA4-ADFD-98141355F50C}"/>
                    </a:ext>
                  </a:extLst>
                </p:cNvPr>
                <p:cNvSpPr txBox="1"/>
                <p:nvPr/>
              </p:nvSpPr>
              <p:spPr>
                <a:xfrm>
                  <a:off x="1096665" y="4398250"/>
                  <a:ext cx="172044" cy="108839"/>
                </a:xfrm>
                <a:prstGeom prst="rect">
                  <a:avLst/>
                </a:prstGeom>
                <a:noFill/>
              </p:spPr>
              <p:txBody>
                <a:bodyPr wrap="none" rtlCol="0" anchor="ctr">
                  <a:noAutofit/>
                </a:bodyPr>
                <a:lstStyle/>
                <a:p>
                  <a:pPr algn="r" defTabSz="685800"/>
                  <a:r>
                    <a:rPr lang="en-US" sz="525" dirty="0">
                      <a:solidFill>
                        <a:prstClr val="black"/>
                      </a:solidFill>
                      <a:latin typeface="Times New Roman" panose="02020603050405020304" pitchFamily="18" charset="0"/>
                      <a:cs typeface="Times New Roman" panose="02020603050405020304" pitchFamily="18" charset="0"/>
                    </a:rPr>
                    <a:t>0</a:t>
                  </a:r>
                </a:p>
              </p:txBody>
            </p:sp>
            <p:sp>
              <p:nvSpPr>
                <p:cNvPr id="398" name="TextBox 397">
                  <a:extLst>
                    <a:ext uri="{FF2B5EF4-FFF2-40B4-BE49-F238E27FC236}">
                      <a16:creationId xmlns:a16="http://schemas.microsoft.com/office/drawing/2014/main" xmlns="" id="{93F001AE-CA5E-4930-A678-2EB28C31F07E}"/>
                    </a:ext>
                  </a:extLst>
                </p:cNvPr>
                <p:cNvSpPr txBox="1"/>
                <p:nvPr/>
              </p:nvSpPr>
              <p:spPr>
                <a:xfrm>
                  <a:off x="944861" y="3272224"/>
                  <a:ext cx="323848" cy="108839"/>
                </a:xfrm>
                <a:prstGeom prst="rect">
                  <a:avLst/>
                </a:prstGeom>
                <a:noFill/>
              </p:spPr>
              <p:txBody>
                <a:bodyPr wrap="none" rtlCol="0" anchor="ctr">
                  <a:noAutofit/>
                </a:bodyPr>
                <a:lstStyle/>
                <a:p>
                  <a:pPr algn="r" defTabSz="685800"/>
                  <a:r>
                    <a:rPr lang="en-US" sz="525" dirty="0">
                      <a:solidFill>
                        <a:prstClr val="black"/>
                      </a:solidFill>
                      <a:latin typeface="Times New Roman" panose="02020603050405020304" pitchFamily="18" charset="0"/>
                      <a:cs typeface="Times New Roman" panose="02020603050405020304" pitchFamily="18" charset="0"/>
                    </a:rPr>
                    <a:t>5000</a:t>
                  </a:r>
                </a:p>
              </p:txBody>
            </p:sp>
            <p:sp>
              <p:nvSpPr>
                <p:cNvPr id="399" name="TextBox 398">
                  <a:extLst>
                    <a:ext uri="{FF2B5EF4-FFF2-40B4-BE49-F238E27FC236}">
                      <a16:creationId xmlns:a16="http://schemas.microsoft.com/office/drawing/2014/main" xmlns="" id="{6A516B23-20B9-4B3B-B1C5-255BDA928756}"/>
                    </a:ext>
                  </a:extLst>
                </p:cNvPr>
                <p:cNvSpPr txBox="1"/>
                <p:nvPr/>
              </p:nvSpPr>
              <p:spPr>
                <a:xfrm>
                  <a:off x="944861" y="3492668"/>
                  <a:ext cx="323848" cy="108839"/>
                </a:xfrm>
                <a:prstGeom prst="rect">
                  <a:avLst/>
                </a:prstGeom>
                <a:noFill/>
              </p:spPr>
              <p:txBody>
                <a:bodyPr wrap="none" rtlCol="0" anchor="ctr">
                  <a:noAutofit/>
                </a:bodyPr>
                <a:lstStyle/>
                <a:p>
                  <a:pPr algn="r" defTabSz="685800"/>
                  <a:r>
                    <a:rPr lang="en-US" sz="525" dirty="0">
                      <a:solidFill>
                        <a:prstClr val="black"/>
                      </a:solidFill>
                      <a:latin typeface="Times New Roman" panose="02020603050405020304" pitchFamily="18" charset="0"/>
                      <a:cs typeface="Times New Roman" panose="02020603050405020304" pitchFamily="18" charset="0"/>
                    </a:rPr>
                    <a:t>4000</a:t>
                  </a:r>
                </a:p>
              </p:txBody>
            </p:sp>
            <p:sp>
              <p:nvSpPr>
                <p:cNvPr id="400" name="TextBox 399">
                  <a:extLst>
                    <a:ext uri="{FF2B5EF4-FFF2-40B4-BE49-F238E27FC236}">
                      <a16:creationId xmlns:a16="http://schemas.microsoft.com/office/drawing/2014/main" xmlns="" id="{C29D0B60-A4AC-4038-9646-B7996DA26596}"/>
                    </a:ext>
                  </a:extLst>
                </p:cNvPr>
                <p:cNvSpPr txBox="1"/>
                <p:nvPr/>
              </p:nvSpPr>
              <p:spPr>
                <a:xfrm>
                  <a:off x="944861" y="3720256"/>
                  <a:ext cx="323848" cy="108839"/>
                </a:xfrm>
                <a:prstGeom prst="rect">
                  <a:avLst/>
                </a:prstGeom>
                <a:noFill/>
              </p:spPr>
              <p:txBody>
                <a:bodyPr wrap="none" rtlCol="0" anchor="ctr">
                  <a:noAutofit/>
                </a:bodyPr>
                <a:lstStyle/>
                <a:p>
                  <a:pPr algn="r" defTabSz="685800"/>
                  <a:r>
                    <a:rPr lang="en-US" sz="525" dirty="0">
                      <a:solidFill>
                        <a:prstClr val="black"/>
                      </a:solidFill>
                      <a:latin typeface="Times New Roman" panose="02020603050405020304" pitchFamily="18" charset="0"/>
                      <a:cs typeface="Times New Roman" panose="02020603050405020304" pitchFamily="18" charset="0"/>
                    </a:rPr>
                    <a:t>3000</a:t>
                  </a:r>
                </a:p>
              </p:txBody>
            </p:sp>
            <p:sp>
              <p:nvSpPr>
                <p:cNvPr id="401" name="TextBox 400">
                  <a:extLst>
                    <a:ext uri="{FF2B5EF4-FFF2-40B4-BE49-F238E27FC236}">
                      <a16:creationId xmlns:a16="http://schemas.microsoft.com/office/drawing/2014/main" xmlns="" id="{F88CFCC8-B64C-44AE-90A4-1D8150FD0C2F}"/>
                    </a:ext>
                  </a:extLst>
                </p:cNvPr>
                <p:cNvSpPr txBox="1"/>
                <p:nvPr/>
              </p:nvSpPr>
              <p:spPr>
                <a:xfrm>
                  <a:off x="944861" y="3947842"/>
                  <a:ext cx="323848" cy="108839"/>
                </a:xfrm>
                <a:prstGeom prst="rect">
                  <a:avLst/>
                </a:prstGeom>
                <a:noFill/>
              </p:spPr>
              <p:txBody>
                <a:bodyPr wrap="none" rtlCol="0" anchor="ctr">
                  <a:noAutofit/>
                </a:bodyPr>
                <a:lstStyle/>
                <a:p>
                  <a:pPr algn="r" defTabSz="685800"/>
                  <a:r>
                    <a:rPr lang="en-US" sz="525" dirty="0">
                      <a:solidFill>
                        <a:prstClr val="black"/>
                      </a:solidFill>
                      <a:latin typeface="Times New Roman" panose="02020603050405020304" pitchFamily="18" charset="0"/>
                      <a:cs typeface="Times New Roman" panose="02020603050405020304" pitchFamily="18" charset="0"/>
                    </a:rPr>
                    <a:t>2000</a:t>
                  </a:r>
                </a:p>
              </p:txBody>
            </p:sp>
            <p:sp>
              <p:nvSpPr>
                <p:cNvPr id="402" name="TextBox 401">
                  <a:extLst>
                    <a:ext uri="{FF2B5EF4-FFF2-40B4-BE49-F238E27FC236}">
                      <a16:creationId xmlns:a16="http://schemas.microsoft.com/office/drawing/2014/main" xmlns="" id="{7906D973-F33E-489C-8733-E666F1022755}"/>
                    </a:ext>
                  </a:extLst>
                </p:cNvPr>
                <p:cNvSpPr txBox="1"/>
                <p:nvPr/>
              </p:nvSpPr>
              <p:spPr>
                <a:xfrm>
                  <a:off x="944861" y="4173045"/>
                  <a:ext cx="323848" cy="108839"/>
                </a:xfrm>
                <a:prstGeom prst="rect">
                  <a:avLst/>
                </a:prstGeom>
                <a:noFill/>
              </p:spPr>
              <p:txBody>
                <a:bodyPr wrap="none" rtlCol="0" anchor="ctr">
                  <a:noAutofit/>
                </a:bodyPr>
                <a:lstStyle/>
                <a:p>
                  <a:pPr algn="r" defTabSz="685800"/>
                  <a:r>
                    <a:rPr lang="en-US" sz="525" dirty="0">
                      <a:solidFill>
                        <a:prstClr val="black"/>
                      </a:solidFill>
                      <a:latin typeface="Times New Roman" panose="02020603050405020304" pitchFamily="18" charset="0"/>
                      <a:cs typeface="Times New Roman" panose="02020603050405020304" pitchFamily="18" charset="0"/>
                    </a:rPr>
                    <a:t>1000</a:t>
                  </a:r>
                </a:p>
              </p:txBody>
            </p:sp>
          </p:grpSp>
          <p:grpSp>
            <p:nvGrpSpPr>
              <p:cNvPr id="300" name="Group 299">
                <a:extLst>
                  <a:ext uri="{FF2B5EF4-FFF2-40B4-BE49-F238E27FC236}">
                    <a16:creationId xmlns:a16="http://schemas.microsoft.com/office/drawing/2014/main" xmlns="" id="{316DADD1-D97C-41BF-8997-699CF5F604F7}"/>
                  </a:ext>
                </a:extLst>
              </p:cNvPr>
              <p:cNvGrpSpPr/>
              <p:nvPr/>
            </p:nvGrpSpPr>
            <p:grpSpPr>
              <a:xfrm>
                <a:off x="1686287" y="5606822"/>
                <a:ext cx="3324423" cy="246220"/>
                <a:chOff x="1333322" y="4460357"/>
                <a:chExt cx="2257276" cy="99889"/>
              </a:xfrm>
            </p:grpSpPr>
            <p:sp>
              <p:nvSpPr>
                <p:cNvPr id="389" name="TextBox 388">
                  <a:extLst>
                    <a:ext uri="{FF2B5EF4-FFF2-40B4-BE49-F238E27FC236}">
                      <a16:creationId xmlns:a16="http://schemas.microsoft.com/office/drawing/2014/main" xmlns="" id="{4E40FCDF-84FD-4A79-B6B6-9F3EFB22D178}"/>
                    </a:ext>
                  </a:extLst>
                </p:cNvPr>
                <p:cNvSpPr txBox="1"/>
                <p:nvPr/>
              </p:nvSpPr>
              <p:spPr>
                <a:xfrm>
                  <a:off x="1333322" y="4460357"/>
                  <a:ext cx="290830" cy="99889"/>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8-12</a:t>
                  </a:r>
                </a:p>
              </p:txBody>
            </p:sp>
            <p:sp>
              <p:nvSpPr>
                <p:cNvPr id="390" name="TextBox 389">
                  <a:extLst>
                    <a:ext uri="{FF2B5EF4-FFF2-40B4-BE49-F238E27FC236}">
                      <a16:creationId xmlns:a16="http://schemas.microsoft.com/office/drawing/2014/main" xmlns="" id="{43C5ED07-348B-46A5-95A2-B56B844A587D}"/>
                    </a:ext>
                  </a:extLst>
                </p:cNvPr>
                <p:cNvSpPr txBox="1"/>
                <p:nvPr/>
              </p:nvSpPr>
              <p:spPr>
                <a:xfrm>
                  <a:off x="1548416" y="4460357"/>
                  <a:ext cx="334368" cy="99889"/>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13-16</a:t>
                  </a:r>
                </a:p>
              </p:txBody>
            </p:sp>
            <p:sp>
              <p:nvSpPr>
                <p:cNvPr id="391" name="TextBox 390">
                  <a:extLst>
                    <a:ext uri="{FF2B5EF4-FFF2-40B4-BE49-F238E27FC236}">
                      <a16:creationId xmlns:a16="http://schemas.microsoft.com/office/drawing/2014/main" xmlns="" id="{DAAB6F16-8FDE-4CA7-A457-90567C2F9B28}"/>
                    </a:ext>
                  </a:extLst>
                </p:cNvPr>
                <p:cNvSpPr txBox="1"/>
                <p:nvPr/>
              </p:nvSpPr>
              <p:spPr>
                <a:xfrm>
                  <a:off x="1854058" y="4460357"/>
                  <a:ext cx="334368" cy="99889"/>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17-20</a:t>
                  </a:r>
                </a:p>
              </p:txBody>
            </p:sp>
            <p:sp>
              <p:nvSpPr>
                <p:cNvPr id="392" name="TextBox 391">
                  <a:extLst>
                    <a:ext uri="{FF2B5EF4-FFF2-40B4-BE49-F238E27FC236}">
                      <a16:creationId xmlns:a16="http://schemas.microsoft.com/office/drawing/2014/main" xmlns="" id="{E00275BD-FD60-497E-8A59-0EEE067B4291}"/>
                    </a:ext>
                  </a:extLst>
                </p:cNvPr>
                <p:cNvSpPr txBox="1"/>
                <p:nvPr/>
              </p:nvSpPr>
              <p:spPr>
                <a:xfrm>
                  <a:off x="2131208" y="4460357"/>
                  <a:ext cx="334368" cy="99889"/>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21-24</a:t>
                  </a:r>
                </a:p>
              </p:txBody>
            </p:sp>
            <p:sp>
              <p:nvSpPr>
                <p:cNvPr id="393" name="TextBox 392">
                  <a:extLst>
                    <a:ext uri="{FF2B5EF4-FFF2-40B4-BE49-F238E27FC236}">
                      <a16:creationId xmlns:a16="http://schemas.microsoft.com/office/drawing/2014/main" xmlns="" id="{96A912B0-EAD9-4154-856C-5FCD4B9F7D12}"/>
                    </a:ext>
                  </a:extLst>
                </p:cNvPr>
                <p:cNvSpPr txBox="1"/>
                <p:nvPr/>
              </p:nvSpPr>
              <p:spPr>
                <a:xfrm>
                  <a:off x="2425640" y="4460357"/>
                  <a:ext cx="334368" cy="99889"/>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25-28</a:t>
                  </a:r>
                </a:p>
              </p:txBody>
            </p:sp>
            <p:sp>
              <p:nvSpPr>
                <p:cNvPr id="394" name="TextBox 393">
                  <a:extLst>
                    <a:ext uri="{FF2B5EF4-FFF2-40B4-BE49-F238E27FC236}">
                      <a16:creationId xmlns:a16="http://schemas.microsoft.com/office/drawing/2014/main" xmlns="" id="{4A9A9331-4EC9-45B5-A769-35CBD99F7E5D}"/>
                    </a:ext>
                  </a:extLst>
                </p:cNvPr>
                <p:cNvSpPr txBox="1"/>
                <p:nvPr/>
              </p:nvSpPr>
              <p:spPr>
                <a:xfrm>
                  <a:off x="2699921" y="4460357"/>
                  <a:ext cx="334368" cy="99889"/>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29-32</a:t>
                  </a:r>
                </a:p>
              </p:txBody>
            </p:sp>
            <p:sp>
              <p:nvSpPr>
                <p:cNvPr id="395" name="TextBox 394">
                  <a:extLst>
                    <a:ext uri="{FF2B5EF4-FFF2-40B4-BE49-F238E27FC236}">
                      <a16:creationId xmlns:a16="http://schemas.microsoft.com/office/drawing/2014/main" xmlns="" id="{2F3B25FE-8414-4C2E-ABD2-6D6B0C7A9BAB}"/>
                    </a:ext>
                  </a:extLst>
                </p:cNvPr>
                <p:cNvSpPr txBox="1"/>
                <p:nvPr/>
              </p:nvSpPr>
              <p:spPr>
                <a:xfrm>
                  <a:off x="2973549" y="4460357"/>
                  <a:ext cx="334368" cy="99889"/>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33-36</a:t>
                  </a:r>
                </a:p>
              </p:txBody>
            </p:sp>
            <p:sp>
              <p:nvSpPr>
                <p:cNvPr id="396" name="TextBox 395">
                  <a:extLst>
                    <a:ext uri="{FF2B5EF4-FFF2-40B4-BE49-F238E27FC236}">
                      <a16:creationId xmlns:a16="http://schemas.microsoft.com/office/drawing/2014/main" xmlns="" id="{7D769763-66D3-4AEB-A4C8-7BF2D3D6258E}"/>
                    </a:ext>
                  </a:extLst>
                </p:cNvPr>
                <p:cNvSpPr txBox="1"/>
                <p:nvPr/>
              </p:nvSpPr>
              <p:spPr>
                <a:xfrm>
                  <a:off x="3256230" y="4460357"/>
                  <a:ext cx="334368" cy="99889"/>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37-41</a:t>
                  </a:r>
                </a:p>
              </p:txBody>
            </p:sp>
          </p:grpSp>
          <p:sp>
            <p:nvSpPr>
              <p:cNvPr id="301" name="TextBox 300">
                <a:extLst>
                  <a:ext uri="{FF2B5EF4-FFF2-40B4-BE49-F238E27FC236}">
                    <a16:creationId xmlns:a16="http://schemas.microsoft.com/office/drawing/2014/main" xmlns="" id="{5A07CE71-3E28-421D-AFB2-C7273788E6B0}"/>
                  </a:ext>
                </a:extLst>
              </p:cNvPr>
              <p:cNvSpPr txBox="1"/>
              <p:nvPr/>
            </p:nvSpPr>
            <p:spPr>
              <a:xfrm>
                <a:off x="2349260" y="5790226"/>
                <a:ext cx="1868050" cy="268283"/>
              </a:xfrm>
              <a:prstGeom prst="rect">
                <a:avLst/>
              </a:prstGeom>
              <a:noFill/>
            </p:spPr>
            <p:txBody>
              <a:bodyPr wrap="none" rtlCol="0">
                <a:noAutofit/>
              </a:bodyPr>
              <a:lstStyle/>
              <a:p>
                <a:pPr algn="ctr" defTabSz="685800"/>
                <a:r>
                  <a:rPr lang="en-US" sz="750" b="1" dirty="0" err="1">
                    <a:solidFill>
                      <a:prstClr val="black"/>
                    </a:solidFill>
                    <a:latin typeface="Times New Roman" panose="02020603050405020304" pitchFamily="18" charset="0"/>
                    <a:cs typeface="Times New Roman" panose="02020603050405020304" pitchFamily="18" charset="0"/>
                  </a:rPr>
                  <a:t>Gestaciona</a:t>
                </a:r>
                <a:r>
                  <a:rPr lang="en-US" sz="750" b="1" dirty="0">
                    <a:solidFill>
                      <a:prstClr val="black"/>
                    </a:solidFill>
                    <a:latin typeface="Times New Roman" panose="02020603050405020304" pitchFamily="18" charset="0"/>
                    <a:cs typeface="Times New Roman" panose="02020603050405020304" pitchFamily="18" charset="0"/>
                  </a:rPr>
                  <a:t> </a:t>
                </a:r>
                <a:r>
                  <a:rPr lang="en-US" sz="750" b="1" dirty="0" err="1">
                    <a:solidFill>
                      <a:prstClr val="black"/>
                    </a:solidFill>
                    <a:latin typeface="Times New Roman" panose="02020603050405020304" pitchFamily="18" charset="0"/>
                    <a:cs typeface="Times New Roman" panose="02020603050405020304" pitchFamily="18" charset="0"/>
                  </a:rPr>
                  <a:t>dob</a:t>
                </a:r>
                <a:r>
                  <a:rPr lang="en-US" sz="750" b="1" dirty="0">
                    <a:solidFill>
                      <a:prstClr val="black"/>
                    </a:solidFill>
                    <a:latin typeface="Times New Roman" panose="02020603050405020304" pitchFamily="18" charset="0"/>
                    <a:cs typeface="Times New Roman" panose="02020603050405020304" pitchFamily="18" charset="0"/>
                  </a:rPr>
                  <a:t> (</a:t>
                </a:r>
                <a:r>
                  <a:rPr lang="en-US" sz="750" b="1" dirty="0" err="1">
                    <a:solidFill>
                      <a:prstClr val="black"/>
                    </a:solidFill>
                    <a:latin typeface="Times New Roman" panose="02020603050405020304" pitchFamily="18" charset="0"/>
                    <a:cs typeface="Times New Roman" panose="02020603050405020304" pitchFamily="18" charset="0"/>
                  </a:rPr>
                  <a:t>nedelje</a:t>
                </a:r>
                <a:r>
                  <a:rPr lang="en-US" sz="750" b="1" dirty="0">
                    <a:solidFill>
                      <a:prstClr val="black"/>
                    </a:solidFill>
                    <a:latin typeface="Times New Roman" panose="02020603050405020304" pitchFamily="18" charset="0"/>
                    <a:cs typeface="Times New Roman" panose="02020603050405020304" pitchFamily="18" charset="0"/>
                  </a:rPr>
                  <a:t>)</a:t>
                </a:r>
              </a:p>
            </p:txBody>
          </p:sp>
          <p:sp>
            <p:nvSpPr>
              <p:cNvPr id="302" name="TextBox 301">
                <a:extLst>
                  <a:ext uri="{FF2B5EF4-FFF2-40B4-BE49-F238E27FC236}">
                    <a16:creationId xmlns:a16="http://schemas.microsoft.com/office/drawing/2014/main" xmlns="" id="{969165C6-5449-4B95-A323-45D6D02C7F98}"/>
                  </a:ext>
                </a:extLst>
              </p:cNvPr>
              <p:cNvSpPr txBox="1"/>
              <p:nvPr/>
            </p:nvSpPr>
            <p:spPr>
              <a:xfrm rot="16200000">
                <a:off x="-406438" y="3958328"/>
                <a:ext cx="2863513" cy="268283"/>
              </a:xfrm>
              <a:prstGeom prst="rect">
                <a:avLst/>
              </a:prstGeom>
              <a:noFill/>
            </p:spPr>
            <p:txBody>
              <a:bodyPr wrap="none" rtlCol="0">
                <a:noAutofit/>
              </a:bodyPr>
              <a:lstStyle/>
              <a:p>
                <a:pPr algn="ctr" defTabSz="685800"/>
                <a:r>
                  <a:rPr lang="en-US" sz="750" b="1" dirty="0" err="1">
                    <a:solidFill>
                      <a:prstClr val="black"/>
                    </a:solidFill>
                    <a:latin typeface="Times New Roman" panose="02020603050405020304" pitchFamily="18" charset="0"/>
                    <a:cs typeface="Times New Roman" panose="02020603050405020304" pitchFamily="18" charset="0"/>
                  </a:rPr>
                  <a:t>Srednja</a:t>
                </a:r>
                <a:r>
                  <a:rPr lang="en-US" sz="750" b="1" dirty="0">
                    <a:solidFill>
                      <a:prstClr val="black"/>
                    </a:solidFill>
                    <a:latin typeface="Times New Roman" panose="02020603050405020304" pitchFamily="18" charset="0"/>
                    <a:cs typeface="Times New Roman" panose="02020603050405020304" pitchFamily="18" charset="0"/>
                  </a:rPr>
                  <a:t> </a:t>
                </a:r>
                <a:r>
                  <a:rPr lang="en-US" sz="750" b="1" dirty="0" err="1">
                    <a:solidFill>
                      <a:prstClr val="black"/>
                    </a:solidFill>
                    <a:latin typeface="Times New Roman" panose="02020603050405020304" pitchFamily="18" charset="0"/>
                    <a:cs typeface="Times New Roman" panose="02020603050405020304" pitchFamily="18" charset="0"/>
                  </a:rPr>
                  <a:t>koncentracija</a:t>
                </a:r>
                <a:r>
                  <a:rPr lang="en-US" sz="750" b="1" dirty="0">
                    <a:solidFill>
                      <a:prstClr val="black"/>
                    </a:solidFill>
                    <a:latin typeface="Times New Roman" panose="02020603050405020304" pitchFamily="18" charset="0"/>
                    <a:cs typeface="Times New Roman" panose="02020603050405020304" pitchFamily="18" charset="0"/>
                  </a:rPr>
                  <a:t> sFlt-1 (</a:t>
                </a:r>
                <a:r>
                  <a:rPr lang="en-US" sz="750" b="1" dirty="0" err="1">
                    <a:solidFill>
                      <a:prstClr val="black"/>
                    </a:solidFill>
                    <a:latin typeface="Times New Roman" panose="02020603050405020304" pitchFamily="18" charset="0"/>
                    <a:cs typeface="Times New Roman" panose="02020603050405020304" pitchFamily="18" charset="0"/>
                  </a:rPr>
                  <a:t>pg</a:t>
                </a:r>
                <a:r>
                  <a:rPr lang="en-US" sz="750" b="1" dirty="0">
                    <a:solidFill>
                      <a:prstClr val="black"/>
                    </a:solidFill>
                    <a:latin typeface="Times New Roman" panose="02020603050405020304" pitchFamily="18" charset="0"/>
                    <a:cs typeface="Times New Roman" panose="02020603050405020304" pitchFamily="18" charset="0"/>
                  </a:rPr>
                  <a:t>/mL)</a:t>
                </a:r>
              </a:p>
            </p:txBody>
          </p:sp>
          <p:grpSp>
            <p:nvGrpSpPr>
              <p:cNvPr id="303" name="Group 302">
                <a:extLst>
                  <a:ext uri="{FF2B5EF4-FFF2-40B4-BE49-F238E27FC236}">
                    <a16:creationId xmlns:a16="http://schemas.microsoft.com/office/drawing/2014/main" xmlns="" id="{30D85C38-D021-4ACF-A4E0-1D39231438B7}"/>
                  </a:ext>
                </a:extLst>
              </p:cNvPr>
              <p:cNvGrpSpPr/>
              <p:nvPr/>
            </p:nvGrpSpPr>
            <p:grpSpPr>
              <a:xfrm>
                <a:off x="3917111" y="3211497"/>
                <a:ext cx="873849" cy="575706"/>
                <a:chOff x="9812043" y="3211497"/>
                <a:chExt cx="873849" cy="575706"/>
              </a:xfrm>
              <a:solidFill>
                <a:schemeClr val="accent1"/>
              </a:solidFill>
            </p:grpSpPr>
            <p:sp>
              <p:nvSpPr>
                <p:cNvPr id="386" name="Rectangle 385">
                  <a:extLst>
                    <a:ext uri="{FF2B5EF4-FFF2-40B4-BE49-F238E27FC236}">
                      <a16:creationId xmlns:a16="http://schemas.microsoft.com/office/drawing/2014/main" xmlns="" id="{8C383560-3909-4E74-91BF-814916A8AC68}"/>
                    </a:ext>
                  </a:extLst>
                </p:cNvPr>
                <p:cNvSpPr/>
                <p:nvPr/>
              </p:nvSpPr>
              <p:spPr bwMode="auto">
                <a:xfrm>
                  <a:off x="9812043" y="3698467"/>
                  <a:ext cx="53018" cy="88736"/>
                </a:xfrm>
                <a:prstGeom prst="rect">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87" name="Rectangle 386">
                  <a:extLst>
                    <a:ext uri="{FF2B5EF4-FFF2-40B4-BE49-F238E27FC236}">
                      <a16:creationId xmlns:a16="http://schemas.microsoft.com/office/drawing/2014/main" xmlns="" id="{817A4FD4-83FF-4BD6-8811-452512D4317B}"/>
                    </a:ext>
                  </a:extLst>
                </p:cNvPr>
                <p:cNvSpPr/>
                <p:nvPr/>
              </p:nvSpPr>
              <p:spPr bwMode="auto">
                <a:xfrm>
                  <a:off x="10215502" y="3211497"/>
                  <a:ext cx="53018" cy="88736"/>
                </a:xfrm>
                <a:prstGeom prst="rect">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88" name="Rectangle 387">
                  <a:extLst>
                    <a:ext uri="{FF2B5EF4-FFF2-40B4-BE49-F238E27FC236}">
                      <a16:creationId xmlns:a16="http://schemas.microsoft.com/office/drawing/2014/main" xmlns="" id="{EE593EE0-753B-4A61-BAD8-1FCB80007CC6}"/>
                    </a:ext>
                  </a:extLst>
                </p:cNvPr>
                <p:cNvSpPr/>
                <p:nvPr/>
              </p:nvSpPr>
              <p:spPr bwMode="auto">
                <a:xfrm>
                  <a:off x="10632874" y="3344837"/>
                  <a:ext cx="53018" cy="88736"/>
                </a:xfrm>
                <a:prstGeom prst="rect">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grpSp>
            <p:nvGrpSpPr>
              <p:cNvPr id="304" name="Group 303">
                <a:extLst>
                  <a:ext uri="{FF2B5EF4-FFF2-40B4-BE49-F238E27FC236}">
                    <a16:creationId xmlns:a16="http://schemas.microsoft.com/office/drawing/2014/main" xmlns="" id="{FB949D6E-3AB6-402E-9A84-4A1832D1450C}"/>
                  </a:ext>
                </a:extLst>
              </p:cNvPr>
              <p:cNvGrpSpPr/>
              <p:nvPr/>
            </p:nvGrpSpPr>
            <p:grpSpPr>
              <a:xfrm>
                <a:off x="1864040" y="4205982"/>
                <a:ext cx="2926668" cy="986014"/>
                <a:chOff x="7758972" y="4205982"/>
                <a:chExt cx="2926668" cy="986014"/>
              </a:xfrm>
            </p:grpSpPr>
            <p:sp>
              <p:nvSpPr>
                <p:cNvPr id="368" name="Isosceles Triangle 367">
                  <a:extLst>
                    <a:ext uri="{FF2B5EF4-FFF2-40B4-BE49-F238E27FC236}">
                      <a16:creationId xmlns:a16="http://schemas.microsoft.com/office/drawing/2014/main" xmlns="" id="{1ECAD492-0331-4E1E-ADB8-416BA353E6C7}"/>
                    </a:ext>
                  </a:extLst>
                </p:cNvPr>
                <p:cNvSpPr/>
                <p:nvPr/>
              </p:nvSpPr>
              <p:spPr bwMode="auto">
                <a:xfrm>
                  <a:off x="9813498" y="4950584"/>
                  <a:ext cx="53018" cy="88736"/>
                </a:xfrm>
                <a:prstGeom prst="triangle">
                  <a:avLst/>
                </a:prstGeom>
                <a:no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69" name="Freeform 15">
                  <a:extLst>
                    <a:ext uri="{FF2B5EF4-FFF2-40B4-BE49-F238E27FC236}">
                      <a16:creationId xmlns:a16="http://schemas.microsoft.com/office/drawing/2014/main" xmlns="" id="{33E2C4AD-51C1-40B9-8AAE-568905B7D3F9}"/>
                    </a:ext>
                  </a:extLst>
                </p:cNvPr>
                <p:cNvSpPr/>
                <p:nvPr/>
              </p:nvSpPr>
              <p:spPr bwMode="auto">
                <a:xfrm rot="5400000">
                  <a:off x="9840007" y="5025805"/>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70" name="Isosceles Triangle 369">
                  <a:extLst>
                    <a:ext uri="{FF2B5EF4-FFF2-40B4-BE49-F238E27FC236}">
                      <a16:creationId xmlns:a16="http://schemas.microsoft.com/office/drawing/2014/main" xmlns="" id="{F5429860-C7F7-49BD-92AD-6708CB76F99B}"/>
                    </a:ext>
                  </a:extLst>
                </p:cNvPr>
                <p:cNvSpPr/>
                <p:nvPr/>
              </p:nvSpPr>
              <p:spPr bwMode="auto">
                <a:xfrm>
                  <a:off x="8983112" y="5103260"/>
                  <a:ext cx="53018" cy="88736"/>
                </a:xfrm>
                <a:prstGeom prst="triangle">
                  <a:avLst/>
                </a:prstGeom>
                <a:no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71" name="Isosceles Triangle 370">
                  <a:extLst>
                    <a:ext uri="{FF2B5EF4-FFF2-40B4-BE49-F238E27FC236}">
                      <a16:creationId xmlns:a16="http://schemas.microsoft.com/office/drawing/2014/main" xmlns="" id="{5B2AC461-3D86-4958-B5F6-0796B473FD7F}"/>
                    </a:ext>
                  </a:extLst>
                </p:cNvPr>
                <p:cNvSpPr/>
                <p:nvPr/>
              </p:nvSpPr>
              <p:spPr bwMode="auto">
                <a:xfrm>
                  <a:off x="8568369" y="5068086"/>
                  <a:ext cx="53018" cy="88736"/>
                </a:xfrm>
                <a:prstGeom prst="triangle">
                  <a:avLst/>
                </a:prstGeom>
                <a:no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72" name="Isosceles Triangle 371">
                  <a:extLst>
                    <a:ext uri="{FF2B5EF4-FFF2-40B4-BE49-F238E27FC236}">
                      <a16:creationId xmlns:a16="http://schemas.microsoft.com/office/drawing/2014/main" xmlns="" id="{5328D844-53BF-4851-8ED8-CD1B69FB540D}"/>
                    </a:ext>
                  </a:extLst>
                </p:cNvPr>
                <p:cNvSpPr/>
                <p:nvPr/>
              </p:nvSpPr>
              <p:spPr bwMode="auto">
                <a:xfrm>
                  <a:off x="8171680" y="5027848"/>
                  <a:ext cx="53018" cy="88736"/>
                </a:xfrm>
                <a:prstGeom prst="triangle">
                  <a:avLst/>
                </a:prstGeom>
                <a:no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73" name="Freeform 19">
                  <a:extLst>
                    <a:ext uri="{FF2B5EF4-FFF2-40B4-BE49-F238E27FC236}">
                      <a16:creationId xmlns:a16="http://schemas.microsoft.com/office/drawing/2014/main" xmlns="" id="{A51F4C73-AB3A-46D3-BE4C-AF25070D7806}"/>
                    </a:ext>
                  </a:extLst>
                </p:cNvPr>
                <p:cNvSpPr/>
                <p:nvPr/>
              </p:nvSpPr>
              <p:spPr bwMode="auto">
                <a:xfrm rot="5400000">
                  <a:off x="8198191" y="4989206"/>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74" name="Freeform 20">
                  <a:extLst>
                    <a:ext uri="{FF2B5EF4-FFF2-40B4-BE49-F238E27FC236}">
                      <a16:creationId xmlns:a16="http://schemas.microsoft.com/office/drawing/2014/main" xmlns="" id="{B9DBE2A4-5FDD-4FC1-AD60-BB8DB8425DE3}"/>
                    </a:ext>
                  </a:extLst>
                </p:cNvPr>
                <p:cNvSpPr/>
                <p:nvPr/>
              </p:nvSpPr>
              <p:spPr bwMode="auto">
                <a:xfrm rot="5400000">
                  <a:off x="9011953" y="5018591"/>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75" name="Freeform 21">
                  <a:extLst>
                    <a:ext uri="{FF2B5EF4-FFF2-40B4-BE49-F238E27FC236}">
                      <a16:creationId xmlns:a16="http://schemas.microsoft.com/office/drawing/2014/main" xmlns="" id="{ED382E5A-583A-4D62-8928-DAD41283ADEE}"/>
                    </a:ext>
                  </a:extLst>
                </p:cNvPr>
                <p:cNvSpPr/>
                <p:nvPr/>
              </p:nvSpPr>
              <p:spPr bwMode="auto">
                <a:xfrm rot="5400000">
                  <a:off x="7788981" y="5018510"/>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76" name="Isosceles Triangle 375">
                  <a:extLst>
                    <a:ext uri="{FF2B5EF4-FFF2-40B4-BE49-F238E27FC236}">
                      <a16:creationId xmlns:a16="http://schemas.microsoft.com/office/drawing/2014/main" xmlns="" id="{C90E4636-E2A4-44EF-A868-AE1FD3C15F85}"/>
                    </a:ext>
                  </a:extLst>
                </p:cNvPr>
                <p:cNvSpPr/>
                <p:nvPr/>
              </p:nvSpPr>
              <p:spPr bwMode="auto">
                <a:xfrm>
                  <a:off x="7758972" y="5050559"/>
                  <a:ext cx="53018" cy="88736"/>
                </a:xfrm>
                <a:prstGeom prst="triangle">
                  <a:avLst/>
                </a:prstGeom>
                <a:no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77" name="Freeform 23">
                  <a:extLst>
                    <a:ext uri="{FF2B5EF4-FFF2-40B4-BE49-F238E27FC236}">
                      <a16:creationId xmlns:a16="http://schemas.microsoft.com/office/drawing/2014/main" xmlns="" id="{6500E575-E131-499F-976E-5550EBAE6D28}"/>
                    </a:ext>
                  </a:extLst>
                </p:cNvPr>
                <p:cNvSpPr/>
                <p:nvPr/>
              </p:nvSpPr>
              <p:spPr bwMode="auto">
                <a:xfrm>
                  <a:off x="7784883" y="4297273"/>
                  <a:ext cx="2879249" cy="827625"/>
                </a:xfrm>
                <a:custGeom>
                  <a:avLst/>
                  <a:gdLst>
                    <a:gd name="connsiteX0" fmla="*/ 0 w 1955006"/>
                    <a:gd name="connsiteY0" fmla="*/ 321468 h 335756"/>
                    <a:gd name="connsiteX1" fmla="*/ 280987 w 1955006"/>
                    <a:gd name="connsiteY1" fmla="*/ 309562 h 335756"/>
                    <a:gd name="connsiteX2" fmla="*/ 552450 w 1955006"/>
                    <a:gd name="connsiteY2" fmla="*/ 330993 h 335756"/>
                    <a:gd name="connsiteX3" fmla="*/ 835818 w 1955006"/>
                    <a:gd name="connsiteY3" fmla="*/ 335756 h 335756"/>
                    <a:gd name="connsiteX4" fmla="*/ 1114425 w 1955006"/>
                    <a:gd name="connsiteY4" fmla="*/ 326231 h 335756"/>
                    <a:gd name="connsiteX5" fmla="*/ 1395412 w 1955006"/>
                    <a:gd name="connsiteY5" fmla="*/ 280987 h 335756"/>
                    <a:gd name="connsiteX6" fmla="*/ 1666875 w 1955006"/>
                    <a:gd name="connsiteY6" fmla="*/ 138112 h 335756"/>
                    <a:gd name="connsiteX7" fmla="*/ 1955006 w 1955006"/>
                    <a:gd name="connsiteY7" fmla="*/ 0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5006" h="335756">
                      <a:moveTo>
                        <a:pt x="0" y="321468"/>
                      </a:moveTo>
                      <a:lnTo>
                        <a:pt x="280987" y="309562"/>
                      </a:lnTo>
                      <a:lnTo>
                        <a:pt x="552450" y="330993"/>
                      </a:lnTo>
                      <a:lnTo>
                        <a:pt x="835818" y="335756"/>
                      </a:lnTo>
                      <a:lnTo>
                        <a:pt x="1114425" y="326231"/>
                      </a:lnTo>
                      <a:lnTo>
                        <a:pt x="1395412" y="280987"/>
                      </a:lnTo>
                      <a:lnTo>
                        <a:pt x="1666875" y="138112"/>
                      </a:lnTo>
                      <a:lnTo>
                        <a:pt x="1955006" y="0"/>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78" name="Isosceles Triangle 377">
                  <a:extLst>
                    <a:ext uri="{FF2B5EF4-FFF2-40B4-BE49-F238E27FC236}">
                      <a16:creationId xmlns:a16="http://schemas.microsoft.com/office/drawing/2014/main" xmlns="" id="{974D9BC7-74C4-47BB-B17A-B996E7C164D0}"/>
                    </a:ext>
                  </a:extLst>
                </p:cNvPr>
                <p:cNvSpPr/>
                <p:nvPr/>
              </p:nvSpPr>
              <p:spPr bwMode="auto">
                <a:xfrm>
                  <a:off x="10218305" y="4604272"/>
                  <a:ext cx="53018" cy="88736"/>
                </a:xfrm>
                <a:prstGeom prst="triangle">
                  <a:avLst/>
                </a:prstGeom>
                <a:no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79" name="Isosceles Triangle 378">
                  <a:extLst>
                    <a:ext uri="{FF2B5EF4-FFF2-40B4-BE49-F238E27FC236}">
                      <a16:creationId xmlns:a16="http://schemas.microsoft.com/office/drawing/2014/main" xmlns="" id="{A2ED02FF-B55C-4ACD-91F3-45367BC0CFE7}"/>
                    </a:ext>
                  </a:extLst>
                </p:cNvPr>
                <p:cNvSpPr/>
                <p:nvPr/>
              </p:nvSpPr>
              <p:spPr bwMode="auto">
                <a:xfrm>
                  <a:off x="9399499" y="5076331"/>
                  <a:ext cx="53018" cy="88736"/>
                </a:xfrm>
                <a:prstGeom prst="triangle">
                  <a:avLst/>
                </a:prstGeom>
                <a:no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80" name="Freeform 74">
                  <a:extLst>
                    <a:ext uri="{FF2B5EF4-FFF2-40B4-BE49-F238E27FC236}">
                      <a16:creationId xmlns:a16="http://schemas.microsoft.com/office/drawing/2014/main" xmlns="" id="{58C989CC-097D-4D46-B186-C66AB8DADDF6}"/>
                    </a:ext>
                  </a:extLst>
                </p:cNvPr>
                <p:cNvSpPr/>
                <p:nvPr/>
              </p:nvSpPr>
              <p:spPr bwMode="auto">
                <a:xfrm rot="5400000">
                  <a:off x="9426008" y="5030369"/>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81" name="Freeform 75">
                  <a:extLst>
                    <a:ext uri="{FF2B5EF4-FFF2-40B4-BE49-F238E27FC236}">
                      <a16:creationId xmlns:a16="http://schemas.microsoft.com/office/drawing/2014/main" xmlns="" id="{8E3ED98D-B687-4D24-BA62-D50F6C535545}"/>
                    </a:ext>
                  </a:extLst>
                </p:cNvPr>
                <p:cNvSpPr/>
                <p:nvPr/>
              </p:nvSpPr>
              <p:spPr bwMode="auto">
                <a:xfrm rot="5400000">
                  <a:off x="9840007" y="4871942"/>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82" name="Freeform 76">
                  <a:extLst>
                    <a:ext uri="{FF2B5EF4-FFF2-40B4-BE49-F238E27FC236}">
                      <a16:creationId xmlns:a16="http://schemas.microsoft.com/office/drawing/2014/main" xmlns="" id="{1CE28A26-71B0-41B6-B4EA-16A7B2BB9281}"/>
                    </a:ext>
                  </a:extLst>
                </p:cNvPr>
                <p:cNvSpPr/>
                <p:nvPr/>
              </p:nvSpPr>
              <p:spPr bwMode="auto">
                <a:xfrm rot="5400000">
                  <a:off x="10659131" y="4375567"/>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83" name="Freeform 77">
                  <a:extLst>
                    <a:ext uri="{FF2B5EF4-FFF2-40B4-BE49-F238E27FC236}">
                      <a16:creationId xmlns:a16="http://schemas.microsoft.com/office/drawing/2014/main" xmlns="" id="{5C1864CA-C143-4DFD-AD33-01F344CF1FE0}"/>
                    </a:ext>
                  </a:extLst>
                </p:cNvPr>
                <p:cNvSpPr/>
                <p:nvPr/>
              </p:nvSpPr>
              <p:spPr bwMode="auto">
                <a:xfrm rot="5400000">
                  <a:off x="10659131" y="4179473"/>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84" name="Freeform 80">
                  <a:extLst>
                    <a:ext uri="{FF2B5EF4-FFF2-40B4-BE49-F238E27FC236}">
                      <a16:creationId xmlns:a16="http://schemas.microsoft.com/office/drawing/2014/main" xmlns="" id="{C6F2B38C-DFD3-4D13-9A12-AE90B51C8474}"/>
                    </a:ext>
                  </a:extLst>
                </p:cNvPr>
                <p:cNvSpPr/>
                <p:nvPr/>
              </p:nvSpPr>
              <p:spPr bwMode="auto">
                <a:xfrm>
                  <a:off x="10659131" y="4216247"/>
                  <a:ext cx="0" cy="17747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85" name="Isosceles Triangle 384">
                  <a:extLst>
                    <a:ext uri="{FF2B5EF4-FFF2-40B4-BE49-F238E27FC236}">
                      <a16:creationId xmlns:a16="http://schemas.microsoft.com/office/drawing/2014/main" xmlns="" id="{ADB2B2C6-1749-4DB5-83D1-F45CC300DDD2}"/>
                    </a:ext>
                  </a:extLst>
                </p:cNvPr>
                <p:cNvSpPr/>
                <p:nvPr/>
              </p:nvSpPr>
              <p:spPr bwMode="auto">
                <a:xfrm>
                  <a:off x="10632621" y="4269696"/>
                  <a:ext cx="53018" cy="88736"/>
                </a:xfrm>
                <a:prstGeom prst="triangle">
                  <a:avLst/>
                </a:prstGeom>
                <a:solidFill>
                  <a:schemeClr val="bg1"/>
                </a:solid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grpSp>
            <p:nvGrpSpPr>
              <p:cNvPr id="307" name="Group 306">
                <a:extLst>
                  <a:ext uri="{FF2B5EF4-FFF2-40B4-BE49-F238E27FC236}">
                    <a16:creationId xmlns:a16="http://schemas.microsoft.com/office/drawing/2014/main" xmlns="" id="{C167A5DB-D66D-4525-8D25-45F4B2D3CB6D}"/>
                  </a:ext>
                </a:extLst>
              </p:cNvPr>
              <p:cNvGrpSpPr/>
              <p:nvPr/>
            </p:nvGrpSpPr>
            <p:grpSpPr>
              <a:xfrm>
                <a:off x="1867540" y="3804028"/>
                <a:ext cx="2926226" cy="1340033"/>
                <a:chOff x="7762472" y="3804028"/>
                <a:chExt cx="2926226" cy="1340033"/>
              </a:xfrm>
            </p:grpSpPr>
            <p:sp>
              <p:nvSpPr>
                <p:cNvPr id="308" name="Freeform 45">
                  <a:extLst>
                    <a:ext uri="{FF2B5EF4-FFF2-40B4-BE49-F238E27FC236}">
                      <a16:creationId xmlns:a16="http://schemas.microsoft.com/office/drawing/2014/main" xmlns="" id="{5A3D736B-EA6F-4B55-A3BD-E9F396398393}"/>
                    </a:ext>
                  </a:extLst>
                </p:cNvPr>
                <p:cNvSpPr/>
                <p:nvPr/>
              </p:nvSpPr>
              <p:spPr bwMode="auto">
                <a:xfrm>
                  <a:off x="9005318" y="4743367"/>
                  <a:ext cx="1237972" cy="270004"/>
                </a:xfrm>
                <a:custGeom>
                  <a:avLst/>
                  <a:gdLst>
                    <a:gd name="connsiteX0" fmla="*/ 0 w 840581"/>
                    <a:gd name="connsiteY0" fmla="*/ 109537 h 109537"/>
                    <a:gd name="connsiteX1" fmla="*/ 283368 w 840581"/>
                    <a:gd name="connsiteY1" fmla="*/ 109537 h 109537"/>
                    <a:gd name="connsiteX2" fmla="*/ 561975 w 840581"/>
                    <a:gd name="connsiteY2" fmla="*/ 90487 h 109537"/>
                    <a:gd name="connsiteX3" fmla="*/ 840581 w 840581"/>
                    <a:gd name="connsiteY3" fmla="*/ 0 h 109537"/>
                  </a:gdLst>
                  <a:ahLst/>
                  <a:cxnLst>
                    <a:cxn ang="0">
                      <a:pos x="connsiteX0" y="connsiteY0"/>
                    </a:cxn>
                    <a:cxn ang="0">
                      <a:pos x="connsiteX1" y="connsiteY1"/>
                    </a:cxn>
                    <a:cxn ang="0">
                      <a:pos x="connsiteX2" y="connsiteY2"/>
                    </a:cxn>
                    <a:cxn ang="0">
                      <a:pos x="connsiteX3" y="connsiteY3"/>
                    </a:cxn>
                  </a:cxnLst>
                  <a:rect l="l" t="t" r="r" b="b"/>
                  <a:pathLst>
                    <a:path w="840581" h="109537">
                      <a:moveTo>
                        <a:pt x="0" y="109537"/>
                      </a:moveTo>
                      <a:lnTo>
                        <a:pt x="283368" y="109537"/>
                      </a:lnTo>
                      <a:lnTo>
                        <a:pt x="561975" y="90487"/>
                      </a:lnTo>
                      <a:lnTo>
                        <a:pt x="840581" y="0"/>
                      </a:lnTo>
                    </a:path>
                  </a:pathLst>
                </a:custGeom>
                <a:noFill/>
                <a:ln w="25400" cap="flat"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309" name="Group 308">
                  <a:extLst>
                    <a:ext uri="{FF2B5EF4-FFF2-40B4-BE49-F238E27FC236}">
                      <a16:creationId xmlns:a16="http://schemas.microsoft.com/office/drawing/2014/main" xmlns="" id="{4790F9D8-E367-4DE4-A8D5-87B9FEAFC1C5}"/>
                    </a:ext>
                  </a:extLst>
                </p:cNvPr>
                <p:cNvGrpSpPr/>
                <p:nvPr/>
              </p:nvGrpSpPr>
              <p:grpSpPr>
                <a:xfrm>
                  <a:off x="9813498" y="4574070"/>
                  <a:ext cx="457825" cy="392854"/>
                  <a:chOff x="9813498" y="4574070"/>
                  <a:chExt cx="457825" cy="392854"/>
                </a:xfrm>
              </p:grpSpPr>
              <p:sp>
                <p:nvSpPr>
                  <p:cNvPr id="351" name="Freeform 58">
                    <a:extLst>
                      <a:ext uri="{FF2B5EF4-FFF2-40B4-BE49-F238E27FC236}">
                        <a16:creationId xmlns:a16="http://schemas.microsoft.com/office/drawing/2014/main" xmlns="" id="{039F57AB-BEE4-4A0F-AF35-B27D1B09651E}"/>
                      </a:ext>
                    </a:extLst>
                  </p:cNvPr>
                  <p:cNvSpPr/>
                  <p:nvPr/>
                </p:nvSpPr>
                <p:spPr bwMode="auto">
                  <a:xfrm>
                    <a:off x="10244814" y="4582617"/>
                    <a:ext cx="0" cy="292837"/>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52" name="Freeform 62">
                    <a:extLst>
                      <a:ext uri="{FF2B5EF4-FFF2-40B4-BE49-F238E27FC236}">
                        <a16:creationId xmlns:a16="http://schemas.microsoft.com/office/drawing/2014/main" xmlns="" id="{EB8D357E-F973-427A-9867-B82863C17554}"/>
                      </a:ext>
                    </a:extLst>
                  </p:cNvPr>
                  <p:cNvSpPr/>
                  <p:nvPr/>
                </p:nvSpPr>
                <p:spPr bwMode="auto">
                  <a:xfrm rot="5400000">
                    <a:off x="9840007" y="4857425"/>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53" name="Freeform 63">
                    <a:extLst>
                      <a:ext uri="{FF2B5EF4-FFF2-40B4-BE49-F238E27FC236}">
                        <a16:creationId xmlns:a16="http://schemas.microsoft.com/office/drawing/2014/main" xmlns="" id="{19FC03AB-A801-4D61-86C0-394486D6E731}"/>
                      </a:ext>
                    </a:extLst>
                  </p:cNvPr>
                  <p:cNvSpPr/>
                  <p:nvPr/>
                </p:nvSpPr>
                <p:spPr bwMode="auto">
                  <a:xfrm rot="5400000">
                    <a:off x="10244814" y="4547561"/>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54" name="Freeform 68">
                    <a:extLst>
                      <a:ext uri="{FF2B5EF4-FFF2-40B4-BE49-F238E27FC236}">
                        <a16:creationId xmlns:a16="http://schemas.microsoft.com/office/drawing/2014/main" xmlns="" id="{F891DE1C-855A-4102-955E-080B92A73825}"/>
                      </a:ext>
                    </a:extLst>
                  </p:cNvPr>
                  <p:cNvSpPr/>
                  <p:nvPr/>
                </p:nvSpPr>
                <p:spPr bwMode="auto">
                  <a:xfrm rot="5400000">
                    <a:off x="10244814" y="4842441"/>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55" name="Freeform 83">
                    <a:extLst>
                      <a:ext uri="{FF2B5EF4-FFF2-40B4-BE49-F238E27FC236}">
                        <a16:creationId xmlns:a16="http://schemas.microsoft.com/office/drawing/2014/main" xmlns="" id="{54A80363-1742-4BAD-BB32-AE386FEE6001}"/>
                      </a:ext>
                    </a:extLst>
                  </p:cNvPr>
                  <p:cNvSpPr/>
                  <p:nvPr/>
                </p:nvSpPr>
                <p:spPr bwMode="auto">
                  <a:xfrm>
                    <a:off x="9840007" y="4878188"/>
                    <a:ext cx="0" cy="88736"/>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grpSp>
              <p:nvGrpSpPr>
                <p:cNvPr id="310" name="Group 309">
                  <a:extLst>
                    <a:ext uri="{FF2B5EF4-FFF2-40B4-BE49-F238E27FC236}">
                      <a16:creationId xmlns:a16="http://schemas.microsoft.com/office/drawing/2014/main" xmlns="" id="{A63A76C3-8C6A-4E24-AB9F-2CC1270284D1}"/>
                    </a:ext>
                  </a:extLst>
                </p:cNvPr>
                <p:cNvGrpSpPr/>
                <p:nvPr/>
              </p:nvGrpSpPr>
              <p:grpSpPr>
                <a:xfrm>
                  <a:off x="7762472" y="3804028"/>
                  <a:ext cx="2926226" cy="1340033"/>
                  <a:chOff x="7762472" y="3804028"/>
                  <a:chExt cx="2926226" cy="1340033"/>
                </a:xfrm>
              </p:grpSpPr>
              <p:grpSp>
                <p:nvGrpSpPr>
                  <p:cNvPr id="311" name="Group 310">
                    <a:extLst>
                      <a:ext uri="{FF2B5EF4-FFF2-40B4-BE49-F238E27FC236}">
                        <a16:creationId xmlns:a16="http://schemas.microsoft.com/office/drawing/2014/main" xmlns="" id="{4A6041D3-4E5A-4A49-B77F-0844397A5A5F}"/>
                      </a:ext>
                    </a:extLst>
                  </p:cNvPr>
                  <p:cNvGrpSpPr/>
                  <p:nvPr/>
                </p:nvGrpSpPr>
                <p:grpSpPr>
                  <a:xfrm>
                    <a:off x="7762472" y="3881275"/>
                    <a:ext cx="2926226" cy="1262786"/>
                    <a:chOff x="7762472" y="3881275"/>
                    <a:chExt cx="2926226" cy="1262786"/>
                  </a:xfrm>
                  <a:solidFill>
                    <a:schemeClr val="accent2"/>
                  </a:solidFill>
                </p:grpSpPr>
                <p:sp>
                  <p:nvSpPr>
                    <p:cNvPr id="341" name="Oval 340">
                      <a:extLst>
                        <a:ext uri="{FF2B5EF4-FFF2-40B4-BE49-F238E27FC236}">
                          <a16:creationId xmlns:a16="http://schemas.microsoft.com/office/drawing/2014/main" xmlns="" id="{E2D4C35F-B646-4B50-BD58-EC768D26C535}"/>
                        </a:ext>
                      </a:extLst>
                    </p:cNvPr>
                    <p:cNvSpPr/>
                    <p:nvPr/>
                  </p:nvSpPr>
                  <p:spPr bwMode="auto">
                    <a:xfrm>
                      <a:off x="10635680" y="3881275"/>
                      <a:ext cx="53018" cy="88736"/>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42" name="Oval 341">
                      <a:extLst>
                        <a:ext uri="{FF2B5EF4-FFF2-40B4-BE49-F238E27FC236}">
                          <a16:creationId xmlns:a16="http://schemas.microsoft.com/office/drawing/2014/main" xmlns="" id="{D4312917-08EA-4532-B050-CDA3119FE4B2}"/>
                        </a:ext>
                      </a:extLst>
                    </p:cNvPr>
                    <p:cNvSpPr/>
                    <p:nvPr/>
                  </p:nvSpPr>
                  <p:spPr bwMode="auto">
                    <a:xfrm>
                      <a:off x="10218477" y="4110207"/>
                      <a:ext cx="53018" cy="88736"/>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43" name="Oval 342">
                      <a:extLst>
                        <a:ext uri="{FF2B5EF4-FFF2-40B4-BE49-F238E27FC236}">
                          <a16:creationId xmlns:a16="http://schemas.microsoft.com/office/drawing/2014/main" xmlns="" id="{F20C3F76-41EA-441B-A7B6-622625AE0EF1}"/>
                        </a:ext>
                      </a:extLst>
                    </p:cNvPr>
                    <p:cNvSpPr/>
                    <p:nvPr/>
                  </p:nvSpPr>
                  <p:spPr bwMode="auto">
                    <a:xfrm>
                      <a:off x="9813498" y="4656070"/>
                      <a:ext cx="53018" cy="88736"/>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44" name="Oval 343">
                      <a:extLst>
                        <a:ext uri="{FF2B5EF4-FFF2-40B4-BE49-F238E27FC236}">
                          <a16:creationId xmlns:a16="http://schemas.microsoft.com/office/drawing/2014/main" xmlns="" id="{E27E3AB5-DEA0-4A19-93B4-77D0A683BB53}"/>
                        </a:ext>
                      </a:extLst>
                    </p:cNvPr>
                    <p:cNvSpPr/>
                    <p:nvPr/>
                  </p:nvSpPr>
                  <p:spPr bwMode="auto">
                    <a:xfrm>
                      <a:off x="8983112" y="4973040"/>
                      <a:ext cx="53018" cy="88736"/>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45" name="Oval 344">
                      <a:extLst>
                        <a:ext uri="{FF2B5EF4-FFF2-40B4-BE49-F238E27FC236}">
                          <a16:creationId xmlns:a16="http://schemas.microsoft.com/office/drawing/2014/main" xmlns="" id="{80A6AB06-C1D3-455E-8218-B609238C30F6}"/>
                        </a:ext>
                      </a:extLst>
                    </p:cNvPr>
                    <p:cNvSpPr/>
                    <p:nvPr/>
                  </p:nvSpPr>
                  <p:spPr bwMode="auto">
                    <a:xfrm>
                      <a:off x="8171903" y="5014163"/>
                      <a:ext cx="53018" cy="88736"/>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46" name="Oval 345">
                      <a:extLst>
                        <a:ext uri="{FF2B5EF4-FFF2-40B4-BE49-F238E27FC236}">
                          <a16:creationId xmlns:a16="http://schemas.microsoft.com/office/drawing/2014/main" xmlns="" id="{93C5AF04-2AE8-4BE2-8723-4EC7FDDE2E1E}"/>
                        </a:ext>
                      </a:extLst>
                    </p:cNvPr>
                    <p:cNvSpPr/>
                    <p:nvPr/>
                  </p:nvSpPr>
                  <p:spPr bwMode="auto">
                    <a:xfrm>
                      <a:off x="7762472" y="5055285"/>
                      <a:ext cx="53018" cy="88736"/>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47" name="Oval 346">
                      <a:extLst>
                        <a:ext uri="{FF2B5EF4-FFF2-40B4-BE49-F238E27FC236}">
                          <a16:creationId xmlns:a16="http://schemas.microsoft.com/office/drawing/2014/main" xmlns="" id="{ED96F9C4-67B1-4871-93D3-ECE3DF7F7F1E}"/>
                        </a:ext>
                      </a:extLst>
                    </p:cNvPr>
                    <p:cNvSpPr/>
                    <p:nvPr/>
                  </p:nvSpPr>
                  <p:spPr bwMode="auto">
                    <a:xfrm>
                      <a:off x="8568369" y="5055325"/>
                      <a:ext cx="53018" cy="88736"/>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48" name="Oval 347">
                      <a:extLst>
                        <a:ext uri="{FF2B5EF4-FFF2-40B4-BE49-F238E27FC236}">
                          <a16:creationId xmlns:a16="http://schemas.microsoft.com/office/drawing/2014/main" xmlns="" id="{1858C311-B805-471C-930E-84542424F08B}"/>
                        </a:ext>
                      </a:extLst>
                    </p:cNvPr>
                    <p:cNvSpPr/>
                    <p:nvPr/>
                  </p:nvSpPr>
                  <p:spPr bwMode="auto">
                    <a:xfrm>
                      <a:off x="9813498" y="4932115"/>
                      <a:ext cx="53018" cy="88736"/>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49" name="Oval 348">
                      <a:extLst>
                        <a:ext uri="{FF2B5EF4-FFF2-40B4-BE49-F238E27FC236}">
                          <a16:creationId xmlns:a16="http://schemas.microsoft.com/office/drawing/2014/main" xmlns="" id="{8FB02F6F-7F75-46BC-A2C4-E469431EE56D}"/>
                        </a:ext>
                      </a:extLst>
                    </p:cNvPr>
                    <p:cNvSpPr/>
                    <p:nvPr/>
                  </p:nvSpPr>
                  <p:spPr bwMode="auto">
                    <a:xfrm>
                      <a:off x="10218305" y="4714996"/>
                      <a:ext cx="53018" cy="88736"/>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50" name="Rectangle 349">
                      <a:extLst>
                        <a:ext uri="{FF2B5EF4-FFF2-40B4-BE49-F238E27FC236}">
                          <a16:creationId xmlns:a16="http://schemas.microsoft.com/office/drawing/2014/main" xmlns="" id="{1802A597-D4A5-49C1-BC59-E5062ED2287F}"/>
                        </a:ext>
                      </a:extLst>
                    </p:cNvPr>
                    <p:cNvSpPr/>
                    <p:nvPr/>
                  </p:nvSpPr>
                  <p:spPr bwMode="auto">
                    <a:xfrm>
                      <a:off x="9399499" y="4962854"/>
                      <a:ext cx="53018" cy="88736"/>
                    </a:xfrm>
                    <a:prstGeom prst="rect">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grpSp>
                <p:nvGrpSpPr>
                  <p:cNvPr id="312" name="Group 311">
                    <a:extLst>
                      <a:ext uri="{FF2B5EF4-FFF2-40B4-BE49-F238E27FC236}">
                        <a16:creationId xmlns:a16="http://schemas.microsoft.com/office/drawing/2014/main" xmlns="" id="{536E9497-1F41-4077-BCED-BFF1E4A24058}"/>
                      </a:ext>
                    </a:extLst>
                  </p:cNvPr>
                  <p:cNvGrpSpPr/>
                  <p:nvPr/>
                </p:nvGrpSpPr>
                <p:grpSpPr>
                  <a:xfrm>
                    <a:off x="7762472" y="3804028"/>
                    <a:ext cx="2926226" cy="1319901"/>
                    <a:chOff x="7762472" y="3804028"/>
                    <a:chExt cx="2926226" cy="1319901"/>
                  </a:xfrm>
                </p:grpSpPr>
                <p:sp>
                  <p:nvSpPr>
                    <p:cNvPr id="313" name="Rectangle 312">
                      <a:extLst>
                        <a:ext uri="{FF2B5EF4-FFF2-40B4-BE49-F238E27FC236}">
                          <a16:creationId xmlns:a16="http://schemas.microsoft.com/office/drawing/2014/main" xmlns="" id="{612C34A7-FD1A-4F26-9DCF-C5FA8B1322DE}"/>
                        </a:ext>
                      </a:extLst>
                    </p:cNvPr>
                    <p:cNvSpPr/>
                    <p:nvPr/>
                  </p:nvSpPr>
                  <p:spPr bwMode="auto">
                    <a:xfrm>
                      <a:off x="9399499" y="4921947"/>
                      <a:ext cx="53018" cy="88736"/>
                    </a:xfrm>
                    <a:prstGeom prst="rect">
                      <a:avLst/>
                    </a:prstGeom>
                    <a:solidFill>
                      <a:schemeClr val="accent2"/>
                    </a:solid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314" name="Group 313">
                      <a:extLst>
                        <a:ext uri="{FF2B5EF4-FFF2-40B4-BE49-F238E27FC236}">
                          <a16:creationId xmlns:a16="http://schemas.microsoft.com/office/drawing/2014/main" xmlns="" id="{2743B1C6-9ADA-4745-8122-9EA4DAB8F77B}"/>
                        </a:ext>
                      </a:extLst>
                    </p:cNvPr>
                    <p:cNvGrpSpPr/>
                    <p:nvPr/>
                  </p:nvGrpSpPr>
                  <p:grpSpPr>
                    <a:xfrm>
                      <a:off x="7762472" y="3804028"/>
                      <a:ext cx="2926226" cy="1319901"/>
                      <a:chOff x="7762472" y="3804028"/>
                      <a:chExt cx="2926226" cy="1319901"/>
                    </a:xfrm>
                  </p:grpSpPr>
                  <p:sp>
                    <p:nvSpPr>
                      <p:cNvPr id="315" name="Freeform 44">
                        <a:extLst>
                          <a:ext uri="{FF2B5EF4-FFF2-40B4-BE49-F238E27FC236}">
                            <a16:creationId xmlns:a16="http://schemas.microsoft.com/office/drawing/2014/main" xmlns="" id="{07F53311-05F5-4707-948E-3D4AEC90B5D9}"/>
                          </a:ext>
                        </a:extLst>
                      </p:cNvPr>
                      <p:cNvSpPr/>
                      <p:nvPr/>
                    </p:nvSpPr>
                    <p:spPr bwMode="auto">
                      <a:xfrm>
                        <a:off x="7788390" y="3915741"/>
                        <a:ext cx="2872235" cy="1168067"/>
                      </a:xfrm>
                      <a:custGeom>
                        <a:avLst/>
                        <a:gdLst>
                          <a:gd name="connsiteX0" fmla="*/ 0 w 1950244"/>
                          <a:gd name="connsiteY0" fmla="*/ 473869 h 473869"/>
                          <a:gd name="connsiteX1" fmla="*/ 276225 w 1950244"/>
                          <a:gd name="connsiteY1" fmla="*/ 461963 h 473869"/>
                          <a:gd name="connsiteX2" fmla="*/ 547687 w 1950244"/>
                          <a:gd name="connsiteY2" fmla="*/ 473869 h 473869"/>
                          <a:gd name="connsiteX3" fmla="*/ 831056 w 1950244"/>
                          <a:gd name="connsiteY3" fmla="*/ 442913 h 473869"/>
                          <a:gd name="connsiteX4" fmla="*/ 1107281 w 1950244"/>
                          <a:gd name="connsiteY4" fmla="*/ 423863 h 473869"/>
                          <a:gd name="connsiteX5" fmla="*/ 1393031 w 1950244"/>
                          <a:gd name="connsiteY5" fmla="*/ 311944 h 473869"/>
                          <a:gd name="connsiteX6" fmla="*/ 1664494 w 1950244"/>
                          <a:gd name="connsiteY6" fmla="*/ 95250 h 473869"/>
                          <a:gd name="connsiteX7" fmla="*/ 1950244 w 1950244"/>
                          <a:gd name="connsiteY7" fmla="*/ 0 h 47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0244" h="473869">
                            <a:moveTo>
                              <a:pt x="0" y="473869"/>
                            </a:moveTo>
                            <a:lnTo>
                              <a:pt x="276225" y="461963"/>
                            </a:lnTo>
                            <a:lnTo>
                              <a:pt x="547687" y="473869"/>
                            </a:lnTo>
                            <a:lnTo>
                              <a:pt x="831056" y="442913"/>
                            </a:lnTo>
                            <a:lnTo>
                              <a:pt x="1107281" y="423863"/>
                            </a:lnTo>
                            <a:lnTo>
                              <a:pt x="1393031" y="311944"/>
                            </a:lnTo>
                            <a:lnTo>
                              <a:pt x="1664494" y="95250"/>
                            </a:lnTo>
                            <a:lnTo>
                              <a:pt x="1950244" y="0"/>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316" name="Group 315">
                        <a:extLst>
                          <a:ext uri="{FF2B5EF4-FFF2-40B4-BE49-F238E27FC236}">
                            <a16:creationId xmlns:a16="http://schemas.microsoft.com/office/drawing/2014/main" xmlns="" id="{65D4C2E0-0E6D-485C-8C4C-DD2581DC3EE5}"/>
                          </a:ext>
                        </a:extLst>
                      </p:cNvPr>
                      <p:cNvGrpSpPr/>
                      <p:nvPr/>
                    </p:nvGrpSpPr>
                    <p:grpSpPr>
                      <a:xfrm>
                        <a:off x="7762472" y="3804028"/>
                        <a:ext cx="2926226" cy="1319901"/>
                        <a:chOff x="7762472" y="3804028"/>
                        <a:chExt cx="2926226" cy="1319901"/>
                      </a:xfrm>
                    </p:grpSpPr>
                    <p:sp>
                      <p:nvSpPr>
                        <p:cNvPr id="317" name="Freeform 69">
                          <a:extLst>
                            <a:ext uri="{FF2B5EF4-FFF2-40B4-BE49-F238E27FC236}">
                              <a16:creationId xmlns:a16="http://schemas.microsoft.com/office/drawing/2014/main" xmlns="" id="{E0B339BD-B4C9-4A5C-924C-9566CC8C0AC3}"/>
                            </a:ext>
                          </a:extLst>
                        </p:cNvPr>
                        <p:cNvSpPr/>
                        <p:nvPr/>
                      </p:nvSpPr>
                      <p:spPr bwMode="auto">
                        <a:xfrm rot="5400000">
                          <a:off x="9426008" y="4848310"/>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18" name="Freeform 79">
                          <a:extLst>
                            <a:ext uri="{FF2B5EF4-FFF2-40B4-BE49-F238E27FC236}">
                              <a16:creationId xmlns:a16="http://schemas.microsoft.com/office/drawing/2014/main" xmlns="" id="{A804FB88-00FF-47BA-B25F-6C7BC0A0FFAE}"/>
                            </a:ext>
                          </a:extLst>
                        </p:cNvPr>
                        <p:cNvSpPr/>
                        <p:nvPr/>
                      </p:nvSpPr>
                      <p:spPr bwMode="auto">
                        <a:xfrm>
                          <a:off x="9426008" y="4880755"/>
                          <a:ext cx="0" cy="88736"/>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319" name="Group 318">
                          <a:extLst>
                            <a:ext uri="{FF2B5EF4-FFF2-40B4-BE49-F238E27FC236}">
                              <a16:creationId xmlns:a16="http://schemas.microsoft.com/office/drawing/2014/main" xmlns="" id="{99063919-4872-42CF-9594-5FA5B961263C}"/>
                            </a:ext>
                          </a:extLst>
                        </p:cNvPr>
                        <p:cNvGrpSpPr/>
                        <p:nvPr/>
                      </p:nvGrpSpPr>
                      <p:grpSpPr>
                        <a:xfrm>
                          <a:off x="7762472" y="3804028"/>
                          <a:ext cx="2926226" cy="1319901"/>
                          <a:chOff x="7762472" y="3804028"/>
                          <a:chExt cx="2926226" cy="1319901"/>
                        </a:xfrm>
                      </p:grpSpPr>
                      <p:grpSp>
                        <p:nvGrpSpPr>
                          <p:cNvPr id="320" name="Group 319">
                            <a:extLst>
                              <a:ext uri="{FF2B5EF4-FFF2-40B4-BE49-F238E27FC236}">
                                <a16:creationId xmlns:a16="http://schemas.microsoft.com/office/drawing/2014/main" xmlns="" id="{E51DD5CD-3A05-4645-B5AE-B4EC4A6FAB88}"/>
                              </a:ext>
                            </a:extLst>
                          </p:cNvPr>
                          <p:cNvGrpSpPr/>
                          <p:nvPr/>
                        </p:nvGrpSpPr>
                        <p:grpSpPr>
                          <a:xfrm>
                            <a:off x="7762472" y="3804028"/>
                            <a:ext cx="2926226" cy="1319901"/>
                            <a:chOff x="7762472" y="3804028"/>
                            <a:chExt cx="2926226" cy="1319901"/>
                          </a:xfrm>
                        </p:grpSpPr>
                        <p:sp>
                          <p:nvSpPr>
                            <p:cNvPr id="322" name="Freeform 59">
                              <a:extLst>
                                <a:ext uri="{FF2B5EF4-FFF2-40B4-BE49-F238E27FC236}">
                                  <a16:creationId xmlns:a16="http://schemas.microsoft.com/office/drawing/2014/main" xmlns="" id="{31E32570-D1DB-4261-B9DF-ECA401B7976F}"/>
                                </a:ext>
                              </a:extLst>
                            </p:cNvPr>
                            <p:cNvSpPr/>
                            <p:nvPr/>
                          </p:nvSpPr>
                          <p:spPr bwMode="auto">
                            <a:xfrm>
                              <a:off x="9009621" y="4847305"/>
                              <a:ext cx="0" cy="266215"/>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323" name="Group 322">
                              <a:extLst>
                                <a:ext uri="{FF2B5EF4-FFF2-40B4-BE49-F238E27FC236}">
                                  <a16:creationId xmlns:a16="http://schemas.microsoft.com/office/drawing/2014/main" xmlns="" id="{837199AC-31D1-442F-B48A-96AA047B591B}"/>
                                </a:ext>
                              </a:extLst>
                            </p:cNvPr>
                            <p:cNvGrpSpPr/>
                            <p:nvPr/>
                          </p:nvGrpSpPr>
                          <p:grpSpPr>
                            <a:xfrm>
                              <a:off x="9813498" y="3804028"/>
                              <a:ext cx="875200" cy="1038784"/>
                              <a:chOff x="9813498" y="3804028"/>
                              <a:chExt cx="875200" cy="1038784"/>
                            </a:xfrm>
                          </p:grpSpPr>
                          <p:sp>
                            <p:nvSpPr>
                              <p:cNvPr id="331" name="Freeform 57">
                                <a:extLst>
                                  <a:ext uri="{FF2B5EF4-FFF2-40B4-BE49-F238E27FC236}">
                                    <a16:creationId xmlns:a16="http://schemas.microsoft.com/office/drawing/2014/main" xmlns="" id="{B13498CB-7872-448B-9AE2-7DAC4C8AACB7}"/>
                                  </a:ext>
                                </a:extLst>
                              </p:cNvPr>
                              <p:cNvSpPr/>
                              <p:nvPr/>
                            </p:nvSpPr>
                            <p:spPr bwMode="auto">
                              <a:xfrm>
                                <a:off x="9840007" y="4524582"/>
                                <a:ext cx="0" cy="310586"/>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32" name="Freeform 60">
                                <a:extLst>
                                  <a:ext uri="{FF2B5EF4-FFF2-40B4-BE49-F238E27FC236}">
                                    <a16:creationId xmlns:a16="http://schemas.microsoft.com/office/drawing/2014/main" xmlns="" id="{B82B50A2-0A2A-4CC7-984B-6DEE96E36230}"/>
                                  </a:ext>
                                </a:extLst>
                              </p:cNvPr>
                              <p:cNvSpPr/>
                              <p:nvPr/>
                            </p:nvSpPr>
                            <p:spPr bwMode="auto">
                              <a:xfrm rot="5400000">
                                <a:off x="9840007" y="4493464"/>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33" name="Freeform 61">
                                <a:extLst>
                                  <a:ext uri="{FF2B5EF4-FFF2-40B4-BE49-F238E27FC236}">
                                    <a16:creationId xmlns:a16="http://schemas.microsoft.com/office/drawing/2014/main" xmlns="" id="{3960BC41-1736-4383-8DD5-6C653009C89A}"/>
                                  </a:ext>
                                </a:extLst>
                              </p:cNvPr>
                              <p:cNvSpPr/>
                              <p:nvPr/>
                            </p:nvSpPr>
                            <p:spPr bwMode="auto">
                              <a:xfrm rot="5400000">
                                <a:off x="9840007" y="4816303"/>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334" name="Group 333">
                                <a:extLst>
                                  <a:ext uri="{FF2B5EF4-FFF2-40B4-BE49-F238E27FC236}">
                                    <a16:creationId xmlns:a16="http://schemas.microsoft.com/office/drawing/2014/main" xmlns="" id="{43235F03-1FD9-426E-AC3E-9B51D9D28267}"/>
                                  </a:ext>
                                </a:extLst>
                              </p:cNvPr>
                              <p:cNvGrpSpPr/>
                              <p:nvPr/>
                            </p:nvGrpSpPr>
                            <p:grpSpPr>
                              <a:xfrm>
                                <a:off x="10218477" y="3804028"/>
                                <a:ext cx="470221" cy="448482"/>
                                <a:chOff x="10218477" y="3804028"/>
                                <a:chExt cx="470221" cy="448482"/>
                              </a:xfrm>
                            </p:grpSpPr>
                            <p:sp>
                              <p:nvSpPr>
                                <p:cNvPr id="335" name="Freeform 55">
                                  <a:extLst>
                                    <a:ext uri="{FF2B5EF4-FFF2-40B4-BE49-F238E27FC236}">
                                      <a16:creationId xmlns:a16="http://schemas.microsoft.com/office/drawing/2014/main" xmlns="" id="{65E76273-96F6-466D-AB88-6550BC296CE6}"/>
                                    </a:ext>
                                  </a:extLst>
                                </p:cNvPr>
                                <p:cNvSpPr/>
                                <p:nvPr/>
                              </p:nvSpPr>
                              <p:spPr bwMode="auto">
                                <a:xfrm>
                                  <a:off x="10662189" y="3811076"/>
                                  <a:ext cx="0" cy="204100"/>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36" name="Freeform 56">
                                  <a:extLst>
                                    <a:ext uri="{FF2B5EF4-FFF2-40B4-BE49-F238E27FC236}">
                                      <a16:creationId xmlns:a16="http://schemas.microsoft.com/office/drawing/2014/main" xmlns="" id="{765064F1-84C3-48C1-A2C5-00901E21B453}"/>
                                    </a:ext>
                                  </a:extLst>
                                </p:cNvPr>
                                <p:cNvSpPr/>
                                <p:nvPr/>
                              </p:nvSpPr>
                              <p:spPr bwMode="auto">
                                <a:xfrm>
                                  <a:off x="10244986" y="4043779"/>
                                  <a:ext cx="0" cy="204100"/>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37" name="Freeform 64">
                                  <a:extLst>
                                    <a:ext uri="{FF2B5EF4-FFF2-40B4-BE49-F238E27FC236}">
                                      <a16:creationId xmlns:a16="http://schemas.microsoft.com/office/drawing/2014/main" xmlns="" id="{8CC445C1-00E0-4CB0-BED5-5D01FC20E25F}"/>
                                    </a:ext>
                                  </a:extLst>
                                </p:cNvPr>
                                <p:cNvSpPr/>
                                <p:nvPr/>
                              </p:nvSpPr>
                              <p:spPr bwMode="auto">
                                <a:xfrm rot="5400000">
                                  <a:off x="10244986" y="4226001"/>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38" name="Freeform 65">
                                  <a:extLst>
                                    <a:ext uri="{FF2B5EF4-FFF2-40B4-BE49-F238E27FC236}">
                                      <a16:creationId xmlns:a16="http://schemas.microsoft.com/office/drawing/2014/main" xmlns="" id="{8C0CED56-4F05-4BEB-81CD-F3766434BEC5}"/>
                                    </a:ext>
                                  </a:extLst>
                                </p:cNvPr>
                                <p:cNvSpPr/>
                                <p:nvPr/>
                              </p:nvSpPr>
                              <p:spPr bwMode="auto">
                                <a:xfrm rot="5400000">
                                  <a:off x="10244986" y="4010083"/>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39" name="Freeform 66">
                                  <a:extLst>
                                    <a:ext uri="{FF2B5EF4-FFF2-40B4-BE49-F238E27FC236}">
                                      <a16:creationId xmlns:a16="http://schemas.microsoft.com/office/drawing/2014/main" xmlns="" id="{20DC5C47-9440-4F6B-A65D-FC8EA62DC08E}"/>
                                    </a:ext>
                                  </a:extLst>
                                </p:cNvPr>
                                <p:cNvSpPr/>
                                <p:nvPr/>
                              </p:nvSpPr>
                              <p:spPr bwMode="auto">
                                <a:xfrm rot="5400000">
                                  <a:off x="10662189" y="3777519"/>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40" name="Freeform 67">
                                  <a:extLst>
                                    <a:ext uri="{FF2B5EF4-FFF2-40B4-BE49-F238E27FC236}">
                                      <a16:creationId xmlns:a16="http://schemas.microsoft.com/office/drawing/2014/main" xmlns="" id="{5DE5B7FE-7B79-4FE2-ACAA-B752BD409E7C}"/>
                                    </a:ext>
                                  </a:extLst>
                                </p:cNvPr>
                                <p:cNvSpPr/>
                                <p:nvPr/>
                              </p:nvSpPr>
                              <p:spPr bwMode="auto">
                                <a:xfrm rot="5400000">
                                  <a:off x="10662189" y="3994950"/>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grpSp>
                        <p:sp>
                          <p:nvSpPr>
                            <p:cNvPr id="324" name="Freeform 70">
                              <a:extLst>
                                <a:ext uri="{FF2B5EF4-FFF2-40B4-BE49-F238E27FC236}">
                                  <a16:creationId xmlns:a16="http://schemas.microsoft.com/office/drawing/2014/main" xmlns="" id="{723D1224-DD40-4802-B8F3-B5918D9CD031}"/>
                                </a:ext>
                              </a:extLst>
                            </p:cNvPr>
                            <p:cNvSpPr/>
                            <p:nvPr/>
                          </p:nvSpPr>
                          <p:spPr bwMode="auto">
                            <a:xfrm rot="5400000">
                              <a:off x="9009621" y="4824833"/>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25" name="Freeform 71">
                              <a:extLst>
                                <a:ext uri="{FF2B5EF4-FFF2-40B4-BE49-F238E27FC236}">
                                  <a16:creationId xmlns:a16="http://schemas.microsoft.com/office/drawing/2014/main" xmlns="" id="{4B6C5044-E0E0-4059-A03E-9C0AE1C921BA}"/>
                                </a:ext>
                              </a:extLst>
                            </p:cNvPr>
                            <p:cNvSpPr/>
                            <p:nvPr/>
                          </p:nvSpPr>
                          <p:spPr bwMode="auto">
                            <a:xfrm rot="5400000">
                              <a:off x="8594878" y="4977430"/>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26" name="Freeform 72">
                              <a:extLst>
                                <a:ext uri="{FF2B5EF4-FFF2-40B4-BE49-F238E27FC236}">
                                  <a16:creationId xmlns:a16="http://schemas.microsoft.com/office/drawing/2014/main" xmlns="" id="{39DC870E-B3EB-4C5E-B14A-232CC8EBF499}"/>
                                </a:ext>
                              </a:extLst>
                            </p:cNvPr>
                            <p:cNvSpPr/>
                            <p:nvPr/>
                          </p:nvSpPr>
                          <p:spPr bwMode="auto">
                            <a:xfrm rot="5400000">
                              <a:off x="8198191" y="4973484"/>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27" name="Freeform 73">
                              <a:extLst>
                                <a:ext uri="{FF2B5EF4-FFF2-40B4-BE49-F238E27FC236}">
                                  <a16:creationId xmlns:a16="http://schemas.microsoft.com/office/drawing/2014/main" xmlns="" id="{02047DC3-482A-4A42-9608-CF4BE5D41FE2}"/>
                                </a:ext>
                              </a:extLst>
                            </p:cNvPr>
                            <p:cNvSpPr/>
                            <p:nvPr/>
                          </p:nvSpPr>
                          <p:spPr bwMode="auto">
                            <a:xfrm rot="5400000">
                              <a:off x="7788981" y="4999412"/>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28" name="Freeform 78">
                              <a:extLst>
                                <a:ext uri="{FF2B5EF4-FFF2-40B4-BE49-F238E27FC236}">
                                  <a16:creationId xmlns:a16="http://schemas.microsoft.com/office/drawing/2014/main" xmlns="" id="{2E6D931E-4690-4F20-8471-702B6DE6752D}"/>
                                </a:ext>
                              </a:extLst>
                            </p:cNvPr>
                            <p:cNvSpPr/>
                            <p:nvPr/>
                          </p:nvSpPr>
                          <p:spPr bwMode="auto">
                            <a:xfrm rot="5400000">
                              <a:off x="9009718" y="5097420"/>
                              <a:ext cx="0" cy="53018"/>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29" name="Freeform 81">
                              <a:extLst>
                                <a:ext uri="{FF2B5EF4-FFF2-40B4-BE49-F238E27FC236}">
                                  <a16:creationId xmlns:a16="http://schemas.microsoft.com/office/drawing/2014/main" xmlns="" id="{5B6B08CF-5E17-4E59-98D7-40BCCAA1B320}"/>
                                </a:ext>
                              </a:extLst>
                            </p:cNvPr>
                            <p:cNvSpPr/>
                            <p:nvPr/>
                          </p:nvSpPr>
                          <p:spPr bwMode="auto">
                            <a:xfrm>
                              <a:off x="8594878" y="5006069"/>
                              <a:ext cx="0" cy="88736"/>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330" name="Freeform 86">
                              <a:extLst>
                                <a:ext uri="{FF2B5EF4-FFF2-40B4-BE49-F238E27FC236}">
                                  <a16:creationId xmlns:a16="http://schemas.microsoft.com/office/drawing/2014/main" xmlns="" id="{49AA6D97-4170-4A25-A07A-5EFAE3642203}"/>
                                </a:ext>
                              </a:extLst>
                            </p:cNvPr>
                            <p:cNvSpPr/>
                            <p:nvPr/>
                          </p:nvSpPr>
                          <p:spPr bwMode="auto">
                            <a:xfrm>
                              <a:off x="7788311" y="5019746"/>
                              <a:ext cx="0" cy="88736"/>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sp>
                        <p:nvSpPr>
                          <p:cNvPr id="321" name="Freeform 87">
                            <a:extLst>
                              <a:ext uri="{FF2B5EF4-FFF2-40B4-BE49-F238E27FC236}">
                                <a16:creationId xmlns:a16="http://schemas.microsoft.com/office/drawing/2014/main" xmlns="" id="{C197FD87-3190-4690-BDA5-49ED2F33AADC}"/>
                              </a:ext>
                            </a:extLst>
                          </p:cNvPr>
                          <p:cNvSpPr/>
                          <p:nvPr/>
                        </p:nvSpPr>
                        <p:spPr bwMode="auto">
                          <a:xfrm>
                            <a:off x="8198191" y="5006122"/>
                            <a:ext cx="0" cy="51637"/>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grpSp>
                </p:grpSp>
              </p:grpSp>
            </p:grpSp>
          </p:grpSp>
        </p:grpSp>
        <p:sp>
          <p:nvSpPr>
            <p:cNvPr id="306" name="Rectangle: Rounded Corners 305">
              <a:extLst>
                <a:ext uri="{FF2B5EF4-FFF2-40B4-BE49-F238E27FC236}">
                  <a16:creationId xmlns:a16="http://schemas.microsoft.com/office/drawing/2014/main" xmlns="" id="{36DB55BD-DB79-4252-91B9-AE8EE7803B05}"/>
                </a:ext>
              </a:extLst>
            </p:cNvPr>
            <p:cNvSpPr/>
            <p:nvPr/>
          </p:nvSpPr>
          <p:spPr>
            <a:xfrm>
              <a:off x="395660" y="1349937"/>
              <a:ext cx="5507345" cy="715602"/>
            </a:xfrm>
            <a:prstGeom prst="roundRect">
              <a:avLst>
                <a:gd name="adj" fmla="val 7464"/>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GB" sz="1200" b="1" dirty="0">
                  <a:solidFill>
                    <a:srgbClr val="5B9BD5"/>
                  </a:solidFill>
                  <a:latin typeface="Times New Roman" panose="02020603050405020304" pitchFamily="18" charset="0"/>
                  <a:cs typeface="Times New Roman" panose="02020603050405020304" pitchFamily="18" charset="0"/>
                </a:rPr>
                <a:t>sFlt-1 </a:t>
              </a:r>
              <a:r>
                <a:rPr lang="sr-Latn-BA" sz="1200" b="1" dirty="0">
                  <a:solidFill>
                    <a:srgbClr val="5B9BD5"/>
                  </a:solidFill>
                  <a:latin typeface="Times New Roman" panose="02020603050405020304" pitchFamily="18" charset="0"/>
                  <a:cs typeface="Times New Roman" panose="02020603050405020304" pitchFamily="18" charset="0"/>
                </a:rPr>
                <a:t>koncetracija se povećava</a:t>
              </a:r>
              <a:r>
                <a:rPr lang="en-GB" sz="1200" dirty="0">
                  <a:solidFill>
                    <a:srgbClr val="5B9BD5"/>
                  </a:solidFill>
                  <a:latin typeface="Times New Roman" panose="02020603050405020304" pitchFamily="18" charset="0"/>
                  <a:cs typeface="Times New Roman" panose="02020603050405020304" pitchFamily="18" charset="0"/>
                </a:rPr>
                <a:t> </a:t>
              </a:r>
              <a:r>
                <a:rPr lang="en-GB" sz="1200" dirty="0">
                  <a:solidFill>
                    <a:srgbClr val="E7E6E6"/>
                  </a:solidFill>
                  <a:latin typeface="Times New Roman" panose="02020603050405020304" pitchFamily="18" charset="0"/>
                  <a:cs typeface="Times New Roman" panose="02020603050405020304" pitchFamily="18" charset="0"/>
                </a:rPr>
                <a:t/>
              </a:r>
              <a:br>
                <a:rPr lang="en-GB" sz="1200" dirty="0">
                  <a:solidFill>
                    <a:srgbClr val="E7E6E6"/>
                  </a:solidFill>
                  <a:latin typeface="Times New Roman" panose="02020603050405020304" pitchFamily="18" charset="0"/>
                  <a:cs typeface="Times New Roman" panose="02020603050405020304" pitchFamily="18" charset="0"/>
                </a:rPr>
              </a:br>
              <a:r>
                <a:rPr lang="en-GB" sz="1200" b="1" dirty="0">
                  <a:solidFill>
                    <a:srgbClr val="5B9BD5"/>
                  </a:solidFill>
                  <a:latin typeface="Times New Roman" panose="02020603050405020304" pitchFamily="18" charset="0"/>
                  <a:cs typeface="Times New Roman" panose="02020603050405020304" pitchFamily="18" charset="0"/>
                </a:rPr>
                <a:t>~ 5 </a:t>
              </a:r>
              <a:r>
                <a:rPr lang="sr-Latn-BA" sz="1200" b="1" dirty="0">
                  <a:solidFill>
                    <a:srgbClr val="5B9BD5"/>
                  </a:solidFill>
                  <a:latin typeface="Times New Roman" panose="02020603050405020304" pitchFamily="18" charset="0"/>
                  <a:cs typeface="Times New Roman" panose="02020603050405020304" pitchFamily="18" charset="0"/>
                </a:rPr>
                <a:t>nedelja prije početka PE</a:t>
              </a:r>
              <a:endParaRPr lang="en-GB" sz="1200" dirty="0">
                <a:solidFill>
                  <a:srgbClr val="E7E6E6"/>
                </a:solidFill>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xmlns="" id="{2803B6D9-AA2B-4597-9035-6A19C292498F}"/>
              </a:ext>
            </a:extLst>
          </p:cNvPr>
          <p:cNvGrpSpPr/>
          <p:nvPr/>
        </p:nvGrpSpPr>
        <p:grpSpPr>
          <a:xfrm>
            <a:off x="4718958" y="1869703"/>
            <a:ext cx="4146437" cy="2403266"/>
            <a:chOff x="6291944" y="1349937"/>
            <a:chExt cx="5528582" cy="3204354"/>
          </a:xfrm>
        </p:grpSpPr>
        <p:grpSp>
          <p:nvGrpSpPr>
            <p:cNvPr id="3" name="Group 2">
              <a:extLst>
                <a:ext uri="{FF2B5EF4-FFF2-40B4-BE49-F238E27FC236}">
                  <a16:creationId xmlns:a16="http://schemas.microsoft.com/office/drawing/2014/main" xmlns="" id="{9563C096-2BAE-47A3-80CC-7790F2EC5972}"/>
                </a:ext>
              </a:extLst>
            </p:cNvPr>
            <p:cNvGrpSpPr/>
            <p:nvPr/>
          </p:nvGrpSpPr>
          <p:grpSpPr>
            <a:xfrm>
              <a:off x="7582850" y="2198555"/>
              <a:ext cx="2968005" cy="2355736"/>
              <a:chOff x="6995145" y="2642242"/>
              <a:chExt cx="2968005" cy="2355736"/>
            </a:xfrm>
          </p:grpSpPr>
          <p:grpSp>
            <p:nvGrpSpPr>
              <p:cNvPr id="430" name="Group 429">
                <a:extLst>
                  <a:ext uri="{FF2B5EF4-FFF2-40B4-BE49-F238E27FC236}">
                    <a16:creationId xmlns:a16="http://schemas.microsoft.com/office/drawing/2014/main" xmlns="" id="{859A6B5E-C1DD-49D9-8D43-937952383EC2}"/>
                  </a:ext>
                </a:extLst>
              </p:cNvPr>
              <p:cNvGrpSpPr/>
              <p:nvPr/>
            </p:nvGrpSpPr>
            <p:grpSpPr>
              <a:xfrm>
                <a:off x="7633769" y="2850037"/>
                <a:ext cx="2042393" cy="1749613"/>
                <a:chOff x="7711212" y="2879842"/>
                <a:chExt cx="2977303" cy="2550503"/>
              </a:xfrm>
            </p:grpSpPr>
            <p:sp>
              <p:nvSpPr>
                <p:cNvPr id="533" name="Freeform 55">
                  <a:extLst>
                    <a:ext uri="{FF2B5EF4-FFF2-40B4-BE49-F238E27FC236}">
                      <a16:creationId xmlns:a16="http://schemas.microsoft.com/office/drawing/2014/main" xmlns="" id="{7EECE2C4-C09A-4A1A-AEB7-1A2E9AEE1124}"/>
                    </a:ext>
                  </a:extLst>
                </p:cNvPr>
                <p:cNvSpPr/>
                <p:nvPr/>
              </p:nvSpPr>
              <p:spPr bwMode="auto">
                <a:xfrm rot="5400000">
                  <a:off x="9827297" y="3453580"/>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534" name="Group 533">
                  <a:extLst>
                    <a:ext uri="{FF2B5EF4-FFF2-40B4-BE49-F238E27FC236}">
                      <a16:creationId xmlns:a16="http://schemas.microsoft.com/office/drawing/2014/main" xmlns="" id="{639CB8F2-6B9E-4FDD-BF7E-1C5BAD310A9C}"/>
                    </a:ext>
                  </a:extLst>
                </p:cNvPr>
                <p:cNvGrpSpPr/>
                <p:nvPr/>
              </p:nvGrpSpPr>
              <p:grpSpPr>
                <a:xfrm>
                  <a:off x="7711212" y="2879842"/>
                  <a:ext cx="2977303" cy="2550503"/>
                  <a:chOff x="7711212" y="2879842"/>
                  <a:chExt cx="2977303" cy="2550503"/>
                </a:xfrm>
              </p:grpSpPr>
              <p:sp>
                <p:nvSpPr>
                  <p:cNvPr id="535" name="Freeform 13">
                    <a:extLst>
                      <a:ext uri="{FF2B5EF4-FFF2-40B4-BE49-F238E27FC236}">
                        <a16:creationId xmlns:a16="http://schemas.microsoft.com/office/drawing/2014/main" xmlns="" id="{FAD84164-5456-440B-910B-3FF27C8F812C}"/>
                      </a:ext>
                    </a:extLst>
                  </p:cNvPr>
                  <p:cNvSpPr/>
                  <p:nvPr/>
                </p:nvSpPr>
                <p:spPr bwMode="auto">
                  <a:xfrm>
                    <a:off x="8574174" y="4853387"/>
                    <a:ext cx="0" cy="51397"/>
                  </a:xfrm>
                  <a:custGeom>
                    <a:avLst/>
                    <a:gdLst>
                      <a:gd name="connsiteX0" fmla="*/ 0 w 0"/>
                      <a:gd name="connsiteY0" fmla="*/ 0 h 178594"/>
                      <a:gd name="connsiteX1" fmla="*/ 0 w 0"/>
                      <a:gd name="connsiteY1" fmla="*/ 178594 h 178594"/>
                    </a:gdLst>
                    <a:ahLst/>
                    <a:cxnLst>
                      <a:cxn ang="0">
                        <a:pos x="connsiteX0" y="connsiteY0"/>
                      </a:cxn>
                      <a:cxn ang="0">
                        <a:pos x="connsiteX1" y="connsiteY1"/>
                      </a:cxn>
                    </a:cxnLst>
                    <a:rect l="l" t="t" r="r" b="b"/>
                    <a:pathLst>
                      <a:path h="178594">
                        <a:moveTo>
                          <a:pt x="0" y="0"/>
                        </a:moveTo>
                        <a:lnTo>
                          <a:pt x="0" y="178594"/>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36" name="Isosceles Triangle 535">
                    <a:extLst>
                      <a:ext uri="{FF2B5EF4-FFF2-40B4-BE49-F238E27FC236}">
                        <a16:creationId xmlns:a16="http://schemas.microsoft.com/office/drawing/2014/main" xmlns="" id="{65413E78-E2FA-435C-9E8E-4EFD7F23E6E5}"/>
                      </a:ext>
                    </a:extLst>
                  </p:cNvPr>
                  <p:cNvSpPr/>
                  <p:nvPr/>
                </p:nvSpPr>
                <p:spPr bwMode="auto">
                  <a:xfrm>
                    <a:off x="7711212" y="5340243"/>
                    <a:ext cx="54272" cy="90102"/>
                  </a:xfrm>
                  <a:prstGeom prst="triangle">
                    <a:avLst/>
                  </a:prstGeom>
                  <a:solidFill>
                    <a:schemeClr val="bg1"/>
                  </a:solid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37" name="Freeform 21">
                    <a:extLst>
                      <a:ext uri="{FF2B5EF4-FFF2-40B4-BE49-F238E27FC236}">
                        <a16:creationId xmlns:a16="http://schemas.microsoft.com/office/drawing/2014/main" xmlns="" id="{48C0C002-8C4F-425C-B429-FF3D801661C6}"/>
                      </a:ext>
                    </a:extLst>
                  </p:cNvPr>
                  <p:cNvSpPr/>
                  <p:nvPr/>
                </p:nvSpPr>
                <p:spPr bwMode="auto">
                  <a:xfrm>
                    <a:off x="7734398" y="3163084"/>
                    <a:ext cx="2929349" cy="2217077"/>
                  </a:xfrm>
                  <a:custGeom>
                    <a:avLst/>
                    <a:gdLst>
                      <a:gd name="connsiteX0" fmla="*/ 0 w 1943100"/>
                      <a:gd name="connsiteY0" fmla="*/ 885825 h 885825"/>
                      <a:gd name="connsiteX1" fmla="*/ 279400 w 1943100"/>
                      <a:gd name="connsiteY1" fmla="*/ 803275 h 885825"/>
                      <a:gd name="connsiteX2" fmla="*/ 558800 w 1943100"/>
                      <a:gd name="connsiteY2" fmla="*/ 669925 h 885825"/>
                      <a:gd name="connsiteX3" fmla="*/ 835025 w 1943100"/>
                      <a:gd name="connsiteY3" fmla="*/ 228600 h 885825"/>
                      <a:gd name="connsiteX4" fmla="*/ 1114425 w 1943100"/>
                      <a:gd name="connsiteY4" fmla="*/ 238125 h 885825"/>
                      <a:gd name="connsiteX5" fmla="*/ 1387475 w 1943100"/>
                      <a:gd name="connsiteY5" fmla="*/ 0 h 885825"/>
                      <a:gd name="connsiteX6" fmla="*/ 1663700 w 1943100"/>
                      <a:gd name="connsiteY6" fmla="*/ 209550 h 885825"/>
                      <a:gd name="connsiteX7" fmla="*/ 1943100 w 1943100"/>
                      <a:gd name="connsiteY7" fmla="*/ 558800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100" h="885825">
                        <a:moveTo>
                          <a:pt x="0" y="885825"/>
                        </a:moveTo>
                        <a:lnTo>
                          <a:pt x="279400" y="803275"/>
                        </a:lnTo>
                        <a:lnTo>
                          <a:pt x="558800" y="669925"/>
                        </a:lnTo>
                        <a:lnTo>
                          <a:pt x="835025" y="228600"/>
                        </a:lnTo>
                        <a:lnTo>
                          <a:pt x="1114425" y="238125"/>
                        </a:lnTo>
                        <a:lnTo>
                          <a:pt x="1387475" y="0"/>
                        </a:lnTo>
                        <a:lnTo>
                          <a:pt x="1663700" y="209550"/>
                        </a:lnTo>
                        <a:lnTo>
                          <a:pt x="1943100" y="558800"/>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38" name="Freeform 22">
                    <a:extLst>
                      <a:ext uri="{FF2B5EF4-FFF2-40B4-BE49-F238E27FC236}">
                        <a16:creationId xmlns:a16="http://schemas.microsoft.com/office/drawing/2014/main" xmlns="" id="{46D06717-9FEE-49E5-9823-342CB17DC3BB}"/>
                      </a:ext>
                    </a:extLst>
                  </p:cNvPr>
                  <p:cNvSpPr/>
                  <p:nvPr/>
                </p:nvSpPr>
                <p:spPr bwMode="auto">
                  <a:xfrm>
                    <a:off x="10661379" y="4386376"/>
                    <a:ext cx="0" cy="360409"/>
                  </a:xfrm>
                  <a:custGeom>
                    <a:avLst/>
                    <a:gdLst>
                      <a:gd name="connsiteX0" fmla="*/ 0 w 0"/>
                      <a:gd name="connsiteY0" fmla="*/ 0 h 178594"/>
                      <a:gd name="connsiteX1" fmla="*/ 0 w 0"/>
                      <a:gd name="connsiteY1" fmla="*/ 178594 h 178594"/>
                    </a:gdLst>
                    <a:ahLst/>
                    <a:cxnLst>
                      <a:cxn ang="0">
                        <a:pos x="connsiteX0" y="connsiteY0"/>
                      </a:cxn>
                      <a:cxn ang="0">
                        <a:pos x="connsiteX1" y="connsiteY1"/>
                      </a:cxn>
                    </a:cxnLst>
                    <a:rect l="l" t="t" r="r" b="b"/>
                    <a:pathLst>
                      <a:path h="178594">
                        <a:moveTo>
                          <a:pt x="0" y="0"/>
                        </a:moveTo>
                        <a:lnTo>
                          <a:pt x="0" y="178594"/>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39" name="Freeform 23">
                    <a:extLst>
                      <a:ext uri="{FF2B5EF4-FFF2-40B4-BE49-F238E27FC236}">
                        <a16:creationId xmlns:a16="http://schemas.microsoft.com/office/drawing/2014/main" xmlns="" id="{37480FBE-DFEA-4078-A782-8F64EB21DAAF}"/>
                      </a:ext>
                    </a:extLst>
                  </p:cNvPr>
                  <p:cNvSpPr/>
                  <p:nvPr/>
                </p:nvSpPr>
                <p:spPr bwMode="auto">
                  <a:xfrm>
                    <a:off x="9409576" y="3623631"/>
                    <a:ext cx="0" cy="270306"/>
                  </a:xfrm>
                  <a:custGeom>
                    <a:avLst/>
                    <a:gdLst>
                      <a:gd name="connsiteX0" fmla="*/ 0 w 0"/>
                      <a:gd name="connsiteY0" fmla="*/ 0 h 178594"/>
                      <a:gd name="connsiteX1" fmla="*/ 0 w 0"/>
                      <a:gd name="connsiteY1" fmla="*/ 178594 h 178594"/>
                    </a:gdLst>
                    <a:ahLst/>
                    <a:cxnLst>
                      <a:cxn ang="0">
                        <a:pos x="connsiteX0" y="connsiteY0"/>
                      </a:cxn>
                      <a:cxn ang="0">
                        <a:pos x="connsiteX1" y="connsiteY1"/>
                      </a:cxn>
                    </a:cxnLst>
                    <a:rect l="l" t="t" r="r" b="b"/>
                    <a:pathLst>
                      <a:path h="178594">
                        <a:moveTo>
                          <a:pt x="0" y="0"/>
                        </a:moveTo>
                        <a:lnTo>
                          <a:pt x="0" y="178594"/>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40" name="Freeform 24">
                    <a:extLst>
                      <a:ext uri="{FF2B5EF4-FFF2-40B4-BE49-F238E27FC236}">
                        <a16:creationId xmlns:a16="http://schemas.microsoft.com/office/drawing/2014/main" xmlns="" id="{41B53F52-6FFB-46E0-9A9A-C7B0BCB65AB4}"/>
                      </a:ext>
                    </a:extLst>
                  </p:cNvPr>
                  <p:cNvSpPr/>
                  <p:nvPr/>
                </p:nvSpPr>
                <p:spPr bwMode="auto">
                  <a:xfrm>
                    <a:off x="8995547" y="3474690"/>
                    <a:ext cx="0" cy="396449"/>
                  </a:xfrm>
                  <a:custGeom>
                    <a:avLst/>
                    <a:gdLst>
                      <a:gd name="connsiteX0" fmla="*/ 0 w 0"/>
                      <a:gd name="connsiteY0" fmla="*/ 0 h 178594"/>
                      <a:gd name="connsiteX1" fmla="*/ 0 w 0"/>
                      <a:gd name="connsiteY1" fmla="*/ 178594 h 178594"/>
                    </a:gdLst>
                    <a:ahLst/>
                    <a:cxnLst>
                      <a:cxn ang="0">
                        <a:pos x="connsiteX0" y="connsiteY0"/>
                      </a:cxn>
                      <a:cxn ang="0">
                        <a:pos x="connsiteX1" y="connsiteY1"/>
                      </a:cxn>
                    </a:cxnLst>
                    <a:rect l="l" t="t" r="r" b="b"/>
                    <a:pathLst>
                      <a:path h="178594">
                        <a:moveTo>
                          <a:pt x="0" y="0"/>
                        </a:moveTo>
                        <a:lnTo>
                          <a:pt x="0" y="178594"/>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41" name="Freeform 25">
                    <a:extLst>
                      <a:ext uri="{FF2B5EF4-FFF2-40B4-BE49-F238E27FC236}">
                        <a16:creationId xmlns:a16="http://schemas.microsoft.com/office/drawing/2014/main" xmlns="" id="{09ADE390-6CE9-45A2-AFA6-2E902957D5F8}"/>
                      </a:ext>
                    </a:extLst>
                  </p:cNvPr>
                  <p:cNvSpPr/>
                  <p:nvPr/>
                </p:nvSpPr>
                <p:spPr bwMode="auto">
                  <a:xfrm>
                    <a:off x="9827297" y="2889514"/>
                    <a:ext cx="0" cy="360409"/>
                  </a:xfrm>
                  <a:custGeom>
                    <a:avLst/>
                    <a:gdLst>
                      <a:gd name="connsiteX0" fmla="*/ 0 w 0"/>
                      <a:gd name="connsiteY0" fmla="*/ 0 h 178594"/>
                      <a:gd name="connsiteX1" fmla="*/ 0 w 0"/>
                      <a:gd name="connsiteY1" fmla="*/ 178594 h 178594"/>
                    </a:gdLst>
                    <a:ahLst/>
                    <a:cxnLst>
                      <a:cxn ang="0">
                        <a:pos x="connsiteX0" y="connsiteY0"/>
                      </a:cxn>
                      <a:cxn ang="0">
                        <a:pos x="connsiteX1" y="connsiteY1"/>
                      </a:cxn>
                    </a:cxnLst>
                    <a:rect l="l" t="t" r="r" b="b"/>
                    <a:pathLst>
                      <a:path h="178594">
                        <a:moveTo>
                          <a:pt x="0" y="0"/>
                        </a:moveTo>
                        <a:lnTo>
                          <a:pt x="0" y="178594"/>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42" name="Isosceles Triangle 541">
                    <a:extLst>
                      <a:ext uri="{FF2B5EF4-FFF2-40B4-BE49-F238E27FC236}">
                        <a16:creationId xmlns:a16="http://schemas.microsoft.com/office/drawing/2014/main" xmlns="" id="{C4D109AB-8984-4399-BADA-CE879DDF83B9}"/>
                      </a:ext>
                    </a:extLst>
                  </p:cNvPr>
                  <p:cNvSpPr/>
                  <p:nvPr/>
                </p:nvSpPr>
                <p:spPr bwMode="auto">
                  <a:xfrm>
                    <a:off x="8127569" y="5119168"/>
                    <a:ext cx="54272" cy="90102"/>
                  </a:xfrm>
                  <a:prstGeom prst="triangle">
                    <a:avLst/>
                  </a:prstGeom>
                  <a:solidFill>
                    <a:schemeClr val="bg1"/>
                  </a:solid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43" name="Isosceles Triangle 542">
                    <a:extLst>
                      <a:ext uri="{FF2B5EF4-FFF2-40B4-BE49-F238E27FC236}">
                        <a16:creationId xmlns:a16="http://schemas.microsoft.com/office/drawing/2014/main" xmlns="" id="{2016CA01-4DC4-47B5-934A-C53C947E2B84}"/>
                      </a:ext>
                    </a:extLst>
                  </p:cNvPr>
                  <p:cNvSpPr/>
                  <p:nvPr/>
                </p:nvSpPr>
                <p:spPr bwMode="auto">
                  <a:xfrm>
                    <a:off x="8968412" y="3674682"/>
                    <a:ext cx="54272" cy="90102"/>
                  </a:xfrm>
                  <a:prstGeom prst="triangle">
                    <a:avLst/>
                  </a:prstGeom>
                  <a:solidFill>
                    <a:schemeClr val="bg1"/>
                  </a:solid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44" name="Isosceles Triangle 543">
                    <a:extLst>
                      <a:ext uri="{FF2B5EF4-FFF2-40B4-BE49-F238E27FC236}">
                        <a16:creationId xmlns:a16="http://schemas.microsoft.com/office/drawing/2014/main" xmlns="" id="{5ED7A3A6-9CBE-4524-8CF0-179FD75874F9}"/>
                      </a:ext>
                    </a:extLst>
                  </p:cNvPr>
                  <p:cNvSpPr/>
                  <p:nvPr/>
                </p:nvSpPr>
                <p:spPr bwMode="auto">
                  <a:xfrm>
                    <a:off x="9382441" y="3714558"/>
                    <a:ext cx="54272" cy="90102"/>
                  </a:xfrm>
                  <a:prstGeom prst="triangle">
                    <a:avLst/>
                  </a:prstGeom>
                  <a:solidFill>
                    <a:schemeClr val="bg1"/>
                  </a:solid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45" name="Isosceles Triangle 544">
                    <a:extLst>
                      <a:ext uri="{FF2B5EF4-FFF2-40B4-BE49-F238E27FC236}">
                        <a16:creationId xmlns:a16="http://schemas.microsoft.com/office/drawing/2014/main" xmlns="" id="{AEC766BB-5652-4894-AB71-0856EC4742AF}"/>
                      </a:ext>
                    </a:extLst>
                  </p:cNvPr>
                  <p:cNvSpPr/>
                  <p:nvPr/>
                </p:nvSpPr>
                <p:spPr bwMode="auto">
                  <a:xfrm>
                    <a:off x="10219935" y="3637640"/>
                    <a:ext cx="54272" cy="90102"/>
                  </a:xfrm>
                  <a:prstGeom prst="triangle">
                    <a:avLst/>
                  </a:prstGeom>
                  <a:solidFill>
                    <a:schemeClr val="bg1"/>
                  </a:solid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46" name="Isosceles Triangle 545">
                    <a:extLst>
                      <a:ext uri="{FF2B5EF4-FFF2-40B4-BE49-F238E27FC236}">
                        <a16:creationId xmlns:a16="http://schemas.microsoft.com/office/drawing/2014/main" xmlns="" id="{DED5BFAF-4B84-4EAB-B3D8-1D210AC3C813}"/>
                      </a:ext>
                    </a:extLst>
                  </p:cNvPr>
                  <p:cNvSpPr/>
                  <p:nvPr/>
                </p:nvSpPr>
                <p:spPr bwMode="auto">
                  <a:xfrm>
                    <a:off x="10634243" y="4522723"/>
                    <a:ext cx="54272" cy="90102"/>
                  </a:xfrm>
                  <a:prstGeom prst="triangle">
                    <a:avLst/>
                  </a:prstGeom>
                  <a:solidFill>
                    <a:schemeClr val="bg1"/>
                  </a:solid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47" name="Freeform 48">
                    <a:extLst>
                      <a:ext uri="{FF2B5EF4-FFF2-40B4-BE49-F238E27FC236}">
                        <a16:creationId xmlns:a16="http://schemas.microsoft.com/office/drawing/2014/main" xmlns="" id="{20E63095-601C-4F0C-8C79-E64EC858BF87}"/>
                      </a:ext>
                    </a:extLst>
                  </p:cNvPr>
                  <p:cNvSpPr/>
                  <p:nvPr/>
                </p:nvSpPr>
                <p:spPr bwMode="auto">
                  <a:xfrm rot="5400000">
                    <a:off x="10247071" y="3468662"/>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48" name="Freeform 49">
                    <a:extLst>
                      <a:ext uri="{FF2B5EF4-FFF2-40B4-BE49-F238E27FC236}">
                        <a16:creationId xmlns:a16="http://schemas.microsoft.com/office/drawing/2014/main" xmlns="" id="{8F9BC9B0-48D4-4A07-9C33-591C5D3E4A27}"/>
                      </a:ext>
                    </a:extLst>
                  </p:cNvPr>
                  <p:cNvSpPr/>
                  <p:nvPr/>
                </p:nvSpPr>
                <p:spPr bwMode="auto">
                  <a:xfrm rot="5400000">
                    <a:off x="9827297" y="2852706"/>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49" name="Freeform 50">
                    <a:extLst>
                      <a:ext uri="{FF2B5EF4-FFF2-40B4-BE49-F238E27FC236}">
                        <a16:creationId xmlns:a16="http://schemas.microsoft.com/office/drawing/2014/main" xmlns="" id="{032F4FDA-E7C5-4BCC-95C4-E3AC5EB961E0}"/>
                      </a:ext>
                    </a:extLst>
                  </p:cNvPr>
                  <p:cNvSpPr/>
                  <p:nvPr/>
                </p:nvSpPr>
                <p:spPr bwMode="auto">
                  <a:xfrm rot="5400000">
                    <a:off x="9409576" y="3596603"/>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50" name="Freeform 51">
                    <a:extLst>
                      <a:ext uri="{FF2B5EF4-FFF2-40B4-BE49-F238E27FC236}">
                        <a16:creationId xmlns:a16="http://schemas.microsoft.com/office/drawing/2014/main" xmlns="" id="{D808BD3C-B8CB-4ACD-AD7E-6FE9F883DBFF}"/>
                      </a:ext>
                    </a:extLst>
                  </p:cNvPr>
                  <p:cNvSpPr/>
                  <p:nvPr/>
                </p:nvSpPr>
                <p:spPr bwMode="auto">
                  <a:xfrm rot="5400000">
                    <a:off x="8995547" y="3977822"/>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51" name="Freeform 52">
                    <a:extLst>
                      <a:ext uri="{FF2B5EF4-FFF2-40B4-BE49-F238E27FC236}">
                        <a16:creationId xmlns:a16="http://schemas.microsoft.com/office/drawing/2014/main" xmlns="" id="{C5346DB8-0353-4BCA-948F-2003262F85A7}"/>
                      </a:ext>
                    </a:extLst>
                  </p:cNvPr>
                  <p:cNvSpPr/>
                  <p:nvPr/>
                </p:nvSpPr>
                <p:spPr bwMode="auto">
                  <a:xfrm rot="5400000">
                    <a:off x="8154706" y="5083339"/>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52" name="Freeform 53">
                    <a:extLst>
                      <a:ext uri="{FF2B5EF4-FFF2-40B4-BE49-F238E27FC236}">
                        <a16:creationId xmlns:a16="http://schemas.microsoft.com/office/drawing/2014/main" xmlns="" id="{FC0427CD-69B5-41B3-8D71-C0E1CBB4E9B7}"/>
                      </a:ext>
                    </a:extLst>
                  </p:cNvPr>
                  <p:cNvSpPr/>
                  <p:nvPr/>
                </p:nvSpPr>
                <p:spPr bwMode="auto">
                  <a:xfrm rot="5400000">
                    <a:off x="9409576" y="3861702"/>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53" name="Freeform 54">
                    <a:extLst>
                      <a:ext uri="{FF2B5EF4-FFF2-40B4-BE49-F238E27FC236}">
                        <a16:creationId xmlns:a16="http://schemas.microsoft.com/office/drawing/2014/main" xmlns="" id="{7754917B-36EF-4784-8A4A-49D1515E584F}"/>
                      </a:ext>
                    </a:extLst>
                  </p:cNvPr>
                  <p:cNvSpPr/>
                  <p:nvPr/>
                </p:nvSpPr>
                <p:spPr bwMode="auto">
                  <a:xfrm rot="5400000">
                    <a:off x="10247071" y="3884094"/>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54" name="Freeform 68">
                    <a:extLst>
                      <a:ext uri="{FF2B5EF4-FFF2-40B4-BE49-F238E27FC236}">
                        <a16:creationId xmlns:a16="http://schemas.microsoft.com/office/drawing/2014/main" xmlns="" id="{19D68E57-F4E8-44DB-BF71-C4D0C85746B0}"/>
                      </a:ext>
                    </a:extLst>
                  </p:cNvPr>
                  <p:cNvSpPr/>
                  <p:nvPr/>
                </p:nvSpPr>
                <p:spPr bwMode="auto">
                  <a:xfrm rot="5400000">
                    <a:off x="10661379" y="4359215"/>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55" name="Freeform 69">
                    <a:extLst>
                      <a:ext uri="{FF2B5EF4-FFF2-40B4-BE49-F238E27FC236}">
                        <a16:creationId xmlns:a16="http://schemas.microsoft.com/office/drawing/2014/main" xmlns="" id="{DF77ACA5-7A71-4053-AB60-D66AFDA201A6}"/>
                      </a:ext>
                    </a:extLst>
                  </p:cNvPr>
                  <p:cNvSpPr/>
                  <p:nvPr/>
                </p:nvSpPr>
                <p:spPr bwMode="auto">
                  <a:xfrm rot="5400000">
                    <a:off x="10661379" y="4725623"/>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56" name="Freeform 70">
                    <a:extLst>
                      <a:ext uri="{FF2B5EF4-FFF2-40B4-BE49-F238E27FC236}">
                        <a16:creationId xmlns:a16="http://schemas.microsoft.com/office/drawing/2014/main" xmlns="" id="{51F87F70-D79A-4FE7-96BD-03DDAC782BCA}"/>
                      </a:ext>
                    </a:extLst>
                  </p:cNvPr>
                  <p:cNvSpPr/>
                  <p:nvPr/>
                </p:nvSpPr>
                <p:spPr bwMode="auto">
                  <a:xfrm rot="5400000">
                    <a:off x="8995547" y="3453580"/>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57" name="Freeform 76">
                    <a:extLst>
                      <a:ext uri="{FF2B5EF4-FFF2-40B4-BE49-F238E27FC236}">
                        <a16:creationId xmlns:a16="http://schemas.microsoft.com/office/drawing/2014/main" xmlns="" id="{74592234-5847-49BA-9550-1FF09DE7DB7C}"/>
                      </a:ext>
                    </a:extLst>
                  </p:cNvPr>
                  <p:cNvSpPr/>
                  <p:nvPr/>
                </p:nvSpPr>
                <p:spPr bwMode="auto">
                  <a:xfrm>
                    <a:off x="10242395" y="3498526"/>
                    <a:ext cx="0" cy="414471"/>
                  </a:xfrm>
                  <a:custGeom>
                    <a:avLst/>
                    <a:gdLst>
                      <a:gd name="connsiteX0" fmla="*/ 0 w 0"/>
                      <a:gd name="connsiteY0" fmla="*/ 0 h 178594"/>
                      <a:gd name="connsiteX1" fmla="*/ 0 w 0"/>
                      <a:gd name="connsiteY1" fmla="*/ 178594 h 178594"/>
                    </a:gdLst>
                    <a:ahLst/>
                    <a:cxnLst>
                      <a:cxn ang="0">
                        <a:pos x="connsiteX0" y="connsiteY0"/>
                      </a:cxn>
                      <a:cxn ang="0">
                        <a:pos x="connsiteX1" y="connsiteY1"/>
                      </a:cxn>
                    </a:cxnLst>
                    <a:rect l="l" t="t" r="r" b="b"/>
                    <a:pathLst>
                      <a:path h="178594">
                        <a:moveTo>
                          <a:pt x="0" y="0"/>
                        </a:moveTo>
                        <a:lnTo>
                          <a:pt x="0" y="178594"/>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58" name="Isosceles Triangle 557">
                    <a:extLst>
                      <a:ext uri="{FF2B5EF4-FFF2-40B4-BE49-F238E27FC236}">
                        <a16:creationId xmlns:a16="http://schemas.microsoft.com/office/drawing/2014/main" xmlns="" id="{7A3E6B5E-64AE-4545-A2E5-36C1ED8E9275}"/>
                      </a:ext>
                    </a:extLst>
                  </p:cNvPr>
                  <p:cNvSpPr/>
                  <p:nvPr/>
                </p:nvSpPr>
                <p:spPr bwMode="auto">
                  <a:xfrm>
                    <a:off x="9800162" y="3102824"/>
                    <a:ext cx="54272" cy="90102"/>
                  </a:xfrm>
                  <a:prstGeom prst="triangle">
                    <a:avLst/>
                  </a:prstGeom>
                  <a:solidFill>
                    <a:schemeClr val="bg1"/>
                  </a:solid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59" name="Freeform 93">
                    <a:extLst>
                      <a:ext uri="{FF2B5EF4-FFF2-40B4-BE49-F238E27FC236}">
                        <a16:creationId xmlns:a16="http://schemas.microsoft.com/office/drawing/2014/main" xmlns="" id="{7D48DD5B-0B42-4388-839B-AAF1967CB96C}"/>
                      </a:ext>
                    </a:extLst>
                  </p:cNvPr>
                  <p:cNvSpPr/>
                  <p:nvPr/>
                </p:nvSpPr>
                <p:spPr bwMode="auto">
                  <a:xfrm rot="5400000">
                    <a:off x="8154706" y="5069771"/>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60" name="Freeform 94">
                    <a:extLst>
                      <a:ext uri="{FF2B5EF4-FFF2-40B4-BE49-F238E27FC236}">
                        <a16:creationId xmlns:a16="http://schemas.microsoft.com/office/drawing/2014/main" xmlns="" id="{216D7527-CEAE-4A78-8189-BBE371AE689A}"/>
                      </a:ext>
                    </a:extLst>
                  </p:cNvPr>
                  <p:cNvSpPr/>
                  <p:nvPr/>
                </p:nvSpPr>
                <p:spPr bwMode="auto">
                  <a:xfrm rot="5400000">
                    <a:off x="8154726" y="5205740"/>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61" name="Freeform 95">
                    <a:extLst>
                      <a:ext uri="{FF2B5EF4-FFF2-40B4-BE49-F238E27FC236}">
                        <a16:creationId xmlns:a16="http://schemas.microsoft.com/office/drawing/2014/main" xmlns="" id="{14C8C10B-EAA1-43B8-A4BD-7EC5A653B1AA}"/>
                      </a:ext>
                    </a:extLst>
                  </p:cNvPr>
                  <p:cNvSpPr/>
                  <p:nvPr/>
                </p:nvSpPr>
                <p:spPr bwMode="auto">
                  <a:xfrm rot="5400000">
                    <a:off x="8154726" y="5192172"/>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62" name="Freeform 96">
                    <a:extLst>
                      <a:ext uri="{FF2B5EF4-FFF2-40B4-BE49-F238E27FC236}">
                        <a16:creationId xmlns:a16="http://schemas.microsoft.com/office/drawing/2014/main" xmlns="" id="{CD1F90F8-3F29-48B2-BF97-11ECD624FAC7}"/>
                      </a:ext>
                    </a:extLst>
                  </p:cNvPr>
                  <p:cNvSpPr/>
                  <p:nvPr/>
                </p:nvSpPr>
                <p:spPr bwMode="auto">
                  <a:xfrm rot="5400000">
                    <a:off x="8576977" y="4780862"/>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63" name="Freeform 97">
                    <a:extLst>
                      <a:ext uri="{FF2B5EF4-FFF2-40B4-BE49-F238E27FC236}">
                        <a16:creationId xmlns:a16="http://schemas.microsoft.com/office/drawing/2014/main" xmlns="" id="{7018E1D6-D4CB-4AE8-9F53-931B634B2C6F}"/>
                      </a:ext>
                    </a:extLst>
                  </p:cNvPr>
                  <p:cNvSpPr/>
                  <p:nvPr/>
                </p:nvSpPr>
                <p:spPr bwMode="auto">
                  <a:xfrm rot="5400000">
                    <a:off x="8576977" y="4767296"/>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64" name="Freeform 99">
                    <a:extLst>
                      <a:ext uri="{FF2B5EF4-FFF2-40B4-BE49-F238E27FC236}">
                        <a16:creationId xmlns:a16="http://schemas.microsoft.com/office/drawing/2014/main" xmlns="" id="{E1938946-46FD-4184-9E09-6AC2D5EFD3BD}"/>
                      </a:ext>
                    </a:extLst>
                  </p:cNvPr>
                  <p:cNvSpPr/>
                  <p:nvPr/>
                </p:nvSpPr>
                <p:spPr bwMode="auto">
                  <a:xfrm rot="5400000">
                    <a:off x="8576781" y="4883303"/>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65" name="Isosceles Triangle 564">
                    <a:extLst>
                      <a:ext uri="{FF2B5EF4-FFF2-40B4-BE49-F238E27FC236}">
                        <a16:creationId xmlns:a16="http://schemas.microsoft.com/office/drawing/2014/main" xmlns="" id="{DB0F96F5-3B23-48F0-8446-8E372515E881}"/>
                      </a:ext>
                    </a:extLst>
                  </p:cNvPr>
                  <p:cNvSpPr/>
                  <p:nvPr/>
                </p:nvSpPr>
                <p:spPr bwMode="auto">
                  <a:xfrm>
                    <a:off x="8549601" y="4802734"/>
                    <a:ext cx="54272" cy="90102"/>
                  </a:xfrm>
                  <a:prstGeom prst="triangle">
                    <a:avLst/>
                  </a:prstGeom>
                  <a:solidFill>
                    <a:schemeClr val="bg1"/>
                  </a:solidFill>
                  <a:ln w="25400"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grpSp>
          <p:sp>
            <p:nvSpPr>
              <p:cNvPr id="431" name="TextBox 430">
                <a:extLst>
                  <a:ext uri="{FF2B5EF4-FFF2-40B4-BE49-F238E27FC236}">
                    <a16:creationId xmlns:a16="http://schemas.microsoft.com/office/drawing/2014/main" xmlns="" id="{EA8AF20F-CAC4-4D05-95A8-7F0FF8BDA030}"/>
                  </a:ext>
                </a:extLst>
              </p:cNvPr>
              <p:cNvSpPr txBox="1"/>
              <p:nvPr/>
            </p:nvSpPr>
            <p:spPr>
              <a:xfrm>
                <a:off x="8594287" y="4421985"/>
                <a:ext cx="498961" cy="169274"/>
              </a:xfrm>
              <a:prstGeom prst="rect">
                <a:avLst/>
              </a:prstGeom>
              <a:noFill/>
            </p:spPr>
            <p:txBody>
              <a:bodyPr wrap="none" rtlCol="0">
                <a:noAutofit/>
              </a:bodyPr>
              <a:lstStyle/>
              <a:p>
                <a:pPr defTabSz="685800"/>
                <a:r>
                  <a:rPr lang="en-US" sz="525" i="1" dirty="0">
                    <a:solidFill>
                      <a:prstClr val="black"/>
                    </a:solidFill>
                    <a:latin typeface="Times New Roman" panose="02020603050405020304" pitchFamily="18" charset="0"/>
                    <a:cs typeface="Times New Roman" panose="02020603050405020304" pitchFamily="18" charset="0"/>
                  </a:rPr>
                  <a:t>p </a:t>
                </a:r>
                <a:r>
                  <a:rPr lang="en-US" sz="525" dirty="0">
                    <a:solidFill>
                      <a:prstClr val="black"/>
                    </a:solidFill>
                    <a:latin typeface="Times New Roman" panose="02020603050405020304" pitchFamily="18" charset="0"/>
                    <a:cs typeface="Times New Roman" panose="02020603050405020304" pitchFamily="18" charset="0"/>
                  </a:rPr>
                  <a:t>&lt; 0.001</a:t>
                </a:r>
              </a:p>
            </p:txBody>
          </p:sp>
          <p:sp>
            <p:nvSpPr>
              <p:cNvPr id="432" name="TextBox 431">
                <a:extLst>
                  <a:ext uri="{FF2B5EF4-FFF2-40B4-BE49-F238E27FC236}">
                    <a16:creationId xmlns:a16="http://schemas.microsoft.com/office/drawing/2014/main" xmlns="" id="{9676CDC7-F43B-4DEC-B02B-A05D9D973482}"/>
                  </a:ext>
                </a:extLst>
              </p:cNvPr>
              <p:cNvSpPr txBox="1"/>
              <p:nvPr/>
            </p:nvSpPr>
            <p:spPr>
              <a:xfrm>
                <a:off x="9095719" y="4424679"/>
                <a:ext cx="498961" cy="169274"/>
              </a:xfrm>
              <a:prstGeom prst="rect">
                <a:avLst/>
              </a:prstGeom>
              <a:noFill/>
            </p:spPr>
            <p:txBody>
              <a:bodyPr wrap="none" rtlCol="0">
                <a:noAutofit/>
              </a:bodyPr>
              <a:lstStyle/>
              <a:p>
                <a:pPr defTabSz="685800"/>
                <a:r>
                  <a:rPr lang="en-US" sz="525" i="1" dirty="0">
                    <a:solidFill>
                      <a:prstClr val="black"/>
                    </a:solidFill>
                    <a:latin typeface="Times New Roman" panose="02020603050405020304" pitchFamily="18" charset="0"/>
                    <a:cs typeface="Times New Roman" panose="02020603050405020304" pitchFamily="18" charset="0"/>
                  </a:rPr>
                  <a:t>p </a:t>
                </a:r>
                <a:r>
                  <a:rPr lang="en-US" sz="525" dirty="0">
                    <a:solidFill>
                      <a:prstClr val="black"/>
                    </a:solidFill>
                    <a:latin typeface="Times New Roman" panose="02020603050405020304" pitchFamily="18" charset="0"/>
                    <a:cs typeface="Times New Roman" panose="02020603050405020304" pitchFamily="18" charset="0"/>
                  </a:rPr>
                  <a:t>&lt; 0.001</a:t>
                </a:r>
              </a:p>
            </p:txBody>
          </p:sp>
          <p:sp>
            <p:nvSpPr>
              <p:cNvPr id="433" name="TextBox 432">
                <a:extLst>
                  <a:ext uri="{FF2B5EF4-FFF2-40B4-BE49-F238E27FC236}">
                    <a16:creationId xmlns:a16="http://schemas.microsoft.com/office/drawing/2014/main" xmlns="" id="{E81F22E7-7163-437E-A45B-50F4D7E27E70}"/>
                  </a:ext>
                </a:extLst>
              </p:cNvPr>
              <p:cNvSpPr txBox="1"/>
              <p:nvPr/>
            </p:nvSpPr>
            <p:spPr>
              <a:xfrm>
                <a:off x="9511081" y="4416543"/>
                <a:ext cx="452069" cy="169274"/>
              </a:xfrm>
              <a:prstGeom prst="rect">
                <a:avLst/>
              </a:prstGeom>
              <a:noFill/>
            </p:spPr>
            <p:txBody>
              <a:bodyPr wrap="none" rtlCol="0">
                <a:noAutofit/>
              </a:bodyPr>
              <a:lstStyle/>
              <a:p>
                <a:pPr defTabSz="685800"/>
                <a:r>
                  <a:rPr lang="en-US" sz="525" i="1" dirty="0">
                    <a:solidFill>
                      <a:prstClr val="black"/>
                    </a:solidFill>
                    <a:latin typeface="Times New Roman" panose="02020603050405020304" pitchFamily="18" charset="0"/>
                    <a:cs typeface="Times New Roman" panose="02020603050405020304" pitchFamily="18" charset="0"/>
                  </a:rPr>
                  <a:t>p </a:t>
                </a:r>
                <a:r>
                  <a:rPr lang="en-US" sz="525" dirty="0">
                    <a:solidFill>
                      <a:prstClr val="black"/>
                    </a:solidFill>
                    <a:latin typeface="Times New Roman" panose="02020603050405020304" pitchFamily="18" charset="0"/>
                    <a:cs typeface="Times New Roman" panose="02020603050405020304" pitchFamily="18" charset="0"/>
                  </a:rPr>
                  <a:t>= 0.01</a:t>
                </a:r>
              </a:p>
            </p:txBody>
          </p:sp>
          <p:sp>
            <p:nvSpPr>
              <p:cNvPr id="434" name="TextBox 433">
                <a:extLst>
                  <a:ext uri="{FF2B5EF4-FFF2-40B4-BE49-F238E27FC236}">
                    <a16:creationId xmlns:a16="http://schemas.microsoft.com/office/drawing/2014/main" xmlns="" id="{90EEF071-F1BE-4119-8BB8-D61E34A7C1B9}"/>
                  </a:ext>
                </a:extLst>
              </p:cNvPr>
              <p:cNvSpPr txBox="1"/>
              <p:nvPr/>
            </p:nvSpPr>
            <p:spPr>
              <a:xfrm>
                <a:off x="8109566" y="4322320"/>
                <a:ext cx="452069" cy="169274"/>
              </a:xfrm>
              <a:prstGeom prst="rect">
                <a:avLst/>
              </a:prstGeom>
              <a:noFill/>
            </p:spPr>
            <p:txBody>
              <a:bodyPr wrap="none" rtlCol="0">
                <a:noAutofit/>
              </a:bodyPr>
              <a:lstStyle/>
              <a:p>
                <a:pPr defTabSz="685800"/>
                <a:r>
                  <a:rPr lang="en-US" sz="525" i="1" dirty="0">
                    <a:solidFill>
                      <a:prstClr val="black"/>
                    </a:solidFill>
                    <a:latin typeface="Times New Roman" panose="02020603050405020304" pitchFamily="18" charset="0"/>
                    <a:cs typeface="Times New Roman" panose="02020603050405020304" pitchFamily="18" charset="0"/>
                  </a:rPr>
                  <a:t>p </a:t>
                </a:r>
                <a:r>
                  <a:rPr lang="en-US" sz="525" dirty="0">
                    <a:solidFill>
                      <a:prstClr val="black"/>
                    </a:solidFill>
                    <a:latin typeface="Times New Roman" panose="02020603050405020304" pitchFamily="18" charset="0"/>
                    <a:cs typeface="Times New Roman" panose="02020603050405020304" pitchFamily="18" charset="0"/>
                  </a:rPr>
                  <a:t>= 0.01</a:t>
                </a:r>
              </a:p>
            </p:txBody>
          </p:sp>
          <p:sp>
            <p:nvSpPr>
              <p:cNvPr id="435" name="TextBox 434">
                <a:extLst>
                  <a:ext uri="{FF2B5EF4-FFF2-40B4-BE49-F238E27FC236}">
                    <a16:creationId xmlns:a16="http://schemas.microsoft.com/office/drawing/2014/main" xmlns="" id="{E73216F9-8A33-4857-A2B3-28CD8D584A77}"/>
                  </a:ext>
                </a:extLst>
              </p:cNvPr>
              <p:cNvSpPr txBox="1"/>
              <p:nvPr/>
            </p:nvSpPr>
            <p:spPr>
              <a:xfrm>
                <a:off x="7728461" y="4504553"/>
                <a:ext cx="452069" cy="169274"/>
              </a:xfrm>
              <a:prstGeom prst="rect">
                <a:avLst/>
              </a:prstGeom>
              <a:noFill/>
            </p:spPr>
            <p:txBody>
              <a:bodyPr wrap="none" rtlCol="0">
                <a:noAutofit/>
              </a:bodyPr>
              <a:lstStyle/>
              <a:p>
                <a:pPr defTabSz="685800"/>
                <a:r>
                  <a:rPr lang="en-US" sz="525" i="1" dirty="0">
                    <a:solidFill>
                      <a:prstClr val="black"/>
                    </a:solidFill>
                    <a:latin typeface="Times New Roman" panose="02020603050405020304" pitchFamily="18" charset="0"/>
                    <a:cs typeface="Times New Roman" panose="02020603050405020304" pitchFamily="18" charset="0"/>
                  </a:rPr>
                  <a:t>p </a:t>
                </a:r>
                <a:r>
                  <a:rPr lang="en-US" sz="525" dirty="0">
                    <a:solidFill>
                      <a:prstClr val="black"/>
                    </a:solidFill>
                    <a:latin typeface="Times New Roman" panose="02020603050405020304" pitchFamily="18" charset="0"/>
                    <a:cs typeface="Times New Roman" panose="02020603050405020304" pitchFamily="18" charset="0"/>
                  </a:rPr>
                  <a:t>= 0.01</a:t>
                </a:r>
              </a:p>
            </p:txBody>
          </p:sp>
          <p:sp>
            <p:nvSpPr>
              <p:cNvPr id="436" name="TextBox 435">
                <a:extLst>
                  <a:ext uri="{FF2B5EF4-FFF2-40B4-BE49-F238E27FC236}">
                    <a16:creationId xmlns:a16="http://schemas.microsoft.com/office/drawing/2014/main" xmlns="" id="{02FA8FA5-118C-4667-97AF-6F60799D9D62}"/>
                  </a:ext>
                </a:extLst>
              </p:cNvPr>
              <p:cNvSpPr txBox="1"/>
              <p:nvPr/>
            </p:nvSpPr>
            <p:spPr>
              <a:xfrm>
                <a:off x="8894050" y="3731702"/>
                <a:ext cx="452069" cy="169274"/>
              </a:xfrm>
              <a:prstGeom prst="rect">
                <a:avLst/>
              </a:prstGeom>
              <a:noFill/>
            </p:spPr>
            <p:txBody>
              <a:bodyPr wrap="none" rtlCol="0">
                <a:noAutofit/>
              </a:bodyPr>
              <a:lstStyle/>
              <a:p>
                <a:pPr defTabSz="685800"/>
                <a:r>
                  <a:rPr lang="en-US" sz="525" i="1" dirty="0">
                    <a:solidFill>
                      <a:prstClr val="black"/>
                    </a:solidFill>
                    <a:latin typeface="Times New Roman" panose="02020603050405020304" pitchFamily="18" charset="0"/>
                    <a:cs typeface="Times New Roman" panose="02020603050405020304" pitchFamily="18" charset="0"/>
                  </a:rPr>
                  <a:t>p </a:t>
                </a:r>
                <a:r>
                  <a:rPr lang="en-US" sz="525" dirty="0">
                    <a:solidFill>
                      <a:prstClr val="black"/>
                    </a:solidFill>
                    <a:latin typeface="Times New Roman" panose="02020603050405020304" pitchFamily="18" charset="0"/>
                    <a:cs typeface="Times New Roman" panose="02020603050405020304" pitchFamily="18" charset="0"/>
                  </a:rPr>
                  <a:t>= 0.03</a:t>
                </a:r>
              </a:p>
            </p:txBody>
          </p:sp>
          <p:sp>
            <p:nvSpPr>
              <p:cNvPr id="437" name="TextBox 436">
                <a:extLst>
                  <a:ext uri="{FF2B5EF4-FFF2-40B4-BE49-F238E27FC236}">
                    <a16:creationId xmlns:a16="http://schemas.microsoft.com/office/drawing/2014/main" xmlns="" id="{84AB6A6C-A6B6-445F-ADAE-C2E691E596E7}"/>
                  </a:ext>
                </a:extLst>
              </p:cNvPr>
              <p:cNvSpPr txBox="1"/>
              <p:nvPr/>
            </p:nvSpPr>
            <p:spPr>
              <a:xfrm>
                <a:off x="8552872" y="3823991"/>
                <a:ext cx="498961" cy="169274"/>
              </a:xfrm>
              <a:prstGeom prst="rect">
                <a:avLst/>
              </a:prstGeom>
              <a:noFill/>
            </p:spPr>
            <p:txBody>
              <a:bodyPr wrap="none" rtlCol="0">
                <a:noAutofit/>
              </a:bodyPr>
              <a:lstStyle/>
              <a:p>
                <a:pPr defTabSz="685800"/>
                <a:r>
                  <a:rPr lang="en-US" sz="525" i="1" dirty="0">
                    <a:solidFill>
                      <a:prstClr val="black"/>
                    </a:solidFill>
                    <a:latin typeface="Times New Roman" panose="02020603050405020304" pitchFamily="18" charset="0"/>
                    <a:cs typeface="Times New Roman" panose="02020603050405020304" pitchFamily="18" charset="0"/>
                  </a:rPr>
                  <a:t>p </a:t>
                </a:r>
                <a:r>
                  <a:rPr lang="en-US" sz="525" dirty="0">
                    <a:solidFill>
                      <a:prstClr val="black"/>
                    </a:solidFill>
                    <a:latin typeface="Times New Roman" panose="02020603050405020304" pitchFamily="18" charset="0"/>
                    <a:cs typeface="Times New Roman" panose="02020603050405020304" pitchFamily="18" charset="0"/>
                  </a:rPr>
                  <a:t>= 0.003</a:t>
                </a:r>
              </a:p>
            </p:txBody>
          </p:sp>
          <p:sp>
            <p:nvSpPr>
              <p:cNvPr id="522" name="Freeform 26">
                <a:extLst>
                  <a:ext uri="{FF2B5EF4-FFF2-40B4-BE49-F238E27FC236}">
                    <a16:creationId xmlns:a16="http://schemas.microsoft.com/office/drawing/2014/main" xmlns="" id="{175D04DD-F79B-4971-9CC7-5EF6EEA250A7}"/>
                  </a:ext>
                </a:extLst>
              </p:cNvPr>
              <p:cNvSpPr/>
              <p:nvPr/>
            </p:nvSpPr>
            <p:spPr bwMode="auto">
              <a:xfrm>
                <a:off x="7509177" y="4646152"/>
                <a:ext cx="2216739" cy="0"/>
              </a:xfrm>
              <a:custGeom>
                <a:avLst/>
                <a:gdLst>
                  <a:gd name="connsiteX0" fmla="*/ 0 w 2105025"/>
                  <a:gd name="connsiteY0" fmla="*/ 0 h 0"/>
                  <a:gd name="connsiteX1" fmla="*/ 2105025 w 2105025"/>
                  <a:gd name="connsiteY1" fmla="*/ 0 h 0"/>
                </a:gdLst>
                <a:ahLst/>
                <a:cxnLst>
                  <a:cxn ang="0">
                    <a:pos x="connsiteX0" y="connsiteY0"/>
                  </a:cxn>
                  <a:cxn ang="0">
                    <a:pos x="connsiteX1" y="connsiteY1"/>
                  </a:cxn>
                </a:cxnLst>
                <a:rect l="l" t="t" r="r" b="b"/>
                <a:pathLst>
                  <a:path w="2105025">
                    <a:moveTo>
                      <a:pt x="0" y="0"/>
                    </a:moveTo>
                    <a:lnTo>
                      <a:pt x="2105025" y="0"/>
                    </a:lnTo>
                  </a:path>
                </a:pathLst>
              </a:custGeom>
              <a:no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523" name="Group 522">
                <a:extLst>
                  <a:ext uri="{FF2B5EF4-FFF2-40B4-BE49-F238E27FC236}">
                    <a16:creationId xmlns:a16="http://schemas.microsoft.com/office/drawing/2014/main" xmlns="" id="{1BD774FE-BC17-40AA-B426-27E4125AAD5F}"/>
                  </a:ext>
                </a:extLst>
              </p:cNvPr>
              <p:cNvGrpSpPr/>
              <p:nvPr/>
            </p:nvGrpSpPr>
            <p:grpSpPr>
              <a:xfrm>
                <a:off x="7507637" y="4664639"/>
                <a:ext cx="2330474" cy="179230"/>
                <a:chOff x="1331605" y="4438469"/>
                <a:chExt cx="2253469" cy="104391"/>
              </a:xfrm>
            </p:grpSpPr>
            <p:sp>
              <p:nvSpPr>
                <p:cNvPr id="525" name="TextBox 524">
                  <a:extLst>
                    <a:ext uri="{FF2B5EF4-FFF2-40B4-BE49-F238E27FC236}">
                      <a16:creationId xmlns:a16="http://schemas.microsoft.com/office/drawing/2014/main" xmlns="" id="{2EB55E51-1DE1-4725-848D-94F4505D38FF}"/>
                    </a:ext>
                  </a:extLst>
                </p:cNvPr>
                <p:cNvSpPr txBox="1"/>
                <p:nvPr/>
              </p:nvSpPr>
              <p:spPr>
                <a:xfrm>
                  <a:off x="1331605" y="4438469"/>
                  <a:ext cx="306260" cy="104391"/>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8-12</a:t>
                  </a:r>
                </a:p>
              </p:txBody>
            </p:sp>
            <p:sp>
              <p:nvSpPr>
                <p:cNvPr id="526" name="TextBox 525">
                  <a:extLst>
                    <a:ext uri="{FF2B5EF4-FFF2-40B4-BE49-F238E27FC236}">
                      <a16:creationId xmlns:a16="http://schemas.microsoft.com/office/drawing/2014/main" xmlns="" id="{A2BF8461-5456-426B-A7FB-60DB80E1FF7B}"/>
                    </a:ext>
                  </a:extLst>
                </p:cNvPr>
                <p:cNvSpPr txBox="1"/>
                <p:nvPr/>
              </p:nvSpPr>
              <p:spPr>
                <a:xfrm>
                  <a:off x="1572548" y="4438469"/>
                  <a:ext cx="355724" cy="104391"/>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13-16</a:t>
                  </a:r>
                </a:p>
              </p:txBody>
            </p:sp>
            <p:sp>
              <p:nvSpPr>
                <p:cNvPr id="527" name="TextBox 526">
                  <a:extLst>
                    <a:ext uri="{FF2B5EF4-FFF2-40B4-BE49-F238E27FC236}">
                      <a16:creationId xmlns:a16="http://schemas.microsoft.com/office/drawing/2014/main" xmlns="" id="{F2EEDE27-CB4D-44E2-937C-6E7355B6BCCA}"/>
                    </a:ext>
                  </a:extLst>
                </p:cNvPr>
                <p:cNvSpPr txBox="1"/>
                <p:nvPr/>
              </p:nvSpPr>
              <p:spPr>
                <a:xfrm>
                  <a:off x="1846768" y="4438469"/>
                  <a:ext cx="355725" cy="104391"/>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17-20</a:t>
                  </a:r>
                </a:p>
              </p:txBody>
            </p:sp>
            <p:sp>
              <p:nvSpPr>
                <p:cNvPr id="528" name="TextBox 527">
                  <a:extLst>
                    <a:ext uri="{FF2B5EF4-FFF2-40B4-BE49-F238E27FC236}">
                      <a16:creationId xmlns:a16="http://schemas.microsoft.com/office/drawing/2014/main" xmlns="" id="{2D398042-3069-422D-9CF8-796FDE1B32F2}"/>
                    </a:ext>
                  </a:extLst>
                </p:cNvPr>
                <p:cNvSpPr txBox="1"/>
                <p:nvPr/>
              </p:nvSpPr>
              <p:spPr>
                <a:xfrm>
                  <a:off x="2124117" y="4438469"/>
                  <a:ext cx="355724" cy="104391"/>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21-24</a:t>
                  </a:r>
                </a:p>
              </p:txBody>
            </p:sp>
            <p:sp>
              <p:nvSpPr>
                <p:cNvPr id="529" name="TextBox 528">
                  <a:extLst>
                    <a:ext uri="{FF2B5EF4-FFF2-40B4-BE49-F238E27FC236}">
                      <a16:creationId xmlns:a16="http://schemas.microsoft.com/office/drawing/2014/main" xmlns="" id="{B4E2718A-15DD-4DC2-8259-70C5DE717FF4}"/>
                    </a:ext>
                  </a:extLst>
                </p:cNvPr>
                <p:cNvSpPr txBox="1"/>
                <p:nvPr/>
              </p:nvSpPr>
              <p:spPr>
                <a:xfrm>
                  <a:off x="2405991" y="4438469"/>
                  <a:ext cx="355724" cy="104391"/>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25-28</a:t>
                  </a:r>
                </a:p>
              </p:txBody>
            </p:sp>
            <p:sp>
              <p:nvSpPr>
                <p:cNvPr id="530" name="TextBox 529">
                  <a:extLst>
                    <a:ext uri="{FF2B5EF4-FFF2-40B4-BE49-F238E27FC236}">
                      <a16:creationId xmlns:a16="http://schemas.microsoft.com/office/drawing/2014/main" xmlns="" id="{F5E54B10-BCBD-4595-AE76-D473304BF27E}"/>
                    </a:ext>
                  </a:extLst>
                </p:cNvPr>
                <p:cNvSpPr txBox="1"/>
                <p:nvPr/>
              </p:nvSpPr>
              <p:spPr>
                <a:xfrm>
                  <a:off x="2686192" y="4438469"/>
                  <a:ext cx="355724" cy="104391"/>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29-32</a:t>
                  </a:r>
                </a:p>
              </p:txBody>
            </p:sp>
            <p:sp>
              <p:nvSpPr>
                <p:cNvPr id="531" name="TextBox 530">
                  <a:extLst>
                    <a:ext uri="{FF2B5EF4-FFF2-40B4-BE49-F238E27FC236}">
                      <a16:creationId xmlns:a16="http://schemas.microsoft.com/office/drawing/2014/main" xmlns="" id="{FEAE884F-BFD9-4AB7-B49B-9C6131C73796}"/>
                    </a:ext>
                  </a:extLst>
                </p:cNvPr>
                <p:cNvSpPr txBox="1"/>
                <p:nvPr/>
              </p:nvSpPr>
              <p:spPr>
                <a:xfrm>
                  <a:off x="2963106" y="4438469"/>
                  <a:ext cx="355725" cy="104391"/>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33-36</a:t>
                  </a:r>
                </a:p>
              </p:txBody>
            </p:sp>
            <p:sp>
              <p:nvSpPr>
                <p:cNvPr id="532" name="TextBox 531">
                  <a:extLst>
                    <a:ext uri="{FF2B5EF4-FFF2-40B4-BE49-F238E27FC236}">
                      <a16:creationId xmlns:a16="http://schemas.microsoft.com/office/drawing/2014/main" xmlns="" id="{E42F6148-474C-498F-A362-4F60E6749C11}"/>
                    </a:ext>
                  </a:extLst>
                </p:cNvPr>
                <p:cNvSpPr txBox="1"/>
                <p:nvPr/>
              </p:nvSpPr>
              <p:spPr>
                <a:xfrm>
                  <a:off x="3229350" y="4438469"/>
                  <a:ext cx="355724" cy="104391"/>
                </a:xfrm>
                <a:prstGeom prst="rect">
                  <a:avLst/>
                </a:prstGeom>
                <a:noFill/>
              </p:spPr>
              <p:txBody>
                <a:bodyPr wrap="none" rtlCol="0">
                  <a:noAutofit/>
                </a:bodyPr>
                <a:lstStyle/>
                <a:p>
                  <a:pPr algn="ctr" defTabSz="685800"/>
                  <a:r>
                    <a:rPr lang="en-US" sz="525" dirty="0">
                      <a:solidFill>
                        <a:prstClr val="black"/>
                      </a:solidFill>
                      <a:latin typeface="Times New Roman" panose="02020603050405020304" pitchFamily="18" charset="0"/>
                      <a:cs typeface="Times New Roman" panose="02020603050405020304" pitchFamily="18" charset="0"/>
                    </a:rPr>
                    <a:t>37-41</a:t>
                  </a:r>
                </a:p>
              </p:txBody>
            </p:sp>
          </p:grpSp>
          <p:sp>
            <p:nvSpPr>
              <p:cNvPr id="524" name="TextBox 523">
                <a:extLst>
                  <a:ext uri="{FF2B5EF4-FFF2-40B4-BE49-F238E27FC236}">
                    <a16:creationId xmlns:a16="http://schemas.microsoft.com/office/drawing/2014/main" xmlns="" id="{2736D3E7-8F93-4864-A5AF-083FC68AA788}"/>
                  </a:ext>
                </a:extLst>
              </p:cNvPr>
              <p:cNvSpPr txBox="1"/>
              <p:nvPr/>
            </p:nvSpPr>
            <p:spPr>
              <a:xfrm>
                <a:off x="8095498" y="4818747"/>
                <a:ext cx="1295038" cy="179231"/>
              </a:xfrm>
              <a:prstGeom prst="rect">
                <a:avLst/>
              </a:prstGeom>
              <a:noFill/>
            </p:spPr>
            <p:txBody>
              <a:bodyPr wrap="none" rtlCol="0">
                <a:noAutofit/>
              </a:bodyPr>
              <a:lstStyle/>
              <a:p>
                <a:pPr algn="ctr" defTabSz="685800"/>
                <a:r>
                  <a:rPr lang="en-US" sz="750" b="1" dirty="0" err="1">
                    <a:solidFill>
                      <a:prstClr val="black"/>
                    </a:solidFill>
                    <a:latin typeface="Times New Roman" panose="02020603050405020304" pitchFamily="18" charset="0"/>
                    <a:cs typeface="Times New Roman" pitchFamily="18" charset="0"/>
                  </a:rPr>
                  <a:t>Gestaciona</a:t>
                </a:r>
                <a:r>
                  <a:rPr lang="en-US" sz="750" b="1" dirty="0">
                    <a:solidFill>
                      <a:prstClr val="black"/>
                    </a:solidFill>
                    <a:latin typeface="Times New Roman" pitchFamily="18" charset="0"/>
                    <a:cs typeface="Times New Roman" pitchFamily="18" charset="0"/>
                  </a:rPr>
                  <a:t> </a:t>
                </a:r>
                <a:r>
                  <a:rPr lang="en-US" sz="750" b="1" dirty="0" err="1">
                    <a:solidFill>
                      <a:prstClr val="black"/>
                    </a:solidFill>
                    <a:latin typeface="Times New Roman" pitchFamily="18" charset="0"/>
                    <a:cs typeface="Times New Roman" pitchFamily="18" charset="0"/>
                  </a:rPr>
                  <a:t>dob</a:t>
                </a:r>
                <a:r>
                  <a:rPr lang="en-US" sz="750" b="1" dirty="0">
                    <a:solidFill>
                      <a:prstClr val="black"/>
                    </a:solidFill>
                    <a:latin typeface="Times New Roman" pitchFamily="18" charset="0"/>
                    <a:cs typeface="Times New Roman" pitchFamily="18" charset="0"/>
                  </a:rPr>
                  <a:t> (</a:t>
                </a:r>
                <a:r>
                  <a:rPr lang="en-US" sz="750" b="1" dirty="0" err="1">
                    <a:solidFill>
                      <a:prstClr val="black"/>
                    </a:solidFill>
                    <a:latin typeface="Times New Roman" pitchFamily="18" charset="0"/>
                    <a:cs typeface="Times New Roman" pitchFamily="18" charset="0"/>
                  </a:rPr>
                  <a:t>nedelje</a:t>
                </a:r>
                <a:r>
                  <a:rPr lang="en-US" sz="750" b="1" dirty="0">
                    <a:solidFill>
                      <a:prstClr val="black"/>
                    </a:solidFill>
                    <a:latin typeface="Times New Roman" pitchFamily="18" charset="0"/>
                    <a:cs typeface="Times New Roman" pitchFamily="18" charset="0"/>
                  </a:rPr>
                  <a:t>)</a:t>
                </a:r>
              </a:p>
            </p:txBody>
          </p:sp>
          <p:grpSp>
            <p:nvGrpSpPr>
              <p:cNvPr id="439" name="Group 438">
                <a:extLst>
                  <a:ext uri="{FF2B5EF4-FFF2-40B4-BE49-F238E27FC236}">
                    <a16:creationId xmlns:a16="http://schemas.microsoft.com/office/drawing/2014/main" xmlns="" id="{61EDC3E3-5BB2-4C1C-BCA3-1B57F6ADF6C0}"/>
                  </a:ext>
                </a:extLst>
              </p:cNvPr>
              <p:cNvGrpSpPr/>
              <p:nvPr/>
            </p:nvGrpSpPr>
            <p:grpSpPr>
              <a:xfrm>
                <a:off x="6995145" y="2642242"/>
                <a:ext cx="530111" cy="2102677"/>
                <a:chOff x="6780256" y="2576928"/>
                <a:chExt cx="772771" cy="3065183"/>
              </a:xfrm>
            </p:grpSpPr>
            <p:sp>
              <p:nvSpPr>
                <p:cNvPr id="507" name="TextBox 506">
                  <a:extLst>
                    <a:ext uri="{FF2B5EF4-FFF2-40B4-BE49-F238E27FC236}">
                      <a16:creationId xmlns:a16="http://schemas.microsoft.com/office/drawing/2014/main" xmlns="" id="{1696D0D4-1703-422B-A99F-FCE5267BAA0B}"/>
                    </a:ext>
                  </a:extLst>
                </p:cNvPr>
                <p:cNvSpPr txBox="1"/>
                <p:nvPr/>
              </p:nvSpPr>
              <p:spPr>
                <a:xfrm rot="16200000">
                  <a:off x="5391199" y="3984604"/>
                  <a:ext cx="3046564" cy="268449"/>
                </a:xfrm>
                <a:prstGeom prst="rect">
                  <a:avLst/>
                </a:prstGeom>
                <a:noFill/>
              </p:spPr>
              <p:txBody>
                <a:bodyPr wrap="none" rtlCol="0">
                  <a:noAutofit/>
                </a:bodyPr>
                <a:lstStyle/>
                <a:p>
                  <a:pPr algn="ctr" defTabSz="685800"/>
                  <a:r>
                    <a:rPr lang="en-US" sz="750" b="1" dirty="0" err="1">
                      <a:solidFill>
                        <a:prstClr val="black"/>
                      </a:solidFill>
                      <a:latin typeface="Times New Roman" panose="02020603050405020304" pitchFamily="18" charset="0"/>
                      <a:cs typeface="Times New Roman" pitchFamily="18" charset="0"/>
                    </a:rPr>
                    <a:t>Srednja</a:t>
                  </a:r>
                  <a:r>
                    <a:rPr lang="en-US" sz="750" b="1" dirty="0">
                      <a:solidFill>
                        <a:prstClr val="black"/>
                      </a:solidFill>
                      <a:latin typeface="Times New Roman" pitchFamily="18" charset="0"/>
                      <a:cs typeface="Times New Roman" pitchFamily="18" charset="0"/>
                    </a:rPr>
                    <a:t> </a:t>
                  </a:r>
                  <a:r>
                    <a:rPr lang="en-US" sz="750" b="1" dirty="0" err="1">
                      <a:solidFill>
                        <a:prstClr val="black"/>
                      </a:solidFill>
                      <a:latin typeface="Times New Roman" pitchFamily="18" charset="0"/>
                      <a:cs typeface="Times New Roman" pitchFamily="18" charset="0"/>
                    </a:rPr>
                    <a:t>koncentracija</a:t>
                  </a:r>
                  <a:r>
                    <a:rPr lang="en-US" sz="750" b="1" dirty="0">
                      <a:solidFill>
                        <a:prstClr val="black"/>
                      </a:solidFill>
                      <a:latin typeface="Times New Roman" pitchFamily="18" charset="0"/>
                      <a:cs typeface="Times New Roman" pitchFamily="18" charset="0"/>
                    </a:rPr>
                    <a:t> </a:t>
                  </a:r>
                  <a:r>
                    <a:rPr lang="en-US" sz="750" b="1" dirty="0" err="1">
                      <a:solidFill>
                        <a:prstClr val="black"/>
                      </a:solidFill>
                      <a:latin typeface="Times New Roman" pitchFamily="18" charset="0"/>
                      <a:cs typeface="Times New Roman" pitchFamily="18" charset="0"/>
                    </a:rPr>
                    <a:t>PlGF</a:t>
                  </a:r>
                  <a:r>
                    <a:rPr lang="en-US" sz="750" b="1" dirty="0">
                      <a:solidFill>
                        <a:prstClr val="black"/>
                      </a:solidFill>
                      <a:latin typeface="Times New Roman" pitchFamily="18" charset="0"/>
                      <a:cs typeface="Times New Roman" pitchFamily="18" charset="0"/>
                    </a:rPr>
                    <a:t> (</a:t>
                  </a:r>
                  <a:r>
                    <a:rPr lang="en-US" sz="750" b="1" dirty="0" err="1">
                      <a:solidFill>
                        <a:prstClr val="black"/>
                      </a:solidFill>
                      <a:latin typeface="Times New Roman" pitchFamily="18" charset="0"/>
                      <a:cs typeface="Times New Roman" pitchFamily="18" charset="0"/>
                    </a:rPr>
                    <a:t>pg</a:t>
                  </a:r>
                  <a:r>
                    <a:rPr lang="en-US" sz="750" b="1" dirty="0">
                      <a:solidFill>
                        <a:prstClr val="black"/>
                      </a:solidFill>
                      <a:latin typeface="Times New Roman" pitchFamily="18" charset="0"/>
                      <a:cs typeface="Times New Roman" pitchFamily="18" charset="0"/>
                    </a:rPr>
                    <a:t>/mL)</a:t>
                  </a:r>
                </a:p>
              </p:txBody>
            </p:sp>
            <p:grpSp>
              <p:nvGrpSpPr>
                <p:cNvPr id="508" name="Group 507">
                  <a:extLst>
                    <a:ext uri="{FF2B5EF4-FFF2-40B4-BE49-F238E27FC236}">
                      <a16:creationId xmlns:a16="http://schemas.microsoft.com/office/drawing/2014/main" xmlns="" id="{F2F5582E-3969-4C57-B494-11C8E4B5166C}"/>
                    </a:ext>
                  </a:extLst>
                </p:cNvPr>
                <p:cNvGrpSpPr/>
                <p:nvPr/>
              </p:nvGrpSpPr>
              <p:grpSpPr>
                <a:xfrm>
                  <a:off x="7044713" y="2576928"/>
                  <a:ext cx="508314" cy="3000243"/>
                  <a:chOff x="4969391" y="3277357"/>
                  <a:chExt cx="337176" cy="1198737"/>
                </a:xfrm>
              </p:grpSpPr>
              <p:sp>
                <p:nvSpPr>
                  <p:cNvPr id="509" name="TextBox 508">
                    <a:extLst>
                      <a:ext uri="{FF2B5EF4-FFF2-40B4-BE49-F238E27FC236}">
                        <a16:creationId xmlns:a16="http://schemas.microsoft.com/office/drawing/2014/main" xmlns="" id="{26F7879E-90D5-4765-9A3B-7F50712707C4}"/>
                      </a:ext>
                    </a:extLst>
                  </p:cNvPr>
                  <p:cNvSpPr txBox="1"/>
                  <p:nvPr/>
                </p:nvSpPr>
                <p:spPr>
                  <a:xfrm>
                    <a:off x="5032172" y="4078129"/>
                    <a:ext cx="267102" cy="104391"/>
                  </a:xfrm>
                  <a:prstGeom prst="rect">
                    <a:avLst/>
                  </a:prstGeom>
                  <a:noFill/>
                </p:spPr>
                <p:txBody>
                  <a:bodyPr wrap="none" rtlCol="0">
                    <a:noAutofit/>
                  </a:bodyPr>
                  <a:lstStyle/>
                  <a:p>
                    <a:pPr defTabSz="685800"/>
                    <a:r>
                      <a:rPr lang="en-US" sz="675" dirty="0">
                        <a:solidFill>
                          <a:prstClr val="black"/>
                        </a:solidFill>
                        <a:latin typeface="Times New Roman" panose="02020603050405020304" pitchFamily="18" charset="0"/>
                        <a:cs typeface="Times New Roman" panose="02020603050405020304" pitchFamily="18" charset="0"/>
                      </a:rPr>
                      <a:t>300</a:t>
                    </a:r>
                  </a:p>
                </p:txBody>
              </p:sp>
              <p:sp>
                <p:nvSpPr>
                  <p:cNvPr id="510" name="TextBox 509">
                    <a:extLst>
                      <a:ext uri="{FF2B5EF4-FFF2-40B4-BE49-F238E27FC236}">
                        <a16:creationId xmlns:a16="http://schemas.microsoft.com/office/drawing/2014/main" xmlns="" id="{64095909-85C0-4FF4-ABC2-2E0CC443A126}"/>
                      </a:ext>
                    </a:extLst>
                  </p:cNvPr>
                  <p:cNvSpPr txBox="1"/>
                  <p:nvPr/>
                </p:nvSpPr>
                <p:spPr>
                  <a:xfrm>
                    <a:off x="5035900" y="3674975"/>
                    <a:ext cx="267102" cy="104391"/>
                  </a:xfrm>
                  <a:prstGeom prst="rect">
                    <a:avLst/>
                  </a:prstGeom>
                  <a:noFill/>
                </p:spPr>
                <p:txBody>
                  <a:bodyPr wrap="none" rtlCol="0">
                    <a:noAutofit/>
                  </a:bodyPr>
                  <a:lstStyle/>
                  <a:p>
                    <a:pPr defTabSz="685800"/>
                    <a:r>
                      <a:rPr lang="en-US" sz="675" dirty="0">
                        <a:solidFill>
                          <a:prstClr val="black"/>
                        </a:solidFill>
                        <a:latin typeface="Times New Roman" panose="02020603050405020304" pitchFamily="18" charset="0"/>
                        <a:cs typeface="Times New Roman" panose="02020603050405020304" pitchFamily="18" charset="0"/>
                      </a:rPr>
                      <a:t>700</a:t>
                    </a:r>
                  </a:p>
                </p:txBody>
              </p:sp>
              <p:grpSp>
                <p:nvGrpSpPr>
                  <p:cNvPr id="511" name="Group 510">
                    <a:extLst>
                      <a:ext uri="{FF2B5EF4-FFF2-40B4-BE49-F238E27FC236}">
                        <a16:creationId xmlns:a16="http://schemas.microsoft.com/office/drawing/2014/main" xmlns="" id="{0BC0F965-726C-4DC5-BC42-EE46003EAD54}"/>
                      </a:ext>
                    </a:extLst>
                  </p:cNvPr>
                  <p:cNvGrpSpPr/>
                  <p:nvPr/>
                </p:nvGrpSpPr>
                <p:grpSpPr>
                  <a:xfrm>
                    <a:off x="4969391" y="3277357"/>
                    <a:ext cx="337176" cy="1198737"/>
                    <a:chOff x="4969391" y="3277357"/>
                    <a:chExt cx="337176" cy="1198737"/>
                  </a:xfrm>
                </p:grpSpPr>
                <p:sp>
                  <p:nvSpPr>
                    <p:cNvPr id="512" name="TextBox 511">
                      <a:extLst>
                        <a:ext uri="{FF2B5EF4-FFF2-40B4-BE49-F238E27FC236}">
                          <a16:creationId xmlns:a16="http://schemas.microsoft.com/office/drawing/2014/main" xmlns="" id="{A8AFBB8C-1EA6-486C-8FCF-57F2B6ADA64E}"/>
                        </a:ext>
                      </a:extLst>
                    </p:cNvPr>
                    <p:cNvSpPr txBox="1"/>
                    <p:nvPr/>
                  </p:nvSpPr>
                  <p:spPr>
                    <a:xfrm>
                      <a:off x="4969391" y="3375782"/>
                      <a:ext cx="337175" cy="104391"/>
                    </a:xfrm>
                    <a:prstGeom prst="rect">
                      <a:avLst/>
                    </a:prstGeom>
                    <a:noFill/>
                  </p:spPr>
                  <p:txBody>
                    <a:bodyPr wrap="none" rtlCol="0">
                      <a:noAutofit/>
                    </a:bodyPr>
                    <a:lstStyle/>
                    <a:p>
                      <a:pPr defTabSz="685800"/>
                      <a:r>
                        <a:rPr lang="en-US" sz="675" dirty="0">
                          <a:solidFill>
                            <a:prstClr val="black"/>
                          </a:solidFill>
                          <a:latin typeface="Times New Roman" panose="02020603050405020304" pitchFamily="18" charset="0"/>
                          <a:cs typeface="Times New Roman" panose="02020603050405020304" pitchFamily="18" charset="0"/>
                        </a:rPr>
                        <a:t>1,000</a:t>
                      </a:r>
                    </a:p>
                  </p:txBody>
                </p:sp>
                <p:sp>
                  <p:nvSpPr>
                    <p:cNvPr id="513" name="TextBox 512">
                      <a:extLst>
                        <a:ext uri="{FF2B5EF4-FFF2-40B4-BE49-F238E27FC236}">
                          <a16:creationId xmlns:a16="http://schemas.microsoft.com/office/drawing/2014/main" xmlns="" id="{E47F7427-FCAE-42C9-8ACD-0E679BB530B3}"/>
                        </a:ext>
                      </a:extLst>
                    </p:cNvPr>
                    <p:cNvSpPr txBox="1"/>
                    <p:nvPr/>
                  </p:nvSpPr>
                  <p:spPr>
                    <a:xfrm>
                      <a:off x="5032172" y="3574071"/>
                      <a:ext cx="267102" cy="104391"/>
                    </a:xfrm>
                    <a:prstGeom prst="rect">
                      <a:avLst/>
                    </a:prstGeom>
                    <a:noFill/>
                  </p:spPr>
                  <p:txBody>
                    <a:bodyPr wrap="none" rtlCol="0">
                      <a:noAutofit/>
                    </a:bodyPr>
                    <a:lstStyle/>
                    <a:p>
                      <a:pPr defTabSz="685800"/>
                      <a:r>
                        <a:rPr lang="en-US" sz="675" dirty="0">
                          <a:solidFill>
                            <a:prstClr val="black"/>
                          </a:solidFill>
                          <a:latin typeface="Times New Roman" panose="02020603050405020304" pitchFamily="18" charset="0"/>
                          <a:cs typeface="Times New Roman" panose="02020603050405020304" pitchFamily="18" charset="0"/>
                        </a:rPr>
                        <a:t>800</a:t>
                      </a:r>
                    </a:p>
                  </p:txBody>
                </p:sp>
                <p:sp>
                  <p:nvSpPr>
                    <p:cNvPr id="514" name="TextBox 513">
                      <a:extLst>
                        <a:ext uri="{FF2B5EF4-FFF2-40B4-BE49-F238E27FC236}">
                          <a16:creationId xmlns:a16="http://schemas.microsoft.com/office/drawing/2014/main" xmlns="" id="{A6F64864-2918-4731-9200-359D22CB9D95}"/>
                        </a:ext>
                      </a:extLst>
                    </p:cNvPr>
                    <p:cNvSpPr txBox="1"/>
                    <p:nvPr/>
                  </p:nvSpPr>
                  <p:spPr>
                    <a:xfrm>
                      <a:off x="5032172" y="3774634"/>
                      <a:ext cx="267102" cy="104391"/>
                    </a:xfrm>
                    <a:prstGeom prst="rect">
                      <a:avLst/>
                    </a:prstGeom>
                    <a:noFill/>
                  </p:spPr>
                  <p:txBody>
                    <a:bodyPr wrap="none" rtlCol="0">
                      <a:noAutofit/>
                    </a:bodyPr>
                    <a:lstStyle/>
                    <a:p>
                      <a:pPr defTabSz="685800"/>
                      <a:r>
                        <a:rPr lang="en-US" sz="675" dirty="0">
                          <a:solidFill>
                            <a:prstClr val="black"/>
                          </a:solidFill>
                          <a:latin typeface="Times New Roman" panose="02020603050405020304" pitchFamily="18" charset="0"/>
                          <a:cs typeface="Times New Roman" panose="02020603050405020304" pitchFamily="18" charset="0"/>
                        </a:rPr>
                        <a:t>600</a:t>
                      </a:r>
                    </a:p>
                  </p:txBody>
                </p:sp>
                <p:sp>
                  <p:nvSpPr>
                    <p:cNvPr id="515" name="TextBox 514">
                      <a:extLst>
                        <a:ext uri="{FF2B5EF4-FFF2-40B4-BE49-F238E27FC236}">
                          <a16:creationId xmlns:a16="http://schemas.microsoft.com/office/drawing/2014/main" xmlns="" id="{FB8E889A-8C03-4A3F-887D-36E84F615924}"/>
                        </a:ext>
                      </a:extLst>
                    </p:cNvPr>
                    <p:cNvSpPr txBox="1"/>
                    <p:nvPr/>
                  </p:nvSpPr>
                  <p:spPr>
                    <a:xfrm>
                      <a:off x="5032172" y="3979924"/>
                      <a:ext cx="267102" cy="104391"/>
                    </a:xfrm>
                    <a:prstGeom prst="rect">
                      <a:avLst/>
                    </a:prstGeom>
                    <a:noFill/>
                  </p:spPr>
                  <p:txBody>
                    <a:bodyPr wrap="none" rtlCol="0">
                      <a:noAutofit/>
                    </a:bodyPr>
                    <a:lstStyle/>
                    <a:p>
                      <a:pPr defTabSz="685800"/>
                      <a:r>
                        <a:rPr lang="en-US" sz="675" dirty="0">
                          <a:solidFill>
                            <a:prstClr val="black"/>
                          </a:solidFill>
                          <a:latin typeface="Times New Roman" panose="02020603050405020304" pitchFamily="18" charset="0"/>
                          <a:cs typeface="Times New Roman" panose="02020603050405020304" pitchFamily="18" charset="0"/>
                        </a:rPr>
                        <a:t>400</a:t>
                      </a:r>
                    </a:p>
                  </p:txBody>
                </p:sp>
                <p:sp>
                  <p:nvSpPr>
                    <p:cNvPr id="516" name="TextBox 515">
                      <a:extLst>
                        <a:ext uri="{FF2B5EF4-FFF2-40B4-BE49-F238E27FC236}">
                          <a16:creationId xmlns:a16="http://schemas.microsoft.com/office/drawing/2014/main" xmlns="" id="{CC63F598-BB05-4231-B259-7735231D73E1}"/>
                        </a:ext>
                      </a:extLst>
                    </p:cNvPr>
                    <p:cNvSpPr txBox="1"/>
                    <p:nvPr/>
                  </p:nvSpPr>
                  <p:spPr>
                    <a:xfrm>
                      <a:off x="5034075" y="4179729"/>
                      <a:ext cx="267102" cy="104391"/>
                    </a:xfrm>
                    <a:prstGeom prst="rect">
                      <a:avLst/>
                    </a:prstGeom>
                    <a:noFill/>
                  </p:spPr>
                  <p:txBody>
                    <a:bodyPr wrap="none" rtlCol="0">
                      <a:noAutofit/>
                    </a:bodyPr>
                    <a:lstStyle/>
                    <a:p>
                      <a:pPr defTabSz="685800"/>
                      <a:r>
                        <a:rPr lang="en-US" sz="675" dirty="0">
                          <a:solidFill>
                            <a:prstClr val="black"/>
                          </a:solidFill>
                          <a:latin typeface="Times New Roman" panose="02020603050405020304" pitchFamily="18" charset="0"/>
                          <a:cs typeface="Times New Roman" panose="02020603050405020304" pitchFamily="18" charset="0"/>
                        </a:rPr>
                        <a:t>200</a:t>
                      </a:r>
                    </a:p>
                  </p:txBody>
                </p:sp>
                <p:sp>
                  <p:nvSpPr>
                    <p:cNvPr id="517" name="TextBox 516">
                      <a:extLst>
                        <a:ext uri="{FF2B5EF4-FFF2-40B4-BE49-F238E27FC236}">
                          <a16:creationId xmlns:a16="http://schemas.microsoft.com/office/drawing/2014/main" xmlns="" id="{F43B2F89-A80D-4F64-982F-ACDFDD759F46}"/>
                        </a:ext>
                      </a:extLst>
                    </p:cNvPr>
                    <p:cNvSpPr txBox="1"/>
                    <p:nvPr/>
                  </p:nvSpPr>
                  <p:spPr>
                    <a:xfrm>
                      <a:off x="5104038" y="4371703"/>
                      <a:ext cx="168175" cy="104391"/>
                    </a:xfrm>
                    <a:prstGeom prst="rect">
                      <a:avLst/>
                    </a:prstGeom>
                    <a:noFill/>
                  </p:spPr>
                  <p:txBody>
                    <a:bodyPr wrap="none" rtlCol="0">
                      <a:noAutofit/>
                    </a:bodyPr>
                    <a:lstStyle/>
                    <a:p>
                      <a:pPr defTabSz="685800"/>
                      <a:r>
                        <a:rPr lang="en-US" sz="675" dirty="0">
                          <a:solidFill>
                            <a:prstClr val="black"/>
                          </a:solidFill>
                          <a:latin typeface="Times New Roman" panose="02020603050405020304" pitchFamily="18" charset="0"/>
                          <a:cs typeface="Times New Roman" panose="02020603050405020304" pitchFamily="18" charset="0"/>
                        </a:rPr>
                        <a:t>0</a:t>
                      </a:r>
                    </a:p>
                  </p:txBody>
                </p:sp>
                <p:sp>
                  <p:nvSpPr>
                    <p:cNvPr id="518" name="TextBox 517">
                      <a:extLst>
                        <a:ext uri="{FF2B5EF4-FFF2-40B4-BE49-F238E27FC236}">
                          <a16:creationId xmlns:a16="http://schemas.microsoft.com/office/drawing/2014/main" xmlns="" id="{723FD22A-5BA4-49EA-8393-4B2F49FBCF18}"/>
                        </a:ext>
                      </a:extLst>
                    </p:cNvPr>
                    <p:cNvSpPr txBox="1"/>
                    <p:nvPr/>
                  </p:nvSpPr>
                  <p:spPr>
                    <a:xfrm>
                      <a:off x="4969391" y="3277357"/>
                      <a:ext cx="337176" cy="104391"/>
                    </a:xfrm>
                    <a:prstGeom prst="rect">
                      <a:avLst/>
                    </a:prstGeom>
                    <a:noFill/>
                  </p:spPr>
                  <p:txBody>
                    <a:bodyPr wrap="none" rtlCol="0">
                      <a:noAutofit/>
                    </a:bodyPr>
                    <a:lstStyle/>
                    <a:p>
                      <a:pPr defTabSz="685800"/>
                      <a:r>
                        <a:rPr lang="en-US" sz="675" dirty="0">
                          <a:solidFill>
                            <a:prstClr val="black"/>
                          </a:solidFill>
                          <a:latin typeface="Times New Roman" panose="02020603050405020304" pitchFamily="18" charset="0"/>
                          <a:cs typeface="Times New Roman" panose="02020603050405020304" pitchFamily="18" charset="0"/>
                        </a:rPr>
                        <a:t>1,100</a:t>
                      </a:r>
                    </a:p>
                  </p:txBody>
                </p:sp>
                <p:sp>
                  <p:nvSpPr>
                    <p:cNvPr id="519" name="TextBox 518">
                      <a:extLst>
                        <a:ext uri="{FF2B5EF4-FFF2-40B4-BE49-F238E27FC236}">
                          <a16:creationId xmlns:a16="http://schemas.microsoft.com/office/drawing/2014/main" xmlns="" id="{596EEC3B-7826-4C77-986E-2E74023D70C4}"/>
                        </a:ext>
                      </a:extLst>
                    </p:cNvPr>
                    <p:cNvSpPr txBox="1"/>
                    <p:nvPr/>
                  </p:nvSpPr>
                  <p:spPr>
                    <a:xfrm>
                      <a:off x="5034075" y="4278154"/>
                      <a:ext cx="267102" cy="104391"/>
                    </a:xfrm>
                    <a:prstGeom prst="rect">
                      <a:avLst/>
                    </a:prstGeom>
                    <a:noFill/>
                  </p:spPr>
                  <p:txBody>
                    <a:bodyPr wrap="none" rtlCol="0">
                      <a:noAutofit/>
                    </a:bodyPr>
                    <a:lstStyle/>
                    <a:p>
                      <a:pPr defTabSz="685800"/>
                      <a:r>
                        <a:rPr lang="en-US" sz="675" dirty="0">
                          <a:solidFill>
                            <a:prstClr val="black"/>
                          </a:solidFill>
                          <a:latin typeface="Times New Roman" panose="02020603050405020304" pitchFamily="18" charset="0"/>
                          <a:cs typeface="Times New Roman" panose="02020603050405020304" pitchFamily="18" charset="0"/>
                        </a:rPr>
                        <a:t>100</a:t>
                      </a:r>
                    </a:p>
                  </p:txBody>
                </p:sp>
                <p:sp>
                  <p:nvSpPr>
                    <p:cNvPr id="520" name="TextBox 519">
                      <a:extLst>
                        <a:ext uri="{FF2B5EF4-FFF2-40B4-BE49-F238E27FC236}">
                          <a16:creationId xmlns:a16="http://schemas.microsoft.com/office/drawing/2014/main" xmlns="" id="{0C6D829C-A598-46CD-B773-4126BA3C0146}"/>
                        </a:ext>
                      </a:extLst>
                    </p:cNvPr>
                    <p:cNvSpPr txBox="1"/>
                    <p:nvPr/>
                  </p:nvSpPr>
                  <p:spPr>
                    <a:xfrm>
                      <a:off x="5032172" y="3879656"/>
                      <a:ext cx="267102" cy="104391"/>
                    </a:xfrm>
                    <a:prstGeom prst="rect">
                      <a:avLst/>
                    </a:prstGeom>
                    <a:noFill/>
                  </p:spPr>
                  <p:txBody>
                    <a:bodyPr wrap="none" rtlCol="0">
                      <a:noAutofit/>
                    </a:bodyPr>
                    <a:lstStyle/>
                    <a:p>
                      <a:pPr defTabSz="685800"/>
                      <a:r>
                        <a:rPr lang="en-US" sz="675" dirty="0">
                          <a:solidFill>
                            <a:prstClr val="black"/>
                          </a:solidFill>
                          <a:latin typeface="Times New Roman" panose="02020603050405020304" pitchFamily="18" charset="0"/>
                          <a:cs typeface="Times New Roman" panose="02020603050405020304" pitchFamily="18" charset="0"/>
                        </a:rPr>
                        <a:t>500</a:t>
                      </a:r>
                    </a:p>
                  </p:txBody>
                </p:sp>
                <p:sp>
                  <p:nvSpPr>
                    <p:cNvPr id="521" name="TextBox 520">
                      <a:extLst>
                        <a:ext uri="{FF2B5EF4-FFF2-40B4-BE49-F238E27FC236}">
                          <a16:creationId xmlns:a16="http://schemas.microsoft.com/office/drawing/2014/main" xmlns="" id="{EA832ED4-B48B-4112-BACD-1816E5A676C5}"/>
                        </a:ext>
                      </a:extLst>
                    </p:cNvPr>
                    <p:cNvSpPr txBox="1"/>
                    <p:nvPr/>
                  </p:nvSpPr>
                  <p:spPr>
                    <a:xfrm>
                      <a:off x="5032172" y="3473398"/>
                      <a:ext cx="267102" cy="104391"/>
                    </a:xfrm>
                    <a:prstGeom prst="rect">
                      <a:avLst/>
                    </a:prstGeom>
                    <a:noFill/>
                  </p:spPr>
                  <p:txBody>
                    <a:bodyPr wrap="none" rtlCol="0">
                      <a:noAutofit/>
                    </a:bodyPr>
                    <a:lstStyle/>
                    <a:p>
                      <a:pPr defTabSz="685800"/>
                      <a:r>
                        <a:rPr lang="en-US" sz="675" dirty="0">
                          <a:solidFill>
                            <a:prstClr val="black"/>
                          </a:solidFill>
                          <a:latin typeface="Times New Roman" panose="02020603050405020304" pitchFamily="18" charset="0"/>
                          <a:cs typeface="Times New Roman" panose="02020603050405020304" pitchFamily="18" charset="0"/>
                        </a:rPr>
                        <a:t>900</a:t>
                      </a:r>
                    </a:p>
                  </p:txBody>
                </p:sp>
              </p:grpSp>
            </p:grpSp>
          </p:grpSp>
          <p:grpSp>
            <p:nvGrpSpPr>
              <p:cNvPr id="440" name="Group 439">
                <a:extLst>
                  <a:ext uri="{FF2B5EF4-FFF2-40B4-BE49-F238E27FC236}">
                    <a16:creationId xmlns:a16="http://schemas.microsoft.com/office/drawing/2014/main" xmlns="" id="{20FB8C19-C9EC-452D-ADCF-F7B9FED0A1D1}"/>
                  </a:ext>
                </a:extLst>
              </p:cNvPr>
              <p:cNvGrpSpPr/>
              <p:nvPr/>
            </p:nvGrpSpPr>
            <p:grpSpPr>
              <a:xfrm>
                <a:off x="9065653" y="4266441"/>
                <a:ext cx="610259" cy="330070"/>
                <a:chOff x="9798544" y="4944609"/>
                <a:chExt cx="889606" cy="481161"/>
              </a:xfrm>
            </p:grpSpPr>
            <p:grpSp>
              <p:nvGrpSpPr>
                <p:cNvPr id="489" name="Group 488">
                  <a:extLst>
                    <a:ext uri="{FF2B5EF4-FFF2-40B4-BE49-F238E27FC236}">
                      <a16:creationId xmlns:a16="http://schemas.microsoft.com/office/drawing/2014/main" xmlns="" id="{115E5AD9-14C1-4261-9089-A576C07B3338}"/>
                    </a:ext>
                  </a:extLst>
                </p:cNvPr>
                <p:cNvGrpSpPr/>
                <p:nvPr/>
              </p:nvGrpSpPr>
              <p:grpSpPr>
                <a:xfrm>
                  <a:off x="9798544" y="5014345"/>
                  <a:ext cx="889606" cy="336623"/>
                  <a:chOff x="9798544" y="5014345"/>
                  <a:chExt cx="889606" cy="336623"/>
                </a:xfrm>
                <a:solidFill>
                  <a:schemeClr val="accent1"/>
                </a:solidFill>
              </p:grpSpPr>
              <p:sp>
                <p:nvSpPr>
                  <p:cNvPr id="504" name="Rectangle 503">
                    <a:extLst>
                      <a:ext uri="{FF2B5EF4-FFF2-40B4-BE49-F238E27FC236}">
                        <a16:creationId xmlns:a16="http://schemas.microsoft.com/office/drawing/2014/main" xmlns="" id="{915CE240-0EFA-495E-B8E3-4C62B4E9D73D}"/>
                      </a:ext>
                    </a:extLst>
                  </p:cNvPr>
                  <p:cNvSpPr/>
                  <p:nvPr/>
                </p:nvSpPr>
                <p:spPr bwMode="auto">
                  <a:xfrm>
                    <a:off x="9798544" y="5260866"/>
                    <a:ext cx="54272" cy="90102"/>
                  </a:xfrm>
                  <a:prstGeom prst="rect">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05" name="Rectangle 504">
                    <a:extLst>
                      <a:ext uri="{FF2B5EF4-FFF2-40B4-BE49-F238E27FC236}">
                        <a16:creationId xmlns:a16="http://schemas.microsoft.com/office/drawing/2014/main" xmlns="" id="{8DDB1017-D2CD-4718-8451-FA59240C6FA0}"/>
                      </a:ext>
                    </a:extLst>
                  </p:cNvPr>
                  <p:cNvSpPr/>
                  <p:nvPr/>
                </p:nvSpPr>
                <p:spPr bwMode="auto">
                  <a:xfrm>
                    <a:off x="10216212" y="5089926"/>
                    <a:ext cx="54272" cy="90102"/>
                  </a:xfrm>
                  <a:prstGeom prst="rect">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06" name="Rectangle 505">
                    <a:extLst>
                      <a:ext uri="{FF2B5EF4-FFF2-40B4-BE49-F238E27FC236}">
                        <a16:creationId xmlns:a16="http://schemas.microsoft.com/office/drawing/2014/main" xmlns="" id="{BD9348CE-2419-4117-BECE-C4D2F3077B50}"/>
                      </a:ext>
                    </a:extLst>
                  </p:cNvPr>
                  <p:cNvSpPr/>
                  <p:nvPr/>
                </p:nvSpPr>
                <p:spPr bwMode="auto">
                  <a:xfrm>
                    <a:off x="10633878" y="5014345"/>
                    <a:ext cx="54272" cy="90102"/>
                  </a:xfrm>
                  <a:prstGeom prst="rect">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grpSp>
              <p:nvGrpSpPr>
                <p:cNvPr id="490" name="Group 489">
                  <a:extLst>
                    <a:ext uri="{FF2B5EF4-FFF2-40B4-BE49-F238E27FC236}">
                      <a16:creationId xmlns:a16="http://schemas.microsoft.com/office/drawing/2014/main" xmlns="" id="{2FB381F3-01B7-4AEE-A4FD-FABA179D16FE}"/>
                    </a:ext>
                  </a:extLst>
                </p:cNvPr>
                <p:cNvGrpSpPr/>
                <p:nvPr/>
              </p:nvGrpSpPr>
              <p:grpSpPr>
                <a:xfrm>
                  <a:off x="9798545" y="4944609"/>
                  <a:ext cx="889604" cy="481161"/>
                  <a:chOff x="9798545" y="4944609"/>
                  <a:chExt cx="889604" cy="481161"/>
                </a:xfrm>
              </p:grpSpPr>
              <p:sp>
                <p:nvSpPr>
                  <p:cNvPr id="491" name="Freeform 34">
                    <a:extLst>
                      <a:ext uri="{FF2B5EF4-FFF2-40B4-BE49-F238E27FC236}">
                        <a16:creationId xmlns:a16="http://schemas.microsoft.com/office/drawing/2014/main" xmlns="" id="{68D2CD0C-30EB-4B3C-A78A-7C7D0CE4384C}"/>
                      </a:ext>
                    </a:extLst>
                  </p:cNvPr>
                  <p:cNvSpPr/>
                  <p:nvPr/>
                </p:nvSpPr>
                <p:spPr bwMode="auto">
                  <a:xfrm>
                    <a:off x="9821320" y="5046408"/>
                    <a:ext cx="842428" cy="254289"/>
                  </a:xfrm>
                  <a:custGeom>
                    <a:avLst/>
                    <a:gdLst>
                      <a:gd name="connsiteX0" fmla="*/ 0 w 558800"/>
                      <a:gd name="connsiteY0" fmla="*/ 101600 h 101600"/>
                      <a:gd name="connsiteX1" fmla="*/ 276225 w 558800"/>
                      <a:gd name="connsiteY1" fmla="*/ 31750 h 101600"/>
                      <a:gd name="connsiteX2" fmla="*/ 558800 w 558800"/>
                      <a:gd name="connsiteY2" fmla="*/ 0 h 101600"/>
                    </a:gdLst>
                    <a:ahLst/>
                    <a:cxnLst>
                      <a:cxn ang="0">
                        <a:pos x="connsiteX0" y="connsiteY0"/>
                      </a:cxn>
                      <a:cxn ang="0">
                        <a:pos x="connsiteX1" y="connsiteY1"/>
                      </a:cxn>
                      <a:cxn ang="0">
                        <a:pos x="connsiteX2" y="connsiteY2"/>
                      </a:cxn>
                    </a:cxnLst>
                    <a:rect l="l" t="t" r="r" b="b"/>
                    <a:pathLst>
                      <a:path w="558800" h="101600">
                        <a:moveTo>
                          <a:pt x="0" y="101600"/>
                        </a:moveTo>
                        <a:lnTo>
                          <a:pt x="276225" y="31750"/>
                        </a:lnTo>
                        <a:lnTo>
                          <a:pt x="558800" y="0"/>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492" name="Group 491">
                    <a:extLst>
                      <a:ext uri="{FF2B5EF4-FFF2-40B4-BE49-F238E27FC236}">
                        <a16:creationId xmlns:a16="http://schemas.microsoft.com/office/drawing/2014/main" xmlns="" id="{2BC57AAD-C9BD-414F-AEFF-8820D55E2138}"/>
                      </a:ext>
                    </a:extLst>
                  </p:cNvPr>
                  <p:cNvGrpSpPr/>
                  <p:nvPr/>
                </p:nvGrpSpPr>
                <p:grpSpPr>
                  <a:xfrm>
                    <a:off x="10216212" y="5041130"/>
                    <a:ext cx="54272" cy="166059"/>
                    <a:chOff x="10216212" y="5041130"/>
                    <a:chExt cx="54272" cy="166059"/>
                  </a:xfrm>
                </p:grpSpPr>
                <p:sp>
                  <p:nvSpPr>
                    <p:cNvPr id="501" name="Freeform 15">
                      <a:extLst>
                        <a:ext uri="{FF2B5EF4-FFF2-40B4-BE49-F238E27FC236}">
                          <a16:creationId xmlns:a16="http://schemas.microsoft.com/office/drawing/2014/main" xmlns="" id="{6E33A256-2A23-4708-840F-B5A3B498C81F}"/>
                        </a:ext>
                      </a:extLst>
                    </p:cNvPr>
                    <p:cNvSpPr/>
                    <p:nvPr/>
                  </p:nvSpPr>
                  <p:spPr bwMode="auto">
                    <a:xfrm>
                      <a:off x="10243348" y="5048702"/>
                      <a:ext cx="0" cy="153174"/>
                    </a:xfrm>
                    <a:custGeom>
                      <a:avLst/>
                      <a:gdLst>
                        <a:gd name="connsiteX0" fmla="*/ 0 w 0"/>
                        <a:gd name="connsiteY0" fmla="*/ 0 h 178594"/>
                        <a:gd name="connsiteX1" fmla="*/ 0 w 0"/>
                        <a:gd name="connsiteY1" fmla="*/ 178594 h 178594"/>
                      </a:gdLst>
                      <a:ahLst/>
                      <a:cxnLst>
                        <a:cxn ang="0">
                          <a:pos x="connsiteX0" y="connsiteY0"/>
                        </a:cxn>
                        <a:cxn ang="0">
                          <a:pos x="connsiteX1" y="connsiteY1"/>
                        </a:cxn>
                      </a:cxnLst>
                      <a:rect l="l" t="t" r="r" b="b"/>
                      <a:pathLst>
                        <a:path h="178594">
                          <a:moveTo>
                            <a:pt x="0" y="0"/>
                          </a:moveTo>
                          <a:lnTo>
                            <a:pt x="0" y="178594"/>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02" name="Freeform 83">
                      <a:extLst>
                        <a:ext uri="{FF2B5EF4-FFF2-40B4-BE49-F238E27FC236}">
                          <a16:creationId xmlns:a16="http://schemas.microsoft.com/office/drawing/2014/main" xmlns="" id="{87EC318D-C18B-45B1-A324-6038E1C0EA43}"/>
                        </a:ext>
                      </a:extLst>
                    </p:cNvPr>
                    <p:cNvSpPr/>
                    <p:nvPr/>
                  </p:nvSpPr>
                  <p:spPr bwMode="auto">
                    <a:xfrm rot="5400000">
                      <a:off x="10243348" y="5013994"/>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03" name="Freeform 84">
                      <a:extLst>
                        <a:ext uri="{FF2B5EF4-FFF2-40B4-BE49-F238E27FC236}">
                          <a16:creationId xmlns:a16="http://schemas.microsoft.com/office/drawing/2014/main" xmlns="" id="{6318723A-531D-44DD-8209-D45DBE6648BC}"/>
                        </a:ext>
                      </a:extLst>
                    </p:cNvPr>
                    <p:cNvSpPr/>
                    <p:nvPr/>
                  </p:nvSpPr>
                  <p:spPr bwMode="auto">
                    <a:xfrm rot="5400000">
                      <a:off x="10243348" y="5180053"/>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grpSp>
                <p:nvGrpSpPr>
                  <p:cNvPr id="493" name="Group 492">
                    <a:extLst>
                      <a:ext uri="{FF2B5EF4-FFF2-40B4-BE49-F238E27FC236}">
                        <a16:creationId xmlns:a16="http://schemas.microsoft.com/office/drawing/2014/main" xmlns="" id="{5E90A3E2-22DC-438E-AABB-374B9B78ACCA}"/>
                      </a:ext>
                    </a:extLst>
                  </p:cNvPr>
                  <p:cNvGrpSpPr/>
                  <p:nvPr/>
                </p:nvGrpSpPr>
                <p:grpSpPr>
                  <a:xfrm>
                    <a:off x="10633877" y="4944609"/>
                    <a:ext cx="54272" cy="223266"/>
                    <a:chOff x="10633877" y="4944609"/>
                    <a:chExt cx="54272" cy="223266"/>
                  </a:xfrm>
                </p:grpSpPr>
                <p:sp>
                  <p:nvSpPr>
                    <p:cNvPr id="498" name="Freeform 17">
                      <a:extLst>
                        <a:ext uri="{FF2B5EF4-FFF2-40B4-BE49-F238E27FC236}">
                          <a16:creationId xmlns:a16="http://schemas.microsoft.com/office/drawing/2014/main" xmlns="" id="{C20B9B7A-EF82-477D-ABD6-1CDC60AE1AEA}"/>
                        </a:ext>
                      </a:extLst>
                    </p:cNvPr>
                    <p:cNvSpPr/>
                    <p:nvPr/>
                  </p:nvSpPr>
                  <p:spPr bwMode="auto">
                    <a:xfrm>
                      <a:off x="10661013" y="4947355"/>
                      <a:ext cx="0" cy="216246"/>
                    </a:xfrm>
                    <a:custGeom>
                      <a:avLst/>
                      <a:gdLst>
                        <a:gd name="connsiteX0" fmla="*/ 0 w 0"/>
                        <a:gd name="connsiteY0" fmla="*/ 0 h 178594"/>
                        <a:gd name="connsiteX1" fmla="*/ 0 w 0"/>
                        <a:gd name="connsiteY1" fmla="*/ 178594 h 178594"/>
                      </a:gdLst>
                      <a:ahLst/>
                      <a:cxnLst>
                        <a:cxn ang="0">
                          <a:pos x="connsiteX0" y="connsiteY0"/>
                        </a:cxn>
                        <a:cxn ang="0">
                          <a:pos x="connsiteX1" y="connsiteY1"/>
                        </a:cxn>
                      </a:cxnLst>
                      <a:rect l="l" t="t" r="r" b="b"/>
                      <a:pathLst>
                        <a:path h="178594">
                          <a:moveTo>
                            <a:pt x="0" y="0"/>
                          </a:moveTo>
                          <a:lnTo>
                            <a:pt x="0" y="178594"/>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99" name="Freeform 87">
                      <a:extLst>
                        <a:ext uri="{FF2B5EF4-FFF2-40B4-BE49-F238E27FC236}">
                          <a16:creationId xmlns:a16="http://schemas.microsoft.com/office/drawing/2014/main" xmlns="" id="{D45C4BDC-83BF-4D92-90C0-F3EFCB5538CF}"/>
                        </a:ext>
                      </a:extLst>
                    </p:cNvPr>
                    <p:cNvSpPr/>
                    <p:nvPr/>
                  </p:nvSpPr>
                  <p:spPr bwMode="auto">
                    <a:xfrm rot="5400000">
                      <a:off x="10661013" y="4917473"/>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500" name="Freeform 88">
                      <a:extLst>
                        <a:ext uri="{FF2B5EF4-FFF2-40B4-BE49-F238E27FC236}">
                          <a16:creationId xmlns:a16="http://schemas.microsoft.com/office/drawing/2014/main" xmlns="" id="{C13AE6E6-7F9F-4E66-AFF6-8C1723EABBBF}"/>
                        </a:ext>
                      </a:extLst>
                    </p:cNvPr>
                    <p:cNvSpPr/>
                    <p:nvPr/>
                  </p:nvSpPr>
                  <p:spPr bwMode="auto">
                    <a:xfrm rot="5400000">
                      <a:off x="10661013" y="5140739"/>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grpSp>
                <p:nvGrpSpPr>
                  <p:cNvPr id="494" name="Group 493">
                    <a:extLst>
                      <a:ext uri="{FF2B5EF4-FFF2-40B4-BE49-F238E27FC236}">
                        <a16:creationId xmlns:a16="http://schemas.microsoft.com/office/drawing/2014/main" xmlns="" id="{01AC9F96-DE60-490C-9E32-98D43C5D3F07}"/>
                      </a:ext>
                    </a:extLst>
                  </p:cNvPr>
                  <p:cNvGrpSpPr/>
                  <p:nvPr/>
                </p:nvGrpSpPr>
                <p:grpSpPr>
                  <a:xfrm>
                    <a:off x="9798545" y="5204882"/>
                    <a:ext cx="54272" cy="220888"/>
                    <a:chOff x="9798545" y="5204882"/>
                    <a:chExt cx="54272" cy="220888"/>
                  </a:xfrm>
                </p:grpSpPr>
                <p:sp>
                  <p:nvSpPr>
                    <p:cNvPr id="495" name="Freeform 85">
                      <a:extLst>
                        <a:ext uri="{FF2B5EF4-FFF2-40B4-BE49-F238E27FC236}">
                          <a16:creationId xmlns:a16="http://schemas.microsoft.com/office/drawing/2014/main" xmlns="" id="{AAE61817-CE4E-485D-B0A4-D7D4FA46550E}"/>
                        </a:ext>
                      </a:extLst>
                    </p:cNvPr>
                    <p:cNvSpPr/>
                    <p:nvPr/>
                  </p:nvSpPr>
                  <p:spPr bwMode="auto">
                    <a:xfrm rot="5400000">
                      <a:off x="9825681" y="5392906"/>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96" name="Freeform 86">
                      <a:extLst>
                        <a:ext uri="{FF2B5EF4-FFF2-40B4-BE49-F238E27FC236}">
                          <a16:creationId xmlns:a16="http://schemas.microsoft.com/office/drawing/2014/main" xmlns="" id="{81447E77-14D4-4E2A-902D-1D8BE56018A3}"/>
                        </a:ext>
                      </a:extLst>
                    </p:cNvPr>
                    <p:cNvSpPr/>
                    <p:nvPr/>
                  </p:nvSpPr>
                  <p:spPr bwMode="auto">
                    <a:xfrm rot="5400000">
                      <a:off x="9825681" y="5177746"/>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97" name="Freeform 89">
                      <a:extLst>
                        <a:ext uri="{FF2B5EF4-FFF2-40B4-BE49-F238E27FC236}">
                          <a16:creationId xmlns:a16="http://schemas.microsoft.com/office/drawing/2014/main" xmlns="" id="{A62208BF-408A-48C0-81BD-62EF831B9BF3}"/>
                        </a:ext>
                      </a:extLst>
                    </p:cNvPr>
                    <p:cNvSpPr/>
                    <p:nvPr/>
                  </p:nvSpPr>
                  <p:spPr bwMode="auto">
                    <a:xfrm>
                      <a:off x="9825681" y="5209524"/>
                      <a:ext cx="0" cy="216246"/>
                    </a:xfrm>
                    <a:custGeom>
                      <a:avLst/>
                      <a:gdLst>
                        <a:gd name="connsiteX0" fmla="*/ 0 w 0"/>
                        <a:gd name="connsiteY0" fmla="*/ 0 h 178594"/>
                        <a:gd name="connsiteX1" fmla="*/ 0 w 0"/>
                        <a:gd name="connsiteY1" fmla="*/ 178594 h 178594"/>
                      </a:gdLst>
                      <a:ahLst/>
                      <a:cxnLst>
                        <a:cxn ang="0">
                          <a:pos x="connsiteX0" y="connsiteY0"/>
                        </a:cxn>
                        <a:cxn ang="0">
                          <a:pos x="connsiteX1" y="connsiteY1"/>
                        </a:cxn>
                      </a:cxnLst>
                      <a:rect l="l" t="t" r="r" b="b"/>
                      <a:pathLst>
                        <a:path h="178594">
                          <a:moveTo>
                            <a:pt x="0" y="0"/>
                          </a:moveTo>
                          <a:lnTo>
                            <a:pt x="0" y="178594"/>
                          </a:lnTo>
                        </a:path>
                      </a:pathLst>
                    </a:custGeom>
                    <a:no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grpSp>
          </p:grpSp>
          <p:grpSp>
            <p:nvGrpSpPr>
              <p:cNvPr id="441" name="Group 440">
                <a:extLst>
                  <a:ext uri="{FF2B5EF4-FFF2-40B4-BE49-F238E27FC236}">
                    <a16:creationId xmlns:a16="http://schemas.microsoft.com/office/drawing/2014/main" xmlns="" id="{BE8E4354-D1BB-4128-86FD-FC6BC43E1671}"/>
                  </a:ext>
                </a:extLst>
              </p:cNvPr>
              <p:cNvGrpSpPr/>
              <p:nvPr/>
            </p:nvGrpSpPr>
            <p:grpSpPr>
              <a:xfrm>
                <a:off x="7633662" y="3082201"/>
                <a:ext cx="2044415" cy="1517130"/>
                <a:chOff x="7711056" y="3218279"/>
                <a:chExt cx="2980251" cy="2211600"/>
              </a:xfrm>
            </p:grpSpPr>
            <p:grpSp>
              <p:nvGrpSpPr>
                <p:cNvPr id="444" name="Group 443">
                  <a:extLst>
                    <a:ext uri="{FF2B5EF4-FFF2-40B4-BE49-F238E27FC236}">
                      <a16:creationId xmlns:a16="http://schemas.microsoft.com/office/drawing/2014/main" xmlns="" id="{4B1DA59C-64AB-40B7-9996-A71F9B7D63BC}"/>
                    </a:ext>
                  </a:extLst>
                </p:cNvPr>
                <p:cNvGrpSpPr/>
                <p:nvPr/>
              </p:nvGrpSpPr>
              <p:grpSpPr>
                <a:xfrm>
                  <a:off x="7734398" y="3218279"/>
                  <a:ext cx="2953751" cy="2177778"/>
                  <a:chOff x="7734398" y="3218279"/>
                  <a:chExt cx="2953751" cy="2177778"/>
                </a:xfrm>
              </p:grpSpPr>
              <p:sp>
                <p:nvSpPr>
                  <p:cNvPr id="461" name="Freeform 16">
                    <a:extLst>
                      <a:ext uri="{FF2B5EF4-FFF2-40B4-BE49-F238E27FC236}">
                        <a16:creationId xmlns:a16="http://schemas.microsoft.com/office/drawing/2014/main" xmlns="" id="{C4A4AC37-C418-4C0B-8D90-D0D98FE528C2}"/>
                      </a:ext>
                    </a:extLst>
                  </p:cNvPr>
                  <p:cNvSpPr/>
                  <p:nvPr/>
                </p:nvSpPr>
                <p:spPr bwMode="auto">
                  <a:xfrm>
                    <a:off x="7734398" y="3822646"/>
                    <a:ext cx="2924564" cy="1573411"/>
                  </a:xfrm>
                  <a:custGeom>
                    <a:avLst/>
                    <a:gdLst>
                      <a:gd name="connsiteX0" fmla="*/ 0 w 1939925"/>
                      <a:gd name="connsiteY0" fmla="*/ 628650 h 628650"/>
                      <a:gd name="connsiteX1" fmla="*/ 282575 w 1939925"/>
                      <a:gd name="connsiteY1" fmla="*/ 574675 h 628650"/>
                      <a:gd name="connsiteX2" fmla="*/ 558800 w 1939925"/>
                      <a:gd name="connsiteY2" fmla="*/ 473075 h 628650"/>
                      <a:gd name="connsiteX3" fmla="*/ 835025 w 1939925"/>
                      <a:gd name="connsiteY3" fmla="*/ 184150 h 628650"/>
                      <a:gd name="connsiteX4" fmla="*/ 1111250 w 1939925"/>
                      <a:gd name="connsiteY4" fmla="*/ 130175 h 628650"/>
                      <a:gd name="connsiteX5" fmla="*/ 1387475 w 1939925"/>
                      <a:gd name="connsiteY5" fmla="*/ 0 h 628650"/>
                      <a:gd name="connsiteX6" fmla="*/ 1666875 w 1939925"/>
                      <a:gd name="connsiteY6" fmla="*/ 269875 h 628650"/>
                      <a:gd name="connsiteX7" fmla="*/ 1939925 w 1939925"/>
                      <a:gd name="connsiteY7" fmla="*/ 46355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9925" h="628650">
                        <a:moveTo>
                          <a:pt x="0" y="628650"/>
                        </a:moveTo>
                        <a:lnTo>
                          <a:pt x="282575" y="574675"/>
                        </a:lnTo>
                        <a:lnTo>
                          <a:pt x="558800" y="473075"/>
                        </a:lnTo>
                        <a:lnTo>
                          <a:pt x="835025" y="184150"/>
                        </a:lnTo>
                        <a:lnTo>
                          <a:pt x="1111250" y="130175"/>
                        </a:lnTo>
                        <a:lnTo>
                          <a:pt x="1387475" y="0"/>
                        </a:lnTo>
                        <a:lnTo>
                          <a:pt x="1666875" y="269875"/>
                        </a:lnTo>
                        <a:lnTo>
                          <a:pt x="1939925" y="463550"/>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62" name="Freeform 28">
                    <a:extLst>
                      <a:ext uri="{FF2B5EF4-FFF2-40B4-BE49-F238E27FC236}">
                        <a16:creationId xmlns:a16="http://schemas.microsoft.com/office/drawing/2014/main" xmlns="" id="{7F24B62E-9ADA-45DF-96CF-930F85A46A5D}"/>
                      </a:ext>
                    </a:extLst>
                  </p:cNvPr>
                  <p:cNvSpPr/>
                  <p:nvPr/>
                </p:nvSpPr>
                <p:spPr bwMode="auto">
                  <a:xfrm>
                    <a:off x="7734398" y="3536569"/>
                    <a:ext cx="2508137" cy="1851538"/>
                  </a:xfrm>
                  <a:custGeom>
                    <a:avLst/>
                    <a:gdLst>
                      <a:gd name="connsiteX0" fmla="*/ 0 w 1663700"/>
                      <a:gd name="connsiteY0" fmla="*/ 739775 h 739775"/>
                      <a:gd name="connsiteX1" fmla="*/ 279400 w 1663700"/>
                      <a:gd name="connsiteY1" fmla="*/ 701675 h 739775"/>
                      <a:gd name="connsiteX2" fmla="*/ 555625 w 1663700"/>
                      <a:gd name="connsiteY2" fmla="*/ 596900 h 739775"/>
                      <a:gd name="connsiteX3" fmla="*/ 838200 w 1663700"/>
                      <a:gd name="connsiteY3" fmla="*/ 301625 h 739775"/>
                      <a:gd name="connsiteX4" fmla="*/ 1111250 w 1663700"/>
                      <a:gd name="connsiteY4" fmla="*/ 222250 h 739775"/>
                      <a:gd name="connsiteX5" fmla="*/ 1387475 w 1663700"/>
                      <a:gd name="connsiteY5" fmla="*/ 0 h 739775"/>
                      <a:gd name="connsiteX6" fmla="*/ 1663700 w 1663700"/>
                      <a:gd name="connsiteY6" fmla="*/ 57150 h 73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700" h="739775">
                        <a:moveTo>
                          <a:pt x="0" y="739775"/>
                        </a:moveTo>
                        <a:lnTo>
                          <a:pt x="279400" y="701675"/>
                        </a:lnTo>
                        <a:lnTo>
                          <a:pt x="555625" y="596900"/>
                        </a:lnTo>
                        <a:lnTo>
                          <a:pt x="838200" y="301625"/>
                        </a:lnTo>
                        <a:lnTo>
                          <a:pt x="1111250" y="222250"/>
                        </a:lnTo>
                        <a:lnTo>
                          <a:pt x="1387475" y="0"/>
                        </a:lnTo>
                        <a:lnTo>
                          <a:pt x="1663700" y="57150"/>
                        </a:lnTo>
                      </a:path>
                    </a:pathLst>
                  </a:custGeom>
                  <a:noFill/>
                  <a:ln w="25400" cap="flat" cmpd="sng" algn="ctr">
                    <a:solidFill>
                      <a:schemeClr val="accent2"/>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463" name="Group 462">
                    <a:extLst>
                      <a:ext uri="{FF2B5EF4-FFF2-40B4-BE49-F238E27FC236}">
                        <a16:creationId xmlns:a16="http://schemas.microsoft.com/office/drawing/2014/main" xmlns="" id="{C49A0EA8-C643-448E-B95E-3E5BD6481557}"/>
                      </a:ext>
                    </a:extLst>
                  </p:cNvPr>
                  <p:cNvGrpSpPr/>
                  <p:nvPr/>
                </p:nvGrpSpPr>
                <p:grpSpPr>
                  <a:xfrm>
                    <a:off x="8966757" y="3218279"/>
                    <a:ext cx="1721392" cy="1711364"/>
                    <a:chOff x="8966757" y="3218279"/>
                    <a:chExt cx="1721392" cy="1711364"/>
                  </a:xfrm>
                </p:grpSpPr>
                <p:sp>
                  <p:nvSpPr>
                    <p:cNvPr id="464" name="Freeform 57">
                      <a:extLst>
                        <a:ext uri="{FF2B5EF4-FFF2-40B4-BE49-F238E27FC236}">
                          <a16:creationId xmlns:a16="http://schemas.microsoft.com/office/drawing/2014/main" xmlns="" id="{4F261C6C-7BE2-4F94-9BE3-C8C55EEB6DFA}"/>
                        </a:ext>
                      </a:extLst>
                    </p:cNvPr>
                    <p:cNvSpPr/>
                    <p:nvPr/>
                  </p:nvSpPr>
                  <p:spPr bwMode="auto">
                    <a:xfrm rot="5400000">
                      <a:off x="8993893" y="3852679"/>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65" name="Freeform 58">
                      <a:extLst>
                        <a:ext uri="{FF2B5EF4-FFF2-40B4-BE49-F238E27FC236}">
                          <a16:creationId xmlns:a16="http://schemas.microsoft.com/office/drawing/2014/main" xmlns="" id="{C0A9D7C7-6DFF-456B-BA5F-F118873C00B0}"/>
                        </a:ext>
                      </a:extLst>
                    </p:cNvPr>
                    <p:cNvSpPr/>
                    <p:nvPr/>
                  </p:nvSpPr>
                  <p:spPr bwMode="auto">
                    <a:xfrm rot="5400000">
                      <a:off x="8993893" y="3867488"/>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66" name="Freeform 59">
                      <a:extLst>
                        <a:ext uri="{FF2B5EF4-FFF2-40B4-BE49-F238E27FC236}">
                          <a16:creationId xmlns:a16="http://schemas.microsoft.com/office/drawing/2014/main" xmlns="" id="{1820FD2A-7B2C-44D6-ACFE-9E2AB8D0D0A2}"/>
                        </a:ext>
                      </a:extLst>
                    </p:cNvPr>
                    <p:cNvSpPr/>
                    <p:nvPr/>
                  </p:nvSpPr>
                  <p:spPr bwMode="auto">
                    <a:xfrm rot="5400000">
                      <a:off x="8993893" y="4671989"/>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67" name="Freeform 60">
                      <a:extLst>
                        <a:ext uri="{FF2B5EF4-FFF2-40B4-BE49-F238E27FC236}">
                          <a16:creationId xmlns:a16="http://schemas.microsoft.com/office/drawing/2014/main" xmlns="" id="{704E41C4-43BB-4FED-88DA-A88207C53847}"/>
                        </a:ext>
                      </a:extLst>
                    </p:cNvPr>
                    <p:cNvSpPr/>
                    <p:nvPr/>
                  </p:nvSpPr>
                  <p:spPr bwMode="auto">
                    <a:xfrm rot="5400000">
                      <a:off x="8993893" y="4688422"/>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68" name="Freeform 82">
                      <a:extLst>
                        <a:ext uri="{FF2B5EF4-FFF2-40B4-BE49-F238E27FC236}">
                          <a16:creationId xmlns:a16="http://schemas.microsoft.com/office/drawing/2014/main" xmlns="" id="{A4FCA9AC-1B99-44FC-811A-022937574F17}"/>
                        </a:ext>
                      </a:extLst>
                    </p:cNvPr>
                    <p:cNvSpPr/>
                    <p:nvPr/>
                  </p:nvSpPr>
                  <p:spPr bwMode="auto">
                    <a:xfrm>
                      <a:off x="8993893" y="3885756"/>
                      <a:ext cx="0" cy="810920"/>
                    </a:xfrm>
                    <a:custGeom>
                      <a:avLst/>
                      <a:gdLst>
                        <a:gd name="connsiteX0" fmla="*/ 0 w 0"/>
                        <a:gd name="connsiteY0" fmla="*/ 0 h 178594"/>
                        <a:gd name="connsiteX1" fmla="*/ 0 w 0"/>
                        <a:gd name="connsiteY1" fmla="*/ 178594 h 178594"/>
                      </a:gdLst>
                      <a:ahLst/>
                      <a:cxnLst>
                        <a:cxn ang="0">
                          <a:pos x="connsiteX0" y="connsiteY0"/>
                        </a:cxn>
                        <a:cxn ang="0">
                          <a:pos x="connsiteX1" y="connsiteY1"/>
                        </a:cxn>
                      </a:cxnLst>
                      <a:rect l="l" t="t" r="r" b="b"/>
                      <a:pathLst>
                        <a:path h="178594">
                          <a:moveTo>
                            <a:pt x="0" y="0"/>
                          </a:moveTo>
                          <a:lnTo>
                            <a:pt x="0" y="178594"/>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469" name="Group 468">
                      <a:extLst>
                        <a:ext uri="{FF2B5EF4-FFF2-40B4-BE49-F238E27FC236}">
                          <a16:creationId xmlns:a16="http://schemas.microsoft.com/office/drawing/2014/main" xmlns="" id="{C9573C5F-A7FE-438F-8118-CFC70267C816}"/>
                        </a:ext>
                      </a:extLst>
                    </p:cNvPr>
                    <p:cNvGrpSpPr/>
                    <p:nvPr/>
                  </p:nvGrpSpPr>
                  <p:grpSpPr>
                    <a:xfrm>
                      <a:off x="9382483" y="3218279"/>
                      <a:ext cx="1305666" cy="1711364"/>
                      <a:chOff x="9382483" y="3218279"/>
                      <a:chExt cx="1305666" cy="1711364"/>
                    </a:xfrm>
                  </p:grpSpPr>
                  <p:sp>
                    <p:nvSpPr>
                      <p:cNvPr id="470" name="Freeform 56">
                        <a:extLst>
                          <a:ext uri="{FF2B5EF4-FFF2-40B4-BE49-F238E27FC236}">
                            <a16:creationId xmlns:a16="http://schemas.microsoft.com/office/drawing/2014/main" xmlns="" id="{17BCB175-D0D6-4955-9EBF-98CFDAD1547A}"/>
                          </a:ext>
                        </a:extLst>
                      </p:cNvPr>
                      <p:cNvSpPr/>
                      <p:nvPr/>
                    </p:nvSpPr>
                    <p:spPr bwMode="auto">
                      <a:xfrm rot="5400000">
                        <a:off x="9409619" y="3945133"/>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71" name="Freeform 61">
                        <a:extLst>
                          <a:ext uri="{FF2B5EF4-FFF2-40B4-BE49-F238E27FC236}">
                            <a16:creationId xmlns:a16="http://schemas.microsoft.com/office/drawing/2014/main" xmlns="" id="{F29FBCED-7769-4708-9145-B2ED4A5B3367}"/>
                          </a:ext>
                        </a:extLst>
                      </p:cNvPr>
                      <p:cNvSpPr/>
                      <p:nvPr/>
                    </p:nvSpPr>
                    <p:spPr bwMode="auto">
                      <a:xfrm rot="5400000">
                        <a:off x="9409619" y="4272387"/>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72" name="Freeform 62">
                        <a:extLst>
                          <a:ext uri="{FF2B5EF4-FFF2-40B4-BE49-F238E27FC236}">
                            <a16:creationId xmlns:a16="http://schemas.microsoft.com/office/drawing/2014/main" xmlns="" id="{57D28A9F-C35A-4331-B36C-DB677967ABAC}"/>
                          </a:ext>
                        </a:extLst>
                      </p:cNvPr>
                      <p:cNvSpPr/>
                      <p:nvPr/>
                    </p:nvSpPr>
                    <p:spPr bwMode="auto">
                      <a:xfrm rot="5400000">
                        <a:off x="9409619" y="4018090"/>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73" name="Freeform 63">
                        <a:extLst>
                          <a:ext uri="{FF2B5EF4-FFF2-40B4-BE49-F238E27FC236}">
                            <a16:creationId xmlns:a16="http://schemas.microsoft.com/office/drawing/2014/main" xmlns="" id="{46759708-EF35-4487-9FA5-398A491C80C3}"/>
                          </a:ext>
                        </a:extLst>
                      </p:cNvPr>
                      <p:cNvSpPr/>
                      <p:nvPr/>
                    </p:nvSpPr>
                    <p:spPr bwMode="auto">
                      <a:xfrm rot="5400000">
                        <a:off x="9409619" y="4207339"/>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474" name="Group 473">
                        <a:extLst>
                          <a:ext uri="{FF2B5EF4-FFF2-40B4-BE49-F238E27FC236}">
                            <a16:creationId xmlns:a16="http://schemas.microsoft.com/office/drawing/2014/main" xmlns="" id="{EAD41EBD-84CC-439E-B877-AD349ACB48C3}"/>
                          </a:ext>
                        </a:extLst>
                      </p:cNvPr>
                      <p:cNvGrpSpPr/>
                      <p:nvPr/>
                    </p:nvGrpSpPr>
                    <p:grpSpPr>
                      <a:xfrm>
                        <a:off x="9800118" y="3218279"/>
                        <a:ext cx="888031" cy="1711364"/>
                        <a:chOff x="9800118" y="3218279"/>
                        <a:chExt cx="888031" cy="1711364"/>
                      </a:xfrm>
                    </p:grpSpPr>
                    <p:sp>
                      <p:nvSpPr>
                        <p:cNvPr id="476" name="Freeform 46">
                          <a:extLst>
                            <a:ext uri="{FF2B5EF4-FFF2-40B4-BE49-F238E27FC236}">
                              <a16:creationId xmlns:a16="http://schemas.microsoft.com/office/drawing/2014/main" xmlns="" id="{900CC27F-3FC4-4875-B00E-01AB2C56E67A}"/>
                            </a:ext>
                          </a:extLst>
                        </p:cNvPr>
                        <p:cNvSpPr/>
                        <p:nvPr/>
                      </p:nvSpPr>
                      <p:spPr bwMode="auto">
                        <a:xfrm rot="5400000">
                          <a:off x="9827297" y="4139275"/>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77" name="Freeform 47">
                          <a:extLst>
                            <a:ext uri="{FF2B5EF4-FFF2-40B4-BE49-F238E27FC236}">
                              <a16:creationId xmlns:a16="http://schemas.microsoft.com/office/drawing/2014/main" xmlns="" id="{B0A48E6F-E762-40D1-8F05-0C66EF1BB850}"/>
                            </a:ext>
                          </a:extLst>
                        </p:cNvPr>
                        <p:cNvSpPr/>
                        <p:nvPr/>
                      </p:nvSpPr>
                      <p:spPr bwMode="auto">
                        <a:xfrm rot="5400000">
                          <a:off x="10247071" y="3258717"/>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78" name="Freeform 64">
                          <a:extLst>
                            <a:ext uri="{FF2B5EF4-FFF2-40B4-BE49-F238E27FC236}">
                              <a16:creationId xmlns:a16="http://schemas.microsoft.com/office/drawing/2014/main" xmlns="" id="{7910417B-C8C0-4851-95B2-58C12A2897F0}"/>
                            </a:ext>
                          </a:extLst>
                        </p:cNvPr>
                        <p:cNvSpPr/>
                        <p:nvPr/>
                      </p:nvSpPr>
                      <p:spPr bwMode="auto">
                        <a:xfrm rot="5400000">
                          <a:off x="10247071" y="4080748"/>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79" name="Freeform 65">
                          <a:extLst>
                            <a:ext uri="{FF2B5EF4-FFF2-40B4-BE49-F238E27FC236}">
                              <a16:creationId xmlns:a16="http://schemas.microsoft.com/office/drawing/2014/main" xmlns="" id="{D2150CED-5169-426D-89B7-8CC5B64BA4C3}"/>
                            </a:ext>
                          </a:extLst>
                        </p:cNvPr>
                        <p:cNvSpPr/>
                        <p:nvPr/>
                      </p:nvSpPr>
                      <p:spPr bwMode="auto">
                        <a:xfrm rot="5400000">
                          <a:off x="10245035" y="4366014"/>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80" name="Freeform 66">
                          <a:extLst>
                            <a:ext uri="{FF2B5EF4-FFF2-40B4-BE49-F238E27FC236}">
                              <a16:creationId xmlns:a16="http://schemas.microsoft.com/office/drawing/2014/main" xmlns="" id="{CF8FEDA4-D8FE-4C8C-93C8-4E1D4CA0D907}"/>
                            </a:ext>
                          </a:extLst>
                        </p:cNvPr>
                        <p:cNvSpPr/>
                        <p:nvPr/>
                      </p:nvSpPr>
                      <p:spPr bwMode="auto">
                        <a:xfrm rot="5400000">
                          <a:off x="10245035" y="4622361"/>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81" name="Freeform 67">
                          <a:extLst>
                            <a:ext uri="{FF2B5EF4-FFF2-40B4-BE49-F238E27FC236}">
                              <a16:creationId xmlns:a16="http://schemas.microsoft.com/office/drawing/2014/main" xmlns="" id="{D70B004B-865B-48D6-AB4B-49548533A2A1}"/>
                            </a:ext>
                          </a:extLst>
                        </p:cNvPr>
                        <p:cNvSpPr/>
                        <p:nvPr/>
                      </p:nvSpPr>
                      <p:spPr bwMode="auto">
                        <a:xfrm rot="5400000">
                          <a:off x="10661013" y="4902507"/>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82" name="Freeform 71">
                          <a:extLst>
                            <a:ext uri="{FF2B5EF4-FFF2-40B4-BE49-F238E27FC236}">
                              <a16:creationId xmlns:a16="http://schemas.microsoft.com/office/drawing/2014/main" xmlns="" id="{5FFBC282-6641-42CF-AB92-42F2782C07D6}"/>
                            </a:ext>
                          </a:extLst>
                        </p:cNvPr>
                        <p:cNvSpPr/>
                        <p:nvPr/>
                      </p:nvSpPr>
                      <p:spPr bwMode="auto">
                        <a:xfrm rot="5400000">
                          <a:off x="9831286" y="3841351"/>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83" name="Freeform 77">
                          <a:extLst>
                            <a:ext uri="{FF2B5EF4-FFF2-40B4-BE49-F238E27FC236}">
                              <a16:creationId xmlns:a16="http://schemas.microsoft.com/office/drawing/2014/main" xmlns="" id="{998ADBF9-257F-4070-BF4A-36BED6A41199}"/>
                            </a:ext>
                          </a:extLst>
                        </p:cNvPr>
                        <p:cNvSpPr/>
                        <p:nvPr/>
                      </p:nvSpPr>
                      <p:spPr bwMode="auto">
                        <a:xfrm>
                          <a:off x="10247071" y="3289993"/>
                          <a:ext cx="0" cy="810920"/>
                        </a:xfrm>
                        <a:custGeom>
                          <a:avLst/>
                          <a:gdLst>
                            <a:gd name="connsiteX0" fmla="*/ 0 w 0"/>
                            <a:gd name="connsiteY0" fmla="*/ 0 h 178594"/>
                            <a:gd name="connsiteX1" fmla="*/ 0 w 0"/>
                            <a:gd name="connsiteY1" fmla="*/ 178594 h 178594"/>
                          </a:gdLst>
                          <a:ahLst/>
                          <a:cxnLst>
                            <a:cxn ang="0">
                              <a:pos x="connsiteX0" y="connsiteY0"/>
                            </a:cxn>
                            <a:cxn ang="0">
                              <a:pos x="connsiteX1" y="connsiteY1"/>
                            </a:cxn>
                          </a:cxnLst>
                          <a:rect l="l" t="t" r="r" b="b"/>
                          <a:pathLst>
                            <a:path h="178594">
                              <a:moveTo>
                                <a:pt x="0" y="0"/>
                              </a:moveTo>
                              <a:lnTo>
                                <a:pt x="0" y="178594"/>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84" name="Freeform 78">
                          <a:extLst>
                            <a:ext uri="{FF2B5EF4-FFF2-40B4-BE49-F238E27FC236}">
                              <a16:creationId xmlns:a16="http://schemas.microsoft.com/office/drawing/2014/main" xmlns="" id="{B73E1AE2-4865-4BF8-9A67-F494D3C2FC9C}"/>
                            </a:ext>
                          </a:extLst>
                        </p:cNvPr>
                        <p:cNvSpPr/>
                        <p:nvPr/>
                      </p:nvSpPr>
                      <p:spPr bwMode="auto">
                        <a:xfrm>
                          <a:off x="10245035" y="4399023"/>
                          <a:ext cx="0" cy="243275"/>
                        </a:xfrm>
                        <a:custGeom>
                          <a:avLst/>
                          <a:gdLst>
                            <a:gd name="connsiteX0" fmla="*/ 0 w 0"/>
                            <a:gd name="connsiteY0" fmla="*/ 0 h 178594"/>
                            <a:gd name="connsiteX1" fmla="*/ 0 w 0"/>
                            <a:gd name="connsiteY1" fmla="*/ 178594 h 178594"/>
                          </a:gdLst>
                          <a:ahLst/>
                          <a:cxnLst>
                            <a:cxn ang="0">
                              <a:pos x="connsiteX0" y="connsiteY0"/>
                            </a:cxn>
                            <a:cxn ang="0">
                              <a:pos x="connsiteX1" y="connsiteY1"/>
                            </a:cxn>
                          </a:cxnLst>
                          <a:rect l="l" t="t" r="r" b="b"/>
                          <a:pathLst>
                            <a:path h="178594">
                              <a:moveTo>
                                <a:pt x="0" y="0"/>
                              </a:moveTo>
                              <a:lnTo>
                                <a:pt x="0" y="178594"/>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85" name="Freeform 79">
                          <a:extLst>
                            <a:ext uri="{FF2B5EF4-FFF2-40B4-BE49-F238E27FC236}">
                              <a16:creationId xmlns:a16="http://schemas.microsoft.com/office/drawing/2014/main" xmlns="" id="{2F1ADD69-B509-4DA6-9FAC-1B390C14A466}"/>
                            </a:ext>
                          </a:extLst>
                        </p:cNvPr>
                        <p:cNvSpPr/>
                        <p:nvPr/>
                      </p:nvSpPr>
                      <p:spPr bwMode="auto">
                        <a:xfrm rot="5400000">
                          <a:off x="9827254" y="3836420"/>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86" name="Freeform 80">
                          <a:extLst>
                            <a:ext uri="{FF2B5EF4-FFF2-40B4-BE49-F238E27FC236}">
                              <a16:creationId xmlns:a16="http://schemas.microsoft.com/office/drawing/2014/main" xmlns="" id="{B5B767C5-4284-4ED9-B658-DB025A71F47E}"/>
                            </a:ext>
                          </a:extLst>
                        </p:cNvPr>
                        <p:cNvSpPr/>
                        <p:nvPr/>
                      </p:nvSpPr>
                      <p:spPr bwMode="auto">
                        <a:xfrm>
                          <a:off x="9827297" y="3218279"/>
                          <a:ext cx="0" cy="946074"/>
                        </a:xfrm>
                        <a:custGeom>
                          <a:avLst/>
                          <a:gdLst>
                            <a:gd name="connsiteX0" fmla="*/ 0 w 0"/>
                            <a:gd name="connsiteY0" fmla="*/ 0 h 178594"/>
                            <a:gd name="connsiteX1" fmla="*/ 0 w 0"/>
                            <a:gd name="connsiteY1" fmla="*/ 178594 h 178594"/>
                          </a:gdLst>
                          <a:ahLst/>
                          <a:cxnLst>
                            <a:cxn ang="0">
                              <a:pos x="connsiteX0" y="connsiteY0"/>
                            </a:cxn>
                            <a:cxn ang="0">
                              <a:pos x="connsiteX1" y="connsiteY1"/>
                            </a:cxn>
                          </a:cxnLst>
                          <a:rect l="l" t="t" r="r" b="b"/>
                          <a:pathLst>
                            <a:path h="178594">
                              <a:moveTo>
                                <a:pt x="0" y="0"/>
                              </a:moveTo>
                              <a:lnTo>
                                <a:pt x="0" y="178594"/>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87" name="Freeform 81">
                          <a:extLst>
                            <a:ext uri="{FF2B5EF4-FFF2-40B4-BE49-F238E27FC236}">
                              <a16:creationId xmlns:a16="http://schemas.microsoft.com/office/drawing/2014/main" xmlns="" id="{09D7634F-C8A4-4A77-849F-4ECAE447F0C2}"/>
                            </a:ext>
                          </a:extLst>
                        </p:cNvPr>
                        <p:cNvSpPr/>
                        <p:nvPr/>
                      </p:nvSpPr>
                      <p:spPr bwMode="auto">
                        <a:xfrm rot="5400000">
                          <a:off x="9829997" y="3842378"/>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88" name="Freeform 90">
                          <a:extLst>
                            <a:ext uri="{FF2B5EF4-FFF2-40B4-BE49-F238E27FC236}">
                              <a16:creationId xmlns:a16="http://schemas.microsoft.com/office/drawing/2014/main" xmlns="" id="{EDD808EA-564C-41AF-A69D-F7169B1999B2}"/>
                            </a:ext>
                          </a:extLst>
                        </p:cNvPr>
                        <p:cNvSpPr/>
                        <p:nvPr/>
                      </p:nvSpPr>
                      <p:spPr bwMode="auto">
                        <a:xfrm rot="5400000">
                          <a:off x="9827297" y="3203711"/>
                          <a:ext cx="0" cy="54272"/>
                        </a:xfrm>
                        <a:custGeom>
                          <a:avLst/>
                          <a:gdLst>
                            <a:gd name="connsiteX0" fmla="*/ 0 w 0"/>
                            <a:gd name="connsiteY0" fmla="*/ 0 h 392907"/>
                            <a:gd name="connsiteX1" fmla="*/ 0 w 0"/>
                            <a:gd name="connsiteY1" fmla="*/ 392907 h 392907"/>
                          </a:gdLst>
                          <a:ahLst/>
                          <a:cxnLst>
                            <a:cxn ang="0">
                              <a:pos x="connsiteX0" y="connsiteY0"/>
                            </a:cxn>
                            <a:cxn ang="0">
                              <a:pos x="connsiteX1" y="connsiteY1"/>
                            </a:cxn>
                          </a:cxnLst>
                          <a:rect l="l" t="t" r="r" b="b"/>
                          <a:pathLst>
                            <a:path h="392907">
                              <a:moveTo>
                                <a:pt x="0" y="0"/>
                              </a:moveTo>
                              <a:lnTo>
                                <a:pt x="0" y="392907"/>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sp>
                    <p:nvSpPr>
                      <p:cNvPr id="475" name="Freeform 91">
                        <a:extLst>
                          <a:ext uri="{FF2B5EF4-FFF2-40B4-BE49-F238E27FC236}">
                            <a16:creationId xmlns:a16="http://schemas.microsoft.com/office/drawing/2014/main" xmlns="" id="{174D044B-E432-40AE-B7DF-A5A2A19D7528}"/>
                          </a:ext>
                        </a:extLst>
                      </p:cNvPr>
                      <p:cNvSpPr/>
                      <p:nvPr/>
                    </p:nvSpPr>
                    <p:spPr bwMode="auto">
                      <a:xfrm>
                        <a:off x="9409619" y="3975955"/>
                        <a:ext cx="0" cy="315359"/>
                      </a:xfrm>
                      <a:custGeom>
                        <a:avLst/>
                        <a:gdLst>
                          <a:gd name="connsiteX0" fmla="*/ 0 w 0"/>
                          <a:gd name="connsiteY0" fmla="*/ 0 h 178594"/>
                          <a:gd name="connsiteX1" fmla="*/ 0 w 0"/>
                          <a:gd name="connsiteY1" fmla="*/ 178594 h 178594"/>
                        </a:gdLst>
                        <a:ahLst/>
                        <a:cxnLst>
                          <a:cxn ang="0">
                            <a:pos x="connsiteX0" y="connsiteY0"/>
                          </a:cxn>
                          <a:cxn ang="0">
                            <a:pos x="connsiteX1" y="connsiteY1"/>
                          </a:cxn>
                        </a:cxnLst>
                        <a:rect l="l" t="t" r="r" b="b"/>
                        <a:pathLst>
                          <a:path h="178594">
                            <a:moveTo>
                              <a:pt x="0" y="0"/>
                            </a:moveTo>
                            <a:lnTo>
                              <a:pt x="0" y="178594"/>
                            </a:ln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grpSp>
            </p:grpSp>
            <p:grpSp>
              <p:nvGrpSpPr>
                <p:cNvPr id="445" name="Group 444">
                  <a:extLst>
                    <a:ext uri="{FF2B5EF4-FFF2-40B4-BE49-F238E27FC236}">
                      <a16:creationId xmlns:a16="http://schemas.microsoft.com/office/drawing/2014/main" xmlns="" id="{D863CADC-5447-4979-96B4-A235AF7596D2}"/>
                    </a:ext>
                  </a:extLst>
                </p:cNvPr>
                <p:cNvGrpSpPr/>
                <p:nvPr/>
              </p:nvGrpSpPr>
              <p:grpSpPr>
                <a:xfrm>
                  <a:off x="7711056" y="3500199"/>
                  <a:ext cx="2980251" cy="1929680"/>
                  <a:chOff x="7711056" y="3500199"/>
                  <a:chExt cx="2980251" cy="1929680"/>
                </a:xfrm>
                <a:solidFill>
                  <a:schemeClr val="accent2"/>
                </a:solidFill>
              </p:grpSpPr>
              <p:sp>
                <p:nvSpPr>
                  <p:cNvPr id="446" name="Rectangle 445">
                    <a:extLst>
                      <a:ext uri="{FF2B5EF4-FFF2-40B4-BE49-F238E27FC236}">
                        <a16:creationId xmlns:a16="http://schemas.microsoft.com/office/drawing/2014/main" xmlns="" id="{2A23CE6C-85AE-4DEB-8E39-F02956AE8C02}"/>
                      </a:ext>
                    </a:extLst>
                  </p:cNvPr>
                  <p:cNvSpPr/>
                  <p:nvPr/>
                </p:nvSpPr>
                <p:spPr bwMode="auto">
                  <a:xfrm>
                    <a:off x="8131852" y="5234333"/>
                    <a:ext cx="54272" cy="90102"/>
                  </a:xfrm>
                  <a:prstGeom prst="rect">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47" name="Rectangle 446">
                    <a:extLst>
                      <a:ext uri="{FF2B5EF4-FFF2-40B4-BE49-F238E27FC236}">
                        <a16:creationId xmlns:a16="http://schemas.microsoft.com/office/drawing/2014/main" xmlns="" id="{7EF306EC-A34C-4418-82C9-191727AE9917}"/>
                      </a:ext>
                    </a:extLst>
                  </p:cNvPr>
                  <p:cNvSpPr/>
                  <p:nvPr/>
                </p:nvSpPr>
                <p:spPr bwMode="auto">
                  <a:xfrm>
                    <a:off x="8131852" y="5251311"/>
                    <a:ext cx="54272" cy="90102"/>
                  </a:xfrm>
                  <a:prstGeom prst="rect">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48" name="Rectangle 447">
                    <a:extLst>
                      <a:ext uri="{FF2B5EF4-FFF2-40B4-BE49-F238E27FC236}">
                        <a16:creationId xmlns:a16="http://schemas.microsoft.com/office/drawing/2014/main" xmlns="" id="{301CD8A4-570F-441C-9CF4-6EE38DC38755}"/>
                      </a:ext>
                    </a:extLst>
                  </p:cNvPr>
                  <p:cNvSpPr/>
                  <p:nvPr/>
                </p:nvSpPr>
                <p:spPr bwMode="auto">
                  <a:xfrm>
                    <a:off x="7711056" y="5368203"/>
                    <a:ext cx="54272" cy="61676"/>
                  </a:xfrm>
                  <a:prstGeom prst="rect">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449" name="Group 448">
                    <a:extLst>
                      <a:ext uri="{FF2B5EF4-FFF2-40B4-BE49-F238E27FC236}">
                        <a16:creationId xmlns:a16="http://schemas.microsoft.com/office/drawing/2014/main" xmlns="" id="{8F4A9A8E-9408-407F-8E50-6836D4E46881}"/>
                      </a:ext>
                    </a:extLst>
                  </p:cNvPr>
                  <p:cNvGrpSpPr/>
                  <p:nvPr/>
                </p:nvGrpSpPr>
                <p:grpSpPr>
                  <a:xfrm>
                    <a:off x="8548132" y="3500199"/>
                    <a:ext cx="2143175" cy="1575745"/>
                    <a:chOff x="8548132" y="3500199"/>
                    <a:chExt cx="2143175" cy="1575745"/>
                  </a:xfrm>
                  <a:grpFill/>
                </p:grpSpPr>
                <p:sp>
                  <p:nvSpPr>
                    <p:cNvPr id="450" name="Oval 449">
                      <a:extLst>
                        <a:ext uri="{FF2B5EF4-FFF2-40B4-BE49-F238E27FC236}">
                          <a16:creationId xmlns:a16="http://schemas.microsoft.com/office/drawing/2014/main" xmlns="" id="{93D391AB-3B4A-46F1-9CFE-0915C2795BCA}"/>
                        </a:ext>
                      </a:extLst>
                    </p:cNvPr>
                    <p:cNvSpPr/>
                    <p:nvPr/>
                  </p:nvSpPr>
                  <p:spPr bwMode="auto">
                    <a:xfrm>
                      <a:off x="8966758" y="4240616"/>
                      <a:ext cx="54272" cy="90102"/>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51" name="Oval 450">
                      <a:extLst>
                        <a:ext uri="{FF2B5EF4-FFF2-40B4-BE49-F238E27FC236}">
                          <a16:creationId xmlns:a16="http://schemas.microsoft.com/office/drawing/2014/main" xmlns="" id="{6A87D8FA-95B8-467B-BBD3-79D922E94761}"/>
                        </a:ext>
                      </a:extLst>
                    </p:cNvPr>
                    <p:cNvSpPr/>
                    <p:nvPr/>
                  </p:nvSpPr>
                  <p:spPr bwMode="auto">
                    <a:xfrm>
                      <a:off x="9382484" y="4105525"/>
                      <a:ext cx="54272" cy="90102"/>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52" name="Oval 451">
                      <a:extLst>
                        <a:ext uri="{FF2B5EF4-FFF2-40B4-BE49-F238E27FC236}">
                          <a16:creationId xmlns:a16="http://schemas.microsoft.com/office/drawing/2014/main" xmlns="" id="{3BBEBCC9-3B67-4F0E-AEC4-92C77439AAA2}"/>
                        </a:ext>
                      </a:extLst>
                    </p:cNvPr>
                    <p:cNvSpPr/>
                    <p:nvPr/>
                  </p:nvSpPr>
                  <p:spPr bwMode="auto">
                    <a:xfrm>
                      <a:off x="9800162" y="3779719"/>
                      <a:ext cx="54272" cy="90102"/>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53" name="Oval 452">
                      <a:extLst>
                        <a:ext uri="{FF2B5EF4-FFF2-40B4-BE49-F238E27FC236}">
                          <a16:creationId xmlns:a16="http://schemas.microsoft.com/office/drawing/2014/main" xmlns="" id="{759DE2AF-C21D-475B-B596-586BB6079F50}"/>
                        </a:ext>
                      </a:extLst>
                    </p:cNvPr>
                    <p:cNvSpPr/>
                    <p:nvPr/>
                  </p:nvSpPr>
                  <p:spPr bwMode="auto">
                    <a:xfrm>
                      <a:off x="9382484" y="4068661"/>
                      <a:ext cx="54272" cy="90102"/>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54" name="Rectangle 453">
                      <a:extLst>
                        <a:ext uri="{FF2B5EF4-FFF2-40B4-BE49-F238E27FC236}">
                          <a16:creationId xmlns:a16="http://schemas.microsoft.com/office/drawing/2014/main" xmlns="" id="{84039AAB-9268-475C-AA32-B47DC88ED8C8}"/>
                        </a:ext>
                      </a:extLst>
                    </p:cNvPr>
                    <p:cNvSpPr/>
                    <p:nvPr/>
                  </p:nvSpPr>
                  <p:spPr bwMode="auto">
                    <a:xfrm>
                      <a:off x="8550408" y="4985842"/>
                      <a:ext cx="54272" cy="90102"/>
                    </a:xfrm>
                    <a:prstGeom prst="rect">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55" name="Rectangle 454">
                      <a:extLst>
                        <a:ext uri="{FF2B5EF4-FFF2-40B4-BE49-F238E27FC236}">
                          <a16:creationId xmlns:a16="http://schemas.microsoft.com/office/drawing/2014/main" xmlns="" id="{83A21B24-9728-4B19-A4BA-0D61DF8FD441}"/>
                        </a:ext>
                      </a:extLst>
                    </p:cNvPr>
                    <p:cNvSpPr/>
                    <p:nvPr/>
                  </p:nvSpPr>
                  <p:spPr bwMode="auto">
                    <a:xfrm>
                      <a:off x="8548132" y="4967064"/>
                      <a:ext cx="54272" cy="90102"/>
                    </a:xfrm>
                    <a:prstGeom prst="rect">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nvGrpSpPr>
                    <p:cNvPr id="456" name="Group 455">
                      <a:extLst>
                        <a:ext uri="{FF2B5EF4-FFF2-40B4-BE49-F238E27FC236}">
                          <a16:creationId xmlns:a16="http://schemas.microsoft.com/office/drawing/2014/main" xmlns="" id="{3D6B1137-007C-40D8-9BEC-E91A793A0004}"/>
                        </a:ext>
                      </a:extLst>
                    </p:cNvPr>
                    <p:cNvGrpSpPr/>
                    <p:nvPr/>
                  </p:nvGrpSpPr>
                  <p:grpSpPr>
                    <a:xfrm>
                      <a:off x="9800184" y="3500199"/>
                      <a:ext cx="891123" cy="1535108"/>
                      <a:chOff x="9800184" y="3500199"/>
                      <a:chExt cx="891123" cy="1535108"/>
                    </a:xfrm>
                    <a:grpFill/>
                  </p:grpSpPr>
                  <p:sp>
                    <p:nvSpPr>
                      <p:cNvPr id="457" name="Oval 456">
                        <a:extLst>
                          <a:ext uri="{FF2B5EF4-FFF2-40B4-BE49-F238E27FC236}">
                            <a16:creationId xmlns:a16="http://schemas.microsoft.com/office/drawing/2014/main" xmlns="" id="{F98083A3-AF87-4645-A002-A6C3227410FC}"/>
                          </a:ext>
                        </a:extLst>
                      </p:cNvPr>
                      <p:cNvSpPr/>
                      <p:nvPr/>
                    </p:nvSpPr>
                    <p:spPr bwMode="auto">
                      <a:xfrm>
                        <a:off x="10637035" y="4945205"/>
                        <a:ext cx="54272" cy="90102"/>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58" name="Oval 457">
                        <a:extLst>
                          <a:ext uri="{FF2B5EF4-FFF2-40B4-BE49-F238E27FC236}">
                            <a16:creationId xmlns:a16="http://schemas.microsoft.com/office/drawing/2014/main" xmlns="" id="{DE910F59-43B3-4D16-A3FB-4C42F9769108}"/>
                          </a:ext>
                        </a:extLst>
                      </p:cNvPr>
                      <p:cNvSpPr/>
                      <p:nvPr/>
                    </p:nvSpPr>
                    <p:spPr bwMode="auto">
                      <a:xfrm>
                        <a:off x="10217899" y="4448660"/>
                        <a:ext cx="54272" cy="90102"/>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59" name="Oval 458">
                        <a:extLst>
                          <a:ext uri="{FF2B5EF4-FFF2-40B4-BE49-F238E27FC236}">
                            <a16:creationId xmlns:a16="http://schemas.microsoft.com/office/drawing/2014/main" xmlns="" id="{222D6AD2-C65E-407A-A909-03D7D277E05A}"/>
                          </a:ext>
                        </a:extLst>
                      </p:cNvPr>
                      <p:cNvSpPr/>
                      <p:nvPr/>
                    </p:nvSpPr>
                    <p:spPr bwMode="auto">
                      <a:xfrm>
                        <a:off x="9800184" y="3500199"/>
                        <a:ext cx="54272" cy="90102"/>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sp>
                    <p:nvSpPr>
                      <p:cNvPr id="460" name="Oval 459">
                        <a:extLst>
                          <a:ext uri="{FF2B5EF4-FFF2-40B4-BE49-F238E27FC236}">
                            <a16:creationId xmlns:a16="http://schemas.microsoft.com/office/drawing/2014/main" xmlns="" id="{49920A7C-195A-4795-8E01-7D87BA278732}"/>
                          </a:ext>
                        </a:extLst>
                      </p:cNvPr>
                      <p:cNvSpPr/>
                      <p:nvPr/>
                    </p:nvSpPr>
                    <p:spPr bwMode="auto">
                      <a:xfrm>
                        <a:off x="10222434" y="3646395"/>
                        <a:ext cx="54272" cy="90102"/>
                      </a:xfrm>
                      <a:prstGeom prst="ellipse">
                        <a:avLst/>
                      </a:prstGeom>
                      <a:grpFill/>
                      <a:ln>
                        <a:noFill/>
                      </a:ln>
                      <a:effectLst/>
                    </p:spPr>
                    <p:txBody>
                      <a:bodyPr vert="horz" wrap="square" lIns="68580" tIns="34290" rIns="68580" bIns="34290" numCol="1" rtlCol="0" anchor="t" anchorCtr="0" compatLnSpc="1">
                        <a:prstTxWarp prst="textNoShape">
                          <a:avLst/>
                        </a:prstTxWarp>
                        <a:noAutofit/>
                      </a:bodyPr>
                      <a:lstStyle/>
                      <a:p>
                        <a:pPr defTabSz="685800"/>
                        <a:endParaRPr lang="en-US" sz="525" dirty="0">
                          <a:solidFill>
                            <a:prstClr val="black"/>
                          </a:solidFill>
                          <a:latin typeface="Times New Roman" panose="02020603050405020304" pitchFamily="18" charset="0"/>
                          <a:cs typeface="Times New Roman" panose="02020603050405020304" pitchFamily="18" charset="0"/>
                        </a:endParaRPr>
                      </a:p>
                    </p:txBody>
                  </p:sp>
                </p:grpSp>
              </p:grpSp>
            </p:grpSp>
          </p:grpSp>
          <p:sp>
            <p:nvSpPr>
              <p:cNvPr id="442" name="TextBox 441">
                <a:extLst>
                  <a:ext uri="{FF2B5EF4-FFF2-40B4-BE49-F238E27FC236}">
                    <a16:creationId xmlns:a16="http://schemas.microsoft.com/office/drawing/2014/main" xmlns="" id="{B54E1A6E-B4D7-4B77-AF0D-FFC5802A2A5B}"/>
                  </a:ext>
                </a:extLst>
              </p:cNvPr>
              <p:cNvSpPr txBox="1"/>
              <p:nvPr/>
            </p:nvSpPr>
            <p:spPr>
              <a:xfrm>
                <a:off x="8377708" y="4100997"/>
                <a:ext cx="452069" cy="169274"/>
              </a:xfrm>
              <a:prstGeom prst="rect">
                <a:avLst/>
              </a:prstGeom>
              <a:noFill/>
            </p:spPr>
            <p:txBody>
              <a:bodyPr wrap="none" rtlCol="0">
                <a:noAutofit/>
              </a:bodyPr>
              <a:lstStyle/>
              <a:p>
                <a:pPr defTabSz="685800"/>
                <a:r>
                  <a:rPr lang="en-US" sz="525" i="1" dirty="0">
                    <a:solidFill>
                      <a:prstClr val="black"/>
                    </a:solidFill>
                    <a:latin typeface="Times New Roman" panose="02020603050405020304" pitchFamily="18" charset="0"/>
                    <a:cs typeface="Times New Roman" panose="02020603050405020304" pitchFamily="18" charset="0"/>
                  </a:rPr>
                  <a:t>p </a:t>
                </a:r>
                <a:r>
                  <a:rPr lang="en-US" sz="525" dirty="0">
                    <a:solidFill>
                      <a:prstClr val="black"/>
                    </a:solidFill>
                    <a:latin typeface="Times New Roman" panose="02020603050405020304" pitchFamily="18" charset="0"/>
                    <a:cs typeface="Times New Roman" panose="02020603050405020304" pitchFamily="18" charset="0"/>
                  </a:rPr>
                  <a:t>= 0.02</a:t>
                </a:r>
              </a:p>
            </p:txBody>
          </p:sp>
          <p:sp>
            <p:nvSpPr>
              <p:cNvPr id="443" name="TextBox 442">
                <a:extLst>
                  <a:ext uri="{FF2B5EF4-FFF2-40B4-BE49-F238E27FC236}">
                    <a16:creationId xmlns:a16="http://schemas.microsoft.com/office/drawing/2014/main" xmlns="" id="{01AC9DED-2EDE-46F3-944E-67E701B55D47}"/>
                  </a:ext>
                </a:extLst>
              </p:cNvPr>
              <p:cNvSpPr txBox="1"/>
              <p:nvPr/>
            </p:nvSpPr>
            <p:spPr>
              <a:xfrm>
                <a:off x="9079455" y="4080397"/>
                <a:ext cx="498961" cy="169274"/>
              </a:xfrm>
              <a:prstGeom prst="rect">
                <a:avLst/>
              </a:prstGeom>
              <a:noFill/>
            </p:spPr>
            <p:txBody>
              <a:bodyPr wrap="none" rtlCol="0">
                <a:noAutofit/>
              </a:bodyPr>
              <a:lstStyle/>
              <a:p>
                <a:pPr defTabSz="685800"/>
                <a:r>
                  <a:rPr lang="en-US" sz="525" i="1" dirty="0">
                    <a:solidFill>
                      <a:prstClr val="black"/>
                    </a:solidFill>
                    <a:latin typeface="Times New Roman" panose="02020603050405020304" pitchFamily="18" charset="0"/>
                    <a:cs typeface="Times New Roman" panose="02020603050405020304" pitchFamily="18" charset="0"/>
                  </a:rPr>
                  <a:t>p </a:t>
                </a:r>
                <a:r>
                  <a:rPr lang="en-US" sz="525" dirty="0">
                    <a:solidFill>
                      <a:prstClr val="black"/>
                    </a:solidFill>
                    <a:latin typeface="Times New Roman" panose="02020603050405020304" pitchFamily="18" charset="0"/>
                    <a:cs typeface="Times New Roman" panose="02020603050405020304" pitchFamily="18" charset="0"/>
                  </a:rPr>
                  <a:t>= 0.002</a:t>
                </a:r>
              </a:p>
            </p:txBody>
          </p:sp>
        </p:grpSp>
        <p:sp>
          <p:nvSpPr>
            <p:cNvPr id="416" name="Rectangle: Rounded Corners 415">
              <a:extLst>
                <a:ext uri="{FF2B5EF4-FFF2-40B4-BE49-F238E27FC236}">
                  <a16:creationId xmlns:a16="http://schemas.microsoft.com/office/drawing/2014/main" xmlns="" id="{7B2C4E18-3773-470A-B97B-CD80CE521711}"/>
                </a:ext>
              </a:extLst>
            </p:cNvPr>
            <p:cNvSpPr/>
            <p:nvPr/>
          </p:nvSpPr>
          <p:spPr>
            <a:xfrm>
              <a:off x="6291944" y="1349937"/>
              <a:ext cx="5528582" cy="740120"/>
            </a:xfrm>
            <a:prstGeom prst="roundRect">
              <a:avLst>
                <a:gd name="adj" fmla="val 7464"/>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GB" sz="1050" b="1" dirty="0" err="1">
                  <a:solidFill>
                    <a:srgbClr val="5B9BD5"/>
                  </a:solidFill>
                  <a:latin typeface="Times New Roman" pitchFamily="18" charset="0"/>
                  <a:cs typeface="Times New Roman" pitchFamily="18" charset="0"/>
                </a:rPr>
                <a:t>PlGF</a:t>
              </a:r>
              <a:r>
                <a:rPr lang="sr-Latn-BA" sz="1050" b="1" dirty="0">
                  <a:solidFill>
                    <a:srgbClr val="5B9BD5"/>
                  </a:solidFill>
                  <a:latin typeface="Times New Roman" pitchFamily="18" charset="0"/>
                  <a:cs typeface="Times New Roman" pitchFamily="18" charset="0"/>
                </a:rPr>
                <a:t>  koncetracija  tokom trudnoće se povećava, a smanjuje kako trudnoća napreduje terminu</a:t>
              </a:r>
            </a:p>
            <a:p>
              <a:pPr algn="ctr" defTabSz="685800"/>
              <a:r>
                <a:rPr lang="sr-Latn-BA" sz="1050" b="1" dirty="0">
                  <a:solidFill>
                    <a:srgbClr val="5B9BD5"/>
                  </a:solidFill>
                  <a:latin typeface="Times New Roman" pitchFamily="18" charset="0"/>
                  <a:cs typeface="Times New Roman" pitchFamily="18" charset="0"/>
                </a:rPr>
                <a:t>značajno smanjenje</a:t>
              </a:r>
              <a:r>
                <a:rPr lang="en-GB" sz="1050" b="1" dirty="0">
                  <a:solidFill>
                    <a:srgbClr val="5B9BD5"/>
                  </a:solidFill>
                  <a:latin typeface="Times New Roman" pitchFamily="18" charset="0"/>
                  <a:cs typeface="Times New Roman" pitchFamily="18" charset="0"/>
                </a:rPr>
                <a:t> 5</a:t>
              </a:r>
              <a:r>
                <a:rPr lang="sr-Latn-BA" sz="1050" b="1" dirty="0">
                  <a:solidFill>
                    <a:srgbClr val="5B9BD5"/>
                  </a:solidFill>
                  <a:latin typeface="Times New Roman" pitchFamily="18" charset="0"/>
                  <a:cs typeface="Times New Roman" pitchFamily="18" charset="0"/>
                </a:rPr>
                <a:t> nedelja prije početka PE</a:t>
              </a:r>
              <a:r>
                <a:rPr lang="en-GB" sz="1050" b="1" dirty="0">
                  <a:solidFill>
                    <a:srgbClr val="5B9BD5"/>
                  </a:solidFill>
                  <a:latin typeface="Times New Roman" pitchFamily="18" charset="0"/>
                  <a:cs typeface="Times New Roman" pitchFamily="18" charset="0"/>
                </a:rPr>
                <a:t> </a:t>
              </a:r>
              <a:endParaRPr lang="en-GB" sz="1050" baseline="30000" dirty="0">
                <a:solidFill>
                  <a:srgbClr val="E7E6E6"/>
                </a:solidFill>
                <a:latin typeface="Times New Roman" panose="02020603050405020304" pitchFamily="18" charset="0"/>
                <a:cs typeface="Times New Roman" panose="02020603050405020304" pitchFamily="18" charset="0"/>
              </a:endParaRPr>
            </a:p>
          </p:txBody>
        </p:sp>
      </p:grpSp>
      <p:grpSp>
        <p:nvGrpSpPr>
          <p:cNvPr id="268" name="Group 267">
            <a:extLst>
              <a:ext uri="{FF2B5EF4-FFF2-40B4-BE49-F238E27FC236}">
                <a16:creationId xmlns:a16="http://schemas.microsoft.com/office/drawing/2014/main" xmlns="" id="{CD23D52C-3538-4DD0-9375-8B575B876408}"/>
              </a:ext>
            </a:extLst>
          </p:cNvPr>
          <p:cNvGrpSpPr>
            <a:grpSpLocks/>
          </p:cNvGrpSpPr>
          <p:nvPr/>
        </p:nvGrpSpPr>
        <p:grpSpPr>
          <a:xfrm>
            <a:off x="1158635" y="4562308"/>
            <a:ext cx="7120647" cy="956344"/>
            <a:chOff x="1424940" y="3398879"/>
            <a:chExt cx="7492395" cy="1577058"/>
          </a:xfrm>
        </p:grpSpPr>
        <p:sp>
          <p:nvSpPr>
            <p:cNvPr id="269" name="Arrow: Pentagon 45">
              <a:extLst>
                <a:ext uri="{FF2B5EF4-FFF2-40B4-BE49-F238E27FC236}">
                  <a16:creationId xmlns:a16="http://schemas.microsoft.com/office/drawing/2014/main" xmlns="" id="{3AEACD96-CB89-4000-A668-17B81F55F4BE}"/>
                </a:ext>
              </a:extLst>
            </p:cNvPr>
            <p:cNvSpPr/>
            <p:nvPr/>
          </p:nvSpPr>
          <p:spPr>
            <a:xfrm>
              <a:off x="1424940" y="3398879"/>
              <a:ext cx="3147060" cy="1152000"/>
            </a:xfrm>
            <a:prstGeom prst="homePlate">
              <a:avLst/>
            </a:prstGeom>
            <a:solidFill>
              <a:schemeClr val="bg1">
                <a:lumMod val="50000"/>
              </a:schemeClr>
            </a:solidFill>
            <a:ln>
              <a:noFill/>
            </a:ln>
          </p:spPr>
          <p:txBody>
            <a:bodyPr vert="horz" wrap="square" lIns="68580" tIns="67500" rIns="68580" bIns="67500" numCol="1" rtlCol="0" anchor="t" anchorCtr="0" compatLnSpc="1">
              <a:prstTxWarp prst="textNoShape">
                <a:avLst/>
              </a:prstTxWarp>
              <a:noAutofit/>
            </a:bodyPr>
            <a:lstStyle/>
            <a:p>
              <a:pPr algn="ctr" defTabSz="342899">
                <a:spcBef>
                  <a:spcPct val="0"/>
                </a:spcBef>
              </a:pPr>
              <a:r>
                <a:rPr lang="de-DE" sz="1200" b="1" dirty="0">
                  <a:solidFill>
                    <a:prstClr val="white"/>
                  </a:solidFill>
                  <a:latin typeface="Times New Roman" panose="02020603050405020304" pitchFamily="18" charset="0"/>
                  <a:cs typeface="Times New Roman" panose="02020603050405020304" pitchFamily="18" charset="0"/>
                  <a:sym typeface="Wingdings 3" panose="05040102010807070707" pitchFamily="18" charset="2"/>
                </a:rPr>
                <a:t></a:t>
              </a:r>
              <a:r>
                <a:rPr lang="de-DE" sz="1200" b="1" dirty="0">
                  <a:solidFill>
                    <a:prstClr val="white"/>
                  </a:solidFill>
                  <a:latin typeface="Times New Roman" panose="02020603050405020304" pitchFamily="18" charset="0"/>
                  <a:cs typeface="Times New Roman" panose="02020603050405020304" pitchFamily="18" charset="0"/>
                </a:rPr>
                <a:t>sFlt-1</a:t>
              </a:r>
            </a:p>
            <a:p>
              <a:pPr algn="ctr" defTabSz="342899">
                <a:spcAft>
                  <a:spcPts val="450"/>
                </a:spcAft>
              </a:pPr>
              <a:r>
                <a:rPr lang="de-DE" sz="1200" b="1" dirty="0">
                  <a:solidFill>
                    <a:prstClr val="white"/>
                  </a:solidFill>
                  <a:latin typeface="Times New Roman" panose="02020603050405020304" pitchFamily="18" charset="0"/>
                  <a:cs typeface="Times New Roman" panose="02020603050405020304" pitchFamily="18" charset="0"/>
                  <a:sym typeface="Wingdings 3" panose="05040102010807070707" pitchFamily="18" charset="2"/>
                </a:rPr>
                <a:t></a:t>
              </a:r>
              <a:r>
                <a:rPr lang="de-DE" sz="1200" b="1" dirty="0">
                  <a:solidFill>
                    <a:prstClr val="white"/>
                  </a:solidFill>
                  <a:latin typeface="Times New Roman" panose="02020603050405020304" pitchFamily="18" charset="0"/>
                  <a:cs typeface="Times New Roman" panose="02020603050405020304" pitchFamily="18" charset="0"/>
                </a:rPr>
                <a:t>PlGF</a:t>
              </a:r>
            </a:p>
            <a:p>
              <a:pPr algn="ctr" defTabSz="371464"/>
              <a:r>
                <a:rPr lang="de-DE" sz="1500" b="1" dirty="0">
                  <a:solidFill>
                    <a:prstClr val="white"/>
                  </a:solidFill>
                  <a:latin typeface="Times New Roman" panose="02020603050405020304" pitchFamily="18" charset="0"/>
                  <a:cs typeface="Times New Roman" panose="02020603050405020304" pitchFamily="18" charset="0"/>
                  <a:sym typeface="Wingdings 3" panose="05040102010807070707" pitchFamily="18" charset="2"/>
                </a:rPr>
                <a:t></a:t>
              </a:r>
              <a:r>
                <a:rPr lang="de-DE" sz="1350" b="1" dirty="0">
                  <a:solidFill>
                    <a:prstClr val="white"/>
                  </a:solidFill>
                  <a:latin typeface="Times New Roman" panose="02020603050405020304" pitchFamily="18" charset="0"/>
                  <a:cs typeface="Times New Roman" panose="02020603050405020304" pitchFamily="18" charset="0"/>
                </a:rPr>
                <a:t>sFlt-1/PlGF </a:t>
              </a:r>
              <a:r>
                <a:rPr lang="hr-HR" sz="1350" b="1" dirty="0">
                  <a:solidFill>
                    <a:prstClr val="white"/>
                  </a:solidFill>
                  <a:latin typeface="Times New Roman" panose="02020603050405020304" pitchFamily="18" charset="0"/>
                  <a:cs typeface="Times New Roman" panose="02020603050405020304" pitchFamily="18" charset="0"/>
                </a:rPr>
                <a:t>odnos</a:t>
              </a:r>
              <a:endParaRPr lang="de-DE" sz="1350" b="1" dirty="0">
                <a:solidFill>
                  <a:prstClr val="white"/>
                </a:solidFill>
                <a:latin typeface="Times New Roman" panose="02020603050405020304" pitchFamily="18" charset="0"/>
                <a:cs typeface="Times New Roman" panose="02020603050405020304" pitchFamily="18" charset="0"/>
              </a:endParaRPr>
            </a:p>
            <a:p>
              <a:pPr algn="ctr" defTabSz="342899">
                <a:spcBef>
                  <a:spcPct val="0"/>
                </a:spcBef>
              </a:pPr>
              <a:endParaRPr lang="de-DE" sz="1350" b="1" dirty="0">
                <a:solidFill>
                  <a:prstClr val="white"/>
                </a:solidFill>
                <a:latin typeface="Times New Roman" panose="02020603050405020304" pitchFamily="18" charset="0"/>
                <a:cs typeface="Times New Roman" panose="02020603050405020304" pitchFamily="18" charset="0"/>
              </a:endParaRPr>
            </a:p>
          </p:txBody>
        </p:sp>
        <p:sp>
          <p:nvSpPr>
            <p:cNvPr id="270" name="Arrow: Chevron 46">
              <a:extLst>
                <a:ext uri="{FF2B5EF4-FFF2-40B4-BE49-F238E27FC236}">
                  <a16:creationId xmlns:a16="http://schemas.microsoft.com/office/drawing/2014/main" xmlns="" id="{085F28A5-D594-48A8-87CC-08ECDF07BEF4}"/>
                </a:ext>
              </a:extLst>
            </p:cNvPr>
            <p:cNvSpPr/>
            <p:nvPr/>
          </p:nvSpPr>
          <p:spPr>
            <a:xfrm>
              <a:off x="6145335" y="3398879"/>
              <a:ext cx="2772000" cy="1152000"/>
            </a:xfrm>
            <a:prstGeom prst="chevron">
              <a:avLst/>
            </a:prstGeom>
            <a:solidFill>
              <a:srgbClr val="000099"/>
            </a:solidFill>
            <a:ln>
              <a:noFill/>
            </a:ln>
          </p:spPr>
          <p:txBody>
            <a:bodyPr vert="horz" wrap="square" lIns="68580" tIns="67500" rIns="68580" bIns="67500" numCol="1" rtlCol="0" anchor="ctr" anchorCtr="0" compatLnSpc="1">
              <a:prstTxWarp prst="textNoShape">
                <a:avLst/>
              </a:prstTxWarp>
              <a:noAutofit/>
            </a:bodyPr>
            <a:lstStyle/>
            <a:p>
              <a:pPr algn="ctr" defTabSz="685800"/>
              <a:r>
                <a:rPr lang="en-GB" sz="1350" b="1" dirty="0" err="1">
                  <a:solidFill>
                    <a:prstClr val="white"/>
                  </a:solidFill>
                  <a:latin typeface="Times New Roman" panose="02020603050405020304" pitchFamily="18" charset="0"/>
                  <a:cs typeface="Times New Roman" panose="02020603050405020304" pitchFamily="18" charset="0"/>
                </a:rPr>
                <a:t>Proteinuri</a:t>
              </a:r>
              <a:r>
                <a:rPr lang="hr-HR" sz="1350" b="1" dirty="0">
                  <a:solidFill>
                    <a:prstClr val="white"/>
                  </a:solidFill>
                  <a:latin typeface="Times New Roman" panose="02020603050405020304" pitchFamily="18" charset="0"/>
                  <a:cs typeface="Times New Roman" panose="02020603050405020304" pitchFamily="18" charset="0"/>
                </a:rPr>
                <a:t>j</a:t>
              </a:r>
              <a:r>
                <a:rPr lang="en-GB" sz="1350" b="1" dirty="0">
                  <a:solidFill>
                    <a:prstClr val="white"/>
                  </a:solidFill>
                  <a:latin typeface="Times New Roman" panose="02020603050405020304" pitchFamily="18" charset="0"/>
                  <a:cs typeface="Times New Roman" panose="02020603050405020304" pitchFamily="18" charset="0"/>
                </a:rPr>
                <a:t>a</a:t>
              </a:r>
            </a:p>
            <a:p>
              <a:pPr algn="ctr" defTabSz="685800"/>
              <a:r>
                <a:rPr lang="en-GB" sz="1350" b="1" dirty="0">
                  <a:solidFill>
                    <a:prstClr val="white"/>
                  </a:solidFill>
                  <a:latin typeface="Times New Roman" panose="02020603050405020304" pitchFamily="18" charset="0"/>
                  <a:cs typeface="Times New Roman" panose="02020603050405020304" pitchFamily="18" charset="0"/>
                </a:rPr>
                <a:t>H</a:t>
              </a:r>
              <a:r>
                <a:rPr lang="hr-HR" sz="1350" b="1" dirty="0">
                  <a:solidFill>
                    <a:prstClr val="white"/>
                  </a:solidFill>
                  <a:latin typeface="Times New Roman" panose="02020603050405020304" pitchFamily="18" charset="0"/>
                  <a:cs typeface="Times New Roman" panose="02020603050405020304" pitchFamily="18" charset="0"/>
                </a:rPr>
                <a:t>i</a:t>
              </a:r>
              <a:r>
                <a:rPr lang="en-GB" sz="1350" b="1" dirty="0" err="1">
                  <a:solidFill>
                    <a:prstClr val="white"/>
                  </a:solidFill>
                  <a:latin typeface="Times New Roman" panose="02020603050405020304" pitchFamily="18" charset="0"/>
                  <a:cs typeface="Times New Roman" panose="02020603050405020304" pitchFamily="18" charset="0"/>
                </a:rPr>
                <a:t>perten</a:t>
              </a:r>
              <a:r>
                <a:rPr lang="hr-HR" sz="1350" b="1" dirty="0">
                  <a:solidFill>
                    <a:prstClr val="white"/>
                  </a:solidFill>
                  <a:latin typeface="Times New Roman" panose="02020603050405020304" pitchFamily="18" charset="0"/>
                  <a:cs typeface="Times New Roman" panose="02020603050405020304" pitchFamily="18" charset="0"/>
                </a:rPr>
                <a:t>zija</a:t>
              </a:r>
              <a:endParaRPr lang="en-GB" sz="1350" b="1" dirty="0">
                <a:solidFill>
                  <a:prstClr val="white"/>
                </a:solidFill>
                <a:latin typeface="Times New Roman" panose="02020603050405020304" pitchFamily="18" charset="0"/>
                <a:cs typeface="Times New Roman" panose="02020603050405020304" pitchFamily="18" charset="0"/>
              </a:endParaRPr>
            </a:p>
          </p:txBody>
        </p:sp>
        <p:sp>
          <p:nvSpPr>
            <p:cNvPr id="271" name="TextBox 270">
              <a:extLst>
                <a:ext uri="{FF2B5EF4-FFF2-40B4-BE49-F238E27FC236}">
                  <a16:creationId xmlns:a16="http://schemas.microsoft.com/office/drawing/2014/main" xmlns="" id="{2D549B26-0D90-4052-8415-B494169F6483}"/>
                </a:ext>
              </a:extLst>
            </p:cNvPr>
            <p:cNvSpPr txBox="1"/>
            <p:nvPr/>
          </p:nvSpPr>
          <p:spPr>
            <a:xfrm>
              <a:off x="3654460" y="4685553"/>
              <a:ext cx="3371850" cy="290384"/>
            </a:xfrm>
            <a:prstGeom prst="rect">
              <a:avLst/>
            </a:prstGeom>
            <a:noFill/>
            <a:ln w="38100">
              <a:noFill/>
            </a:ln>
          </p:spPr>
          <p:txBody>
            <a:bodyPr wrap="square" lIns="27000" tIns="27000" rIns="27000" bIns="27000" rtlCol="0" anchor="ctr" anchorCtr="0">
              <a:noAutofit/>
            </a:bodyPr>
            <a:lstStyle/>
            <a:p>
              <a:pPr algn="ctr" defTabSz="685800"/>
              <a:r>
                <a:rPr lang="en-GB" sz="1350" b="1" dirty="0">
                  <a:solidFill>
                    <a:srgbClr val="000099"/>
                  </a:solidFill>
                  <a:latin typeface="Times New Roman" panose="02020603050405020304" pitchFamily="18" charset="0"/>
                  <a:cs typeface="Times New Roman" panose="02020603050405020304" pitchFamily="18" charset="0"/>
                </a:rPr>
                <a:t>2</a:t>
              </a:r>
              <a:r>
                <a:rPr lang="en-US" sz="1350" b="1" dirty="0">
                  <a:solidFill>
                    <a:srgbClr val="000099"/>
                  </a:solidFill>
                  <a:latin typeface="Times New Roman" panose="02020603050405020304" pitchFamily="18" charset="0"/>
                  <a:cs typeface="Times New Roman" panose="02020603050405020304" pitchFamily="18" charset="0"/>
                </a:rPr>
                <a:t>–</a:t>
              </a:r>
              <a:r>
                <a:rPr lang="en-GB" sz="1350" b="1" dirty="0">
                  <a:solidFill>
                    <a:srgbClr val="000099"/>
                  </a:solidFill>
                  <a:latin typeface="Times New Roman" panose="02020603050405020304" pitchFamily="18" charset="0"/>
                  <a:cs typeface="Times New Roman" panose="02020603050405020304" pitchFamily="18" charset="0"/>
                </a:rPr>
                <a:t>5 </a:t>
              </a:r>
              <a:r>
                <a:rPr lang="hr-HR" sz="1350" b="1" dirty="0">
                  <a:solidFill>
                    <a:srgbClr val="000099"/>
                  </a:solidFill>
                  <a:latin typeface="Times New Roman" panose="02020603050405020304" pitchFamily="18" charset="0"/>
                  <a:cs typeface="Times New Roman" panose="02020603050405020304" pitchFamily="18" charset="0"/>
                </a:rPr>
                <a:t>nedelja</a:t>
              </a:r>
              <a:endParaRPr lang="en-GB" sz="1350" dirty="0">
                <a:solidFill>
                  <a:srgbClr val="000099"/>
                </a:solidFill>
                <a:latin typeface="Times New Roman" panose="02020603050405020304" pitchFamily="18" charset="0"/>
                <a:cs typeface="Times New Roman" panose="02020603050405020304" pitchFamily="18" charset="0"/>
              </a:endParaRPr>
            </a:p>
          </p:txBody>
        </p:sp>
        <p:cxnSp>
          <p:nvCxnSpPr>
            <p:cNvPr id="272" name="Straight Arrow Connector 271">
              <a:extLst>
                <a:ext uri="{FF2B5EF4-FFF2-40B4-BE49-F238E27FC236}">
                  <a16:creationId xmlns:a16="http://schemas.microsoft.com/office/drawing/2014/main" xmlns="" id="{BF9095B7-E054-43EA-A10D-57C5EC5AC506}"/>
                </a:ext>
              </a:extLst>
            </p:cNvPr>
            <p:cNvCxnSpPr/>
            <p:nvPr/>
          </p:nvCxnSpPr>
          <p:spPr bwMode="auto">
            <a:xfrm>
              <a:off x="4458132" y="4651967"/>
              <a:ext cx="1761941" cy="0"/>
            </a:xfrm>
            <a:prstGeom prst="straightConnector1">
              <a:avLst/>
            </a:prstGeom>
            <a:noFill/>
            <a:ln w="28575" cap="flat" cmpd="sng" algn="ctr">
              <a:solidFill>
                <a:srgbClr val="000099"/>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sp>
        <p:nvSpPr>
          <p:cNvPr id="273" name="Arrow: Chevron 48">
            <a:extLst>
              <a:ext uri="{FF2B5EF4-FFF2-40B4-BE49-F238E27FC236}">
                <a16:creationId xmlns:a16="http://schemas.microsoft.com/office/drawing/2014/main" xmlns="" id="{026756E6-775F-4729-8335-FA07B0B54156}"/>
              </a:ext>
            </a:extLst>
          </p:cNvPr>
          <p:cNvSpPr/>
          <p:nvPr/>
        </p:nvSpPr>
        <p:spPr>
          <a:xfrm>
            <a:off x="3800570" y="4559981"/>
            <a:ext cx="2323091" cy="705559"/>
          </a:xfrm>
          <a:prstGeom prst="chevron">
            <a:avLst/>
          </a:prstGeom>
          <a:pattFill prst="pct25">
            <a:fgClr>
              <a:srgbClr val="000099"/>
            </a:fgClr>
            <a:bgClr>
              <a:schemeClr val="bg1">
                <a:lumMod val="50000"/>
              </a:schemeClr>
            </a:bgClr>
          </a:pattFill>
          <a:ln>
            <a:noFill/>
          </a:ln>
        </p:spPr>
        <p:txBody>
          <a:bodyPr vert="horz" wrap="square" lIns="68580" tIns="67500" rIns="68580" bIns="67500" numCol="1" rtlCol="0" anchor="ctr" anchorCtr="0" compatLnSpc="1">
            <a:prstTxWarp prst="textNoShape">
              <a:avLst/>
            </a:prstTxWarp>
            <a:noAutofit/>
          </a:bodyPr>
          <a:lstStyle/>
          <a:p>
            <a:pPr algn="ctr" defTabSz="685800"/>
            <a:r>
              <a:rPr lang="en-GB" sz="1350" b="1" dirty="0">
                <a:solidFill>
                  <a:prstClr val="white"/>
                </a:solidFill>
                <a:latin typeface="Times New Roman" panose="02020603050405020304" pitchFamily="18" charset="0"/>
                <a:cs typeface="Times New Roman" panose="02020603050405020304" pitchFamily="18" charset="0"/>
              </a:rPr>
              <a:t>Sub</a:t>
            </a:r>
            <a:r>
              <a:rPr lang="hr-HR" sz="1350" b="1" dirty="0">
                <a:solidFill>
                  <a:prstClr val="white"/>
                </a:solidFill>
                <a:latin typeface="Times New Roman" panose="02020603050405020304" pitchFamily="18" charset="0"/>
                <a:cs typeface="Times New Roman" panose="02020603050405020304" pitchFamily="18" charset="0"/>
              </a:rPr>
              <a:t>klinička faza</a:t>
            </a:r>
            <a:endParaRPr lang="en-GB" sz="135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042784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42" presetClass="path" presetSubtype="0" decel="100000" fill="hold" nodeType="withEffect">
                                  <p:stCondLst>
                                    <p:cond delay="0"/>
                                  </p:stCondLst>
                                  <p:childTnLst>
                                    <p:animMotion origin="layout" path="M -2.22045E-16 0.03889 L -2.22045E-16 2.59259E-6 " pathEditMode="relative" rAng="0" ptsTypes="AA">
                                      <p:cBhvr>
                                        <p:cTn id="9" dur="500" fill="hold"/>
                                        <p:tgtEl>
                                          <p:spTgt spid="7"/>
                                        </p:tgtEl>
                                        <p:attrNameLst>
                                          <p:attrName>ppt_x</p:attrName>
                                          <p:attrName>ppt_y</p:attrName>
                                        </p:attrNameLst>
                                      </p:cBhvr>
                                      <p:rCtr x="0" y="-1944"/>
                                    </p:animMotion>
                                  </p:childTnLst>
                                </p:cTn>
                              </p:par>
                              <p:par>
                                <p:cTn id="10" presetID="10"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par>
                                <p:cTn id="13" presetID="42" presetClass="path" presetSubtype="0" decel="100000" fill="hold" nodeType="withEffect">
                                  <p:stCondLst>
                                    <p:cond delay="250"/>
                                  </p:stCondLst>
                                  <p:childTnLst>
                                    <p:animMotion origin="layout" path="M -2.22045E-16 0.03889 L -2.22045E-16 2.59259E-6 " pathEditMode="relative" rAng="0" ptsTypes="AA">
                                      <p:cBhvr>
                                        <p:cTn id="14" dur="500" fill="hold"/>
                                        <p:tgtEl>
                                          <p:spTgt spid="8"/>
                                        </p:tgtEl>
                                        <p:attrNameLst>
                                          <p:attrName>ppt_x</p:attrName>
                                          <p:attrName>ppt_y</p:attrName>
                                        </p:attrNameLst>
                                      </p:cBhvr>
                                      <p:rCtr x="0" y="-1944"/>
                                    </p:animMotion>
                                  </p:childTnLst>
                                </p:cTn>
                              </p:par>
                              <p:par>
                                <p:cTn id="15" presetID="10" presetClass="entr" presetSubtype="0" fill="hold" nodeType="withEffect">
                                  <p:stCondLst>
                                    <p:cond delay="750"/>
                                  </p:stCondLst>
                                  <p:childTnLst>
                                    <p:set>
                                      <p:cBhvr>
                                        <p:cTn id="16" dur="1" fill="hold">
                                          <p:stCondLst>
                                            <p:cond delay="0"/>
                                          </p:stCondLst>
                                        </p:cTn>
                                        <p:tgtEl>
                                          <p:spTgt spid="305"/>
                                        </p:tgtEl>
                                        <p:attrNameLst>
                                          <p:attrName>style.visibility</p:attrName>
                                        </p:attrNameLst>
                                      </p:cBhvr>
                                      <p:to>
                                        <p:strVal val="visible"/>
                                      </p:to>
                                    </p:set>
                                    <p:animEffect transition="in" filter="fade">
                                      <p:cBhvr>
                                        <p:cTn id="17" dur="250"/>
                                        <p:tgtEl>
                                          <p:spTgt spid="305"/>
                                        </p:tgtEl>
                                      </p:cBhvr>
                                    </p:animEffect>
                                  </p:childTnLst>
                                </p:cTn>
                              </p:par>
                              <p:par>
                                <p:cTn id="18" presetID="42" presetClass="path" presetSubtype="0" decel="100000" fill="hold" nodeType="withEffect">
                                  <p:stCondLst>
                                    <p:cond delay="750"/>
                                  </p:stCondLst>
                                  <p:childTnLst>
                                    <p:animMotion origin="layout" path="M -2.22045E-16 0.03889 L -2.22045E-16 2.59259E-6 " pathEditMode="relative" rAng="0" ptsTypes="AA">
                                      <p:cBhvr>
                                        <p:cTn id="19" dur="500" fill="hold"/>
                                        <p:tgtEl>
                                          <p:spTgt spid="305"/>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5">
            <a:extLst>
              <a:ext uri="{FF2B5EF4-FFF2-40B4-BE49-F238E27FC236}">
                <a16:creationId xmlns:a16="http://schemas.microsoft.com/office/drawing/2014/main" xmlns="" id="{1A74C1E0-63DE-43DE-AF21-D0B57FE562FC}"/>
              </a:ext>
            </a:extLst>
          </p:cNvPr>
          <p:cNvSpPr txBox="1">
            <a:spLocks/>
          </p:cNvSpPr>
          <p:nvPr/>
        </p:nvSpPr>
        <p:spPr bwMode="auto">
          <a:xfrm>
            <a:off x="331470" y="2835718"/>
            <a:ext cx="4137026" cy="2215968"/>
          </a:xfrm>
          <a:prstGeom prst="rect">
            <a:avLst/>
          </a:prstGeom>
          <a:noFill/>
          <a:ln w="28575" cap="sq">
            <a:solidFill>
              <a:schemeClr val="accent4"/>
            </a:solidFill>
            <a:miter lim="800000"/>
          </a:ln>
          <a:effectLst/>
        </p:spPr>
        <p:txBody>
          <a:bodyPr vert="horz" wrap="square" lIns="0" tIns="0" rIns="36000" bIns="0" numCol="1" anchor="t" anchorCtr="0" compatLnSpc="1">
            <a:prstTxWarp prst="textNoShape">
              <a:avLst/>
            </a:prstTxWarp>
          </a:bodyPr>
          <a:lstStyle>
            <a:lvl1pPr marL="176213" indent="-176213" algn="l" rtl="0" eaLnBrk="1" fontAlgn="base" hangingPunct="1">
              <a:lnSpc>
                <a:spcPct val="90000"/>
              </a:lnSpc>
              <a:spcBef>
                <a:spcPct val="20000"/>
              </a:spcBef>
              <a:spcAft>
                <a:spcPct val="0"/>
              </a:spcAft>
              <a:buClr>
                <a:schemeClr val="tx1"/>
              </a:buClr>
              <a:buFont typeface="Arial" charset="0"/>
              <a:buChar char="•"/>
              <a:defRPr sz="2400">
                <a:solidFill>
                  <a:schemeClr val="tx1"/>
                </a:solidFill>
                <a:latin typeface="+mn-lt"/>
                <a:ea typeface="Berthold Imago" pitchFamily="2" charset="-128"/>
                <a:cs typeface="Berthold Imago" pitchFamily="2" charset="-128"/>
              </a:defRPr>
            </a:lvl1pPr>
            <a:lvl2pPr marL="536575" indent="-180975" algn="l" rtl="0" eaLnBrk="1" fontAlgn="base" hangingPunct="1">
              <a:lnSpc>
                <a:spcPct val="90000"/>
              </a:lnSpc>
              <a:spcBef>
                <a:spcPct val="20000"/>
              </a:spcBef>
              <a:spcAft>
                <a:spcPct val="0"/>
              </a:spcAft>
              <a:buClr>
                <a:schemeClr val="tx1"/>
              </a:buClr>
              <a:buFont typeface="Arial" charset="0"/>
              <a:buChar char="•"/>
              <a:defRPr sz="2000">
                <a:solidFill>
                  <a:schemeClr val="tx1"/>
                </a:solidFill>
                <a:latin typeface="+mn-lt"/>
                <a:ea typeface="Berthold Imago" pitchFamily="2" charset="-128"/>
                <a:cs typeface="Berthold Imago" pitchFamily="2" charset="-128"/>
              </a:defRPr>
            </a:lvl2pPr>
            <a:lvl3pPr marL="896938" indent="-176213" algn="l" rtl="0" eaLnBrk="1" fontAlgn="base" hangingPunct="1">
              <a:lnSpc>
                <a:spcPct val="90000"/>
              </a:lnSpc>
              <a:spcBef>
                <a:spcPct val="20000"/>
              </a:spcBef>
              <a:spcAft>
                <a:spcPct val="0"/>
              </a:spcAft>
              <a:buClr>
                <a:schemeClr val="tx1"/>
              </a:buClr>
              <a:buFont typeface="Arial" charset="0"/>
              <a:buChar char="•"/>
              <a:defRPr sz="1800">
                <a:solidFill>
                  <a:schemeClr val="tx1"/>
                </a:solidFill>
                <a:latin typeface="+mn-lt"/>
                <a:ea typeface="Berthold Imago" pitchFamily="2" charset="-128"/>
                <a:cs typeface="Berthold Imago" pitchFamily="2" charset="-128"/>
              </a:defRPr>
            </a:lvl3pPr>
            <a:lvl4pPr marL="1258888" indent="-184150" algn="l" rtl="0" eaLnBrk="1" fontAlgn="base" hangingPunct="1">
              <a:lnSpc>
                <a:spcPct val="90000"/>
              </a:lnSpc>
              <a:spcBef>
                <a:spcPct val="20000"/>
              </a:spcBef>
              <a:spcAft>
                <a:spcPct val="0"/>
              </a:spcAft>
              <a:buClr>
                <a:schemeClr val="tx1"/>
              </a:buClr>
              <a:buFont typeface="Arial" charset="0"/>
              <a:buChar char="•"/>
              <a:defRPr sz="1600">
                <a:solidFill>
                  <a:schemeClr val="tx1"/>
                </a:solidFill>
                <a:latin typeface="+mn-lt"/>
                <a:ea typeface="Berthold Imago" pitchFamily="2" charset="-128"/>
                <a:cs typeface="Berthold Imago" pitchFamily="2" charset="-128"/>
              </a:defRPr>
            </a:lvl4pPr>
            <a:lvl5pPr marL="1611313" indent="-173038" algn="l" rtl="0" eaLnBrk="1" fontAlgn="base" hangingPunct="1">
              <a:lnSpc>
                <a:spcPct val="90000"/>
              </a:lnSpc>
              <a:spcBef>
                <a:spcPct val="20000"/>
              </a:spcBef>
              <a:spcAft>
                <a:spcPct val="0"/>
              </a:spcAft>
              <a:buClr>
                <a:schemeClr val="tx1"/>
              </a:buClr>
              <a:buFont typeface="Arial" charset="0"/>
              <a:buChar char="•"/>
              <a:defRPr sz="1600">
                <a:solidFill>
                  <a:schemeClr val="tx1"/>
                </a:solidFill>
                <a:latin typeface="+mn-lt"/>
                <a:ea typeface="Berthold Imago" pitchFamily="2" charset="-128"/>
                <a:cs typeface="Berthold Imago" pitchFamily="2" charset="-128"/>
              </a:defRPr>
            </a:lvl5pPr>
            <a:lvl6pPr marL="2070100" indent="-174625" algn="l" rtl="0" eaLnBrk="1" fontAlgn="base" hangingPunct="1">
              <a:lnSpc>
                <a:spcPct val="90000"/>
              </a:lnSpc>
              <a:spcBef>
                <a:spcPct val="20000"/>
              </a:spcBef>
              <a:spcAft>
                <a:spcPct val="0"/>
              </a:spcAft>
              <a:buClr>
                <a:schemeClr val="tx1"/>
              </a:buClr>
              <a:buChar char="•"/>
              <a:defRPr sz="1600">
                <a:solidFill>
                  <a:schemeClr val="tx1"/>
                </a:solidFill>
                <a:latin typeface="+mn-lt"/>
              </a:defRPr>
            </a:lvl6pPr>
            <a:lvl7pPr marL="2527300" indent="-174625" algn="l" rtl="0" eaLnBrk="1" fontAlgn="base" hangingPunct="1">
              <a:lnSpc>
                <a:spcPct val="90000"/>
              </a:lnSpc>
              <a:spcBef>
                <a:spcPct val="20000"/>
              </a:spcBef>
              <a:spcAft>
                <a:spcPct val="0"/>
              </a:spcAft>
              <a:buClr>
                <a:schemeClr val="tx1"/>
              </a:buClr>
              <a:buChar char="•"/>
              <a:defRPr sz="1600">
                <a:solidFill>
                  <a:schemeClr val="tx1"/>
                </a:solidFill>
                <a:latin typeface="+mn-lt"/>
              </a:defRPr>
            </a:lvl7pPr>
            <a:lvl8pPr marL="2984500" indent="-174625" algn="l" rtl="0" eaLnBrk="1" fontAlgn="base" hangingPunct="1">
              <a:lnSpc>
                <a:spcPct val="90000"/>
              </a:lnSpc>
              <a:spcBef>
                <a:spcPct val="20000"/>
              </a:spcBef>
              <a:spcAft>
                <a:spcPct val="0"/>
              </a:spcAft>
              <a:buClr>
                <a:schemeClr val="tx1"/>
              </a:buClr>
              <a:buChar char="•"/>
              <a:defRPr sz="1600">
                <a:solidFill>
                  <a:schemeClr val="tx1"/>
                </a:solidFill>
                <a:latin typeface="+mn-lt"/>
              </a:defRPr>
            </a:lvl8pPr>
            <a:lvl9pPr marL="3441700" indent="-174625" algn="l" rtl="0" eaLnBrk="1" fontAlgn="base" hangingPunct="1">
              <a:lnSpc>
                <a:spcPct val="90000"/>
              </a:lnSpc>
              <a:spcBef>
                <a:spcPct val="20000"/>
              </a:spcBef>
              <a:spcAft>
                <a:spcPct val="0"/>
              </a:spcAft>
              <a:buClr>
                <a:schemeClr val="tx1"/>
              </a:buClr>
              <a:buChar char="•"/>
              <a:defRPr sz="1600">
                <a:solidFill>
                  <a:schemeClr val="tx1"/>
                </a:solidFill>
                <a:latin typeface="+mn-lt"/>
              </a:defRPr>
            </a:lvl9pPr>
          </a:lstStyle>
          <a:p>
            <a:pPr marL="231775" marR="0" lvl="0" indent="-231775" algn="l" defTabSz="914400" rtl="0" eaLnBrk="1" fontAlgn="base" latinLnBrk="0" hangingPunct="1">
              <a:lnSpc>
                <a:spcPct val="100000"/>
              </a:lnSpc>
              <a:spcBef>
                <a:spcPts val="100"/>
              </a:spcBef>
              <a:spcAft>
                <a:spcPts val="10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000000"/>
              </a:solidFill>
              <a:effectLst/>
              <a:uLnTx/>
              <a:uFillTx/>
              <a:latin typeface="Arial"/>
              <a:ea typeface="Berthold Imago" pitchFamily="2" charset="-128"/>
              <a:cs typeface="Arial" pitchFamily="34" charset="0"/>
            </a:endParaRPr>
          </a:p>
        </p:txBody>
      </p:sp>
      <p:pic>
        <p:nvPicPr>
          <p:cNvPr id="37" name="Picture 4" descr="http://www.wesapiens.org/hosted_file/ahFzfm5hdHVyYXNjb3BlLWhyZHITCxIKSG9zdGVkRmlsZRj14ekBDA/">
            <a:extLst>
              <a:ext uri="{FF2B5EF4-FFF2-40B4-BE49-F238E27FC236}">
                <a16:creationId xmlns:a16="http://schemas.microsoft.com/office/drawing/2014/main" xmlns="" id="{5813DA94-0CD7-4C6F-A31F-B8FD197746E2}"/>
              </a:ext>
            </a:extLst>
          </p:cNvPr>
          <p:cNvPicPr>
            <a:picLocks noChangeAspect="1" noChangeArrowheads="1"/>
          </p:cNvPicPr>
          <p:nvPr/>
        </p:nvPicPr>
        <p:blipFill>
          <a:blip r:embed="rId3" cstate="print"/>
          <a:srcRect r="15369"/>
          <a:stretch>
            <a:fillRect/>
          </a:stretch>
        </p:blipFill>
        <p:spPr bwMode="auto">
          <a:xfrm>
            <a:off x="7825767" y="2835719"/>
            <a:ext cx="994383" cy="1242594"/>
          </a:xfrm>
          <a:prstGeom prst="rect">
            <a:avLst/>
          </a:prstGeom>
          <a:noFill/>
          <a:effectLst/>
        </p:spPr>
      </p:pic>
      <p:sp>
        <p:nvSpPr>
          <p:cNvPr id="35" name="Text Placeholder 15">
            <a:extLst>
              <a:ext uri="{FF2B5EF4-FFF2-40B4-BE49-F238E27FC236}">
                <a16:creationId xmlns:a16="http://schemas.microsoft.com/office/drawing/2014/main" xmlns="" id="{D54967DE-FCDB-4CC4-ADC5-DF6A67E50B18}"/>
              </a:ext>
            </a:extLst>
          </p:cNvPr>
          <p:cNvSpPr txBox="1">
            <a:spLocks/>
          </p:cNvSpPr>
          <p:nvPr/>
        </p:nvSpPr>
        <p:spPr bwMode="auto">
          <a:xfrm>
            <a:off x="340749" y="2835718"/>
            <a:ext cx="3274810" cy="1244996"/>
          </a:xfrm>
          <a:prstGeom prst="rect">
            <a:avLst/>
          </a:prstGeom>
          <a:solidFill>
            <a:schemeClr val="accent4"/>
          </a:solidFill>
          <a:ln>
            <a:noFill/>
          </a:ln>
          <a:effectLst/>
        </p:spPr>
        <p:txBody>
          <a:bodyPr vert="horz" wrap="square" lIns="0" tIns="0" rIns="0" bIns="0" numCol="1" anchor="ctr" anchorCtr="0" compatLnSpc="1">
            <a:prstTxWarp prst="textNoShape">
              <a:avLst/>
            </a:prstTxWarp>
          </a:bodyPr>
          <a:lstStyle>
            <a:lvl1pPr marL="0" indent="0" algn="l" rtl="0" eaLnBrk="1" fontAlgn="base" hangingPunct="1">
              <a:lnSpc>
                <a:spcPct val="90000"/>
              </a:lnSpc>
              <a:spcBef>
                <a:spcPct val="20000"/>
              </a:spcBef>
              <a:spcAft>
                <a:spcPct val="0"/>
              </a:spcAft>
              <a:buClr>
                <a:schemeClr val="tx1"/>
              </a:buClr>
              <a:buFont typeface="Arial" charset="0"/>
              <a:buNone/>
              <a:defRPr sz="2400" b="1">
                <a:solidFill>
                  <a:schemeClr val="tx1"/>
                </a:solidFill>
                <a:latin typeface="+mn-lt"/>
                <a:ea typeface="Berthold Imago" pitchFamily="2" charset="-128"/>
                <a:cs typeface="Berthold Imago" pitchFamily="2" charset="-128"/>
              </a:defRPr>
            </a:lvl1pPr>
            <a:lvl2pPr marL="457200" indent="0" algn="l" rtl="0" eaLnBrk="1" fontAlgn="base" hangingPunct="1">
              <a:lnSpc>
                <a:spcPct val="90000"/>
              </a:lnSpc>
              <a:spcBef>
                <a:spcPct val="20000"/>
              </a:spcBef>
              <a:spcAft>
                <a:spcPct val="0"/>
              </a:spcAft>
              <a:buClr>
                <a:schemeClr val="tx1"/>
              </a:buClr>
              <a:buFont typeface="Arial" charset="0"/>
              <a:buNone/>
              <a:defRPr sz="2000" b="1">
                <a:solidFill>
                  <a:schemeClr val="tx1"/>
                </a:solidFill>
                <a:latin typeface="+mn-lt"/>
                <a:ea typeface="Berthold Imago" pitchFamily="2" charset="-128"/>
                <a:cs typeface="Berthold Imago" pitchFamily="2" charset="-128"/>
              </a:defRPr>
            </a:lvl2pPr>
            <a:lvl3pPr marL="914400" indent="0" algn="l" rtl="0" eaLnBrk="1" fontAlgn="base" hangingPunct="1">
              <a:lnSpc>
                <a:spcPct val="90000"/>
              </a:lnSpc>
              <a:spcBef>
                <a:spcPct val="20000"/>
              </a:spcBef>
              <a:spcAft>
                <a:spcPct val="0"/>
              </a:spcAft>
              <a:buClr>
                <a:schemeClr val="tx1"/>
              </a:buClr>
              <a:buFont typeface="Arial" charset="0"/>
              <a:buNone/>
              <a:defRPr sz="1800" b="1">
                <a:solidFill>
                  <a:schemeClr val="tx1"/>
                </a:solidFill>
                <a:latin typeface="+mn-lt"/>
                <a:ea typeface="Berthold Imago" pitchFamily="2" charset="-128"/>
                <a:cs typeface="Berthold Imago" pitchFamily="2" charset="-128"/>
              </a:defRPr>
            </a:lvl3pPr>
            <a:lvl4pPr marL="1371600" indent="0" algn="l" rtl="0" eaLnBrk="1" fontAlgn="base" hangingPunct="1">
              <a:lnSpc>
                <a:spcPct val="90000"/>
              </a:lnSpc>
              <a:spcBef>
                <a:spcPct val="20000"/>
              </a:spcBef>
              <a:spcAft>
                <a:spcPct val="0"/>
              </a:spcAft>
              <a:buClr>
                <a:schemeClr val="tx1"/>
              </a:buClr>
              <a:buFont typeface="Arial" charset="0"/>
              <a:buNone/>
              <a:defRPr sz="1600" b="1">
                <a:solidFill>
                  <a:schemeClr val="tx1"/>
                </a:solidFill>
                <a:latin typeface="+mn-lt"/>
                <a:ea typeface="Berthold Imago" pitchFamily="2" charset="-128"/>
                <a:cs typeface="Berthold Imago" pitchFamily="2" charset="-128"/>
              </a:defRPr>
            </a:lvl4pPr>
            <a:lvl5pPr marL="1828800" indent="0" algn="l" rtl="0" eaLnBrk="1" fontAlgn="base" hangingPunct="1">
              <a:lnSpc>
                <a:spcPct val="90000"/>
              </a:lnSpc>
              <a:spcBef>
                <a:spcPct val="20000"/>
              </a:spcBef>
              <a:spcAft>
                <a:spcPct val="0"/>
              </a:spcAft>
              <a:buClr>
                <a:schemeClr val="tx1"/>
              </a:buClr>
              <a:buFont typeface="Arial" charset="0"/>
              <a:buNone/>
              <a:defRPr sz="1600" b="1">
                <a:solidFill>
                  <a:schemeClr val="tx1"/>
                </a:solidFill>
                <a:latin typeface="+mn-lt"/>
                <a:ea typeface="Berthold Imago" pitchFamily="2" charset="-128"/>
                <a:cs typeface="Berthold Imago" pitchFamily="2" charset="-128"/>
              </a:defRPr>
            </a:lvl5pPr>
            <a:lvl6pPr marL="2286000" indent="0" algn="l" rtl="0" eaLnBrk="1" fontAlgn="base" hangingPunct="1">
              <a:lnSpc>
                <a:spcPct val="90000"/>
              </a:lnSpc>
              <a:spcBef>
                <a:spcPct val="20000"/>
              </a:spcBef>
              <a:spcAft>
                <a:spcPct val="0"/>
              </a:spcAft>
              <a:buClr>
                <a:schemeClr val="tx1"/>
              </a:buClr>
              <a:buNone/>
              <a:defRPr sz="1600" b="1">
                <a:solidFill>
                  <a:schemeClr val="tx1"/>
                </a:solidFill>
                <a:latin typeface="+mn-lt"/>
              </a:defRPr>
            </a:lvl6pPr>
            <a:lvl7pPr marL="2743200" indent="0" algn="l" rtl="0" eaLnBrk="1" fontAlgn="base" hangingPunct="1">
              <a:lnSpc>
                <a:spcPct val="90000"/>
              </a:lnSpc>
              <a:spcBef>
                <a:spcPct val="20000"/>
              </a:spcBef>
              <a:spcAft>
                <a:spcPct val="0"/>
              </a:spcAft>
              <a:buClr>
                <a:schemeClr val="tx1"/>
              </a:buClr>
              <a:buNone/>
              <a:defRPr sz="1600" b="1">
                <a:solidFill>
                  <a:schemeClr val="tx1"/>
                </a:solidFill>
                <a:latin typeface="+mn-lt"/>
              </a:defRPr>
            </a:lvl7pPr>
            <a:lvl8pPr marL="3200400" indent="0" algn="l" rtl="0" eaLnBrk="1" fontAlgn="base" hangingPunct="1">
              <a:lnSpc>
                <a:spcPct val="90000"/>
              </a:lnSpc>
              <a:spcBef>
                <a:spcPct val="20000"/>
              </a:spcBef>
              <a:spcAft>
                <a:spcPct val="0"/>
              </a:spcAft>
              <a:buClr>
                <a:schemeClr val="tx1"/>
              </a:buClr>
              <a:buNone/>
              <a:defRPr sz="1600" b="1">
                <a:solidFill>
                  <a:schemeClr val="tx1"/>
                </a:solidFill>
                <a:latin typeface="+mn-lt"/>
              </a:defRPr>
            </a:lvl8pPr>
            <a:lvl9pPr marL="3657600" indent="0" algn="l" rtl="0" eaLnBrk="1" fontAlgn="base" hangingPunct="1">
              <a:lnSpc>
                <a:spcPct val="90000"/>
              </a:lnSpc>
              <a:spcBef>
                <a:spcPct val="20000"/>
              </a:spcBef>
              <a:spcAft>
                <a:spcPct val="0"/>
              </a:spcAft>
              <a:buClr>
                <a:schemeClr val="tx1"/>
              </a:buClr>
              <a:buNone/>
              <a:defRPr sz="1600" b="1">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defRPr/>
            </a:pPr>
            <a:r>
              <a:rPr kumimoji="0" lang="en-GB" sz="1600" b="1" i="0" u="none" strike="noStrike" kern="0" cap="none" spc="0" normalizeH="0" baseline="0" noProof="0">
                <a:ln>
                  <a:noFill/>
                </a:ln>
                <a:solidFill>
                  <a:prstClr val="white"/>
                </a:solidFill>
                <a:effectLst/>
                <a:uLnTx/>
                <a:uFillTx/>
                <a:latin typeface="Arial"/>
                <a:ea typeface="Berthold Imago" pitchFamily="2" charset="-128"/>
                <a:cs typeface="Arial" pitchFamily="34" charset="0"/>
              </a:rPr>
              <a:t>In vitro </a:t>
            </a:r>
            <a:br>
              <a:rPr kumimoji="0" lang="en-GB" sz="1600" b="1" i="0" u="none" strike="noStrike" kern="0" cap="none" spc="0" normalizeH="0" baseline="0" noProof="0">
                <a:ln>
                  <a:noFill/>
                </a:ln>
                <a:solidFill>
                  <a:prstClr val="white"/>
                </a:solidFill>
                <a:effectLst/>
                <a:uLnTx/>
                <a:uFillTx/>
                <a:latin typeface="Arial"/>
                <a:ea typeface="Berthold Imago" pitchFamily="2" charset="-128"/>
                <a:cs typeface="Arial" pitchFamily="34" charset="0"/>
              </a:rPr>
            </a:br>
            <a:r>
              <a:rPr kumimoji="0" lang="en-GB" sz="1600" b="1" i="0" u="none" strike="noStrike" kern="0" cap="none" spc="0" normalizeH="0" baseline="0" noProof="0">
                <a:ln>
                  <a:noFill/>
                </a:ln>
                <a:solidFill>
                  <a:prstClr val="white"/>
                </a:solidFill>
                <a:effectLst/>
                <a:uLnTx/>
                <a:uFillTx/>
                <a:latin typeface="Arial"/>
                <a:ea typeface="Berthold Imago" pitchFamily="2" charset="-128"/>
                <a:cs typeface="Arial" pitchFamily="34" charset="0"/>
              </a:rPr>
              <a:t>fertili</a:t>
            </a:r>
            <a:r>
              <a:rPr kumimoji="0" lang="sr-Latn-RS" sz="1600" b="1" i="0" u="none" strike="noStrike" kern="0" cap="none" spc="0" normalizeH="0" baseline="0" noProof="0">
                <a:ln>
                  <a:noFill/>
                </a:ln>
                <a:solidFill>
                  <a:prstClr val="white"/>
                </a:solidFill>
                <a:effectLst/>
                <a:uLnTx/>
                <a:uFillTx/>
                <a:latin typeface="Arial"/>
                <a:ea typeface="Berthold Imago" pitchFamily="2" charset="-128"/>
                <a:cs typeface="Arial" pitchFamily="34" charset="0"/>
              </a:rPr>
              <a:t>zacija</a:t>
            </a:r>
            <a:r>
              <a:rPr kumimoji="0" lang="en-GB" sz="1600" b="1" i="0" u="none" strike="noStrike" kern="0" cap="none" spc="0" normalizeH="0" baseline="0" noProof="0">
                <a:ln>
                  <a:noFill/>
                </a:ln>
                <a:solidFill>
                  <a:prstClr val="white"/>
                </a:solidFill>
                <a:effectLst/>
                <a:uLnTx/>
                <a:uFillTx/>
                <a:latin typeface="Arial"/>
                <a:ea typeface="Berthold Imago" pitchFamily="2" charset="-128"/>
                <a:cs typeface="Arial" pitchFamily="34" charset="0"/>
              </a:rPr>
              <a:t> (IVF)</a:t>
            </a:r>
            <a:r>
              <a:rPr kumimoji="0" lang="en-GB" sz="1600" b="1" i="0" u="none" strike="noStrike" kern="0" cap="none" spc="0" normalizeH="0" baseline="30000" noProof="0">
                <a:ln>
                  <a:noFill/>
                </a:ln>
                <a:solidFill>
                  <a:prstClr val="white"/>
                </a:solidFill>
                <a:effectLst/>
                <a:uLnTx/>
                <a:uFillTx/>
                <a:latin typeface="Arial"/>
                <a:ea typeface="Berthold Imago" pitchFamily="2" charset="-128"/>
                <a:cs typeface="Arial" pitchFamily="34" charset="0"/>
              </a:rPr>
              <a:t>2</a:t>
            </a:r>
          </a:p>
        </p:txBody>
      </p:sp>
      <p:pic>
        <p:nvPicPr>
          <p:cNvPr id="38" name="Picture 6" descr="In vitro fertilisation (IVF) literally means ‘fertilisation in glass’ - IVF">
            <a:extLst>
              <a:ext uri="{FF2B5EF4-FFF2-40B4-BE49-F238E27FC236}">
                <a16:creationId xmlns:a16="http://schemas.microsoft.com/office/drawing/2014/main" xmlns="" id="{FE6487E6-D786-4EDA-A859-CB012A948A49}"/>
              </a:ext>
            </a:extLst>
          </p:cNvPr>
          <p:cNvPicPr>
            <a:picLocks noChangeAspect="1" noChangeArrowheads="1"/>
          </p:cNvPicPr>
          <p:nvPr/>
        </p:nvPicPr>
        <p:blipFill>
          <a:blip r:embed="rId4" cstate="print"/>
          <a:srcRect/>
          <a:stretch>
            <a:fillRect/>
          </a:stretch>
        </p:blipFill>
        <p:spPr bwMode="auto">
          <a:xfrm>
            <a:off x="3543841" y="2835716"/>
            <a:ext cx="917827" cy="1244998"/>
          </a:xfrm>
          <a:prstGeom prst="rect">
            <a:avLst/>
          </a:prstGeom>
          <a:noFill/>
          <a:effectLst/>
        </p:spPr>
      </p:pic>
      <p:sp>
        <p:nvSpPr>
          <p:cNvPr id="16" name="Content Placeholder 5">
            <a:extLst>
              <a:ext uri="{FF2B5EF4-FFF2-40B4-BE49-F238E27FC236}">
                <a16:creationId xmlns:a16="http://schemas.microsoft.com/office/drawing/2014/main" xmlns="" id="{1A74C1E0-63DE-43DE-AF21-D0B57FE562FC}"/>
              </a:ext>
            </a:extLst>
          </p:cNvPr>
          <p:cNvSpPr txBox="1">
            <a:spLocks/>
          </p:cNvSpPr>
          <p:nvPr/>
        </p:nvSpPr>
        <p:spPr bwMode="auto">
          <a:xfrm>
            <a:off x="4710689" y="2835719"/>
            <a:ext cx="4109459" cy="2215967"/>
          </a:xfrm>
          <a:prstGeom prst="rect">
            <a:avLst/>
          </a:prstGeom>
          <a:noFill/>
          <a:ln w="28575" cap="sq">
            <a:solidFill>
              <a:schemeClr val="accent3"/>
            </a:solidFill>
            <a:miter lim="800000"/>
          </a:ln>
          <a:effectLst/>
        </p:spPr>
        <p:txBody>
          <a:bodyPr vert="horz" wrap="square" lIns="0" tIns="0" rIns="36000" bIns="0" numCol="1" anchor="t" anchorCtr="0" compatLnSpc="1">
            <a:prstTxWarp prst="textNoShape">
              <a:avLst/>
            </a:prstTxWarp>
          </a:bodyPr>
          <a:lstStyle>
            <a:lvl1pPr marL="176213" indent="-176213" algn="l" rtl="0" eaLnBrk="1" fontAlgn="base" hangingPunct="1">
              <a:lnSpc>
                <a:spcPct val="90000"/>
              </a:lnSpc>
              <a:spcBef>
                <a:spcPct val="20000"/>
              </a:spcBef>
              <a:spcAft>
                <a:spcPct val="0"/>
              </a:spcAft>
              <a:buClr>
                <a:schemeClr val="tx1"/>
              </a:buClr>
              <a:buFont typeface="Arial" charset="0"/>
              <a:buChar char="•"/>
              <a:defRPr sz="2400">
                <a:solidFill>
                  <a:schemeClr val="tx1"/>
                </a:solidFill>
                <a:latin typeface="+mn-lt"/>
                <a:ea typeface="Berthold Imago" pitchFamily="2" charset="-128"/>
                <a:cs typeface="Berthold Imago" pitchFamily="2" charset="-128"/>
              </a:defRPr>
            </a:lvl1pPr>
            <a:lvl2pPr marL="536575" indent="-180975" algn="l" rtl="0" eaLnBrk="1" fontAlgn="base" hangingPunct="1">
              <a:lnSpc>
                <a:spcPct val="90000"/>
              </a:lnSpc>
              <a:spcBef>
                <a:spcPct val="20000"/>
              </a:spcBef>
              <a:spcAft>
                <a:spcPct val="0"/>
              </a:spcAft>
              <a:buClr>
                <a:schemeClr val="tx1"/>
              </a:buClr>
              <a:buFont typeface="Arial" charset="0"/>
              <a:buChar char="•"/>
              <a:defRPr sz="2000">
                <a:solidFill>
                  <a:schemeClr val="tx1"/>
                </a:solidFill>
                <a:latin typeface="+mn-lt"/>
                <a:ea typeface="Berthold Imago" pitchFamily="2" charset="-128"/>
                <a:cs typeface="Berthold Imago" pitchFamily="2" charset="-128"/>
              </a:defRPr>
            </a:lvl2pPr>
            <a:lvl3pPr marL="896938" indent="-176213" algn="l" rtl="0" eaLnBrk="1" fontAlgn="base" hangingPunct="1">
              <a:lnSpc>
                <a:spcPct val="90000"/>
              </a:lnSpc>
              <a:spcBef>
                <a:spcPct val="20000"/>
              </a:spcBef>
              <a:spcAft>
                <a:spcPct val="0"/>
              </a:spcAft>
              <a:buClr>
                <a:schemeClr val="tx1"/>
              </a:buClr>
              <a:buFont typeface="Arial" charset="0"/>
              <a:buChar char="•"/>
              <a:defRPr sz="1800">
                <a:solidFill>
                  <a:schemeClr val="tx1"/>
                </a:solidFill>
                <a:latin typeface="+mn-lt"/>
                <a:ea typeface="Berthold Imago" pitchFamily="2" charset="-128"/>
                <a:cs typeface="Berthold Imago" pitchFamily="2" charset="-128"/>
              </a:defRPr>
            </a:lvl3pPr>
            <a:lvl4pPr marL="1258888" indent="-184150" algn="l" rtl="0" eaLnBrk="1" fontAlgn="base" hangingPunct="1">
              <a:lnSpc>
                <a:spcPct val="90000"/>
              </a:lnSpc>
              <a:spcBef>
                <a:spcPct val="20000"/>
              </a:spcBef>
              <a:spcAft>
                <a:spcPct val="0"/>
              </a:spcAft>
              <a:buClr>
                <a:schemeClr val="tx1"/>
              </a:buClr>
              <a:buFont typeface="Arial" charset="0"/>
              <a:buChar char="•"/>
              <a:defRPr sz="1600">
                <a:solidFill>
                  <a:schemeClr val="tx1"/>
                </a:solidFill>
                <a:latin typeface="+mn-lt"/>
                <a:ea typeface="Berthold Imago" pitchFamily="2" charset="-128"/>
                <a:cs typeface="Berthold Imago" pitchFamily="2" charset="-128"/>
              </a:defRPr>
            </a:lvl4pPr>
            <a:lvl5pPr marL="1611313" indent="-173038" algn="l" rtl="0" eaLnBrk="1" fontAlgn="base" hangingPunct="1">
              <a:lnSpc>
                <a:spcPct val="90000"/>
              </a:lnSpc>
              <a:spcBef>
                <a:spcPct val="20000"/>
              </a:spcBef>
              <a:spcAft>
                <a:spcPct val="0"/>
              </a:spcAft>
              <a:buClr>
                <a:schemeClr val="tx1"/>
              </a:buClr>
              <a:buFont typeface="Arial" charset="0"/>
              <a:buChar char="•"/>
              <a:defRPr sz="1600">
                <a:solidFill>
                  <a:schemeClr val="tx1"/>
                </a:solidFill>
                <a:latin typeface="+mn-lt"/>
                <a:ea typeface="Berthold Imago" pitchFamily="2" charset="-128"/>
                <a:cs typeface="Berthold Imago" pitchFamily="2" charset="-128"/>
              </a:defRPr>
            </a:lvl5pPr>
            <a:lvl6pPr marL="2070100" indent="-174625" algn="l" rtl="0" eaLnBrk="1" fontAlgn="base" hangingPunct="1">
              <a:lnSpc>
                <a:spcPct val="90000"/>
              </a:lnSpc>
              <a:spcBef>
                <a:spcPct val="20000"/>
              </a:spcBef>
              <a:spcAft>
                <a:spcPct val="0"/>
              </a:spcAft>
              <a:buClr>
                <a:schemeClr val="tx1"/>
              </a:buClr>
              <a:buChar char="•"/>
              <a:defRPr sz="1600">
                <a:solidFill>
                  <a:schemeClr val="tx1"/>
                </a:solidFill>
                <a:latin typeface="+mn-lt"/>
              </a:defRPr>
            </a:lvl6pPr>
            <a:lvl7pPr marL="2527300" indent="-174625" algn="l" rtl="0" eaLnBrk="1" fontAlgn="base" hangingPunct="1">
              <a:lnSpc>
                <a:spcPct val="90000"/>
              </a:lnSpc>
              <a:spcBef>
                <a:spcPct val="20000"/>
              </a:spcBef>
              <a:spcAft>
                <a:spcPct val="0"/>
              </a:spcAft>
              <a:buClr>
                <a:schemeClr val="tx1"/>
              </a:buClr>
              <a:buChar char="•"/>
              <a:defRPr sz="1600">
                <a:solidFill>
                  <a:schemeClr val="tx1"/>
                </a:solidFill>
                <a:latin typeface="+mn-lt"/>
              </a:defRPr>
            </a:lvl7pPr>
            <a:lvl8pPr marL="2984500" indent="-174625" algn="l" rtl="0" eaLnBrk="1" fontAlgn="base" hangingPunct="1">
              <a:lnSpc>
                <a:spcPct val="90000"/>
              </a:lnSpc>
              <a:spcBef>
                <a:spcPct val="20000"/>
              </a:spcBef>
              <a:spcAft>
                <a:spcPct val="0"/>
              </a:spcAft>
              <a:buClr>
                <a:schemeClr val="tx1"/>
              </a:buClr>
              <a:buChar char="•"/>
              <a:defRPr sz="1600">
                <a:solidFill>
                  <a:schemeClr val="tx1"/>
                </a:solidFill>
                <a:latin typeface="+mn-lt"/>
              </a:defRPr>
            </a:lvl8pPr>
            <a:lvl9pPr marL="3441700" indent="-174625" algn="l" rtl="0" eaLnBrk="1" fontAlgn="base" hangingPunct="1">
              <a:lnSpc>
                <a:spcPct val="90000"/>
              </a:lnSpc>
              <a:spcBef>
                <a:spcPct val="20000"/>
              </a:spcBef>
              <a:spcAft>
                <a:spcPct val="0"/>
              </a:spcAft>
              <a:buClr>
                <a:schemeClr val="tx1"/>
              </a:buClr>
              <a:buChar char="•"/>
              <a:defRPr sz="1600">
                <a:solidFill>
                  <a:schemeClr val="tx1"/>
                </a:solidFill>
                <a:latin typeface="+mn-lt"/>
              </a:defRPr>
            </a:lvl9pPr>
          </a:lstStyle>
          <a:p>
            <a:pPr marL="176213" marR="0" lvl="0" indent="-176213" algn="l" defTabSz="914400" rtl="0" eaLnBrk="1" fontAlgn="base" latinLnBrk="0" hangingPunct="1">
              <a:lnSpc>
                <a:spcPct val="100000"/>
              </a:lnSpc>
              <a:spcBef>
                <a:spcPts val="600"/>
              </a:spcBef>
              <a:spcAft>
                <a:spcPct val="0"/>
              </a:spcAft>
              <a:buClr>
                <a:srgbClr val="000000"/>
              </a:buClr>
              <a:buSzTx/>
              <a:buFont typeface="Arial" charset="0"/>
              <a:buChar char="•"/>
              <a:tabLst/>
              <a:defRPr/>
            </a:pPr>
            <a:endParaRPr kumimoji="0" lang="en-GB" sz="1400" b="0" i="0" u="none" strike="noStrike" kern="0" cap="none" spc="0" normalizeH="0" baseline="0" noProof="0">
              <a:ln>
                <a:noFill/>
              </a:ln>
              <a:solidFill>
                <a:srgbClr val="000000"/>
              </a:solidFill>
              <a:effectLst/>
              <a:uLnTx/>
              <a:uFillTx/>
              <a:latin typeface="Imago" panose="020B0500060000020004" pitchFamily="34" charset="0"/>
              <a:ea typeface="Berthold Imago" pitchFamily="2" charset="-128"/>
              <a:cs typeface="Arial" pitchFamily="34" charset="0"/>
            </a:endParaRPr>
          </a:p>
          <a:p>
            <a:pPr marL="366713" marR="0" lvl="0" indent="-176213" algn="l" defTabSz="914400" rtl="0" eaLnBrk="1" fontAlgn="base" latinLnBrk="0" hangingPunct="1">
              <a:lnSpc>
                <a:spcPct val="100000"/>
              </a:lnSpc>
              <a:spcBef>
                <a:spcPts val="600"/>
              </a:spcBef>
              <a:spcAft>
                <a:spcPct val="0"/>
              </a:spcAft>
              <a:buClr>
                <a:srgbClr val="000000"/>
              </a:buClr>
              <a:buSzTx/>
              <a:buFont typeface="Arial" charset="0"/>
              <a:buChar char="•"/>
              <a:tabLst/>
              <a:defRPr/>
            </a:pPr>
            <a:endParaRPr kumimoji="0" lang="en-GB" sz="1400" b="0" i="0" u="none" strike="noStrike" kern="0" cap="none" spc="0" normalizeH="0" baseline="0" noProof="0">
              <a:ln>
                <a:noFill/>
              </a:ln>
              <a:solidFill>
                <a:srgbClr val="000000"/>
              </a:solidFill>
              <a:effectLst/>
              <a:uLnTx/>
              <a:uFillTx/>
              <a:latin typeface="Imago" panose="020B0500060000020004" pitchFamily="34" charset="0"/>
              <a:ea typeface="Berthold Imago" pitchFamily="2" charset="-128"/>
              <a:cs typeface="Arial" pitchFamily="34" charset="0"/>
            </a:endParaRPr>
          </a:p>
          <a:p>
            <a:pPr marL="190500" marR="0" lvl="0" indent="0" algn="l" defTabSz="914400" rtl="0" eaLnBrk="1" fontAlgn="base" latinLnBrk="0" hangingPunct="1">
              <a:lnSpc>
                <a:spcPct val="100000"/>
              </a:lnSpc>
              <a:spcBef>
                <a:spcPts val="600"/>
              </a:spcBef>
              <a:spcAft>
                <a:spcPct val="0"/>
              </a:spcAft>
              <a:buClr>
                <a:srgbClr val="000000"/>
              </a:buClr>
              <a:buSzTx/>
              <a:buFont typeface="Arial" charset="0"/>
              <a:buNone/>
              <a:tabLst/>
              <a:defRPr/>
            </a:pPr>
            <a:endParaRPr kumimoji="0" lang="en-GB" sz="1400" b="0" i="0" u="none" strike="noStrike" kern="0" cap="none" spc="0" normalizeH="0" baseline="0" noProof="0">
              <a:ln>
                <a:noFill/>
              </a:ln>
              <a:solidFill>
                <a:srgbClr val="000000"/>
              </a:solidFill>
              <a:effectLst/>
              <a:uLnTx/>
              <a:uFillTx/>
              <a:latin typeface="Imago" panose="020B0500060000020004" pitchFamily="34" charset="0"/>
              <a:ea typeface="Berthold Imago" pitchFamily="2" charset="-128"/>
              <a:cs typeface="Arial" pitchFamily="34" charset="0"/>
            </a:endParaRPr>
          </a:p>
          <a:p>
            <a:pPr marL="190500" marR="0" lvl="0" indent="0" algn="l" defTabSz="914400" rtl="0" eaLnBrk="1" fontAlgn="base" latinLnBrk="0" hangingPunct="1">
              <a:lnSpc>
                <a:spcPct val="100000"/>
              </a:lnSpc>
              <a:spcBef>
                <a:spcPts val="600"/>
              </a:spcBef>
              <a:spcAft>
                <a:spcPct val="0"/>
              </a:spcAft>
              <a:buClr>
                <a:srgbClr val="000000"/>
              </a:buClr>
              <a:buSzTx/>
              <a:buFont typeface="Arial" charset="0"/>
              <a:buNone/>
              <a:tabLst/>
              <a:defRPr/>
            </a:pPr>
            <a:endParaRPr kumimoji="0" lang="en-GB" sz="1400" b="0" i="0" u="none" strike="noStrike" kern="0" cap="none" spc="0" normalizeH="0" baseline="0" noProof="0">
              <a:ln>
                <a:noFill/>
              </a:ln>
              <a:solidFill>
                <a:srgbClr val="000000"/>
              </a:solidFill>
              <a:effectLst/>
              <a:uLnTx/>
              <a:uFillTx/>
              <a:latin typeface="Imago" panose="020B0500060000020004" pitchFamily="34" charset="0"/>
              <a:ea typeface="Berthold Imago" pitchFamily="2" charset="-128"/>
              <a:cs typeface="Arial" pitchFamily="34" charset="0"/>
            </a:endParaRPr>
          </a:p>
          <a:p>
            <a:pPr marL="190500" marR="0" lvl="0" indent="0" algn="l" defTabSz="914400" rtl="0" eaLnBrk="1" fontAlgn="base" latinLnBrk="0" hangingPunct="1">
              <a:lnSpc>
                <a:spcPct val="100000"/>
              </a:lnSpc>
              <a:spcBef>
                <a:spcPts val="600"/>
              </a:spcBef>
              <a:spcAft>
                <a:spcPct val="0"/>
              </a:spcAft>
              <a:buClr>
                <a:srgbClr val="000000"/>
              </a:buClr>
              <a:buSzTx/>
              <a:buFont typeface="Arial" charset="0"/>
              <a:buNone/>
              <a:tabLst/>
              <a:defRPr/>
            </a:pPr>
            <a:endParaRPr kumimoji="0" lang="en-GB" sz="1400" b="0" i="0" u="none" strike="noStrike" kern="0" cap="none" spc="0" normalizeH="0" baseline="0" noProof="0">
              <a:ln>
                <a:noFill/>
              </a:ln>
              <a:solidFill>
                <a:srgbClr val="000000"/>
              </a:solidFill>
              <a:effectLst/>
              <a:uLnTx/>
              <a:uFillTx/>
              <a:latin typeface="Imago" panose="020B0500060000020004" pitchFamily="34" charset="0"/>
              <a:ea typeface="Berthold Imago" pitchFamily="2" charset="-128"/>
              <a:cs typeface="Arial" pitchFamily="34" charset="0"/>
            </a:endParaRPr>
          </a:p>
          <a:p>
            <a:pPr marL="190500" marR="0" lvl="0" indent="0" algn="l" defTabSz="914400" rtl="0" eaLnBrk="1" fontAlgn="base" latinLnBrk="0" hangingPunct="1">
              <a:lnSpc>
                <a:spcPct val="100000"/>
              </a:lnSpc>
              <a:spcBef>
                <a:spcPts val="600"/>
              </a:spcBef>
              <a:spcAft>
                <a:spcPct val="0"/>
              </a:spcAft>
              <a:buClr>
                <a:srgbClr val="000000"/>
              </a:buClr>
              <a:buSzTx/>
              <a:buFont typeface="Arial" charset="0"/>
              <a:buNone/>
              <a:tabLst/>
              <a:defRPr/>
            </a:pPr>
            <a:endParaRPr kumimoji="0" lang="en-GB" sz="1400" b="0" i="0" u="none" strike="noStrike" kern="0" cap="none" spc="0" normalizeH="0" baseline="0" noProof="0">
              <a:ln>
                <a:noFill/>
              </a:ln>
              <a:solidFill>
                <a:srgbClr val="000000"/>
              </a:solidFill>
              <a:effectLst/>
              <a:uLnTx/>
              <a:uFillTx/>
              <a:latin typeface="Imago" panose="020B0500060000020004" pitchFamily="34" charset="0"/>
              <a:ea typeface="Berthold Imago" pitchFamily="2" charset="-128"/>
              <a:cs typeface="Arial" pitchFamily="34" charset="0"/>
            </a:endParaRPr>
          </a:p>
        </p:txBody>
      </p:sp>
      <p:sp>
        <p:nvSpPr>
          <p:cNvPr id="2" name="Title 1">
            <a:extLst>
              <a:ext uri="{FF2B5EF4-FFF2-40B4-BE49-F238E27FC236}">
                <a16:creationId xmlns:a16="http://schemas.microsoft.com/office/drawing/2014/main" xmlns="" id="{D5D2EAAD-5AFC-4E8F-ACF5-8901C2742B45}"/>
              </a:ext>
            </a:extLst>
          </p:cNvPr>
          <p:cNvSpPr>
            <a:spLocks noGrp="1"/>
          </p:cNvSpPr>
          <p:nvPr>
            <p:ph type="title"/>
          </p:nvPr>
        </p:nvSpPr>
        <p:spPr/>
        <p:txBody>
          <a:bodyPr>
            <a:normAutofit/>
          </a:bodyPr>
          <a:lstStyle/>
          <a:p>
            <a:r>
              <a:rPr lang="en-GB" dirty="0">
                <a:solidFill>
                  <a:srgbClr val="000099"/>
                </a:solidFill>
              </a:rPr>
              <a:t>IVF </a:t>
            </a:r>
            <a:r>
              <a:rPr lang="sr-Latn-RS" dirty="0">
                <a:solidFill>
                  <a:srgbClr val="000099"/>
                </a:solidFill>
              </a:rPr>
              <a:t>i</a:t>
            </a:r>
            <a:r>
              <a:rPr lang="en-GB" dirty="0">
                <a:solidFill>
                  <a:srgbClr val="000099"/>
                </a:solidFill>
              </a:rPr>
              <a:t> ICSI: </a:t>
            </a:r>
            <a:r>
              <a:rPr lang="sr-Latn-RS" dirty="0">
                <a:solidFill>
                  <a:srgbClr val="000099"/>
                </a:solidFill>
              </a:rPr>
              <a:t>najčešće </a:t>
            </a:r>
            <a:r>
              <a:rPr lang="en-GB" dirty="0">
                <a:solidFill>
                  <a:srgbClr val="000099"/>
                </a:solidFill>
              </a:rPr>
              <a:t>ART </a:t>
            </a:r>
            <a:r>
              <a:rPr lang="en-GB" dirty="0" err="1">
                <a:solidFill>
                  <a:srgbClr val="000099"/>
                </a:solidFill>
              </a:rPr>
              <a:t>te</a:t>
            </a:r>
            <a:r>
              <a:rPr lang="sr-Latn-RS" dirty="0">
                <a:solidFill>
                  <a:srgbClr val="000099"/>
                </a:solidFill>
              </a:rPr>
              <a:t>hnike</a:t>
            </a:r>
            <a:endParaRPr lang="en-GB" dirty="0">
              <a:solidFill>
                <a:srgbClr val="000099"/>
              </a:solidFill>
            </a:endParaRPr>
          </a:p>
        </p:txBody>
      </p:sp>
      <p:sp>
        <p:nvSpPr>
          <p:cNvPr id="7" name="Content Placeholder 6"/>
          <p:cNvSpPr>
            <a:spLocks noGrp="1"/>
          </p:cNvSpPr>
          <p:nvPr>
            <p:ph idx="1"/>
          </p:nvPr>
        </p:nvSpPr>
        <p:spPr>
          <a:xfrm>
            <a:off x="340747" y="4055477"/>
            <a:ext cx="3992170" cy="1007070"/>
          </a:xfrm>
        </p:spPr>
        <p:txBody>
          <a:bodyPr/>
          <a:lstStyle/>
          <a:p>
            <a:r>
              <a:rPr lang="en-GB" sz="1400" dirty="0"/>
              <a:t>O</a:t>
            </a:r>
            <a:r>
              <a:rPr lang="sr-Latn-RS" sz="1400" dirty="0"/>
              <a:t>v</a:t>
            </a:r>
            <a:r>
              <a:rPr lang="en-GB" sz="1400" dirty="0" err="1"/>
              <a:t>oc</a:t>
            </a:r>
            <a:r>
              <a:rPr lang="sr-Latn-RS" sz="1400" dirty="0" err="1"/>
              <a:t>iti</a:t>
            </a:r>
            <a:r>
              <a:rPr lang="sr-Latn-RS" sz="1400" dirty="0"/>
              <a:t> su</a:t>
            </a:r>
            <a:r>
              <a:rPr lang="en-GB" sz="1400" dirty="0"/>
              <a:t> </a:t>
            </a:r>
            <a:r>
              <a:rPr lang="sr-Latn-RS" sz="1400" dirty="0"/>
              <a:t>oplođeni</a:t>
            </a:r>
            <a:r>
              <a:rPr lang="en-GB" sz="1400" dirty="0"/>
              <a:t> sperm</a:t>
            </a:r>
            <a:r>
              <a:rPr lang="sr-Latn-RS" sz="1400" dirty="0"/>
              <a:t>om</a:t>
            </a:r>
            <a:r>
              <a:rPr lang="en-GB" sz="1400" dirty="0"/>
              <a:t> </a:t>
            </a:r>
            <a:r>
              <a:rPr lang="sr-Latn-RS" sz="1400" dirty="0"/>
              <a:t>u</a:t>
            </a:r>
            <a:r>
              <a:rPr lang="en-GB" sz="1400" dirty="0"/>
              <a:t> </a:t>
            </a:r>
            <a:r>
              <a:rPr lang="sr-Latn-RS" sz="1400" dirty="0"/>
              <a:t>P</a:t>
            </a:r>
            <a:r>
              <a:rPr lang="en-GB" sz="1400" dirty="0" err="1"/>
              <a:t>etri</a:t>
            </a:r>
            <a:r>
              <a:rPr lang="sr-Latn-RS" sz="1400" dirty="0" err="1"/>
              <a:t>jevoj</a:t>
            </a:r>
            <a:r>
              <a:rPr lang="sr-Latn-RS" sz="1400" dirty="0"/>
              <a:t> posudi</a:t>
            </a:r>
            <a:r>
              <a:rPr lang="en-GB" sz="1400" dirty="0"/>
              <a:t> </a:t>
            </a:r>
          </a:p>
          <a:p>
            <a:r>
              <a:rPr lang="sr-Latn-RS" sz="1400" dirty="0"/>
              <a:t>E</a:t>
            </a:r>
            <a:r>
              <a:rPr lang="en-GB" sz="1400" dirty="0" err="1"/>
              <a:t>mbr</a:t>
            </a:r>
            <a:r>
              <a:rPr lang="sr-Latn-RS" sz="1400" dirty="0"/>
              <a:t>i</a:t>
            </a:r>
            <a:r>
              <a:rPr lang="en-GB" sz="1400" dirty="0"/>
              <a:t>o</a:t>
            </a:r>
            <a:r>
              <a:rPr lang="sr-Latn-RS" sz="1400" dirty="0"/>
              <a:t>n</a:t>
            </a:r>
            <a:r>
              <a:rPr lang="en-GB" sz="1400" dirty="0"/>
              <a:t> </a:t>
            </a:r>
            <a:r>
              <a:rPr lang="sr-Latn-RS" sz="1400" dirty="0"/>
              <a:t>je</a:t>
            </a:r>
            <a:r>
              <a:rPr lang="en-GB" sz="1400" dirty="0"/>
              <a:t> </a:t>
            </a:r>
            <a:r>
              <a:rPr lang="sr-Latn-RS" sz="1400" dirty="0" smtClean="0"/>
              <a:t>kultivisan, </a:t>
            </a:r>
            <a:r>
              <a:rPr lang="sr-Latn-RS" sz="1400" dirty="0"/>
              <a:t>a potom prebačen</a:t>
            </a:r>
            <a:r>
              <a:rPr lang="en-GB" sz="1400" dirty="0"/>
              <a:t> </a:t>
            </a:r>
            <a:r>
              <a:rPr lang="sr-Latn-RS" sz="1400" dirty="0"/>
              <a:t>u matericu</a:t>
            </a:r>
            <a:endParaRPr lang="en-GB" sz="1400" dirty="0"/>
          </a:p>
        </p:txBody>
      </p:sp>
      <p:sp>
        <p:nvSpPr>
          <p:cNvPr id="24" name="Text Placeholder 23"/>
          <p:cNvSpPr>
            <a:spLocks noGrp="1"/>
          </p:cNvSpPr>
          <p:nvPr>
            <p:ph type="body" sz="quarter" idx="15"/>
          </p:nvPr>
        </p:nvSpPr>
        <p:spPr>
          <a:xfrm>
            <a:off x="281615" y="6073100"/>
            <a:ext cx="7408054" cy="698599"/>
          </a:xfrm>
        </p:spPr>
        <p:txBody>
          <a:bodyPr/>
          <a:lstStyle/>
          <a:p>
            <a:r>
              <a:rPr lang="en-GB" sz="900" dirty="0">
                <a:solidFill>
                  <a:schemeClr val="bg1"/>
                </a:solidFill>
              </a:rPr>
              <a:t>1. ESHRE. </a:t>
            </a:r>
            <a:r>
              <a:rPr lang="en-GB" sz="900" i="1" dirty="0">
                <a:solidFill>
                  <a:schemeClr val="bg1"/>
                </a:solidFill>
              </a:rPr>
              <a:t>ART fact sheet,</a:t>
            </a:r>
            <a:r>
              <a:rPr lang="en-GB" sz="900" dirty="0">
                <a:solidFill>
                  <a:schemeClr val="bg1"/>
                </a:solidFill>
              </a:rPr>
              <a:t> 2018 (update); 2. ASRM. </a:t>
            </a:r>
            <a:r>
              <a:rPr lang="en-GB" sz="900" i="1" dirty="0">
                <a:solidFill>
                  <a:schemeClr val="bg1"/>
                </a:solidFill>
              </a:rPr>
              <a:t>ART – a guide for patients</a:t>
            </a:r>
            <a:r>
              <a:rPr lang="en-GB" sz="900" dirty="0">
                <a:solidFill>
                  <a:schemeClr val="bg1"/>
                </a:solidFill>
              </a:rPr>
              <a:t>, 2015; </a:t>
            </a:r>
            <a:r>
              <a:rPr lang="en-US" sz="900" dirty="0">
                <a:solidFill>
                  <a:schemeClr val="bg1"/>
                </a:solidFill>
              </a:rPr>
              <a:t>3. </a:t>
            </a:r>
            <a:r>
              <a:rPr lang="en-GB" sz="900" dirty="0">
                <a:solidFill>
                  <a:schemeClr val="bg1"/>
                </a:solidFill>
              </a:rPr>
              <a:t>SART. </a:t>
            </a:r>
            <a:r>
              <a:rPr lang="en-GB" sz="900" i="1" dirty="0">
                <a:solidFill>
                  <a:schemeClr val="bg1"/>
                </a:solidFill>
              </a:rPr>
              <a:t>National Summary Report,</a:t>
            </a:r>
            <a:r>
              <a:rPr lang="en-GB" sz="900" dirty="0">
                <a:solidFill>
                  <a:schemeClr val="bg1"/>
                </a:solidFill>
              </a:rPr>
              <a:t> 2015</a:t>
            </a:r>
            <a:endParaRPr lang="en-US" sz="900" dirty="0">
              <a:solidFill>
                <a:schemeClr val="bg1"/>
              </a:solidFill>
            </a:endParaRPr>
          </a:p>
        </p:txBody>
      </p:sp>
      <p:sp>
        <p:nvSpPr>
          <p:cNvPr id="8" name="Content Placeholder 7"/>
          <p:cNvSpPr>
            <a:spLocks noGrp="1"/>
          </p:cNvSpPr>
          <p:nvPr>
            <p:ph idx="17"/>
          </p:nvPr>
        </p:nvSpPr>
        <p:spPr>
          <a:xfrm>
            <a:off x="4795748" y="4055477"/>
            <a:ext cx="3869778" cy="1007070"/>
          </a:xfrm>
        </p:spPr>
        <p:txBody>
          <a:bodyPr/>
          <a:lstStyle/>
          <a:p>
            <a:r>
              <a:rPr lang="sr-Latn-RS" sz="1400" dirty="0"/>
              <a:t>Jedan</a:t>
            </a:r>
            <a:r>
              <a:rPr lang="en-GB" sz="1400" dirty="0"/>
              <a:t> sperm</a:t>
            </a:r>
            <a:r>
              <a:rPr lang="sr-Latn-RS" sz="1400" dirty="0" err="1"/>
              <a:t>atozoid</a:t>
            </a:r>
            <a:r>
              <a:rPr lang="sr-Latn-RS" sz="1400" dirty="0"/>
              <a:t> se</a:t>
            </a:r>
            <a:r>
              <a:rPr lang="en-GB" sz="1400" dirty="0"/>
              <a:t> </a:t>
            </a:r>
            <a:r>
              <a:rPr lang="en-GB" sz="1400" dirty="0" err="1"/>
              <a:t>inje</a:t>
            </a:r>
            <a:r>
              <a:rPr lang="sr-Latn-RS" sz="1400" dirty="0" err="1"/>
              <a:t>ktuje</a:t>
            </a:r>
            <a:r>
              <a:rPr lang="en-GB" sz="1400" dirty="0"/>
              <a:t> </a:t>
            </a:r>
            <a:r>
              <a:rPr lang="sr-Latn-RS" sz="1400" dirty="0"/>
              <a:t>u </a:t>
            </a:r>
            <a:r>
              <a:rPr lang="en-GB" sz="1400" dirty="0"/>
              <a:t>o</a:t>
            </a:r>
            <a:r>
              <a:rPr lang="sr-Latn-RS" sz="1400" dirty="0"/>
              <a:t>v</a:t>
            </a:r>
            <a:r>
              <a:rPr lang="en-GB" sz="1400" dirty="0" err="1"/>
              <a:t>oc</a:t>
            </a:r>
            <a:r>
              <a:rPr lang="sr-Latn-RS" sz="1400" dirty="0"/>
              <a:t>i</a:t>
            </a:r>
            <a:r>
              <a:rPr lang="en-GB" sz="1400" dirty="0"/>
              <a:t>t</a:t>
            </a:r>
            <a:r>
              <a:rPr lang="sr-Latn-RS" sz="1400" dirty="0"/>
              <a:t>u</a:t>
            </a:r>
            <a:endParaRPr lang="en-GB" sz="1400" dirty="0"/>
          </a:p>
          <a:p>
            <a:r>
              <a:rPr lang="sr-Latn-RS" sz="1400" dirty="0"/>
              <a:t>E</a:t>
            </a:r>
            <a:r>
              <a:rPr lang="en-GB" sz="1400" dirty="0" err="1"/>
              <a:t>mbr</a:t>
            </a:r>
            <a:r>
              <a:rPr lang="sr-Latn-RS" sz="1400" dirty="0"/>
              <a:t>ion</a:t>
            </a:r>
            <a:r>
              <a:rPr lang="en-GB" sz="1400" dirty="0"/>
              <a:t> </a:t>
            </a:r>
            <a:r>
              <a:rPr lang="sr-Latn-RS" sz="1400" dirty="0"/>
              <a:t>se </a:t>
            </a:r>
            <a:r>
              <a:rPr lang="en-GB" sz="1400" dirty="0"/>
              <a:t> </a:t>
            </a:r>
            <a:r>
              <a:rPr lang="sr-Latn-RS" sz="1400" dirty="0"/>
              <a:t>potom </a:t>
            </a:r>
            <a:r>
              <a:rPr lang="sr-Latn-RS" sz="1400" dirty="0" err="1"/>
              <a:t>prebacije</a:t>
            </a:r>
            <a:r>
              <a:rPr lang="sr-Latn-RS" sz="1400" dirty="0"/>
              <a:t> u matericu</a:t>
            </a:r>
            <a:endParaRPr lang="en-US" sz="1400" dirty="0"/>
          </a:p>
        </p:txBody>
      </p:sp>
      <p:sp>
        <p:nvSpPr>
          <p:cNvPr id="36" name="Text Placeholder 16">
            <a:extLst>
              <a:ext uri="{FF2B5EF4-FFF2-40B4-BE49-F238E27FC236}">
                <a16:creationId xmlns:a16="http://schemas.microsoft.com/office/drawing/2014/main" xmlns="" id="{0BE054F9-324C-4971-A347-D31AB4CCD19B}"/>
              </a:ext>
            </a:extLst>
          </p:cNvPr>
          <p:cNvSpPr txBox="1">
            <a:spLocks/>
          </p:cNvSpPr>
          <p:nvPr/>
        </p:nvSpPr>
        <p:spPr bwMode="auto">
          <a:xfrm>
            <a:off x="4705364" y="2835718"/>
            <a:ext cx="3120403" cy="1244996"/>
          </a:xfrm>
          <a:prstGeom prst="rect">
            <a:avLst/>
          </a:prstGeom>
          <a:solidFill>
            <a:schemeClr val="accent3"/>
          </a:solidFill>
          <a:ln>
            <a:noFill/>
          </a:ln>
          <a:effectLst/>
        </p:spPr>
        <p:txBody>
          <a:bodyPr vert="horz" wrap="square" lIns="0" tIns="0" rIns="0" bIns="0" numCol="1" anchor="ctr" anchorCtr="0" compatLnSpc="1">
            <a:prstTxWarp prst="textNoShape">
              <a:avLst/>
            </a:prstTxWarp>
          </a:bodyPr>
          <a:lstStyle>
            <a:lvl1pPr marL="0" indent="0" algn="l" rtl="0" eaLnBrk="1" fontAlgn="base" hangingPunct="1">
              <a:lnSpc>
                <a:spcPct val="90000"/>
              </a:lnSpc>
              <a:spcBef>
                <a:spcPct val="20000"/>
              </a:spcBef>
              <a:spcAft>
                <a:spcPct val="0"/>
              </a:spcAft>
              <a:buClr>
                <a:schemeClr val="tx1"/>
              </a:buClr>
              <a:buFont typeface="Arial" charset="0"/>
              <a:buNone/>
              <a:defRPr sz="2400" b="1">
                <a:solidFill>
                  <a:schemeClr val="tx1"/>
                </a:solidFill>
                <a:latin typeface="+mn-lt"/>
                <a:ea typeface="Berthold Imago" pitchFamily="2" charset="-128"/>
                <a:cs typeface="Berthold Imago" pitchFamily="2" charset="-128"/>
              </a:defRPr>
            </a:lvl1pPr>
            <a:lvl2pPr marL="457200" indent="0" algn="l" rtl="0" eaLnBrk="1" fontAlgn="base" hangingPunct="1">
              <a:lnSpc>
                <a:spcPct val="90000"/>
              </a:lnSpc>
              <a:spcBef>
                <a:spcPct val="20000"/>
              </a:spcBef>
              <a:spcAft>
                <a:spcPct val="0"/>
              </a:spcAft>
              <a:buClr>
                <a:schemeClr val="tx1"/>
              </a:buClr>
              <a:buFont typeface="Arial" charset="0"/>
              <a:buNone/>
              <a:defRPr sz="2000" b="1">
                <a:solidFill>
                  <a:schemeClr val="tx1"/>
                </a:solidFill>
                <a:latin typeface="+mn-lt"/>
                <a:ea typeface="Berthold Imago" pitchFamily="2" charset="-128"/>
                <a:cs typeface="Berthold Imago" pitchFamily="2" charset="-128"/>
              </a:defRPr>
            </a:lvl2pPr>
            <a:lvl3pPr marL="914400" indent="0" algn="l" rtl="0" eaLnBrk="1" fontAlgn="base" hangingPunct="1">
              <a:lnSpc>
                <a:spcPct val="90000"/>
              </a:lnSpc>
              <a:spcBef>
                <a:spcPct val="20000"/>
              </a:spcBef>
              <a:spcAft>
                <a:spcPct val="0"/>
              </a:spcAft>
              <a:buClr>
                <a:schemeClr val="tx1"/>
              </a:buClr>
              <a:buFont typeface="Arial" charset="0"/>
              <a:buNone/>
              <a:defRPr sz="1800" b="1">
                <a:solidFill>
                  <a:schemeClr val="tx1"/>
                </a:solidFill>
                <a:latin typeface="+mn-lt"/>
                <a:ea typeface="Berthold Imago" pitchFamily="2" charset="-128"/>
                <a:cs typeface="Berthold Imago" pitchFamily="2" charset="-128"/>
              </a:defRPr>
            </a:lvl3pPr>
            <a:lvl4pPr marL="1371600" indent="0" algn="l" rtl="0" eaLnBrk="1" fontAlgn="base" hangingPunct="1">
              <a:lnSpc>
                <a:spcPct val="90000"/>
              </a:lnSpc>
              <a:spcBef>
                <a:spcPct val="20000"/>
              </a:spcBef>
              <a:spcAft>
                <a:spcPct val="0"/>
              </a:spcAft>
              <a:buClr>
                <a:schemeClr val="tx1"/>
              </a:buClr>
              <a:buFont typeface="Arial" charset="0"/>
              <a:buNone/>
              <a:defRPr sz="1600" b="1">
                <a:solidFill>
                  <a:schemeClr val="tx1"/>
                </a:solidFill>
                <a:latin typeface="+mn-lt"/>
                <a:ea typeface="Berthold Imago" pitchFamily="2" charset="-128"/>
                <a:cs typeface="Berthold Imago" pitchFamily="2" charset="-128"/>
              </a:defRPr>
            </a:lvl4pPr>
            <a:lvl5pPr marL="1828800" indent="0" algn="l" rtl="0" eaLnBrk="1" fontAlgn="base" hangingPunct="1">
              <a:lnSpc>
                <a:spcPct val="90000"/>
              </a:lnSpc>
              <a:spcBef>
                <a:spcPct val="20000"/>
              </a:spcBef>
              <a:spcAft>
                <a:spcPct val="0"/>
              </a:spcAft>
              <a:buClr>
                <a:schemeClr val="tx1"/>
              </a:buClr>
              <a:buFont typeface="Arial" charset="0"/>
              <a:buNone/>
              <a:defRPr sz="1600" b="1">
                <a:solidFill>
                  <a:schemeClr val="tx1"/>
                </a:solidFill>
                <a:latin typeface="+mn-lt"/>
                <a:ea typeface="Berthold Imago" pitchFamily="2" charset="-128"/>
                <a:cs typeface="Berthold Imago" pitchFamily="2" charset="-128"/>
              </a:defRPr>
            </a:lvl5pPr>
            <a:lvl6pPr marL="2286000" indent="0" algn="l" rtl="0" eaLnBrk="1" fontAlgn="base" hangingPunct="1">
              <a:lnSpc>
                <a:spcPct val="90000"/>
              </a:lnSpc>
              <a:spcBef>
                <a:spcPct val="20000"/>
              </a:spcBef>
              <a:spcAft>
                <a:spcPct val="0"/>
              </a:spcAft>
              <a:buClr>
                <a:schemeClr val="tx1"/>
              </a:buClr>
              <a:buNone/>
              <a:defRPr sz="1600" b="1">
                <a:solidFill>
                  <a:schemeClr val="tx1"/>
                </a:solidFill>
                <a:latin typeface="+mn-lt"/>
              </a:defRPr>
            </a:lvl6pPr>
            <a:lvl7pPr marL="2743200" indent="0" algn="l" rtl="0" eaLnBrk="1" fontAlgn="base" hangingPunct="1">
              <a:lnSpc>
                <a:spcPct val="90000"/>
              </a:lnSpc>
              <a:spcBef>
                <a:spcPct val="20000"/>
              </a:spcBef>
              <a:spcAft>
                <a:spcPct val="0"/>
              </a:spcAft>
              <a:buClr>
                <a:schemeClr val="tx1"/>
              </a:buClr>
              <a:buNone/>
              <a:defRPr sz="1600" b="1">
                <a:solidFill>
                  <a:schemeClr val="tx1"/>
                </a:solidFill>
                <a:latin typeface="+mn-lt"/>
              </a:defRPr>
            </a:lvl7pPr>
            <a:lvl8pPr marL="3200400" indent="0" algn="l" rtl="0" eaLnBrk="1" fontAlgn="base" hangingPunct="1">
              <a:lnSpc>
                <a:spcPct val="90000"/>
              </a:lnSpc>
              <a:spcBef>
                <a:spcPct val="20000"/>
              </a:spcBef>
              <a:spcAft>
                <a:spcPct val="0"/>
              </a:spcAft>
              <a:buClr>
                <a:schemeClr val="tx1"/>
              </a:buClr>
              <a:buNone/>
              <a:defRPr sz="1600" b="1">
                <a:solidFill>
                  <a:schemeClr val="tx1"/>
                </a:solidFill>
                <a:latin typeface="+mn-lt"/>
              </a:defRPr>
            </a:lvl8pPr>
            <a:lvl9pPr marL="3657600" indent="0" algn="l" rtl="0" eaLnBrk="1" fontAlgn="base" hangingPunct="1">
              <a:lnSpc>
                <a:spcPct val="90000"/>
              </a:lnSpc>
              <a:spcBef>
                <a:spcPct val="20000"/>
              </a:spcBef>
              <a:spcAft>
                <a:spcPct val="0"/>
              </a:spcAft>
              <a:buClr>
                <a:schemeClr val="tx1"/>
              </a:buClr>
              <a:buNone/>
              <a:defRPr sz="1600" b="1">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defRPr/>
            </a:pPr>
            <a:r>
              <a:rPr kumimoji="0" lang="en-GB" sz="1600" b="1" i="0" u="none" strike="noStrike" kern="0" cap="none" spc="0" normalizeH="0" baseline="0" noProof="0">
                <a:ln>
                  <a:noFill/>
                </a:ln>
                <a:solidFill>
                  <a:prstClr val="white"/>
                </a:solidFill>
                <a:effectLst/>
                <a:uLnTx/>
                <a:uFillTx/>
                <a:latin typeface="Arial"/>
                <a:ea typeface="Berthold Imago" pitchFamily="2" charset="-128"/>
                <a:cs typeface="Arial" pitchFamily="34" charset="0"/>
              </a:rPr>
              <a:t>Intra-cytoplasm</a:t>
            </a:r>
            <a:r>
              <a:rPr kumimoji="0" lang="sr-Latn-RS" sz="1600" b="1" i="0" u="none" strike="noStrike" kern="0" cap="none" spc="0" normalizeH="0" baseline="0" noProof="0">
                <a:ln>
                  <a:noFill/>
                </a:ln>
                <a:solidFill>
                  <a:prstClr val="white"/>
                </a:solidFill>
                <a:effectLst/>
                <a:uLnTx/>
                <a:uFillTx/>
                <a:latin typeface="Arial"/>
                <a:ea typeface="Berthold Imago" pitchFamily="2" charset="-128"/>
                <a:cs typeface="Arial" pitchFamily="34" charset="0"/>
              </a:rPr>
              <a:t>atična</a:t>
            </a:r>
            <a:r>
              <a:rPr kumimoji="0" lang="en-GB" sz="1600" b="1" i="0" u="none" strike="noStrike" kern="0" cap="none" spc="0" normalizeH="0" baseline="0" noProof="0">
                <a:ln>
                  <a:noFill/>
                </a:ln>
                <a:solidFill>
                  <a:prstClr val="white"/>
                </a:solidFill>
                <a:effectLst/>
                <a:uLnTx/>
                <a:uFillTx/>
                <a:latin typeface="Arial"/>
                <a:ea typeface="Berthold Imago" pitchFamily="2" charset="-128"/>
                <a:cs typeface="Arial" pitchFamily="34" charset="0"/>
              </a:rPr>
              <a:t> sperm </a:t>
            </a:r>
            <a:br>
              <a:rPr kumimoji="0" lang="en-GB" sz="1600" b="1" i="0" u="none" strike="noStrike" kern="0" cap="none" spc="0" normalizeH="0" baseline="0" noProof="0">
                <a:ln>
                  <a:noFill/>
                </a:ln>
                <a:solidFill>
                  <a:prstClr val="white"/>
                </a:solidFill>
                <a:effectLst/>
                <a:uLnTx/>
                <a:uFillTx/>
                <a:latin typeface="Arial"/>
                <a:ea typeface="Berthold Imago" pitchFamily="2" charset="-128"/>
                <a:cs typeface="Arial" pitchFamily="34" charset="0"/>
              </a:rPr>
            </a:br>
            <a:r>
              <a:rPr kumimoji="0" lang="en-GB" sz="1600" b="1" i="0" u="none" strike="noStrike" kern="0" cap="none" spc="0" normalizeH="0" baseline="0" noProof="0">
                <a:ln>
                  <a:noFill/>
                </a:ln>
                <a:solidFill>
                  <a:prstClr val="white"/>
                </a:solidFill>
                <a:effectLst/>
                <a:uLnTx/>
                <a:uFillTx/>
                <a:latin typeface="Arial"/>
                <a:ea typeface="Berthold Imago" pitchFamily="2" charset="-128"/>
                <a:cs typeface="Arial" pitchFamily="34" charset="0"/>
              </a:rPr>
              <a:t>inje</a:t>
            </a:r>
            <a:r>
              <a:rPr kumimoji="0" lang="sr-Latn-RS" sz="1600" b="1" i="0" u="none" strike="noStrike" kern="0" cap="none" spc="0" normalizeH="0" baseline="0" noProof="0">
                <a:ln>
                  <a:noFill/>
                </a:ln>
                <a:solidFill>
                  <a:prstClr val="white"/>
                </a:solidFill>
                <a:effectLst/>
                <a:uLnTx/>
                <a:uFillTx/>
                <a:latin typeface="Arial"/>
                <a:ea typeface="Berthold Imago" pitchFamily="2" charset="-128"/>
                <a:cs typeface="Arial" pitchFamily="34" charset="0"/>
              </a:rPr>
              <a:t>kcija</a:t>
            </a:r>
            <a:r>
              <a:rPr kumimoji="0" lang="en-GB" sz="1600" b="1" i="0" u="none" strike="noStrike" kern="0" cap="none" spc="0" normalizeH="0" baseline="0" noProof="0">
                <a:ln>
                  <a:noFill/>
                </a:ln>
                <a:solidFill>
                  <a:prstClr val="white"/>
                </a:solidFill>
                <a:effectLst/>
                <a:uLnTx/>
                <a:uFillTx/>
                <a:latin typeface="Arial"/>
                <a:ea typeface="Berthold Imago" pitchFamily="2" charset="-128"/>
                <a:cs typeface="Arial" pitchFamily="34" charset="0"/>
              </a:rPr>
              <a:t> (ICSI)</a:t>
            </a:r>
            <a:r>
              <a:rPr kumimoji="0" lang="en-GB" sz="1600" b="1" i="0" u="none" strike="noStrike" kern="0" cap="none" spc="0" normalizeH="0" baseline="30000" noProof="0">
                <a:ln>
                  <a:noFill/>
                </a:ln>
                <a:solidFill>
                  <a:prstClr val="white"/>
                </a:solidFill>
                <a:effectLst/>
                <a:uLnTx/>
                <a:uFillTx/>
                <a:latin typeface="Arial"/>
                <a:ea typeface="Berthold Imago" pitchFamily="2" charset="-128"/>
                <a:cs typeface="Arial" pitchFamily="34" charset="0"/>
              </a:rPr>
              <a:t>2</a:t>
            </a:r>
          </a:p>
        </p:txBody>
      </p:sp>
      <p:sp>
        <p:nvSpPr>
          <p:cNvPr id="40" name="Text Placeholder 4">
            <a:extLst>
              <a:ext uri="{FF2B5EF4-FFF2-40B4-BE49-F238E27FC236}">
                <a16:creationId xmlns:a16="http://schemas.microsoft.com/office/drawing/2014/main" xmlns="" id="{260A3350-5212-4546-9B50-4C72542B4D80}"/>
              </a:ext>
            </a:extLst>
          </p:cNvPr>
          <p:cNvSpPr txBox="1">
            <a:spLocks/>
          </p:cNvSpPr>
          <p:nvPr/>
        </p:nvSpPr>
        <p:spPr bwMode="auto">
          <a:xfrm>
            <a:off x="5050800" y="6422400"/>
            <a:ext cx="3712464" cy="192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18000" rIns="0" bIns="18000" numCol="1" anchor="b" anchorCtr="0" compatLnSpc="1">
            <a:prstTxWarp prst="textNoShape">
              <a:avLst/>
            </a:prstTxWarp>
            <a:noAutofit/>
          </a:bodyPr>
          <a:lstStyle>
            <a:lvl1pPr marL="0" indent="0" algn="l" rtl="0" eaLnBrk="0" fontAlgn="base" hangingPunct="0">
              <a:spcBef>
                <a:spcPts val="0"/>
              </a:spcBef>
              <a:spcAft>
                <a:spcPts val="0"/>
              </a:spcAft>
              <a:buSzPct val="100000"/>
              <a:buNone/>
              <a:defRPr sz="1000">
                <a:solidFill>
                  <a:srgbClr val="000000"/>
                </a:solidFill>
                <a:latin typeface="Imago" charset="0"/>
                <a:ea typeface="ＭＳ Ｐゴシック" pitchFamily="-105" charset="-128"/>
                <a:cs typeface="ＭＳ Ｐゴシック" pitchFamily="-105" charset="-128"/>
              </a:defRPr>
            </a:lvl1pPr>
            <a:lvl2pPr marL="485775" indent="-238125" algn="l" rtl="0" eaLnBrk="0" fontAlgn="base" hangingPunct="0">
              <a:spcBef>
                <a:spcPts val="0"/>
              </a:spcBef>
              <a:spcAft>
                <a:spcPts val="600"/>
              </a:spcAft>
              <a:buChar char="–"/>
              <a:defRPr sz="1800">
                <a:solidFill>
                  <a:srgbClr val="000000"/>
                </a:solidFill>
                <a:latin typeface="Imago" charset="0"/>
                <a:ea typeface="ＭＳ Ｐゴシック" pitchFamily="-105" charset="-128"/>
              </a:defRPr>
            </a:lvl2pPr>
            <a:lvl3pPr marL="704850" indent="-209550" algn="l" rtl="0" eaLnBrk="0" fontAlgn="base" hangingPunct="0">
              <a:spcBef>
                <a:spcPts val="0"/>
              </a:spcBef>
              <a:spcAft>
                <a:spcPts val="600"/>
              </a:spcAft>
              <a:buChar char="•"/>
              <a:defRPr sz="1600">
                <a:solidFill>
                  <a:srgbClr val="000000"/>
                </a:solidFill>
                <a:latin typeface="Imago" charset="0"/>
                <a:ea typeface="ヒラギノ角ゴ Pro W3" pitchFamily="48" charset="-128"/>
                <a:cs typeface="ヒラギノ角ゴ Pro W3" pitchFamily="48" charset="-128"/>
              </a:defRPr>
            </a:lvl3pPr>
            <a:lvl4pPr marL="914400" indent="-190500" algn="l" rtl="0" eaLnBrk="0" fontAlgn="base" hangingPunct="0">
              <a:spcBef>
                <a:spcPts val="0"/>
              </a:spcBef>
              <a:spcAft>
                <a:spcPts val="600"/>
              </a:spcAft>
              <a:buChar char="–"/>
              <a:defRPr sz="1400">
                <a:solidFill>
                  <a:srgbClr val="000000"/>
                </a:solidFill>
                <a:latin typeface="Imago" charset="0"/>
                <a:ea typeface="ヒラギノ角ゴ Pro W3" pitchFamily="48" charset="-128"/>
                <a:cs typeface="ヒラギノ角ゴ Pro W3" pitchFamily="48" charset="-128"/>
              </a:defRPr>
            </a:lvl4pPr>
            <a:lvl5pPr marL="1104900" indent="-171450" algn="l" rtl="0" eaLnBrk="0" fontAlgn="base" hangingPunct="0">
              <a:spcBef>
                <a:spcPts val="0"/>
              </a:spcBef>
              <a:spcAft>
                <a:spcPts val="600"/>
              </a:spcAft>
              <a:buChar char="»"/>
              <a:defRPr sz="1200">
                <a:solidFill>
                  <a:srgbClr val="000000"/>
                </a:solidFill>
                <a:latin typeface="Imago" charset="0"/>
                <a:ea typeface="ヒラギノ角ゴ Pro W3" pitchFamily="48" charset="-128"/>
                <a:cs typeface="ヒラギノ角ゴ Pro W3" pitchFamily="48" charset="-128"/>
              </a:defRPr>
            </a:lvl5pPr>
            <a:lvl6pPr marL="2347913" indent="-285750" algn="l" rtl="0" fontAlgn="base">
              <a:spcBef>
                <a:spcPct val="20000"/>
              </a:spcBef>
              <a:spcAft>
                <a:spcPct val="0"/>
              </a:spcAft>
              <a:buChar char="»"/>
              <a:defRPr sz="1600">
                <a:solidFill>
                  <a:srgbClr val="000000"/>
                </a:solidFill>
                <a:latin typeface="+mn-lt"/>
                <a:ea typeface="ヒラギノ角ゴ Pro W3" pitchFamily="48" charset="-128"/>
                <a:cs typeface="ヒラギノ角ゴ Pro W3" pitchFamily="48" charset="-128"/>
              </a:defRPr>
            </a:lvl6pPr>
            <a:lvl7pPr marL="2805113" indent="-285750" algn="l" rtl="0" fontAlgn="base">
              <a:spcBef>
                <a:spcPct val="20000"/>
              </a:spcBef>
              <a:spcAft>
                <a:spcPct val="0"/>
              </a:spcAft>
              <a:buChar char="»"/>
              <a:defRPr sz="1600">
                <a:solidFill>
                  <a:srgbClr val="000000"/>
                </a:solidFill>
                <a:latin typeface="+mn-lt"/>
                <a:ea typeface="ヒラギノ角ゴ Pro W3" pitchFamily="48" charset="-128"/>
                <a:cs typeface="ヒラギノ角ゴ Pro W3" pitchFamily="48" charset="-128"/>
              </a:defRPr>
            </a:lvl7pPr>
            <a:lvl8pPr marL="3262313" indent="-285750" algn="l" rtl="0" fontAlgn="base">
              <a:spcBef>
                <a:spcPct val="20000"/>
              </a:spcBef>
              <a:spcAft>
                <a:spcPct val="0"/>
              </a:spcAft>
              <a:buChar char="»"/>
              <a:defRPr sz="1600">
                <a:solidFill>
                  <a:srgbClr val="000000"/>
                </a:solidFill>
                <a:latin typeface="+mn-lt"/>
                <a:ea typeface="ヒラギノ角ゴ Pro W3" pitchFamily="48" charset="-128"/>
                <a:cs typeface="ヒラギノ角ゴ Pro W3" pitchFamily="48" charset="-128"/>
              </a:defRPr>
            </a:lvl8pPr>
            <a:lvl9pPr marL="3719513" indent="-285750" algn="l" rtl="0" fontAlgn="base">
              <a:spcBef>
                <a:spcPct val="20000"/>
              </a:spcBef>
              <a:spcAft>
                <a:spcPct val="0"/>
              </a:spcAft>
              <a:buChar char="»"/>
              <a:defRPr sz="1600">
                <a:solidFill>
                  <a:srgbClr val="000000"/>
                </a:solidFill>
                <a:latin typeface="+mn-lt"/>
                <a:ea typeface="ヒラギノ角ゴ Pro W3" pitchFamily="48" charset="-128"/>
                <a:cs typeface="ヒラギノ角ゴ Pro W3" pitchFamily="48" charset="-128"/>
              </a:defRPr>
            </a:lvl9pPr>
          </a:lstStyle>
          <a:p>
            <a:pPr marL="0" marR="0" lvl="0" indent="0" algn="r" defTabSz="914400" rtl="0" eaLnBrk="1" fontAlgn="base" latinLnBrk="0" hangingPunct="1">
              <a:lnSpc>
                <a:spcPct val="100000"/>
              </a:lnSpc>
              <a:spcBef>
                <a:spcPts val="0"/>
              </a:spcBef>
              <a:spcAft>
                <a:spcPts val="0"/>
              </a:spcAft>
              <a:buClrTx/>
              <a:buSzPct val="100000"/>
              <a:buFontTx/>
              <a:buNone/>
              <a:tabLst/>
              <a:defRPr/>
            </a:pPr>
            <a:endParaRPr kumimoji="0" lang="en-US" sz="1000" b="0" i="0" u="none" strike="noStrike" kern="1200" cap="none" spc="0" normalizeH="0" baseline="0" noProof="0">
              <a:ln>
                <a:noFill/>
              </a:ln>
              <a:solidFill>
                <a:srgbClr val="000000"/>
              </a:solidFill>
              <a:effectLst/>
              <a:uLnTx/>
              <a:uFillTx/>
              <a:latin typeface="Imago" charset="0"/>
              <a:ea typeface="ＭＳ Ｐゴシック" pitchFamily="-105" charset="-128"/>
              <a:cs typeface="Arial" pitchFamily="34" charset="0"/>
            </a:endParaRPr>
          </a:p>
        </p:txBody>
      </p:sp>
      <p:sp>
        <p:nvSpPr>
          <p:cNvPr id="13" name="Rectangle 12">
            <a:extLst>
              <a:ext uri="{FF2B5EF4-FFF2-40B4-BE49-F238E27FC236}">
                <a16:creationId xmlns:a16="http://schemas.microsoft.com/office/drawing/2014/main" xmlns="" id="{C7BABDE2-2EA8-4E4B-AF56-F103D54EC841}"/>
              </a:ext>
            </a:extLst>
          </p:cNvPr>
          <p:cNvSpPr/>
          <p:nvPr/>
        </p:nvSpPr>
        <p:spPr>
          <a:xfrm>
            <a:off x="406400" y="5210622"/>
            <a:ext cx="8353425" cy="577407"/>
          </a:xfrm>
          <a:prstGeom prst="rect">
            <a:avLst/>
          </a:prstGeom>
          <a:noFill/>
          <a:ln w="31750" cap="flat" cmpd="sng" algn="ctr">
            <a:noFill/>
            <a:prstDash val="solid"/>
          </a:ln>
          <a:effectLst/>
        </p:spPr>
        <p:txBody>
          <a:bodyPr tIns="18288" bIns="18288" rtlCol="0" anchor="ctr"/>
          <a:lstStyle/>
          <a:p>
            <a:pPr lvl="0" algn="ctr" eaLnBrk="1" fontAlgn="auto" hangingPunct="1">
              <a:spcBef>
                <a:spcPts val="0"/>
              </a:spcBef>
              <a:spcAft>
                <a:spcPts val="0"/>
              </a:spcAft>
              <a:defRPr/>
            </a:pPr>
            <a:r>
              <a:rPr lang="en-GB" b="1" dirty="0">
                <a:solidFill>
                  <a:srgbClr val="000000"/>
                </a:solidFill>
                <a:latin typeface="Times New Roman" panose="02020603050405020304" pitchFamily="18" charset="0"/>
                <a:cs typeface="Times New Roman" panose="02020603050405020304" pitchFamily="18" charset="0"/>
              </a:rPr>
              <a:t>IVF </a:t>
            </a:r>
            <a:r>
              <a:rPr lang="sr-Latn-RS" b="1" dirty="0">
                <a:solidFill>
                  <a:srgbClr val="000000"/>
                </a:solidFill>
                <a:latin typeface="Times New Roman" panose="02020603050405020304" pitchFamily="18" charset="0"/>
                <a:cs typeface="Times New Roman" panose="02020603050405020304" pitchFamily="18" charset="0"/>
              </a:rPr>
              <a:t>i</a:t>
            </a:r>
            <a:r>
              <a:rPr lang="en-GB" b="1" dirty="0">
                <a:solidFill>
                  <a:srgbClr val="000000"/>
                </a:solidFill>
                <a:latin typeface="Times New Roman" panose="02020603050405020304" pitchFamily="18" charset="0"/>
                <a:cs typeface="Times New Roman" panose="02020603050405020304" pitchFamily="18" charset="0"/>
              </a:rPr>
              <a:t> ICSI </a:t>
            </a:r>
            <a:r>
              <a:rPr lang="sr-Latn-RS" b="1" dirty="0">
                <a:solidFill>
                  <a:srgbClr val="000000"/>
                </a:solidFill>
                <a:latin typeface="Times New Roman" panose="02020603050405020304" pitchFamily="18" charset="0"/>
                <a:cs typeface="Times New Roman" panose="02020603050405020304" pitchFamily="18" charset="0"/>
              </a:rPr>
              <a:t>uporedive stope ishoda </a:t>
            </a:r>
            <a:r>
              <a:rPr lang="en-GB" b="1" dirty="0">
                <a:solidFill>
                  <a:srgbClr val="000000"/>
                </a:solidFill>
                <a:latin typeface="Times New Roman" panose="02020603050405020304" pitchFamily="18" charset="0"/>
                <a:cs typeface="Times New Roman" panose="02020603050405020304" pitchFamily="18" charset="0"/>
              </a:rPr>
              <a:t>(</a:t>
            </a:r>
            <a:r>
              <a:rPr lang="sr-Latn-RS" b="1" dirty="0">
                <a:solidFill>
                  <a:srgbClr val="000000"/>
                </a:solidFill>
                <a:latin typeface="Times New Roman" panose="02020603050405020304" pitchFamily="18" charset="0"/>
                <a:cs typeface="Times New Roman" panose="02020603050405020304" pitchFamily="18" charset="0"/>
              </a:rPr>
              <a:t>stopa </a:t>
            </a:r>
            <a:r>
              <a:rPr lang="sr-Latn-RS" b="1" dirty="0" err="1">
                <a:solidFill>
                  <a:srgbClr val="000000"/>
                </a:solidFill>
                <a:latin typeface="Times New Roman" panose="02020603050405020304" pitchFamily="18" charset="0"/>
                <a:cs typeface="Times New Roman" panose="02020603050405020304" pitchFamily="18" charset="0"/>
              </a:rPr>
              <a:t>živorođenosti</a:t>
            </a:r>
            <a:r>
              <a:rPr lang="sr-Latn-RS" b="1" dirty="0">
                <a:solidFill>
                  <a:srgbClr val="000000"/>
                </a:solidFill>
                <a:latin typeface="Times New Roman" panose="02020603050405020304" pitchFamily="18" charset="0"/>
                <a:cs typeface="Times New Roman" panose="02020603050405020304" pitchFamily="18" charset="0"/>
              </a:rPr>
              <a:t> po </a:t>
            </a:r>
            <a:r>
              <a:rPr lang="sr-Latn-RS" b="1" dirty="0" err="1">
                <a:solidFill>
                  <a:srgbClr val="000000"/>
                </a:solidFill>
                <a:latin typeface="Times New Roman" panose="02020603050405020304" pitchFamily="18" charset="0"/>
                <a:cs typeface="Times New Roman" panose="02020603050405020304" pitchFamily="18" charset="0"/>
              </a:rPr>
              <a:t>cikusu</a:t>
            </a:r>
            <a:r>
              <a:rPr lang="en-GB" b="1" dirty="0">
                <a:solidFill>
                  <a:srgbClr val="000000"/>
                </a:solidFill>
                <a:latin typeface="Times New Roman" panose="02020603050405020304" pitchFamily="18" charset="0"/>
                <a:cs typeface="Times New Roman" panose="02020603050405020304" pitchFamily="18" charset="0"/>
              </a:rPr>
              <a:t>, 48.2%)</a:t>
            </a:r>
            <a:r>
              <a:rPr lang="en-GB" sz="1400" b="1" baseline="30000" dirty="0">
                <a:solidFill>
                  <a:srgbClr val="000000"/>
                </a:solidFill>
                <a:latin typeface="Arial"/>
                <a:ea typeface="+mn-ea"/>
                <a:cs typeface="+mn-cs"/>
              </a:rPr>
              <a:t>3*</a:t>
            </a:r>
            <a:r>
              <a:rPr lang="en-GB" sz="1400" b="1" dirty="0">
                <a:solidFill>
                  <a:srgbClr val="000000"/>
                </a:solidFill>
                <a:latin typeface="Arial"/>
                <a:ea typeface="+mn-ea"/>
                <a:cs typeface="+mn-cs"/>
              </a:rPr>
              <a:t> </a:t>
            </a:r>
          </a:p>
        </p:txBody>
      </p:sp>
      <p:sp>
        <p:nvSpPr>
          <p:cNvPr id="15" name="Rectangle 14">
            <a:extLst>
              <a:ext uri="{FF2B5EF4-FFF2-40B4-BE49-F238E27FC236}">
                <a16:creationId xmlns:a16="http://schemas.microsoft.com/office/drawing/2014/main" xmlns="" id="{33094CA6-6784-4A70-8DB4-3327545B0428}"/>
              </a:ext>
            </a:extLst>
          </p:cNvPr>
          <p:cNvSpPr/>
          <p:nvPr/>
        </p:nvSpPr>
        <p:spPr>
          <a:xfrm>
            <a:off x="323850" y="5189577"/>
            <a:ext cx="8496299" cy="581025"/>
          </a:xfrm>
          <a:prstGeom prst="rect">
            <a:avLst/>
          </a:prstGeom>
          <a:noFill/>
          <a:ln w="28575" cap="flat" cmpd="sng" algn="ctr">
            <a:solidFill>
              <a:schemeClr val="bg2"/>
            </a:solidFill>
            <a:prstDash val="solid"/>
          </a:ln>
          <a:effectLst/>
        </p:spPr>
        <p:txBody>
          <a:bodyPr rtlCol="0" anchor="ctr"/>
          <a:lstStyle/>
          <a:p>
            <a:pPr marL="268287"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xmlns="" id="{1F287AEB-3DE2-4E6E-AEA1-73E49789CA95}"/>
              </a:ext>
            </a:extLst>
          </p:cNvPr>
          <p:cNvSpPr txBox="1">
            <a:spLocks/>
          </p:cNvSpPr>
          <p:nvPr/>
        </p:nvSpPr>
        <p:spPr>
          <a:xfrm>
            <a:off x="481515" y="1525585"/>
            <a:ext cx="8496300" cy="755600"/>
          </a:xfrm>
          <a:prstGeom prst="rect">
            <a:avLst/>
          </a:prstGeom>
        </p:spPr>
        <p:txBody>
          <a:bodyPr vert="horz" lIns="0" tIns="0" rIns="91440" bIns="45720" rtlCol="0">
            <a:noAutofit/>
          </a:bodyPr>
          <a:lstStyle>
            <a:lvl1pPr marL="177800" indent="-177800" algn="l" defTabSz="914400" rtl="0" eaLnBrk="1" latinLnBrk="0" hangingPunct="1">
              <a:spcBef>
                <a:spcPts val="0"/>
              </a:spcBef>
              <a:spcAft>
                <a:spcPts val="300"/>
              </a:spcAft>
              <a:buFont typeface="Arial" panose="020B0604020202020204" pitchFamily="34" charset="0"/>
              <a:buChar char="•"/>
              <a:defRPr sz="1600" kern="1200">
                <a:solidFill>
                  <a:schemeClr val="tx2"/>
                </a:solidFill>
                <a:latin typeface="+mn-lt"/>
                <a:ea typeface="+mn-ea"/>
                <a:cs typeface="+mn-cs"/>
              </a:defRPr>
            </a:lvl1pPr>
            <a:lvl2pPr marL="360363" indent="-182563" algn="l" defTabSz="914400" rtl="0" eaLnBrk="1" latinLnBrk="0" hangingPunct="1">
              <a:spcBef>
                <a:spcPts val="0"/>
              </a:spcBef>
              <a:spcAft>
                <a:spcPts val="300"/>
              </a:spcAft>
              <a:buFont typeface="Arial" panose="020B0604020202020204" pitchFamily="34" charset="0"/>
              <a:buChar char="–"/>
              <a:defRPr sz="1400" kern="1200">
                <a:solidFill>
                  <a:schemeClr val="tx2"/>
                </a:solidFill>
                <a:latin typeface="+mn-lt"/>
                <a:ea typeface="+mn-ea"/>
                <a:cs typeface="+mn-cs"/>
              </a:defRPr>
            </a:lvl2pPr>
            <a:lvl3pPr marL="536575" indent="-176213" algn="l" defTabSz="914400" rtl="0" eaLnBrk="1" latinLnBrk="0" hangingPunct="1">
              <a:spcBef>
                <a:spcPts val="0"/>
              </a:spcBef>
              <a:spcAft>
                <a:spcPts val="300"/>
              </a:spcAft>
              <a:buFont typeface="Arial" panose="020B0604020202020204" pitchFamily="34" charset="0"/>
              <a:buChar char="•"/>
              <a:defRPr sz="1200" kern="1200">
                <a:solidFill>
                  <a:schemeClr val="tx2"/>
                </a:solidFill>
                <a:latin typeface="+mn-lt"/>
                <a:ea typeface="+mn-ea"/>
                <a:cs typeface="+mn-cs"/>
              </a:defRPr>
            </a:lvl3pPr>
            <a:lvl4pPr marL="738188" indent="-201613" algn="l" defTabSz="914400" rtl="0" eaLnBrk="1" latinLnBrk="0" hangingPunct="1">
              <a:spcBef>
                <a:spcPts val="0"/>
              </a:spcBef>
              <a:spcAft>
                <a:spcPts val="300"/>
              </a:spcAft>
              <a:buFont typeface="Arial" panose="020B0604020202020204" pitchFamily="34" charset="0"/>
              <a:buChar char="–"/>
              <a:tabLst/>
              <a:defRPr sz="1100" kern="1200" baseline="0">
                <a:solidFill>
                  <a:schemeClr val="tx2"/>
                </a:solidFill>
                <a:latin typeface="+mn-lt"/>
                <a:ea typeface="+mn-ea"/>
                <a:cs typeface="+mn-cs"/>
              </a:defRPr>
            </a:lvl4pPr>
            <a:lvl5pPr marL="973138" indent="-217488" algn="l" defTabSz="914400" rtl="0" eaLnBrk="1" latinLnBrk="0" hangingPunct="1">
              <a:spcBef>
                <a:spcPts val="0"/>
              </a:spcBef>
              <a:spcAft>
                <a:spcPts val="300"/>
              </a:spcAft>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1800"/>
              </a:spcAft>
              <a:buNone/>
            </a:pPr>
            <a:r>
              <a:rPr lang="sr-Latn-RS" sz="1800" dirty="0">
                <a:latin typeface="Times New Roman" panose="02020603050405020304" pitchFamily="18" charset="0"/>
                <a:cs typeface="Times New Roman" panose="02020603050405020304" pitchFamily="18" charset="0"/>
              </a:rPr>
              <a:t>Godišnje se na globalnom nivou prijavi oko 1,5 milion ART ciklusa koji kao rezultat imaju oko 333 000 očekivanih porođaja</a:t>
            </a:r>
            <a:r>
              <a:rPr lang="sr-Latn-RS" sz="1800" baseline="30000" dirty="0">
                <a:latin typeface="Times New Roman" panose="02020603050405020304" pitchFamily="18" charset="0"/>
                <a:cs typeface="Times New Roman" panose="02020603050405020304" pitchFamily="18" charset="0"/>
              </a:rPr>
              <a:t>1</a:t>
            </a:r>
            <a:endParaRPr lang="en-GB" sz="1800" baseline="30000" dirty="0">
              <a:latin typeface="Times New Roman" panose="02020603050405020304" pitchFamily="18" charset="0"/>
              <a:cs typeface="Times New Roman" panose="02020603050405020304" pitchFamily="18" charset="0"/>
            </a:endParaRPr>
          </a:p>
          <a:p>
            <a:pPr fontAlgn="auto"/>
            <a:endParaRPr lang="en-GB" dirty="0"/>
          </a:p>
        </p:txBody>
      </p:sp>
    </p:spTree>
    <p:extLst>
      <p:ext uri="{BB962C8B-B14F-4D97-AF65-F5344CB8AC3E}">
        <p14:creationId xmlns:p14="http://schemas.microsoft.com/office/powerpoint/2010/main" xmlns="" val="2657568355"/>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7CE48659-7B95-4624-A3B8-D169A457249D}"/>
              </a:ext>
            </a:extLst>
          </p:cNvPr>
          <p:cNvSpPr/>
          <p:nvPr/>
        </p:nvSpPr>
        <p:spPr>
          <a:xfrm>
            <a:off x="0" y="5446389"/>
            <a:ext cx="9144000" cy="554361"/>
          </a:xfrm>
          <a:prstGeom prst="rect">
            <a:avLst/>
          </a:prstGeom>
          <a:no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350">
              <a:solidFill>
                <a:prstClr val="white"/>
              </a:solidFill>
              <a:latin typeface="Times New Roman" panose="02020603050405020304" pitchFamily="18" charset="0"/>
              <a:cs typeface="Times New Roman" panose="02020603050405020304" pitchFamily="18" charset="0"/>
            </a:endParaRPr>
          </a:p>
        </p:txBody>
      </p:sp>
      <p:sp>
        <p:nvSpPr>
          <p:cNvPr id="28" name="Rectangle 15">
            <a:extLst>
              <a:ext uri="{FF2B5EF4-FFF2-40B4-BE49-F238E27FC236}">
                <a16:creationId xmlns:a16="http://schemas.microsoft.com/office/drawing/2014/main" xmlns="" id="{B3F39FDA-211C-4D4D-83F4-7AFBD74A9651}"/>
              </a:ext>
            </a:extLst>
          </p:cNvPr>
          <p:cNvSpPr>
            <a:spLocks noChangeArrowheads="1"/>
          </p:cNvSpPr>
          <p:nvPr/>
        </p:nvSpPr>
        <p:spPr bwMode="auto">
          <a:xfrm>
            <a:off x="278607" y="5608154"/>
            <a:ext cx="8586788" cy="230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marL="0" indent="0" defTabSz="685800" eaLnBrk="1" hangingPunct="1">
              <a:tabLst>
                <a:tab pos="133350" algn="l"/>
                <a:tab pos="271463" algn="l"/>
              </a:tabLst>
            </a:pPr>
            <a:r>
              <a:rPr lang="en-GB" altLang="en-US" sz="750" b="0" i="1" dirty="0">
                <a:solidFill>
                  <a:srgbClr val="00B0F0"/>
                </a:solidFill>
                <a:latin typeface="Times New Roman" panose="02020603050405020304" pitchFamily="18" charset="0"/>
                <a:cs typeface="Times New Roman" panose="02020603050405020304" pitchFamily="18" charset="0"/>
              </a:rPr>
              <a:t>* Not included in the </a:t>
            </a:r>
            <a:r>
              <a:rPr lang="en-GB" altLang="en-US" sz="750" b="0" i="1" dirty="0" err="1">
                <a:solidFill>
                  <a:srgbClr val="00B0F0"/>
                </a:solidFill>
                <a:latin typeface="Times New Roman" panose="02020603050405020304" pitchFamily="18" charset="0"/>
                <a:cs typeface="Times New Roman" panose="02020603050405020304" pitchFamily="18" charset="0"/>
              </a:rPr>
              <a:t>Elecsys</a:t>
            </a:r>
            <a:r>
              <a:rPr lang="en-GB" altLang="en-US" sz="750" b="0" i="1" dirty="0">
                <a:solidFill>
                  <a:srgbClr val="00B0F0"/>
                </a:solidFill>
                <a:latin typeface="Times New Roman" panose="02020603050405020304" pitchFamily="18" charset="0"/>
                <a:cs typeface="Times New Roman" panose="02020603050405020304" pitchFamily="18" charset="0"/>
              </a:rPr>
              <a:t>® PlGF, sFlt-1 Package insert 2017-06, V 1.0 English</a:t>
            </a:r>
          </a:p>
        </p:txBody>
      </p:sp>
      <p:sp>
        <p:nvSpPr>
          <p:cNvPr id="2" name="Title 1"/>
          <p:cNvSpPr>
            <a:spLocks noGrp="1"/>
          </p:cNvSpPr>
          <p:nvPr>
            <p:ph type="title"/>
          </p:nvPr>
        </p:nvSpPr>
        <p:spPr>
          <a:xfrm>
            <a:off x="107987" y="393300"/>
            <a:ext cx="7886700" cy="994172"/>
          </a:xfrm>
        </p:spPr>
        <p:txBody>
          <a:bodyPr>
            <a:noAutofit/>
          </a:bodyPr>
          <a:lstStyle/>
          <a:p>
            <a:r>
              <a:rPr lang="en-US" dirty="0" err="1">
                <a:solidFill>
                  <a:srgbClr val="000099"/>
                </a:solidFill>
              </a:rPr>
              <a:t>Skrining</a:t>
            </a:r>
            <a:r>
              <a:rPr lang="en-US" dirty="0">
                <a:solidFill>
                  <a:srgbClr val="000099"/>
                </a:solidFill>
              </a:rPr>
              <a:t> </a:t>
            </a:r>
            <a:r>
              <a:rPr lang="en-US" dirty="0" err="1">
                <a:solidFill>
                  <a:srgbClr val="000099"/>
                </a:solidFill>
              </a:rPr>
              <a:t>i</a:t>
            </a:r>
            <a:r>
              <a:rPr lang="en-US" dirty="0">
                <a:solidFill>
                  <a:srgbClr val="000099"/>
                </a:solidFill>
              </a:rPr>
              <a:t> </a:t>
            </a:r>
            <a:r>
              <a:rPr lang="en-US" dirty="0" err="1">
                <a:solidFill>
                  <a:srgbClr val="000099"/>
                </a:solidFill>
              </a:rPr>
              <a:t>testiranje</a:t>
            </a:r>
            <a:r>
              <a:rPr lang="en-US" dirty="0">
                <a:solidFill>
                  <a:srgbClr val="000099"/>
                </a:solidFill>
              </a:rPr>
              <a:t> </a:t>
            </a:r>
            <a:r>
              <a:rPr lang="en-US" dirty="0" err="1">
                <a:solidFill>
                  <a:srgbClr val="000099"/>
                </a:solidFill>
              </a:rPr>
              <a:t>na</a:t>
            </a:r>
            <a:r>
              <a:rPr lang="en-US" dirty="0">
                <a:solidFill>
                  <a:srgbClr val="000099"/>
                </a:solidFill>
              </a:rPr>
              <a:t> </a:t>
            </a:r>
            <a:r>
              <a:rPr lang="en-US" dirty="0" err="1">
                <a:solidFill>
                  <a:srgbClr val="000099"/>
                </a:solidFill>
              </a:rPr>
              <a:t>preeklampsiju</a:t>
            </a:r>
            <a:r>
              <a:rPr lang="en-US" dirty="0">
                <a:solidFill>
                  <a:srgbClr val="000099"/>
                </a:solidFill>
              </a:rPr>
              <a:t/>
            </a:r>
            <a:br>
              <a:rPr lang="en-US" dirty="0">
                <a:solidFill>
                  <a:srgbClr val="000099"/>
                </a:solidFill>
              </a:rPr>
            </a:br>
            <a:r>
              <a:rPr lang="en-US" sz="1800" dirty="0"/>
              <a:t>U </a:t>
            </a:r>
            <a:r>
              <a:rPr lang="en-US" sz="1800" dirty="0" err="1"/>
              <a:t>toku</a:t>
            </a:r>
            <a:r>
              <a:rPr lang="en-US" sz="1800" dirty="0"/>
              <a:t> </a:t>
            </a:r>
            <a:r>
              <a:rPr lang="en-US" sz="1800" dirty="0" err="1"/>
              <a:t>cijele</a:t>
            </a:r>
            <a:r>
              <a:rPr lang="en-US" sz="1800" dirty="0"/>
              <a:t> </a:t>
            </a:r>
            <a:r>
              <a:rPr lang="en-US" sz="1800" dirty="0" err="1"/>
              <a:t>trudnoće</a:t>
            </a:r>
            <a:endParaRPr lang="en-US" sz="1800" dirty="0"/>
          </a:p>
        </p:txBody>
      </p:sp>
      <p:grpSp>
        <p:nvGrpSpPr>
          <p:cNvPr id="11" name="Group 10">
            <a:extLst>
              <a:ext uri="{FF2B5EF4-FFF2-40B4-BE49-F238E27FC236}">
                <a16:creationId xmlns:a16="http://schemas.microsoft.com/office/drawing/2014/main" xmlns="" id="{A1F33196-9F23-4442-AEB9-702B458CFB35}"/>
              </a:ext>
            </a:extLst>
          </p:cNvPr>
          <p:cNvGrpSpPr/>
          <p:nvPr/>
        </p:nvGrpSpPr>
        <p:grpSpPr>
          <a:xfrm>
            <a:off x="278606" y="2993639"/>
            <a:ext cx="7287081" cy="405000"/>
            <a:chOff x="371475" y="2848519"/>
            <a:chExt cx="9677089" cy="540000"/>
          </a:xfrm>
        </p:grpSpPr>
        <p:sp>
          <p:nvSpPr>
            <p:cNvPr id="19" name="Rectangle 18"/>
            <p:cNvSpPr/>
            <p:nvPr/>
          </p:nvSpPr>
          <p:spPr bwMode="auto">
            <a:xfrm>
              <a:off x="4220315" y="2848519"/>
              <a:ext cx="1266307" cy="540000"/>
            </a:xfrm>
            <a:prstGeom prst="rect">
              <a:avLst/>
            </a:prstGeom>
            <a:pattFill prst="dkUpDiag">
              <a:fgClr>
                <a:schemeClr val="accent1"/>
              </a:fgClr>
              <a:bgClr>
                <a:schemeClr val="accent1">
                  <a:lumMod val="40000"/>
                  <a:lumOff val="60000"/>
                </a:schemeClr>
              </a:bgClr>
            </a:pattFill>
            <a:ln>
              <a:noFill/>
            </a:ln>
          </p:spPr>
          <p:txBody>
            <a:bodyPr wrap="square" lIns="108000" tIns="135000" rIns="108000" bIns="135000" anchor="t">
              <a:noAutofit/>
            </a:bodyPr>
            <a:lstStyle/>
            <a:p>
              <a:pPr defTabSz="685800" eaLnBrk="0" fontAlgn="base" hangingPunct="0">
                <a:spcBef>
                  <a:spcPct val="0"/>
                </a:spcBef>
                <a:spcAft>
                  <a:spcPct val="0"/>
                </a:spcAft>
              </a:pPr>
              <a:r>
                <a:rPr lang="en-US" sz="900" b="1" dirty="0">
                  <a:solidFill>
                    <a:prstClr val="black"/>
                  </a:solidFill>
                  <a:latin typeface="Times New Roman" panose="02020603050405020304" pitchFamily="18" charset="0"/>
                  <a:cs typeface="Times New Roman" panose="02020603050405020304" pitchFamily="18" charset="0"/>
                </a:rPr>
                <a:t>11 – 14 </a:t>
              </a:r>
              <a:r>
                <a:rPr lang="en-US" sz="900" b="1" dirty="0" err="1">
                  <a:solidFill>
                    <a:prstClr val="black"/>
                  </a:solidFill>
                  <a:latin typeface="Times New Roman" panose="02020603050405020304" pitchFamily="18" charset="0"/>
                  <a:cs typeface="Times New Roman" panose="02020603050405020304" pitchFamily="18" charset="0"/>
                </a:rPr>
                <a:t>nedelja</a:t>
              </a:r>
              <a:endParaRPr lang="en-US" sz="900" b="1" dirty="0">
                <a:solidFill>
                  <a:prstClr val="black"/>
                </a:solidFill>
                <a:latin typeface="Times New Roman" panose="02020603050405020304" pitchFamily="18" charset="0"/>
                <a:cs typeface="Times New Roman" panose="02020603050405020304" pitchFamily="18" charset="0"/>
              </a:endParaRPr>
            </a:p>
          </p:txBody>
        </p:sp>
        <p:sp>
          <p:nvSpPr>
            <p:cNvPr id="20" name="TextBox 55"/>
            <p:cNvSpPr txBox="1">
              <a:spLocks noChangeArrowheads="1"/>
            </p:cNvSpPr>
            <p:nvPr/>
          </p:nvSpPr>
          <p:spPr bwMode="auto">
            <a:xfrm>
              <a:off x="371475" y="2848519"/>
              <a:ext cx="1832055" cy="540000"/>
            </a:xfrm>
            <a:prstGeom prst="rect">
              <a:avLst/>
            </a:prstGeom>
            <a:pattFill prst="dkUpDiag">
              <a:fgClr>
                <a:schemeClr val="accent1"/>
              </a:fgClr>
              <a:bgClr>
                <a:schemeClr val="accent1">
                  <a:lumMod val="40000"/>
                  <a:lumOff val="60000"/>
                </a:schemeClr>
              </a:bgClr>
            </a:pattFill>
            <a:ln>
              <a:noFill/>
            </a:ln>
          </p:spPr>
          <p:txBody>
            <a:bodyPr wrap="square" lIns="108000" tIns="135000" rIns="108000" bIns="135000" anchor="ctr">
              <a:noAutofit/>
            </a:bodyPr>
            <a:lstStyle>
              <a:defPPr>
                <a:defRPr lang="en-US"/>
              </a:defPPr>
              <a:lvl1pPr eaLnBrk="0" fontAlgn="base" hangingPunct="0">
                <a:spcBef>
                  <a:spcPct val="0"/>
                </a:spcBef>
                <a:spcAft>
                  <a:spcPct val="0"/>
                </a:spcAft>
                <a:defRPr sz="1200" b="1">
                  <a:latin typeface="+mj-lt"/>
                </a:defRPr>
              </a:lvl1pPr>
              <a:lvl2pPr marL="742950" indent="-285750">
                <a:defRPr sz="2000">
                  <a:latin typeface="Imago" pitchFamily="2" charset="0"/>
                </a:defRPr>
              </a:lvl2pPr>
              <a:lvl3pPr marL="1143000" indent="-228600">
                <a:defRPr sz="2000">
                  <a:latin typeface="Imago" pitchFamily="2" charset="0"/>
                </a:defRPr>
              </a:lvl3pPr>
              <a:lvl4pPr marL="1600200" indent="-228600">
                <a:defRPr sz="2000">
                  <a:latin typeface="Imago" pitchFamily="2" charset="0"/>
                </a:defRPr>
              </a:lvl4pPr>
              <a:lvl5pPr marL="2057400" indent="-228600">
                <a:defRPr sz="2000">
                  <a:latin typeface="Imago" pitchFamily="2" charset="0"/>
                </a:defRPr>
              </a:lvl5pPr>
              <a:lvl6pPr marL="2514600" indent="-228600" eaLnBrk="0" fontAlgn="base" hangingPunct="0">
                <a:spcBef>
                  <a:spcPct val="0"/>
                </a:spcBef>
                <a:spcAft>
                  <a:spcPct val="0"/>
                </a:spcAft>
                <a:defRPr sz="2000">
                  <a:latin typeface="Imago" pitchFamily="2" charset="0"/>
                </a:defRPr>
              </a:lvl6pPr>
              <a:lvl7pPr marL="2971800" indent="-228600" eaLnBrk="0" fontAlgn="base" hangingPunct="0">
                <a:spcBef>
                  <a:spcPct val="0"/>
                </a:spcBef>
                <a:spcAft>
                  <a:spcPct val="0"/>
                </a:spcAft>
                <a:defRPr sz="2000">
                  <a:latin typeface="Imago" pitchFamily="2" charset="0"/>
                </a:defRPr>
              </a:lvl7pPr>
              <a:lvl8pPr marL="3429000" indent="-228600" eaLnBrk="0" fontAlgn="base" hangingPunct="0">
                <a:spcBef>
                  <a:spcPct val="0"/>
                </a:spcBef>
                <a:spcAft>
                  <a:spcPct val="0"/>
                </a:spcAft>
                <a:defRPr sz="2000">
                  <a:latin typeface="Imago" pitchFamily="2" charset="0"/>
                </a:defRPr>
              </a:lvl8pPr>
              <a:lvl9pPr marL="3886200" indent="-228600" eaLnBrk="0" fontAlgn="base" hangingPunct="0">
                <a:spcBef>
                  <a:spcPct val="0"/>
                </a:spcBef>
                <a:spcAft>
                  <a:spcPct val="0"/>
                </a:spcAft>
                <a:defRPr sz="2000">
                  <a:latin typeface="Imago" pitchFamily="2" charset="0"/>
                </a:defRPr>
              </a:lvl9pPr>
            </a:lstStyle>
            <a:p>
              <a:pPr defTabSz="685800"/>
              <a:r>
                <a:rPr lang="en-US" sz="900" dirty="0" err="1">
                  <a:solidFill>
                    <a:prstClr val="black"/>
                  </a:solidFill>
                  <a:latin typeface="Times New Roman" panose="02020603050405020304" pitchFamily="18" charset="0"/>
                  <a:cs typeface="Times New Roman" panose="02020603050405020304" pitchFamily="18" charset="0"/>
                </a:rPr>
                <a:t>Standardni</a:t>
              </a:r>
              <a:r>
                <a:rPr lang="en-US" sz="900" dirty="0">
                  <a:solidFill>
                    <a:prstClr val="black"/>
                  </a:solidFill>
                  <a:latin typeface="Times New Roman" panose="02020603050405020304" pitchFamily="18" charset="0"/>
                  <a:cs typeface="Times New Roman" panose="02020603050405020304" pitchFamily="18" charset="0"/>
                </a:rPr>
                <a:t> </a:t>
              </a:r>
              <a:r>
                <a:rPr lang="en-US" sz="900" dirty="0" err="1">
                  <a:solidFill>
                    <a:prstClr val="black"/>
                  </a:solidFill>
                  <a:latin typeface="Times New Roman" panose="02020603050405020304" pitchFamily="18" charset="0"/>
                  <a:cs typeface="Times New Roman" panose="02020603050405020304" pitchFamily="18" charset="0"/>
                </a:rPr>
                <a:t>pristup</a:t>
              </a:r>
              <a:endParaRPr lang="en-US" sz="900" dirty="0">
                <a:solidFill>
                  <a:prstClr val="black"/>
                </a:solidFill>
                <a:latin typeface="Times New Roman" panose="02020603050405020304" pitchFamily="18" charset="0"/>
                <a:cs typeface="Times New Roman" panose="02020603050405020304" pitchFamily="18" charset="0"/>
              </a:endParaRPr>
            </a:p>
          </p:txBody>
        </p:sp>
        <p:sp>
          <p:nvSpPr>
            <p:cNvPr id="21" name="Rectangle 20"/>
            <p:cNvSpPr/>
            <p:nvPr/>
          </p:nvSpPr>
          <p:spPr bwMode="auto">
            <a:xfrm>
              <a:off x="6414289" y="2848519"/>
              <a:ext cx="1270562" cy="540000"/>
            </a:xfrm>
            <a:prstGeom prst="rect">
              <a:avLst/>
            </a:prstGeom>
            <a:pattFill prst="dkUpDiag">
              <a:fgClr>
                <a:schemeClr val="accent1"/>
              </a:fgClr>
              <a:bgClr>
                <a:schemeClr val="accent1">
                  <a:lumMod val="40000"/>
                  <a:lumOff val="60000"/>
                </a:schemeClr>
              </a:bgClr>
            </a:pattFill>
            <a:ln>
              <a:noFill/>
            </a:ln>
          </p:spPr>
          <p:txBody>
            <a:bodyPr wrap="square" lIns="108000" tIns="135000" rIns="108000" bIns="135000" anchor="t">
              <a:noAutofit/>
            </a:bodyPr>
            <a:lstStyle/>
            <a:p>
              <a:pPr defTabSz="685800" eaLnBrk="0" fontAlgn="base" hangingPunct="0">
                <a:spcBef>
                  <a:spcPct val="0"/>
                </a:spcBef>
                <a:spcAft>
                  <a:spcPct val="0"/>
                </a:spcAft>
              </a:pPr>
              <a:r>
                <a:rPr lang="en-US" sz="900" b="1" dirty="0">
                  <a:solidFill>
                    <a:prstClr val="black"/>
                  </a:solidFill>
                  <a:latin typeface="Times New Roman" panose="02020603050405020304" pitchFamily="18" charset="0"/>
                  <a:cs typeface="Times New Roman" panose="02020603050405020304" pitchFamily="18" charset="0"/>
                </a:rPr>
                <a:t>20 - 24 </a:t>
              </a:r>
              <a:r>
                <a:rPr lang="en-US" sz="900" b="1" dirty="0" err="1">
                  <a:solidFill>
                    <a:prstClr val="black"/>
                  </a:solidFill>
                  <a:latin typeface="Times New Roman" panose="02020603050405020304" pitchFamily="18" charset="0"/>
                  <a:cs typeface="Times New Roman" panose="02020603050405020304" pitchFamily="18" charset="0"/>
                </a:rPr>
                <a:t>nedelja</a:t>
              </a:r>
              <a:endParaRPr lang="en-US" sz="900" b="1" dirty="0">
                <a:solidFill>
                  <a:prstClr val="black"/>
                </a:solidFill>
                <a:latin typeface="Times New Roman" panose="02020603050405020304" pitchFamily="18" charset="0"/>
                <a:cs typeface="Times New Roman" panose="02020603050405020304" pitchFamily="18" charset="0"/>
              </a:endParaRPr>
            </a:p>
          </p:txBody>
        </p:sp>
        <p:sp>
          <p:nvSpPr>
            <p:cNvPr id="22" name="Rectangle 21"/>
            <p:cNvSpPr/>
            <p:nvPr/>
          </p:nvSpPr>
          <p:spPr bwMode="auto">
            <a:xfrm>
              <a:off x="8868229" y="2848519"/>
              <a:ext cx="1180335" cy="540000"/>
            </a:xfrm>
            <a:prstGeom prst="rect">
              <a:avLst/>
            </a:prstGeom>
            <a:pattFill prst="dkUpDiag">
              <a:fgClr>
                <a:schemeClr val="accent1"/>
              </a:fgClr>
              <a:bgClr>
                <a:schemeClr val="accent1">
                  <a:lumMod val="40000"/>
                  <a:lumOff val="60000"/>
                </a:schemeClr>
              </a:bgClr>
            </a:pattFill>
            <a:ln>
              <a:noFill/>
            </a:ln>
          </p:spPr>
          <p:txBody>
            <a:bodyPr wrap="square" lIns="108000" tIns="135000" rIns="108000" bIns="135000" anchor="t">
              <a:noAutofit/>
            </a:bodyPr>
            <a:lstStyle/>
            <a:p>
              <a:pPr defTabSz="685800" eaLnBrk="0" fontAlgn="base" hangingPunct="0">
                <a:spcBef>
                  <a:spcPct val="0"/>
                </a:spcBef>
                <a:spcAft>
                  <a:spcPct val="0"/>
                </a:spcAft>
              </a:pPr>
              <a:r>
                <a:rPr lang="en-US" sz="900" b="1" dirty="0">
                  <a:solidFill>
                    <a:prstClr val="black"/>
                  </a:solidFill>
                  <a:latin typeface="Times New Roman" panose="02020603050405020304" pitchFamily="18" charset="0"/>
                  <a:cs typeface="Times New Roman" panose="02020603050405020304" pitchFamily="18" charset="0"/>
                </a:rPr>
                <a:t>30 - 34 </a:t>
              </a:r>
              <a:r>
                <a:rPr lang="en-US" sz="900" b="1" dirty="0" err="1">
                  <a:solidFill>
                    <a:prstClr val="black"/>
                  </a:solidFill>
                  <a:latin typeface="Times New Roman" panose="02020603050405020304" pitchFamily="18" charset="0"/>
                  <a:cs typeface="Times New Roman" panose="02020603050405020304" pitchFamily="18" charset="0"/>
                </a:rPr>
                <a:t>nedelja</a:t>
              </a:r>
              <a:endParaRPr lang="en-US" sz="900" b="1" dirty="0">
                <a:solidFill>
                  <a:prstClr val="black"/>
                </a:solidFill>
                <a:latin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xmlns="" id="{17BB0F44-286C-4F82-A56C-AB747C162813}"/>
              </a:ext>
            </a:extLst>
          </p:cNvPr>
          <p:cNvGrpSpPr/>
          <p:nvPr/>
        </p:nvGrpSpPr>
        <p:grpSpPr>
          <a:xfrm>
            <a:off x="278607" y="4053277"/>
            <a:ext cx="8586787" cy="1252879"/>
            <a:chOff x="371476" y="4261369"/>
            <a:chExt cx="11449049" cy="1670505"/>
          </a:xfrm>
        </p:grpSpPr>
        <p:sp>
          <p:nvSpPr>
            <p:cNvPr id="6" name="Rectangle 5"/>
            <p:cNvSpPr/>
            <p:nvPr/>
          </p:nvSpPr>
          <p:spPr bwMode="auto">
            <a:xfrm>
              <a:off x="371476" y="4261370"/>
              <a:ext cx="1832055" cy="1670504"/>
            </a:xfrm>
            <a:prstGeom prst="rect">
              <a:avLst/>
            </a:prstGeom>
            <a:solidFill>
              <a:schemeClr val="accent3"/>
            </a:solidFill>
            <a:ln w="12700" cap="flat" cmpd="sng" algn="ctr">
              <a:noFill/>
              <a:prstDash val="solid"/>
              <a:round/>
              <a:headEnd type="none" w="med" len="med"/>
              <a:tailEnd type="none" w="med" len="med"/>
            </a:ln>
            <a:effectLst/>
          </p:spPr>
          <p:txBody>
            <a:bodyPr vert="horz" wrap="square" lIns="108000" tIns="135000" rIns="108000" bIns="135000" numCol="1" rtlCol="0" anchor="t" anchorCtr="0" compatLnSpc="1">
              <a:prstTxWarp prst="textNoShape">
                <a:avLst/>
              </a:prstTxWarp>
              <a:noAutofit/>
            </a:bodyPr>
            <a:lstStyle/>
            <a:p>
              <a:pPr defTabSz="685800"/>
              <a:r>
                <a:rPr lang="en-US" sz="900" b="1" dirty="0" err="1">
                  <a:solidFill>
                    <a:prstClr val="white"/>
                  </a:solidFill>
                  <a:latin typeface="Times New Roman" panose="02020603050405020304" pitchFamily="18" charset="0"/>
                  <a:cs typeface="Times New Roman" panose="02020603050405020304" pitchFamily="18" charset="0"/>
                </a:rPr>
                <a:t>Upotreba</a:t>
              </a:r>
              <a:r>
                <a:rPr lang="en-US" sz="900" b="1" dirty="0">
                  <a:solidFill>
                    <a:prstClr val="white"/>
                  </a:solidFill>
                  <a:latin typeface="Times New Roman" panose="02020603050405020304" pitchFamily="18" charset="0"/>
                  <a:cs typeface="Times New Roman" panose="02020603050405020304" pitchFamily="18" charset="0"/>
                </a:rPr>
                <a:t> </a:t>
              </a:r>
              <a:r>
                <a:rPr lang="en-US" sz="900" b="1" dirty="0" err="1">
                  <a:solidFill>
                    <a:prstClr val="white"/>
                  </a:solidFill>
                  <a:latin typeface="Times New Roman" panose="02020603050405020304" pitchFamily="18" charset="0"/>
                  <a:cs typeface="Times New Roman" panose="02020603050405020304" pitchFamily="18" charset="0"/>
                </a:rPr>
                <a:t>eseja</a:t>
              </a:r>
              <a:r>
                <a:rPr lang="en-US" sz="900" b="1" dirty="0">
                  <a:solidFill>
                    <a:prstClr val="white"/>
                  </a:solidFill>
                  <a:latin typeface="Times New Roman" panose="02020603050405020304" pitchFamily="18" charset="0"/>
                  <a:cs typeface="Times New Roman" panose="02020603050405020304" pitchFamily="18" charset="0"/>
                </a:rPr>
                <a:t> </a:t>
              </a:r>
              <a:r>
                <a:rPr lang="en-US" sz="900" b="1" dirty="0" err="1">
                  <a:solidFill>
                    <a:prstClr val="white"/>
                  </a:solidFill>
                  <a:latin typeface="Times New Roman" panose="02020603050405020304" pitchFamily="18" charset="0"/>
                  <a:cs typeface="Times New Roman" panose="02020603050405020304" pitchFamily="18" charset="0"/>
                </a:rPr>
                <a:t>angiogenih</a:t>
              </a:r>
              <a:r>
                <a:rPr lang="en-US" sz="900" b="1" dirty="0">
                  <a:solidFill>
                    <a:prstClr val="white"/>
                  </a:solidFill>
                  <a:latin typeface="Times New Roman" panose="02020603050405020304" pitchFamily="18" charset="0"/>
                  <a:cs typeface="Times New Roman" panose="02020603050405020304" pitchFamily="18" charset="0"/>
                </a:rPr>
                <a:t> </a:t>
              </a:r>
              <a:r>
                <a:rPr lang="en-US" sz="900" b="1" dirty="0" err="1">
                  <a:solidFill>
                    <a:prstClr val="white"/>
                  </a:solidFill>
                  <a:latin typeface="Times New Roman" panose="02020603050405020304" pitchFamily="18" charset="0"/>
                  <a:cs typeface="Times New Roman" panose="02020603050405020304" pitchFamily="18" charset="0"/>
                </a:rPr>
                <a:t>faktora</a:t>
              </a:r>
              <a:endParaRPr lang="en-US" sz="900" b="1" dirty="0">
                <a:solidFill>
                  <a:prstClr val="white"/>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en-US" sz="900" b="1" dirty="0">
                <a:solidFill>
                  <a:prstClr val="white"/>
                </a:solidFill>
                <a:latin typeface="Times New Roman" panose="02020603050405020304" pitchFamily="18" charset="0"/>
                <a:cs typeface="Times New Roman" panose="02020603050405020304" pitchFamily="18" charset="0"/>
              </a:endParaRPr>
            </a:p>
          </p:txBody>
        </p:sp>
        <p:sp>
          <p:nvSpPr>
            <p:cNvPr id="33" name="Rectangle 32"/>
            <p:cNvSpPr/>
            <p:nvPr/>
          </p:nvSpPr>
          <p:spPr bwMode="auto">
            <a:xfrm>
              <a:off x="4220314" y="4261370"/>
              <a:ext cx="1557398" cy="1670504"/>
            </a:xfrm>
            <a:prstGeom prst="rect">
              <a:avLst/>
            </a:prstGeom>
            <a:solidFill>
              <a:schemeClr val="accent3"/>
            </a:solidFill>
            <a:ln w="12700" cap="flat" cmpd="sng" algn="ctr">
              <a:noFill/>
              <a:prstDash val="solid"/>
              <a:round/>
              <a:headEnd type="none" w="med" len="med"/>
              <a:tailEnd type="none" w="med" len="med"/>
            </a:ln>
            <a:effectLst/>
          </p:spPr>
          <p:txBody>
            <a:bodyPr vert="horz" wrap="square" lIns="108000" tIns="135000" rIns="108000" bIns="135000" numCol="1" rtlCol="0" anchor="t" anchorCtr="0" compatLnSpc="1">
              <a:prstTxWarp prst="textNoShape">
                <a:avLst/>
              </a:prstTxWarp>
              <a:noAutofit/>
            </a:bodyPr>
            <a:lstStyle/>
            <a:p>
              <a:pPr marL="0" lvl="2" defTabSz="685800">
                <a:spcAft>
                  <a:spcPts val="900"/>
                </a:spcAft>
              </a:pPr>
              <a:r>
                <a:rPr lang="en-US" sz="900" b="1" dirty="0" err="1">
                  <a:solidFill>
                    <a:prstClr val="white"/>
                  </a:solidFill>
                  <a:latin typeface="Times New Roman" panose="02020603050405020304" pitchFamily="18" charset="0"/>
                  <a:cs typeface="Times New Roman" panose="02020603050405020304" pitchFamily="18" charset="0"/>
                </a:rPr>
                <a:t>PlGF</a:t>
              </a:r>
              <a:endParaRPr lang="en-US" sz="900" dirty="0">
                <a:solidFill>
                  <a:prstClr val="white"/>
                </a:solidFill>
                <a:latin typeface="Times New Roman" panose="02020603050405020304" pitchFamily="18" charset="0"/>
                <a:cs typeface="Times New Roman" panose="02020603050405020304" pitchFamily="18" charset="0"/>
              </a:endParaRPr>
            </a:p>
            <a:p>
              <a:pPr marL="0" lvl="2" defTabSz="685800">
                <a:spcAft>
                  <a:spcPts val="900"/>
                </a:spcAft>
              </a:pPr>
              <a:r>
                <a:rPr lang="en-US" sz="900" dirty="0" err="1">
                  <a:solidFill>
                    <a:prstClr val="white"/>
                  </a:solidFill>
                  <a:latin typeface="Times New Roman" panose="02020603050405020304" pitchFamily="18" charset="0"/>
                  <a:cs typeface="Times New Roman" panose="02020603050405020304" pitchFamily="18" charset="0"/>
                </a:rPr>
                <a:t>Skrining</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na</a:t>
              </a:r>
              <a:r>
                <a:rPr lang="en-US" sz="900" dirty="0">
                  <a:solidFill>
                    <a:prstClr val="white"/>
                  </a:solidFill>
                  <a:latin typeface="Times New Roman" panose="02020603050405020304" pitchFamily="18" charset="0"/>
                  <a:cs typeface="Times New Roman" panose="02020603050405020304" pitchFamily="18" charset="0"/>
                </a:rPr>
                <a:t> PE </a:t>
              </a:r>
              <a:r>
                <a:rPr lang="en-US" sz="900" dirty="0" err="1">
                  <a:solidFill>
                    <a:prstClr val="white"/>
                  </a:solidFill>
                  <a:latin typeface="Times New Roman" panose="02020603050405020304" pitchFamily="18" charset="0"/>
                  <a:cs typeface="Times New Roman" panose="02020603050405020304" pitchFamily="18" charset="0"/>
                </a:rPr>
                <a:t>Evaluacija</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rizika</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za</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razvoj</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rane</a:t>
              </a:r>
              <a:r>
                <a:rPr lang="en-US" sz="900" dirty="0">
                  <a:solidFill>
                    <a:prstClr val="white"/>
                  </a:solidFill>
                  <a:latin typeface="Times New Roman" panose="02020603050405020304" pitchFamily="18" charset="0"/>
                  <a:cs typeface="Times New Roman" panose="02020603050405020304" pitchFamily="18" charset="0"/>
                </a:rPr>
                <a:t> PE u 1. </a:t>
              </a:r>
              <a:r>
                <a:rPr lang="en-US" sz="900" dirty="0" err="1">
                  <a:solidFill>
                    <a:prstClr val="white"/>
                  </a:solidFill>
                  <a:latin typeface="Times New Roman" panose="02020603050405020304" pitchFamily="18" charset="0"/>
                  <a:cs typeface="Times New Roman" panose="02020603050405020304" pitchFamily="18" charset="0"/>
                </a:rPr>
                <a:t>trimestru</a:t>
              </a:r>
              <a:endParaRPr lang="en-US" sz="900" dirty="0">
                <a:solidFill>
                  <a:prstClr val="white"/>
                </a:solidFill>
                <a:latin typeface="Times New Roman" panose="02020603050405020304" pitchFamily="18" charset="0"/>
                <a:cs typeface="Times New Roman" panose="02020603050405020304" pitchFamily="18" charset="0"/>
              </a:endParaRPr>
            </a:p>
          </p:txBody>
        </p:sp>
        <p:sp>
          <p:nvSpPr>
            <p:cNvPr id="36" name="Rectangle 35"/>
            <p:cNvSpPr/>
            <p:nvPr/>
          </p:nvSpPr>
          <p:spPr bwMode="auto">
            <a:xfrm>
              <a:off x="6414289" y="4261369"/>
              <a:ext cx="5406236" cy="1670505"/>
            </a:xfrm>
            <a:prstGeom prst="rect">
              <a:avLst/>
            </a:prstGeom>
            <a:solidFill>
              <a:schemeClr val="accent3"/>
            </a:solidFill>
            <a:ln w="12700" cap="flat" cmpd="sng" algn="ctr">
              <a:noFill/>
              <a:prstDash val="solid"/>
              <a:round/>
              <a:headEnd type="none" w="med" len="med"/>
              <a:tailEnd type="none" w="med" len="med"/>
            </a:ln>
            <a:effectLst/>
          </p:spPr>
          <p:txBody>
            <a:bodyPr vert="horz" wrap="square" lIns="108000" tIns="135000" rIns="108000" bIns="135000" numCol="1" rtlCol="0" anchor="t" anchorCtr="0" compatLnSpc="1">
              <a:prstTxWarp prst="textNoShape">
                <a:avLst/>
              </a:prstTxWarp>
              <a:noAutofit/>
            </a:bodyPr>
            <a:lstStyle/>
            <a:p>
              <a:pPr marL="0" lvl="2" defTabSz="685800">
                <a:spcAft>
                  <a:spcPts val="900"/>
                </a:spcAft>
              </a:pPr>
              <a:r>
                <a:rPr lang="en-US" sz="900" b="1" dirty="0">
                  <a:solidFill>
                    <a:prstClr val="white"/>
                  </a:solidFill>
                  <a:latin typeface="Times New Roman" panose="02020603050405020304" pitchFamily="18" charset="0"/>
                  <a:cs typeface="Times New Roman" panose="02020603050405020304" pitchFamily="18" charset="0"/>
                </a:rPr>
                <a:t>sFlt-1/</a:t>
              </a:r>
              <a:r>
                <a:rPr lang="en-US" sz="900" b="1" dirty="0" err="1">
                  <a:solidFill>
                    <a:prstClr val="white"/>
                  </a:solidFill>
                  <a:latin typeface="Times New Roman" panose="02020603050405020304" pitchFamily="18" charset="0"/>
                  <a:cs typeface="Times New Roman" panose="02020603050405020304" pitchFamily="18" charset="0"/>
                </a:rPr>
                <a:t>PlGF</a:t>
              </a:r>
              <a:r>
                <a:rPr lang="en-US" sz="900" b="1" dirty="0">
                  <a:solidFill>
                    <a:prstClr val="white"/>
                  </a:solidFill>
                  <a:latin typeface="Times New Roman" panose="02020603050405020304" pitchFamily="18" charset="0"/>
                  <a:cs typeface="Times New Roman" panose="02020603050405020304" pitchFamily="18" charset="0"/>
                </a:rPr>
                <a:t> </a:t>
              </a:r>
              <a:r>
                <a:rPr lang="en-US" sz="900" b="1" dirty="0" err="1">
                  <a:solidFill>
                    <a:prstClr val="white"/>
                  </a:solidFill>
                  <a:latin typeface="Times New Roman" panose="02020603050405020304" pitchFamily="18" charset="0"/>
                  <a:cs typeface="Times New Roman" panose="02020603050405020304" pitchFamily="18" charset="0"/>
                </a:rPr>
                <a:t>odnos</a:t>
              </a:r>
              <a:endParaRPr lang="en-US" sz="900" dirty="0">
                <a:solidFill>
                  <a:prstClr val="white"/>
                </a:solidFill>
                <a:latin typeface="Times New Roman" panose="02020603050405020304" pitchFamily="18" charset="0"/>
                <a:cs typeface="Times New Roman" panose="02020603050405020304" pitchFamily="18" charset="0"/>
              </a:endParaRPr>
            </a:p>
            <a:p>
              <a:pPr marL="0" lvl="2" defTabSz="685800">
                <a:spcAft>
                  <a:spcPts val="900"/>
                </a:spcAft>
              </a:pPr>
              <a:r>
                <a:rPr lang="en-US" sz="900" dirty="0" err="1">
                  <a:solidFill>
                    <a:prstClr val="white"/>
                  </a:solidFill>
                  <a:latin typeface="Times New Roman" panose="02020603050405020304" pitchFamily="18" charset="0"/>
                  <a:cs typeface="Times New Roman" panose="02020603050405020304" pitchFamily="18" charset="0"/>
                </a:rPr>
                <a:t>Predikcija</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razvoja</a:t>
              </a:r>
              <a:r>
                <a:rPr lang="en-US" sz="900" dirty="0">
                  <a:solidFill>
                    <a:prstClr val="white"/>
                  </a:solidFill>
                  <a:latin typeface="Times New Roman" panose="02020603050405020304" pitchFamily="18" charset="0"/>
                  <a:cs typeface="Times New Roman" panose="02020603050405020304" pitchFamily="18" charset="0"/>
                </a:rPr>
                <a:t> PE (</a:t>
              </a:r>
              <a:r>
                <a:rPr lang="en-US" sz="900" dirty="0" err="1">
                  <a:solidFill>
                    <a:prstClr val="white"/>
                  </a:solidFill>
                  <a:latin typeface="Times New Roman" panose="02020603050405020304" pitchFamily="18" charset="0"/>
                  <a:cs typeface="Times New Roman" panose="02020603050405020304" pitchFamily="18" charset="0"/>
                </a:rPr>
                <a:t>rane</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ili</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kasne</a:t>
              </a:r>
              <a:r>
                <a:rPr lang="en-US" sz="900" dirty="0">
                  <a:solidFill>
                    <a:prstClr val="white"/>
                  </a:solidFill>
                  <a:latin typeface="Times New Roman" panose="02020603050405020304" pitchFamily="18" charset="0"/>
                  <a:cs typeface="Times New Roman" panose="02020603050405020304" pitchFamily="18" charset="0"/>
                </a:rPr>
                <a:t>) u “</a:t>
              </a:r>
              <a:r>
                <a:rPr lang="en-US" sz="900" dirty="0" err="1">
                  <a:solidFill>
                    <a:prstClr val="white"/>
                  </a:solidFill>
                  <a:latin typeface="Times New Roman" panose="02020603050405020304" pitchFamily="18" charset="0"/>
                  <a:cs typeface="Times New Roman" panose="02020603050405020304" pitchFamily="18" charset="0"/>
                </a:rPr>
                <a:t>rizičnoj</a:t>
              </a:r>
              <a:r>
                <a:rPr lang="en-US" sz="900" dirty="0">
                  <a:solidFill>
                    <a:prstClr val="white"/>
                  </a:solidFill>
                  <a:latin typeface="Times New Roman" panose="02020603050405020304" pitchFamily="18" charset="0"/>
                  <a:cs typeface="Times New Roman" panose="02020603050405020304" pitchFamily="18" charset="0"/>
                </a:rPr>
                <a:t>-PE” </a:t>
              </a:r>
              <a:r>
                <a:rPr lang="en-US" sz="900" dirty="0" err="1">
                  <a:solidFill>
                    <a:prstClr val="white"/>
                  </a:solidFill>
                  <a:latin typeface="Times New Roman" panose="02020603050405020304" pitchFamily="18" charset="0"/>
                  <a:cs typeface="Times New Roman" panose="02020603050405020304" pitchFamily="18" charset="0"/>
                </a:rPr>
                <a:t>grupi</a:t>
              </a:r>
              <a:endParaRPr lang="en-US" sz="900" dirty="0">
                <a:solidFill>
                  <a:prstClr val="white"/>
                </a:solidFill>
                <a:latin typeface="Times New Roman" panose="02020603050405020304" pitchFamily="18" charset="0"/>
                <a:cs typeface="Times New Roman" panose="02020603050405020304" pitchFamily="18" charset="0"/>
              </a:endParaRPr>
            </a:p>
            <a:p>
              <a:pPr marL="0" lvl="3" defTabSz="685800">
                <a:spcAft>
                  <a:spcPts val="900"/>
                </a:spcAft>
              </a:pPr>
              <a:r>
                <a:rPr lang="en-US" sz="900" dirty="0" err="1">
                  <a:solidFill>
                    <a:prstClr val="white"/>
                  </a:solidFill>
                  <a:latin typeface="Times New Roman" panose="02020603050405020304" pitchFamily="18" charset="0"/>
                  <a:cs typeface="Times New Roman" panose="02020603050405020304" pitchFamily="18" charset="0"/>
                </a:rPr>
                <a:t>Dijagnoza</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uključujući</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diferencijalnu</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dijagnozu</a:t>
              </a:r>
              <a:r>
                <a:rPr lang="en-US" sz="900" dirty="0">
                  <a:solidFill>
                    <a:prstClr val="white"/>
                  </a:solidFill>
                  <a:latin typeface="Times New Roman" panose="02020603050405020304" pitchFamily="18" charset="0"/>
                  <a:cs typeface="Times New Roman" panose="02020603050405020304" pitchFamily="18" charset="0"/>
                </a:rPr>
                <a:t>), u </a:t>
              </a:r>
              <a:r>
                <a:rPr lang="en-US" sz="900" dirty="0" err="1">
                  <a:solidFill>
                    <a:prstClr val="white"/>
                  </a:solidFill>
                  <a:latin typeface="Times New Roman" panose="02020603050405020304" pitchFamily="18" charset="0"/>
                  <a:cs typeface="Times New Roman" panose="02020603050405020304" pitchFamily="18" charset="0"/>
                </a:rPr>
                <a:t>kombinaciji</a:t>
              </a:r>
              <a:r>
                <a:rPr lang="en-US" sz="900" dirty="0">
                  <a:solidFill>
                    <a:prstClr val="white"/>
                  </a:solidFill>
                  <a:latin typeface="Times New Roman" panose="02020603050405020304" pitchFamily="18" charset="0"/>
                  <a:cs typeface="Times New Roman" panose="02020603050405020304" pitchFamily="18" charset="0"/>
                </a:rPr>
                <a:t> s Doppler </a:t>
              </a:r>
              <a:r>
                <a:rPr lang="en-US" sz="900" dirty="0" err="1">
                  <a:solidFill>
                    <a:prstClr val="white"/>
                  </a:solidFill>
                  <a:latin typeface="Times New Roman" panose="02020603050405020304" pitchFamily="18" charset="0"/>
                  <a:cs typeface="Times New Roman" panose="02020603050405020304" pitchFamily="18" charset="0"/>
                </a:rPr>
                <a:t>ultrasonografijom</a:t>
              </a:r>
              <a:r>
                <a:rPr lang="en-US" sz="900" dirty="0">
                  <a:solidFill>
                    <a:prstClr val="white"/>
                  </a:solidFill>
                  <a:latin typeface="Times New Roman" panose="02020603050405020304" pitchFamily="18" charset="0"/>
                  <a:cs typeface="Times New Roman" panose="02020603050405020304" pitchFamily="18" charset="0"/>
                </a:rPr>
                <a:t>)</a:t>
              </a:r>
            </a:p>
            <a:p>
              <a:pPr marL="0" lvl="4" defTabSz="685800">
                <a:spcAft>
                  <a:spcPts val="900"/>
                </a:spcAft>
              </a:pPr>
              <a:r>
                <a:rPr lang="en-US" sz="900" dirty="0" err="1">
                  <a:solidFill>
                    <a:prstClr val="white"/>
                  </a:solidFill>
                  <a:latin typeface="Times New Roman" panose="02020603050405020304" pitchFamily="18" charset="0"/>
                  <a:cs typeface="Times New Roman" panose="02020603050405020304" pitchFamily="18" charset="0"/>
                </a:rPr>
                <a:t>Predikcija</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ozbiljnosti</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i</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razvoja</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neželjenih</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događaja</a:t>
              </a:r>
              <a:r>
                <a:rPr lang="en-US" sz="900" dirty="0">
                  <a:solidFill>
                    <a:prstClr val="white"/>
                  </a:solidFill>
                  <a:latin typeface="Times New Roman" panose="02020603050405020304" pitchFamily="18" charset="0"/>
                  <a:cs typeface="Times New Roman" panose="02020603050405020304" pitchFamily="18" charset="0"/>
                </a:rPr>
                <a:t>*</a:t>
              </a:r>
            </a:p>
          </p:txBody>
        </p:sp>
      </p:grpSp>
      <p:grpSp>
        <p:nvGrpSpPr>
          <p:cNvPr id="12" name="Group 11">
            <a:extLst>
              <a:ext uri="{FF2B5EF4-FFF2-40B4-BE49-F238E27FC236}">
                <a16:creationId xmlns:a16="http://schemas.microsoft.com/office/drawing/2014/main" xmlns="" id="{F0255EFD-DAD2-4AD8-8FDC-C00341ABFE55}"/>
              </a:ext>
            </a:extLst>
          </p:cNvPr>
          <p:cNvGrpSpPr/>
          <p:nvPr/>
        </p:nvGrpSpPr>
        <p:grpSpPr>
          <a:xfrm>
            <a:off x="278607" y="3464805"/>
            <a:ext cx="8586788" cy="405000"/>
            <a:chOff x="371475" y="3476740"/>
            <a:chExt cx="11449051" cy="540000"/>
          </a:xfrm>
        </p:grpSpPr>
        <p:sp>
          <p:nvSpPr>
            <p:cNvPr id="24" name="Rectangle 23"/>
            <p:cNvSpPr/>
            <p:nvPr/>
          </p:nvSpPr>
          <p:spPr bwMode="auto">
            <a:xfrm>
              <a:off x="4220313" y="3476740"/>
              <a:ext cx="1557399" cy="540000"/>
            </a:xfrm>
            <a:prstGeom prst="rect">
              <a:avLst/>
            </a:prstGeom>
            <a:pattFill prst="dkUpDiag">
              <a:fgClr>
                <a:schemeClr val="accent2"/>
              </a:fgClr>
              <a:bgClr>
                <a:schemeClr val="accent2">
                  <a:lumMod val="60000"/>
                  <a:lumOff val="40000"/>
                </a:schemeClr>
              </a:bgClr>
            </a:pattFill>
            <a:ln w="12700" cap="flat" cmpd="sng" algn="ctr">
              <a:noFill/>
              <a:prstDash val="solid"/>
              <a:round/>
              <a:headEnd type="none" w="med" len="med"/>
              <a:tailEnd type="none" w="med" len="med"/>
            </a:ln>
            <a:effectLst/>
          </p:spPr>
          <p:txBody>
            <a:bodyPr vert="horz" wrap="square" lIns="108000" tIns="135000" rIns="108000" bIns="135000" numCol="1" rtlCol="0" anchor="t" anchorCtr="0" compatLnSpc="1">
              <a:prstTxWarp prst="textNoShape">
                <a:avLst/>
              </a:prstTxWarp>
              <a:noAutofit/>
            </a:bodyPr>
            <a:lstStyle/>
            <a:p>
              <a:pPr defTabSz="685800"/>
              <a:r>
                <a:rPr lang="en-US" sz="900" b="1" dirty="0">
                  <a:solidFill>
                    <a:srgbClr val="E7E6E6"/>
                  </a:solidFill>
                  <a:latin typeface="Times New Roman" panose="02020603050405020304" pitchFamily="18" charset="0"/>
                  <a:cs typeface="Times New Roman" panose="02020603050405020304" pitchFamily="18" charset="0"/>
                </a:rPr>
                <a:t>11 – 16 </a:t>
              </a:r>
              <a:r>
                <a:rPr lang="en-US" sz="900" b="1" dirty="0" err="1">
                  <a:solidFill>
                    <a:srgbClr val="E7E6E6"/>
                  </a:solidFill>
                  <a:latin typeface="Times New Roman" panose="02020603050405020304" pitchFamily="18" charset="0"/>
                  <a:cs typeface="Times New Roman" panose="02020603050405020304" pitchFamily="18" charset="0"/>
                </a:rPr>
                <a:t>nedelja</a:t>
              </a:r>
              <a:endParaRPr lang="en-US" sz="900" b="1" dirty="0">
                <a:solidFill>
                  <a:srgbClr val="E7E6E6"/>
                </a:solidFill>
                <a:latin typeface="Times New Roman" panose="02020603050405020304" pitchFamily="18" charset="0"/>
                <a:cs typeface="Times New Roman" panose="02020603050405020304" pitchFamily="18" charset="0"/>
              </a:endParaRPr>
            </a:p>
          </p:txBody>
        </p:sp>
        <p:sp>
          <p:nvSpPr>
            <p:cNvPr id="34" name="TextBox 55"/>
            <p:cNvSpPr txBox="1">
              <a:spLocks noChangeArrowheads="1"/>
            </p:cNvSpPr>
            <p:nvPr/>
          </p:nvSpPr>
          <p:spPr bwMode="auto">
            <a:xfrm>
              <a:off x="371475" y="3476740"/>
              <a:ext cx="1832055" cy="540000"/>
            </a:xfrm>
            <a:prstGeom prst="rect">
              <a:avLst/>
            </a:prstGeom>
            <a:pattFill prst="dkUpDiag">
              <a:fgClr>
                <a:schemeClr val="accent2"/>
              </a:fgClr>
              <a:bgClr>
                <a:schemeClr val="accent2">
                  <a:lumMod val="60000"/>
                  <a:lumOff val="40000"/>
                </a:schemeClr>
              </a:bgClr>
            </a:pattFill>
            <a:ln>
              <a:noFill/>
            </a:ln>
          </p:spPr>
          <p:txBody>
            <a:bodyPr wrap="square" lIns="108000" tIns="135000" rIns="108000" bIns="135000" anchor="t">
              <a:noAutofit/>
            </a:bodyPr>
            <a:lstStyle>
              <a:lvl1pPr>
                <a:defRPr sz="2000">
                  <a:solidFill>
                    <a:schemeClr val="tx1"/>
                  </a:solidFill>
                  <a:latin typeface="Imago" pitchFamily="2" charset="0"/>
                </a:defRPr>
              </a:lvl1pPr>
              <a:lvl2pPr marL="742950" indent="-285750">
                <a:defRPr sz="2000">
                  <a:solidFill>
                    <a:schemeClr val="tx1"/>
                  </a:solidFill>
                  <a:latin typeface="Imago" pitchFamily="2" charset="0"/>
                </a:defRPr>
              </a:lvl2pPr>
              <a:lvl3pPr marL="1143000" indent="-228600">
                <a:defRPr sz="2000">
                  <a:solidFill>
                    <a:schemeClr val="tx1"/>
                  </a:solidFill>
                  <a:latin typeface="Imago" pitchFamily="2" charset="0"/>
                </a:defRPr>
              </a:lvl3pPr>
              <a:lvl4pPr marL="1600200" indent="-228600">
                <a:defRPr sz="2000">
                  <a:solidFill>
                    <a:schemeClr val="tx1"/>
                  </a:solidFill>
                  <a:latin typeface="Imago" pitchFamily="2" charset="0"/>
                </a:defRPr>
              </a:lvl4pPr>
              <a:lvl5pPr marL="2057400" indent="-228600">
                <a:defRPr sz="2000">
                  <a:solidFill>
                    <a:schemeClr val="tx1"/>
                  </a:solidFill>
                  <a:latin typeface="Imago" pitchFamily="2" charset="0"/>
                </a:defRPr>
              </a:lvl5pPr>
              <a:lvl6pPr marL="2514600" indent="-228600" eaLnBrk="0" fontAlgn="base" hangingPunct="0">
                <a:spcBef>
                  <a:spcPct val="0"/>
                </a:spcBef>
                <a:spcAft>
                  <a:spcPct val="0"/>
                </a:spcAft>
                <a:defRPr sz="2000">
                  <a:solidFill>
                    <a:schemeClr val="tx1"/>
                  </a:solidFill>
                  <a:latin typeface="Imago" pitchFamily="2" charset="0"/>
                </a:defRPr>
              </a:lvl6pPr>
              <a:lvl7pPr marL="2971800" indent="-228600" eaLnBrk="0" fontAlgn="base" hangingPunct="0">
                <a:spcBef>
                  <a:spcPct val="0"/>
                </a:spcBef>
                <a:spcAft>
                  <a:spcPct val="0"/>
                </a:spcAft>
                <a:defRPr sz="2000">
                  <a:solidFill>
                    <a:schemeClr val="tx1"/>
                  </a:solidFill>
                  <a:latin typeface="Imago" pitchFamily="2" charset="0"/>
                </a:defRPr>
              </a:lvl7pPr>
              <a:lvl8pPr marL="3429000" indent="-228600" eaLnBrk="0" fontAlgn="base" hangingPunct="0">
                <a:spcBef>
                  <a:spcPct val="0"/>
                </a:spcBef>
                <a:spcAft>
                  <a:spcPct val="0"/>
                </a:spcAft>
                <a:defRPr sz="2000">
                  <a:solidFill>
                    <a:schemeClr val="tx1"/>
                  </a:solidFill>
                  <a:latin typeface="Imago" pitchFamily="2" charset="0"/>
                </a:defRPr>
              </a:lvl8pPr>
              <a:lvl9pPr marL="3886200" indent="-228600" eaLnBrk="0" fontAlgn="base" hangingPunct="0">
                <a:spcBef>
                  <a:spcPct val="0"/>
                </a:spcBef>
                <a:spcAft>
                  <a:spcPct val="0"/>
                </a:spcAft>
                <a:defRPr sz="2000">
                  <a:solidFill>
                    <a:schemeClr val="tx1"/>
                  </a:solidFill>
                  <a:latin typeface="Imago" pitchFamily="2" charset="0"/>
                </a:defRPr>
              </a:lvl9pPr>
            </a:lstStyle>
            <a:p>
              <a:pPr defTabSz="685800" eaLnBrk="0" fontAlgn="base" hangingPunct="0">
                <a:spcBef>
                  <a:spcPct val="0"/>
                </a:spcBef>
                <a:spcAft>
                  <a:spcPct val="0"/>
                </a:spcAft>
              </a:pPr>
              <a:r>
                <a:rPr lang="en-US" sz="900" b="1" dirty="0">
                  <a:solidFill>
                    <a:srgbClr val="E7E6E6"/>
                  </a:solidFill>
                  <a:latin typeface="Times New Roman" panose="02020603050405020304" pitchFamily="18" charset="0"/>
                  <a:cs typeface="Times New Roman" panose="02020603050405020304" pitchFamily="18" charset="0"/>
                </a:rPr>
                <a:t>PE </a:t>
              </a:r>
              <a:r>
                <a:rPr lang="en-US" sz="900" b="1" dirty="0" err="1">
                  <a:solidFill>
                    <a:srgbClr val="E7E6E6"/>
                  </a:solidFill>
                  <a:latin typeface="Times New Roman" panose="02020603050405020304" pitchFamily="18" charset="0"/>
                  <a:cs typeface="Times New Roman" panose="02020603050405020304" pitchFamily="18" charset="0"/>
                </a:rPr>
                <a:t>testiranje</a:t>
              </a:r>
              <a:endParaRPr lang="en-US" sz="900" b="1" dirty="0">
                <a:solidFill>
                  <a:srgbClr val="E7E6E6"/>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endParaRPr lang="en-US" sz="900" b="1" baseline="30000" dirty="0">
                <a:solidFill>
                  <a:srgbClr val="E7E6E6"/>
                </a:solidFill>
                <a:latin typeface="Times New Roman" panose="02020603050405020304" pitchFamily="18" charset="0"/>
                <a:cs typeface="Times New Roman" panose="02020603050405020304" pitchFamily="18" charset="0"/>
              </a:endParaRPr>
            </a:p>
          </p:txBody>
        </p:sp>
        <p:sp>
          <p:nvSpPr>
            <p:cNvPr id="27" name="Rectangle 26"/>
            <p:cNvSpPr/>
            <p:nvPr/>
          </p:nvSpPr>
          <p:spPr bwMode="auto">
            <a:xfrm>
              <a:off x="6414289" y="3476740"/>
              <a:ext cx="5406237" cy="540000"/>
            </a:xfrm>
            <a:prstGeom prst="rect">
              <a:avLst/>
            </a:prstGeom>
            <a:pattFill prst="dkUpDiag">
              <a:fgClr>
                <a:schemeClr val="accent2"/>
              </a:fgClr>
              <a:bgClr>
                <a:schemeClr val="accent2">
                  <a:lumMod val="60000"/>
                  <a:lumOff val="40000"/>
                </a:schemeClr>
              </a:bgClr>
            </a:pattFill>
            <a:ln w="12700" cap="flat" cmpd="sng" algn="ctr">
              <a:noFill/>
              <a:prstDash val="solid"/>
              <a:round/>
              <a:headEnd type="none" w="med" len="med"/>
              <a:tailEnd type="none" w="med" len="med"/>
            </a:ln>
            <a:effectLst/>
          </p:spPr>
          <p:txBody>
            <a:bodyPr vert="horz" wrap="square" lIns="108000" tIns="135000" rIns="108000" bIns="135000" numCol="1" rtlCol="0" anchor="t" anchorCtr="0" compatLnSpc="1">
              <a:prstTxWarp prst="textNoShape">
                <a:avLst/>
              </a:prstTxWarp>
              <a:noAutofit/>
            </a:bodyPr>
            <a:lstStyle/>
            <a:p>
              <a:pPr defTabSz="685800"/>
              <a:r>
                <a:rPr lang="en-US" sz="900" b="1" dirty="0">
                  <a:solidFill>
                    <a:srgbClr val="E7E6E6"/>
                  </a:solidFill>
                  <a:latin typeface="Times New Roman" panose="02020603050405020304" pitchFamily="18" charset="0"/>
                  <a:cs typeface="Times New Roman" panose="02020603050405020304" pitchFamily="18" charset="0"/>
                </a:rPr>
                <a:t>20 </a:t>
              </a:r>
              <a:r>
                <a:rPr lang="en-US" sz="900" b="1" dirty="0" err="1">
                  <a:solidFill>
                    <a:srgbClr val="E7E6E6"/>
                  </a:solidFill>
                  <a:latin typeface="Times New Roman" panose="02020603050405020304" pitchFamily="18" charset="0"/>
                  <a:cs typeface="Times New Roman" panose="02020603050405020304" pitchFamily="18" charset="0"/>
                </a:rPr>
                <a:t>nedelja</a:t>
              </a:r>
              <a:r>
                <a:rPr lang="en-US" sz="900" b="1" dirty="0">
                  <a:solidFill>
                    <a:srgbClr val="E7E6E6"/>
                  </a:solidFill>
                  <a:latin typeface="Times New Roman" panose="02020603050405020304" pitchFamily="18" charset="0"/>
                  <a:cs typeface="Times New Roman" panose="02020603050405020304" pitchFamily="18" charset="0"/>
                </a:rPr>
                <a:t> - </a:t>
              </a:r>
              <a:r>
                <a:rPr lang="en-US" sz="900" b="1" dirty="0" err="1">
                  <a:solidFill>
                    <a:srgbClr val="E7E6E6"/>
                  </a:solidFill>
                  <a:latin typeface="Times New Roman" panose="02020603050405020304" pitchFamily="18" charset="0"/>
                  <a:cs typeface="Times New Roman" panose="02020603050405020304" pitchFamily="18" charset="0"/>
                </a:rPr>
                <a:t>rođenje</a:t>
              </a:r>
              <a:endParaRPr lang="en-US" sz="900" b="1" dirty="0">
                <a:solidFill>
                  <a:srgbClr val="E7E6E6"/>
                </a:solidFill>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1DFEF8F7-F0CB-4DB8-B6A0-9D3FF9237E15}"/>
              </a:ext>
            </a:extLst>
          </p:cNvPr>
          <p:cNvGrpSpPr/>
          <p:nvPr/>
        </p:nvGrpSpPr>
        <p:grpSpPr>
          <a:xfrm>
            <a:off x="197573" y="2099178"/>
            <a:ext cx="8667822" cy="816428"/>
            <a:chOff x="263430" y="1655903"/>
            <a:chExt cx="11557096" cy="1088571"/>
          </a:xfrm>
        </p:grpSpPr>
        <p:sp>
          <p:nvSpPr>
            <p:cNvPr id="15" name="Rectangle: Rounded Corners 14"/>
            <p:cNvSpPr/>
            <p:nvPr/>
          </p:nvSpPr>
          <p:spPr bwMode="auto">
            <a:xfrm>
              <a:off x="2539208" y="1812458"/>
              <a:ext cx="2797261" cy="769838"/>
            </a:xfrm>
            <a:prstGeom prst="roundRect">
              <a:avLst>
                <a:gd name="adj" fmla="val 5355"/>
              </a:avLst>
            </a:prstGeo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2700000" scaled="1"/>
              <a:tileRect/>
            </a:gradFill>
            <a:ln>
              <a:noFill/>
            </a:ln>
            <a:effectLst/>
          </p:spPr>
          <p:txBody>
            <a:bodyPr wrap="square" lIns="108000" tIns="135000" rIns="108000" bIns="135000" anchor="ctr">
              <a:noAutofit/>
            </a:bodyPr>
            <a:lstStyle/>
            <a:p>
              <a:pPr defTabSz="685800" eaLnBrk="0" fontAlgn="base" hangingPunct="0">
                <a:spcBef>
                  <a:spcPct val="0"/>
                </a:spcBef>
                <a:spcAft>
                  <a:spcPct val="0"/>
                </a:spcAft>
                <a:defRPr/>
              </a:pPr>
              <a:r>
                <a:rPr lang="en-US" sz="1050" dirty="0">
                  <a:solidFill>
                    <a:srgbClr val="5B9BD5"/>
                  </a:solidFill>
                  <a:latin typeface="Times New Roman" panose="02020603050405020304" pitchFamily="18" charset="0"/>
                  <a:cs typeface="Times New Roman" panose="02020603050405020304" pitchFamily="18" charset="0"/>
                </a:rPr>
                <a:t>1. </a:t>
              </a:r>
              <a:r>
                <a:rPr lang="en-US" sz="1050" dirty="0" err="1">
                  <a:solidFill>
                    <a:srgbClr val="5B9BD5"/>
                  </a:solidFill>
                  <a:latin typeface="Times New Roman" panose="02020603050405020304" pitchFamily="18" charset="0"/>
                  <a:cs typeface="Times New Roman" panose="02020603050405020304" pitchFamily="18" charset="0"/>
                </a:rPr>
                <a:t>trimestar</a:t>
              </a:r>
              <a:r>
                <a:rPr lang="en-US" sz="1050" dirty="0">
                  <a:solidFill>
                    <a:srgbClr val="5B9BD5"/>
                  </a:solidFill>
                  <a:latin typeface="Times New Roman" panose="02020603050405020304" pitchFamily="18" charset="0"/>
                  <a:cs typeface="Times New Roman" panose="02020603050405020304" pitchFamily="18" charset="0"/>
                </a:rPr>
                <a:t>                                       (1 – 12. </a:t>
              </a:r>
              <a:r>
                <a:rPr lang="en-US" sz="1050" dirty="0" err="1">
                  <a:solidFill>
                    <a:srgbClr val="5B9BD5"/>
                  </a:solidFill>
                  <a:latin typeface="Times New Roman" panose="02020603050405020304" pitchFamily="18" charset="0"/>
                  <a:cs typeface="Times New Roman" panose="02020603050405020304" pitchFamily="18" charset="0"/>
                </a:rPr>
                <a:t>nedelja</a:t>
              </a:r>
              <a:r>
                <a:rPr lang="en-US" sz="1050" dirty="0">
                  <a:solidFill>
                    <a:srgbClr val="5B9BD5"/>
                  </a:solidFill>
                  <a:latin typeface="Times New Roman" panose="02020603050405020304" pitchFamily="18" charset="0"/>
                  <a:cs typeface="Times New Roman" panose="02020603050405020304" pitchFamily="18" charset="0"/>
                </a:rPr>
                <a:t>)</a:t>
              </a:r>
            </a:p>
          </p:txBody>
        </p:sp>
        <p:sp>
          <p:nvSpPr>
            <p:cNvPr id="16" name="Rectangle: Rounded Corners 15"/>
            <p:cNvSpPr/>
            <p:nvPr/>
          </p:nvSpPr>
          <p:spPr bwMode="auto">
            <a:xfrm>
              <a:off x="5475426" y="1812459"/>
              <a:ext cx="3040139" cy="769838"/>
            </a:xfrm>
            <a:prstGeom prst="roundRect">
              <a:avLst>
                <a:gd name="adj" fmla="val 5355"/>
              </a:avLst>
            </a:prstGeo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2700000" scaled="1"/>
              <a:tileRect/>
            </a:gradFill>
            <a:ln>
              <a:noFill/>
            </a:ln>
            <a:effectLst/>
          </p:spPr>
          <p:txBody>
            <a:bodyPr wrap="square" lIns="108000" tIns="135000" rIns="108000" bIns="135000" anchor="ctr">
              <a:noAutofit/>
            </a:bodyPr>
            <a:lstStyle/>
            <a:p>
              <a:pPr defTabSz="685800">
                <a:defRPr/>
              </a:pPr>
              <a:r>
                <a:rPr lang="en-US" sz="1050" dirty="0">
                  <a:solidFill>
                    <a:srgbClr val="5B9BD5"/>
                  </a:solidFill>
                  <a:latin typeface="Times New Roman" panose="02020603050405020304" pitchFamily="18" charset="0"/>
                  <a:cs typeface="Times New Roman" panose="02020603050405020304" pitchFamily="18" charset="0"/>
                </a:rPr>
                <a:t>2. </a:t>
              </a:r>
              <a:r>
                <a:rPr lang="en-US" sz="1050" dirty="0" err="1">
                  <a:solidFill>
                    <a:srgbClr val="5B9BD5"/>
                  </a:solidFill>
                  <a:latin typeface="Times New Roman" panose="02020603050405020304" pitchFamily="18" charset="0"/>
                  <a:cs typeface="Times New Roman" panose="02020603050405020304" pitchFamily="18" charset="0"/>
                </a:rPr>
                <a:t>trimestar</a:t>
              </a:r>
              <a:r>
                <a:rPr lang="en-US" sz="1050" dirty="0">
                  <a:solidFill>
                    <a:srgbClr val="5B9BD5"/>
                  </a:solidFill>
                  <a:latin typeface="Times New Roman" panose="02020603050405020304" pitchFamily="18" charset="0"/>
                  <a:cs typeface="Times New Roman" panose="02020603050405020304" pitchFamily="18" charset="0"/>
                </a:rPr>
                <a:t>               </a:t>
              </a:r>
            </a:p>
            <a:p>
              <a:pPr defTabSz="685800">
                <a:defRPr/>
              </a:pPr>
              <a:r>
                <a:rPr lang="en-US" sz="1050" dirty="0">
                  <a:solidFill>
                    <a:srgbClr val="5B9BD5"/>
                  </a:solidFill>
                  <a:latin typeface="Times New Roman" panose="02020603050405020304" pitchFamily="18" charset="0"/>
                  <a:cs typeface="Times New Roman" panose="02020603050405020304" pitchFamily="18" charset="0"/>
                </a:rPr>
                <a:t>(13 – 27. </a:t>
              </a:r>
              <a:r>
                <a:rPr lang="en-US" sz="1050" dirty="0" err="1">
                  <a:solidFill>
                    <a:srgbClr val="5B9BD5"/>
                  </a:solidFill>
                  <a:latin typeface="Times New Roman" panose="02020603050405020304" pitchFamily="18" charset="0"/>
                  <a:cs typeface="Times New Roman" panose="02020603050405020304" pitchFamily="18" charset="0"/>
                </a:rPr>
                <a:t>nedelja</a:t>
              </a:r>
              <a:r>
                <a:rPr lang="en-US" sz="1050" dirty="0">
                  <a:solidFill>
                    <a:srgbClr val="5B9BD5"/>
                  </a:solidFill>
                  <a:latin typeface="Times New Roman" panose="02020603050405020304" pitchFamily="18" charset="0"/>
                  <a:cs typeface="Times New Roman" panose="02020603050405020304" pitchFamily="18" charset="0"/>
                </a:rPr>
                <a:t>)</a:t>
              </a:r>
            </a:p>
          </p:txBody>
        </p:sp>
        <p:sp>
          <p:nvSpPr>
            <p:cNvPr id="17" name="Rectangle: Rounded Corners 16"/>
            <p:cNvSpPr/>
            <p:nvPr/>
          </p:nvSpPr>
          <p:spPr bwMode="auto">
            <a:xfrm>
              <a:off x="8654522" y="1812461"/>
              <a:ext cx="3166004" cy="769838"/>
            </a:xfrm>
            <a:prstGeom prst="roundRect">
              <a:avLst>
                <a:gd name="adj" fmla="val 3469"/>
              </a:avLst>
            </a:prstGeo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2700000" scaled="1"/>
              <a:tileRect/>
            </a:gradFill>
            <a:ln>
              <a:noFill/>
            </a:ln>
            <a:effectLst/>
          </p:spPr>
          <p:txBody>
            <a:bodyPr wrap="square" lIns="108000" tIns="135000" rIns="108000" bIns="135000" anchor="ctr">
              <a:noAutofit/>
            </a:bodyPr>
            <a:lstStyle/>
            <a:p>
              <a:pPr defTabSz="685800" eaLnBrk="0" fontAlgn="base" hangingPunct="0">
                <a:spcBef>
                  <a:spcPct val="0"/>
                </a:spcBef>
                <a:spcAft>
                  <a:spcPct val="0"/>
                </a:spcAft>
                <a:defRPr/>
              </a:pPr>
              <a:r>
                <a:rPr lang="en-US" sz="1050" dirty="0">
                  <a:solidFill>
                    <a:srgbClr val="5B9BD5"/>
                  </a:solidFill>
                  <a:latin typeface="Times New Roman" panose="02020603050405020304" pitchFamily="18" charset="0"/>
                  <a:cs typeface="Times New Roman" panose="02020603050405020304" pitchFamily="18" charset="0"/>
                </a:rPr>
                <a:t>3. </a:t>
              </a:r>
              <a:r>
                <a:rPr lang="en-US" sz="1050" dirty="0" err="1">
                  <a:solidFill>
                    <a:srgbClr val="5B9BD5"/>
                  </a:solidFill>
                  <a:latin typeface="Times New Roman" panose="02020603050405020304" pitchFamily="18" charset="0"/>
                  <a:cs typeface="Times New Roman" panose="02020603050405020304" pitchFamily="18" charset="0"/>
                </a:rPr>
                <a:t>trimestar</a:t>
              </a:r>
              <a:r>
                <a:rPr lang="en-US" sz="1050" dirty="0">
                  <a:solidFill>
                    <a:srgbClr val="5B9BD5"/>
                  </a:solidFill>
                  <a:latin typeface="Times New Roman" panose="02020603050405020304" pitchFamily="18" charset="0"/>
                  <a:cs typeface="Times New Roman" panose="02020603050405020304" pitchFamily="18" charset="0"/>
                </a:rPr>
                <a:t>                                            (28. </a:t>
              </a:r>
              <a:r>
                <a:rPr lang="en-US" sz="1050" dirty="0" err="1">
                  <a:solidFill>
                    <a:srgbClr val="5B9BD5"/>
                  </a:solidFill>
                  <a:latin typeface="Times New Roman" panose="02020603050405020304" pitchFamily="18" charset="0"/>
                  <a:cs typeface="Times New Roman" panose="02020603050405020304" pitchFamily="18" charset="0"/>
                </a:rPr>
                <a:t>nedelja</a:t>
              </a:r>
              <a:r>
                <a:rPr lang="en-US" sz="1050" dirty="0">
                  <a:solidFill>
                    <a:srgbClr val="5B9BD5"/>
                  </a:solidFill>
                  <a:latin typeface="Times New Roman" panose="02020603050405020304" pitchFamily="18" charset="0"/>
                  <a:cs typeface="Times New Roman" panose="02020603050405020304" pitchFamily="18" charset="0"/>
                </a:rPr>
                <a:t> – </a:t>
              </a:r>
              <a:r>
                <a:rPr lang="en-US" sz="1050" dirty="0" err="1">
                  <a:solidFill>
                    <a:srgbClr val="5B9BD5"/>
                  </a:solidFill>
                  <a:latin typeface="Times New Roman" panose="02020603050405020304" pitchFamily="18" charset="0"/>
                  <a:cs typeface="Times New Roman" panose="02020603050405020304" pitchFamily="18" charset="0"/>
                </a:rPr>
                <a:t>rođenje</a:t>
              </a:r>
              <a:r>
                <a:rPr lang="en-US" sz="1050" dirty="0">
                  <a:solidFill>
                    <a:srgbClr val="5B9BD5"/>
                  </a:solidFill>
                  <a:latin typeface="Times New Roman" panose="02020603050405020304" pitchFamily="18" charset="0"/>
                  <a:cs typeface="Times New Roman" panose="02020603050405020304" pitchFamily="18" charset="0"/>
                </a:rPr>
                <a:t>) </a:t>
              </a:r>
            </a:p>
          </p:txBody>
        </p:sp>
        <p:sp>
          <p:nvSpPr>
            <p:cNvPr id="18" name="TextBox 20"/>
            <p:cNvSpPr txBox="1">
              <a:spLocks noChangeArrowheads="1"/>
            </p:cNvSpPr>
            <p:nvPr/>
          </p:nvSpPr>
          <p:spPr bwMode="auto">
            <a:xfrm>
              <a:off x="263430" y="2063165"/>
              <a:ext cx="2167731" cy="286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8000" tIns="135000" rIns="108000" bIns="135000" anchor="ctr">
              <a:noAutofit/>
            </a:bodyPr>
            <a:lstStyle>
              <a:lvl1pPr>
                <a:defRPr sz="2000">
                  <a:solidFill>
                    <a:schemeClr val="tx1"/>
                  </a:solidFill>
                  <a:latin typeface="Imago" pitchFamily="2" charset="0"/>
                </a:defRPr>
              </a:lvl1pPr>
              <a:lvl2pPr marL="742950" indent="-285750">
                <a:defRPr sz="2000">
                  <a:solidFill>
                    <a:schemeClr val="tx1"/>
                  </a:solidFill>
                  <a:latin typeface="Imago" pitchFamily="2" charset="0"/>
                </a:defRPr>
              </a:lvl2pPr>
              <a:lvl3pPr marL="1143000" indent="-228600">
                <a:defRPr sz="2000">
                  <a:solidFill>
                    <a:schemeClr val="tx1"/>
                  </a:solidFill>
                  <a:latin typeface="Imago" pitchFamily="2" charset="0"/>
                </a:defRPr>
              </a:lvl3pPr>
              <a:lvl4pPr marL="1600200" indent="-228600">
                <a:defRPr sz="2000">
                  <a:solidFill>
                    <a:schemeClr val="tx1"/>
                  </a:solidFill>
                  <a:latin typeface="Imago" pitchFamily="2" charset="0"/>
                </a:defRPr>
              </a:lvl4pPr>
              <a:lvl5pPr marL="2057400" indent="-228600">
                <a:defRPr sz="2000">
                  <a:solidFill>
                    <a:schemeClr val="tx1"/>
                  </a:solidFill>
                  <a:latin typeface="Imago" pitchFamily="2" charset="0"/>
                </a:defRPr>
              </a:lvl5pPr>
              <a:lvl6pPr marL="2514600" indent="-228600" eaLnBrk="0" fontAlgn="base" hangingPunct="0">
                <a:spcBef>
                  <a:spcPct val="0"/>
                </a:spcBef>
                <a:spcAft>
                  <a:spcPct val="0"/>
                </a:spcAft>
                <a:defRPr sz="2000">
                  <a:solidFill>
                    <a:schemeClr val="tx1"/>
                  </a:solidFill>
                  <a:latin typeface="Imago" pitchFamily="2" charset="0"/>
                </a:defRPr>
              </a:lvl6pPr>
              <a:lvl7pPr marL="2971800" indent="-228600" eaLnBrk="0" fontAlgn="base" hangingPunct="0">
                <a:spcBef>
                  <a:spcPct val="0"/>
                </a:spcBef>
                <a:spcAft>
                  <a:spcPct val="0"/>
                </a:spcAft>
                <a:defRPr sz="2000">
                  <a:solidFill>
                    <a:schemeClr val="tx1"/>
                  </a:solidFill>
                  <a:latin typeface="Imago" pitchFamily="2" charset="0"/>
                </a:defRPr>
              </a:lvl7pPr>
              <a:lvl8pPr marL="3429000" indent="-228600" eaLnBrk="0" fontAlgn="base" hangingPunct="0">
                <a:spcBef>
                  <a:spcPct val="0"/>
                </a:spcBef>
                <a:spcAft>
                  <a:spcPct val="0"/>
                </a:spcAft>
                <a:defRPr sz="2000">
                  <a:solidFill>
                    <a:schemeClr val="tx1"/>
                  </a:solidFill>
                  <a:latin typeface="Imago" pitchFamily="2" charset="0"/>
                </a:defRPr>
              </a:lvl8pPr>
              <a:lvl9pPr marL="3886200" indent="-228600" eaLnBrk="0" fontAlgn="base" hangingPunct="0">
                <a:spcBef>
                  <a:spcPct val="0"/>
                </a:spcBef>
                <a:spcAft>
                  <a:spcPct val="0"/>
                </a:spcAft>
                <a:defRPr sz="2000">
                  <a:solidFill>
                    <a:schemeClr val="tx1"/>
                  </a:solidFill>
                  <a:latin typeface="Imago" pitchFamily="2" charset="0"/>
                </a:defRPr>
              </a:lvl9pPr>
            </a:lstStyle>
            <a:p>
              <a:pPr defTabSz="685800" eaLnBrk="0" fontAlgn="base" hangingPunct="0">
                <a:spcBef>
                  <a:spcPct val="0"/>
                </a:spcBef>
                <a:spcAft>
                  <a:spcPct val="0"/>
                </a:spcAft>
              </a:pPr>
              <a:r>
                <a:rPr lang="en-US" sz="1050" b="1" dirty="0" err="1">
                  <a:solidFill>
                    <a:srgbClr val="000000"/>
                  </a:solidFill>
                  <a:latin typeface="Times New Roman" panose="02020603050405020304" pitchFamily="18" charset="0"/>
                  <a:cs typeface="Times New Roman" panose="02020603050405020304" pitchFamily="18" charset="0"/>
                </a:rPr>
                <a:t>Gestaciona</a:t>
              </a:r>
              <a:r>
                <a:rPr lang="en-US" sz="1050" b="1" dirty="0">
                  <a:solidFill>
                    <a:srgbClr val="000000"/>
                  </a:solidFill>
                  <a:latin typeface="Times New Roman" panose="02020603050405020304" pitchFamily="18" charset="0"/>
                  <a:cs typeface="Times New Roman" panose="02020603050405020304" pitchFamily="18" charset="0"/>
                </a:rPr>
                <a:t> </a:t>
              </a:r>
              <a:r>
                <a:rPr lang="en-US" sz="1050" b="1" dirty="0" err="1">
                  <a:solidFill>
                    <a:srgbClr val="000000"/>
                  </a:solidFill>
                  <a:latin typeface="Times New Roman" panose="02020603050405020304" pitchFamily="18" charset="0"/>
                  <a:cs typeface="Times New Roman" panose="02020603050405020304" pitchFamily="18" charset="0"/>
                </a:rPr>
                <a:t>nedelja</a:t>
              </a:r>
              <a:endParaRPr lang="en-US" sz="1050" b="1" dirty="0">
                <a:solidFill>
                  <a:srgbClr val="000000"/>
                </a:solidFill>
                <a:latin typeface="Times New Roman" panose="02020603050405020304" pitchFamily="18" charset="0"/>
                <a:cs typeface="Times New Roman" panose="02020603050405020304" pitchFamily="18" charset="0"/>
              </a:endParaRPr>
            </a:p>
          </p:txBody>
        </p:sp>
        <p:cxnSp>
          <p:nvCxnSpPr>
            <p:cNvPr id="23" name="Straight Connector 5"/>
            <p:cNvCxnSpPr>
              <a:cxnSpLocks noChangeShapeType="1"/>
            </p:cNvCxnSpPr>
            <p:nvPr/>
          </p:nvCxnSpPr>
          <p:spPr bwMode="auto">
            <a:xfrm>
              <a:off x="2539206" y="2744474"/>
              <a:ext cx="9281318" cy="0"/>
            </a:xfrm>
            <a:prstGeom prst="line">
              <a:avLst/>
            </a:prstGeom>
            <a:noFill/>
            <a:ln w="31750" algn="ctr">
              <a:solidFill>
                <a:schemeClr val="tx1"/>
              </a:solidFill>
              <a:round/>
              <a:headEnd type="none" w="med" len="med"/>
              <a:tailEnd type="arrow"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xmlns="" id="{3D639AEC-6721-4899-9EF0-BC6669841AFC}"/>
                </a:ext>
              </a:extLst>
            </p:cNvPr>
            <p:cNvCxnSpPr/>
            <p:nvPr/>
          </p:nvCxnSpPr>
          <p:spPr>
            <a:xfrm flipV="1">
              <a:off x="5401782" y="1655903"/>
              <a:ext cx="0" cy="1088571"/>
            </a:xfrm>
            <a:prstGeom prst="line">
              <a:avLst/>
            </a:prstGeom>
            <a:ln w="12700">
              <a:solidFill>
                <a:schemeClr val="tx2"/>
              </a:solidFill>
              <a:prstDash val="sysDot"/>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76C686B0-8359-44AE-9CCC-09EF85352C24}"/>
                </a:ext>
              </a:extLst>
            </p:cNvPr>
            <p:cNvCxnSpPr/>
            <p:nvPr/>
          </p:nvCxnSpPr>
          <p:spPr>
            <a:xfrm flipV="1">
              <a:off x="8587668" y="1655903"/>
              <a:ext cx="0" cy="1088571"/>
            </a:xfrm>
            <a:prstGeom prst="line">
              <a:avLst/>
            </a:prstGeom>
            <a:ln w="12700">
              <a:solidFill>
                <a:schemeClr val="tx2"/>
              </a:solidFill>
              <a:prstDash val="sysDot"/>
              <a:tailEnd type="non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5013739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42" presetClass="path" presetSubtype="0" decel="100000" fill="hold" nodeType="withEffect">
                                  <p:stCondLst>
                                    <p:cond delay="0"/>
                                  </p:stCondLst>
                                  <p:childTnLst>
                                    <p:animMotion origin="layout" path="M -2.22045E-16 0.03889 L -2.22045E-16 2.59259E-6 " pathEditMode="relative" rAng="0" ptsTypes="AA">
                                      <p:cBhvr>
                                        <p:cTn id="9" dur="500" fill="hold"/>
                                        <p:tgtEl>
                                          <p:spTgt spid="10"/>
                                        </p:tgtEl>
                                        <p:attrNameLst>
                                          <p:attrName>ppt_x</p:attrName>
                                          <p:attrName>ppt_y</p:attrName>
                                        </p:attrNameLst>
                                      </p:cBhvr>
                                      <p:rCtr x="0" y="-1944"/>
                                    </p:animMotion>
                                  </p:childTnLst>
                                </p:cTn>
                              </p:par>
                              <p:par>
                                <p:cTn id="10" presetID="10" presetClass="entr" presetSubtype="0" fill="hold"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par>
                                <p:cTn id="13" presetID="42" presetClass="path" presetSubtype="0" decel="100000" fill="hold" nodeType="withEffect">
                                  <p:stCondLst>
                                    <p:cond delay="250"/>
                                  </p:stCondLst>
                                  <p:childTnLst>
                                    <p:animMotion origin="layout" path="M -2.22045E-16 0.03889 L -2.22045E-16 2.59259E-6 " pathEditMode="relative" rAng="0" ptsTypes="AA">
                                      <p:cBhvr>
                                        <p:cTn id="14" dur="500" fill="hold"/>
                                        <p:tgtEl>
                                          <p:spTgt spid="11"/>
                                        </p:tgtEl>
                                        <p:attrNameLst>
                                          <p:attrName>ppt_x</p:attrName>
                                          <p:attrName>ppt_y</p:attrName>
                                        </p:attrNameLst>
                                      </p:cBhvr>
                                      <p:rCtr x="0" y="-1944"/>
                                    </p:animMotion>
                                  </p:childTnLst>
                                </p:cTn>
                              </p:par>
                              <p:par>
                                <p:cTn id="15" presetID="10"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childTnLst>
                                </p:cTn>
                              </p:par>
                              <p:par>
                                <p:cTn id="18" presetID="42" presetClass="path" presetSubtype="0" decel="100000" fill="hold" nodeType="withEffect">
                                  <p:stCondLst>
                                    <p:cond delay="500"/>
                                  </p:stCondLst>
                                  <p:childTnLst>
                                    <p:animMotion origin="layout" path="M -2.22045E-16 0.03889 L -2.22045E-16 2.59259E-6 " pathEditMode="relative" rAng="0" ptsTypes="AA">
                                      <p:cBhvr>
                                        <p:cTn id="19" dur="500" fill="hold"/>
                                        <p:tgtEl>
                                          <p:spTgt spid="12"/>
                                        </p:tgtEl>
                                        <p:attrNameLst>
                                          <p:attrName>ppt_x</p:attrName>
                                          <p:attrName>ppt_y</p:attrName>
                                        </p:attrNameLst>
                                      </p:cBhvr>
                                      <p:rCtr x="0" y="-1944"/>
                                    </p:animMotion>
                                  </p:childTnLst>
                                </p:cTn>
                              </p:par>
                              <p:par>
                                <p:cTn id="20" presetID="10" presetClass="entr" presetSubtype="0"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
                                        <p:tgtEl>
                                          <p:spTgt spid="13"/>
                                        </p:tgtEl>
                                      </p:cBhvr>
                                    </p:animEffect>
                                  </p:childTnLst>
                                </p:cTn>
                              </p:par>
                              <p:par>
                                <p:cTn id="23" presetID="42" presetClass="path" presetSubtype="0" decel="100000" fill="hold" nodeType="withEffect">
                                  <p:stCondLst>
                                    <p:cond delay="750"/>
                                  </p:stCondLst>
                                  <p:childTnLst>
                                    <p:animMotion origin="layout" path="M -2.22045E-16 0.03889 L -2.22045E-16 2.59259E-6 " pathEditMode="relative" rAng="0" ptsTypes="AA">
                                      <p:cBhvr>
                                        <p:cTn id="24" dur="500" fill="hold"/>
                                        <p:tgtEl>
                                          <p:spTgt spid="13"/>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906" y="915471"/>
            <a:ext cx="7909715" cy="306009"/>
          </a:xfrm>
        </p:spPr>
        <p:txBody>
          <a:bodyPr>
            <a:noAutofit/>
          </a:bodyPr>
          <a:lstStyle/>
          <a:p>
            <a:r>
              <a:rPr lang="sr-Latn-RS" dirty="0">
                <a:solidFill>
                  <a:srgbClr val="000099"/>
                </a:solidFill>
                <a:latin typeface="Times New Roman" panose="02020603050405020304" pitchFamily="18" charset="0"/>
              </a:rPr>
              <a:t>Odnos </a:t>
            </a:r>
            <a:r>
              <a:rPr lang="en-GB" dirty="0" err="1">
                <a:solidFill>
                  <a:srgbClr val="000099"/>
                </a:solidFill>
                <a:latin typeface="Times New Roman" panose="02020603050405020304" pitchFamily="18" charset="0"/>
              </a:rPr>
              <a:t>Elecsys</a:t>
            </a:r>
            <a:r>
              <a:rPr lang="en-US" baseline="30000" dirty="0">
                <a:solidFill>
                  <a:srgbClr val="000099"/>
                </a:solidFill>
                <a:latin typeface="Times New Roman" panose="02020603050405020304" pitchFamily="18" charset="0"/>
              </a:rPr>
              <a:t>®</a:t>
            </a:r>
            <a:r>
              <a:rPr lang="en-GB" dirty="0">
                <a:solidFill>
                  <a:srgbClr val="000099"/>
                </a:solidFill>
                <a:latin typeface="Times New Roman" panose="02020603050405020304" pitchFamily="18" charset="0"/>
              </a:rPr>
              <a:t> sFlt-1/</a:t>
            </a:r>
            <a:r>
              <a:rPr lang="en-GB" dirty="0" err="1">
                <a:solidFill>
                  <a:srgbClr val="000099"/>
                </a:solidFill>
                <a:latin typeface="Times New Roman" panose="02020603050405020304" pitchFamily="18" charset="0"/>
              </a:rPr>
              <a:t>PlGF</a:t>
            </a:r>
            <a:r>
              <a:rPr lang="en-GB" dirty="0">
                <a:solidFill>
                  <a:srgbClr val="000099"/>
                </a:solidFill>
                <a:latin typeface="Times New Roman" panose="02020603050405020304" pitchFamily="18" charset="0"/>
              </a:rPr>
              <a:t/>
            </a:r>
            <a:br>
              <a:rPr lang="en-GB" dirty="0">
                <a:solidFill>
                  <a:srgbClr val="000099"/>
                </a:solidFill>
                <a:latin typeface="Times New Roman" panose="02020603050405020304" pitchFamily="18" charset="0"/>
              </a:rPr>
            </a:br>
            <a:r>
              <a:rPr lang="en-GB" sz="2175" i="1" dirty="0">
                <a:latin typeface="Times New Roman" panose="02020603050405020304" pitchFamily="18" charset="0"/>
              </a:rPr>
              <a:t>CE/IVD </a:t>
            </a:r>
            <a:r>
              <a:rPr lang="hr-HR" sz="2175" i="1" dirty="0">
                <a:latin typeface="Times New Roman" panose="02020603050405020304" pitchFamily="18" charset="0"/>
              </a:rPr>
              <a:t>odobreno za predikciju i dijagnozu s validiranim „</a:t>
            </a:r>
            <a:r>
              <a:rPr lang="en-GB" sz="2175" i="1" dirty="0">
                <a:latin typeface="Times New Roman" panose="02020603050405020304" pitchFamily="18" charset="0"/>
              </a:rPr>
              <a:t>cut-off</a:t>
            </a:r>
            <a:r>
              <a:rPr lang="hr-HR" sz="2175" i="1" dirty="0">
                <a:latin typeface="Times New Roman" panose="02020603050405020304" pitchFamily="18" charset="0"/>
              </a:rPr>
              <a:t>-ovima”</a:t>
            </a:r>
            <a:r>
              <a:rPr lang="en-GB" sz="2175" i="1" baseline="30000" dirty="0">
                <a:latin typeface="Times New Roman" panose="02020603050405020304" pitchFamily="18" charset="0"/>
              </a:rPr>
              <a:t>1</a:t>
            </a:r>
            <a:r>
              <a:rPr lang="en-GB" sz="2175" i="1" dirty="0">
                <a:latin typeface="Times New Roman" panose="02020603050405020304" pitchFamily="18" charset="0"/>
              </a:rPr>
              <a:t/>
            </a:r>
            <a:br>
              <a:rPr lang="en-GB" sz="2175" i="1" dirty="0">
                <a:latin typeface="Times New Roman" panose="02020603050405020304" pitchFamily="18" charset="0"/>
              </a:rPr>
            </a:br>
            <a:endParaRPr lang="en-US" sz="2175" i="1" dirty="0">
              <a:latin typeface="Times New Roman" panose="02020603050405020304" pitchFamily="18" charset="0"/>
            </a:endParaRPr>
          </a:p>
        </p:txBody>
      </p:sp>
      <p:sp>
        <p:nvSpPr>
          <p:cNvPr id="6" name="TextBox 5"/>
          <p:cNvSpPr txBox="1">
            <a:spLocks/>
          </p:cNvSpPr>
          <p:nvPr/>
        </p:nvSpPr>
        <p:spPr>
          <a:xfrm>
            <a:off x="581298" y="4614360"/>
            <a:ext cx="7446657" cy="429442"/>
          </a:xfrm>
          <a:prstGeom prst="rect">
            <a:avLst/>
          </a:prstGeom>
          <a:gradFill flip="none" rotWithShape="1">
            <a:gsLst>
              <a:gs pos="0">
                <a:srgbClr val="000099">
                  <a:tint val="66000"/>
                  <a:satMod val="160000"/>
                </a:srgbClr>
              </a:gs>
              <a:gs pos="50000">
                <a:srgbClr val="000099">
                  <a:tint val="44500"/>
                  <a:satMod val="160000"/>
                </a:srgbClr>
              </a:gs>
              <a:gs pos="100000">
                <a:srgbClr val="000099">
                  <a:tint val="23500"/>
                  <a:satMod val="160000"/>
                </a:srgbClr>
              </a:gs>
            </a:gsLst>
            <a:lin ang="18900000" scaled="1"/>
            <a:tileRect/>
          </a:gradFill>
          <a:ln w="38100">
            <a:noFill/>
          </a:ln>
        </p:spPr>
        <p:style>
          <a:lnRef idx="2">
            <a:schemeClr val="accent6"/>
          </a:lnRef>
          <a:fillRef idx="1">
            <a:schemeClr val="lt1"/>
          </a:fillRef>
          <a:effectRef idx="0">
            <a:schemeClr val="accent6"/>
          </a:effectRef>
          <a:fontRef idx="minor">
            <a:schemeClr val="dk1"/>
          </a:fontRef>
        </p:style>
        <p:txBody>
          <a:bodyPr wrap="square" lIns="0" tIns="24923" rIns="0" bIns="24923" rtlCol="0" anchor="ctr" anchorCtr="0">
            <a:noAutofit/>
          </a:bodyPr>
          <a:lstStyle/>
          <a:p>
            <a:pPr marL="124619" algn="ctr" defTabSz="685800"/>
            <a:r>
              <a:rPr lang="hr-HR" sz="975" b="1" dirty="0">
                <a:solidFill>
                  <a:prstClr val="white"/>
                </a:solidFill>
                <a:latin typeface="Times New Roman" panose="02020603050405020304" pitchFamily="18" charset="0"/>
                <a:cs typeface="Times New Roman" panose="02020603050405020304" pitchFamily="18" charset="0"/>
              </a:rPr>
              <a:t>Navedene vrijednosti su validirane samo za</a:t>
            </a:r>
            <a:r>
              <a:rPr lang="en-GB" sz="975" b="1" dirty="0">
                <a:solidFill>
                  <a:prstClr val="white"/>
                </a:solidFill>
                <a:latin typeface="Times New Roman" panose="02020603050405020304" pitchFamily="18" charset="0"/>
                <a:cs typeface="Times New Roman" panose="02020603050405020304" pitchFamily="18" charset="0"/>
              </a:rPr>
              <a:t> Elecsys</a:t>
            </a:r>
            <a:r>
              <a:rPr lang="en-GB" sz="975" b="1" baseline="30000" dirty="0">
                <a:solidFill>
                  <a:prstClr val="white"/>
                </a:solidFill>
                <a:latin typeface="Times New Roman" panose="02020603050405020304" pitchFamily="18" charset="0"/>
                <a:cs typeface="Times New Roman" panose="02020603050405020304" pitchFamily="18" charset="0"/>
              </a:rPr>
              <a:t>®</a:t>
            </a:r>
            <a:r>
              <a:rPr lang="en-GB" sz="975" b="1" dirty="0">
                <a:solidFill>
                  <a:prstClr val="white"/>
                </a:solidFill>
                <a:latin typeface="Times New Roman" panose="02020603050405020304" pitchFamily="18" charset="0"/>
                <a:cs typeface="Times New Roman" panose="02020603050405020304" pitchFamily="18" charset="0"/>
              </a:rPr>
              <a:t> </a:t>
            </a:r>
            <a:r>
              <a:rPr lang="hr-HR" sz="975" b="1" dirty="0">
                <a:solidFill>
                  <a:prstClr val="white"/>
                </a:solidFill>
                <a:latin typeface="Times New Roman" panose="02020603050405020304" pitchFamily="18" charset="0"/>
                <a:cs typeface="Times New Roman" panose="02020603050405020304" pitchFamily="18" charset="0"/>
              </a:rPr>
              <a:t>eseje i ne mogu se prenijeti na odnose drugih testova</a:t>
            </a:r>
            <a:r>
              <a:rPr lang="en-GB" sz="975" b="1" dirty="0">
                <a:solidFill>
                  <a:prstClr val="white"/>
                </a:solidFill>
                <a:latin typeface="Times New Roman" panose="02020603050405020304" pitchFamily="18" charset="0"/>
                <a:cs typeface="Times New Roman" panose="02020603050405020304" pitchFamily="18" charset="0"/>
              </a:rPr>
              <a:t> </a:t>
            </a:r>
          </a:p>
        </p:txBody>
      </p:sp>
      <p:graphicFrame>
        <p:nvGraphicFramePr>
          <p:cNvPr id="18" name="Table Placeholder 9">
            <a:extLst>
              <a:ext uri="{FF2B5EF4-FFF2-40B4-BE49-F238E27FC236}">
                <a16:creationId xmlns:a16="http://schemas.microsoft.com/office/drawing/2014/main" xmlns="" id="{792D5CC8-6AD8-4B18-9794-FB513C3DCDD3}"/>
              </a:ext>
            </a:extLst>
          </p:cNvPr>
          <p:cNvGraphicFramePr>
            <a:graphicFrameLocks/>
          </p:cNvGraphicFramePr>
          <p:nvPr/>
        </p:nvGraphicFramePr>
        <p:xfrm>
          <a:off x="1748264" y="2186862"/>
          <a:ext cx="4943001" cy="1976411"/>
        </p:xfrm>
        <a:graphic>
          <a:graphicData uri="http://schemas.openxmlformats.org/drawingml/2006/table">
            <a:tbl>
              <a:tblPr firstRow="1" bandRow="1">
                <a:tableStyleId>{5C22544A-7EE6-4342-B048-85BDC9FD1C3A}</a:tableStyleId>
              </a:tblPr>
              <a:tblGrid>
                <a:gridCol w="1427574">
                  <a:extLst>
                    <a:ext uri="{9D8B030D-6E8A-4147-A177-3AD203B41FA5}">
                      <a16:colId xmlns:a16="http://schemas.microsoft.com/office/drawing/2014/main" xmlns="" val="2459431656"/>
                    </a:ext>
                  </a:extLst>
                </a:gridCol>
                <a:gridCol w="1775955">
                  <a:extLst>
                    <a:ext uri="{9D8B030D-6E8A-4147-A177-3AD203B41FA5}">
                      <a16:colId xmlns:a16="http://schemas.microsoft.com/office/drawing/2014/main" xmlns="" val="1276056468"/>
                    </a:ext>
                  </a:extLst>
                </a:gridCol>
                <a:gridCol w="869736">
                  <a:extLst>
                    <a:ext uri="{9D8B030D-6E8A-4147-A177-3AD203B41FA5}">
                      <a16:colId xmlns:a16="http://schemas.microsoft.com/office/drawing/2014/main" xmlns="" val="1533051268"/>
                    </a:ext>
                  </a:extLst>
                </a:gridCol>
                <a:gridCol w="869736">
                  <a:extLst>
                    <a:ext uri="{9D8B030D-6E8A-4147-A177-3AD203B41FA5}">
                      <a16:colId xmlns:a16="http://schemas.microsoft.com/office/drawing/2014/main" xmlns="" val="1696974630"/>
                    </a:ext>
                  </a:extLst>
                </a:gridCol>
              </a:tblGrid>
              <a:tr h="446760">
                <a:tc gridSpan="4">
                  <a:txBody>
                    <a:bodyPr/>
                    <a:lstStyle/>
                    <a:p>
                      <a:r>
                        <a:rPr lang="hr-HR" sz="1200" b="1" i="0" dirty="0">
                          <a:solidFill>
                            <a:srgbClr val="000099"/>
                          </a:solidFill>
                          <a:latin typeface="+mn-lt"/>
                        </a:rPr>
                        <a:t>Preporučene</a:t>
                      </a:r>
                      <a:r>
                        <a:rPr lang="en-GB" sz="1200" b="1" i="0" dirty="0">
                          <a:solidFill>
                            <a:srgbClr val="000099"/>
                          </a:solidFill>
                          <a:latin typeface="+mn-lt"/>
                        </a:rPr>
                        <a:t> cut-off </a:t>
                      </a:r>
                      <a:r>
                        <a:rPr lang="hr-HR" sz="1200" b="1" i="0" dirty="0">
                          <a:solidFill>
                            <a:srgbClr val="000099"/>
                          </a:solidFill>
                          <a:latin typeface="+mn-lt"/>
                        </a:rPr>
                        <a:t>vrijednosti odnosa</a:t>
                      </a:r>
                      <a:r>
                        <a:rPr lang="en-GB" sz="1200" b="1" i="0" dirty="0">
                          <a:solidFill>
                            <a:srgbClr val="000099"/>
                          </a:solidFill>
                          <a:latin typeface="+mn-lt"/>
                        </a:rPr>
                        <a:t> </a:t>
                      </a:r>
                      <a:r>
                        <a:rPr lang="en-GB" sz="1200" b="1" i="0" dirty="0" err="1">
                          <a:solidFill>
                            <a:srgbClr val="000099"/>
                          </a:solidFill>
                          <a:latin typeface="+mn-lt"/>
                        </a:rPr>
                        <a:t>Elecsys</a:t>
                      </a:r>
                      <a:r>
                        <a:rPr lang="en-GB" sz="1200" b="1" i="0" dirty="0">
                          <a:solidFill>
                            <a:srgbClr val="000099"/>
                          </a:solidFill>
                          <a:latin typeface="+mn-lt"/>
                        </a:rPr>
                        <a:t> sFlt-1/PlGF</a:t>
                      </a:r>
                      <a:r>
                        <a:rPr lang="en-GB" sz="1200" b="1" i="0" baseline="30000" dirty="0">
                          <a:solidFill>
                            <a:srgbClr val="000099"/>
                          </a:solidFill>
                          <a:latin typeface="+mn-lt"/>
                        </a:rPr>
                        <a:t>1–3</a:t>
                      </a:r>
                      <a:endParaRPr lang="en-ZA" sz="1200" b="1" i="0" baseline="30000" dirty="0">
                        <a:solidFill>
                          <a:srgbClr val="000099"/>
                        </a:solidFill>
                        <a:latin typeface="+mn-lt"/>
                      </a:endParaRPr>
                    </a:p>
                  </a:txBody>
                  <a:tcPr marL="40500" marR="40500" marT="40500" marB="405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25B"/>
                      </a:solidFill>
                      <a:prstDash val="solid"/>
                      <a:round/>
                      <a:headEnd type="none" w="med" len="med"/>
                      <a:tailEnd type="none" w="med" len="med"/>
                    </a:lnB>
                    <a:noFill/>
                  </a:tcPr>
                </a:tc>
                <a:tc hMerge="1">
                  <a:txBody>
                    <a:bodyPr/>
                    <a:lstStyle/>
                    <a:p>
                      <a:endParaRPr lang="en-GB"/>
                    </a:p>
                  </a:txBody>
                  <a:tcPr/>
                </a:tc>
                <a:tc hMerge="1">
                  <a:txBody>
                    <a:bodyPr/>
                    <a:lstStyle/>
                    <a:p>
                      <a:endParaRPr lang="en-ZA" sz="900" b="0" i="0" dirty="0">
                        <a:latin typeface="+mn-lt"/>
                      </a:endParaRPr>
                    </a:p>
                  </a:txBody>
                  <a:tcPr marL="114942" marR="114942" marT="57471" marB="5747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ZA" sz="900" b="0" i="0" dirty="0">
                        <a:latin typeface="+mn-lt"/>
                      </a:endParaRPr>
                    </a:p>
                  </a:txBody>
                  <a:tcPr marL="114942" marR="114942" marT="57471" marB="5747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018042894"/>
                  </a:ext>
                </a:extLst>
              </a:tr>
              <a:tr h="251207">
                <a:tc rowSpan="4">
                  <a:txBody>
                    <a:bodyPr/>
                    <a:lstStyle/>
                    <a:p>
                      <a:pPr algn="l"/>
                      <a:r>
                        <a:rPr lang="en-ZA" sz="1200" b="0" i="0" dirty="0">
                          <a:latin typeface="+mn-lt"/>
                        </a:rPr>
                        <a:t>Di</a:t>
                      </a:r>
                      <a:r>
                        <a:rPr lang="hr-HR" sz="1200" b="0" i="0" dirty="0">
                          <a:latin typeface="+mn-lt"/>
                        </a:rPr>
                        <a:t>jagnoza</a:t>
                      </a:r>
                      <a:r>
                        <a:rPr lang="en-ZA" sz="1200" b="0" i="0" dirty="0">
                          <a:latin typeface="+mn-lt"/>
                        </a:rPr>
                        <a:t> PE</a:t>
                      </a:r>
                    </a:p>
                  </a:txBody>
                  <a:tcPr marL="40500" marR="40500" marT="40500" marB="405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25B"/>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20–33 </a:t>
                      </a:r>
                      <a:r>
                        <a:rPr lang="hr-HR" sz="1200" dirty="0"/>
                        <a:t>nedelja</a:t>
                      </a:r>
                      <a:r>
                        <a:rPr lang="en-GB" sz="1200" dirty="0"/>
                        <a:t> +</a:t>
                      </a:r>
                      <a:r>
                        <a:rPr lang="en-GB" sz="1200" baseline="0" dirty="0"/>
                        <a:t> </a:t>
                      </a:r>
                      <a:r>
                        <a:rPr lang="en-GB" sz="1200" dirty="0"/>
                        <a:t>6 d</a:t>
                      </a:r>
                      <a:r>
                        <a:rPr lang="hr-HR" sz="1200" dirty="0"/>
                        <a:t>ana</a:t>
                      </a:r>
                      <a:endParaRPr lang="en-US" sz="1200" dirty="0"/>
                    </a:p>
                  </a:txBody>
                  <a:tcPr marL="40500" marR="40500" marT="40500" marB="405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25B"/>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l"/>
                      <a:r>
                        <a:rPr lang="en-GB" sz="1200" dirty="0"/>
                        <a:t>Rule-out</a:t>
                      </a:r>
                      <a:endParaRPr lang="en-US" sz="1200" dirty="0"/>
                    </a:p>
                  </a:txBody>
                  <a:tcPr marL="63305" marR="63305" marT="31652" marB="316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25B"/>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l"/>
                      <a:r>
                        <a:rPr lang="en-GB" sz="1200" dirty="0"/>
                        <a:t>33</a:t>
                      </a:r>
                      <a:endParaRPr lang="en-US" sz="1200" dirty="0"/>
                    </a:p>
                  </a:txBody>
                  <a:tcPr marL="63305" marR="63305" marT="31652" marB="316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25B"/>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2325426105"/>
                  </a:ext>
                </a:extLst>
              </a:tr>
              <a:tr h="251207">
                <a:tc vMerge="1">
                  <a:txBody>
                    <a:bodyPr/>
                    <a:lstStyle/>
                    <a:p>
                      <a:pPr algn="l"/>
                      <a:endParaRPr lang="en-ZA" sz="1400" b="0" i="0" dirty="0">
                        <a:solidFill>
                          <a:schemeClr val="tx1"/>
                        </a:solidFill>
                        <a:latin typeface="+mn-lt"/>
                      </a:endParaRPr>
                    </a:p>
                  </a:txBody>
                  <a:tcPr marL="54000" marR="5400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vMerge="1">
                  <a:txBody>
                    <a:bodyPr/>
                    <a:lstStyle/>
                    <a:p>
                      <a:pPr algn="l"/>
                      <a:endParaRPr lang="en-ZA" sz="1400" b="0" i="0" dirty="0">
                        <a:solidFill>
                          <a:schemeClr val="tx1"/>
                        </a:solidFill>
                        <a:latin typeface="+mn-lt"/>
                      </a:endParaRPr>
                    </a:p>
                  </a:txBody>
                  <a:tcPr marL="54000" marR="5400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l"/>
                      <a:r>
                        <a:rPr lang="en-GB" sz="1200" dirty="0"/>
                        <a:t>Rule-in</a:t>
                      </a:r>
                      <a:endParaRPr lang="en-US" sz="1200" dirty="0"/>
                    </a:p>
                  </a:txBody>
                  <a:tcPr marL="63305" marR="63305" marT="31652" marB="316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l"/>
                      <a:r>
                        <a:rPr lang="en-GB" sz="1200" dirty="0"/>
                        <a:t>85</a:t>
                      </a:r>
                      <a:endParaRPr lang="en-US" sz="1200" dirty="0"/>
                    </a:p>
                  </a:txBody>
                  <a:tcPr marL="63305" marR="63305" marT="31652" marB="316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3723585478"/>
                  </a:ext>
                </a:extLst>
              </a:tr>
              <a:tr h="251207">
                <a:tc vMerge="1">
                  <a:txBody>
                    <a:bodyPr/>
                    <a:lstStyle/>
                    <a:p>
                      <a:pPr algn="l"/>
                      <a:endParaRPr lang="en-ZA" sz="1400" b="0" i="0" dirty="0">
                        <a:solidFill>
                          <a:schemeClr val="tx1"/>
                        </a:solidFill>
                        <a:latin typeface="+mn-lt"/>
                      </a:endParaRPr>
                    </a:p>
                  </a:txBody>
                  <a:tcPr marL="54000" marR="5400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latin typeface="Times New Roman" panose="02020603050405020304" pitchFamily="18" charset="0"/>
                          <a:cs typeface="Times New Roman" panose="02020603050405020304" pitchFamily="18" charset="0"/>
                        </a:rPr>
                        <a:t>≥</a:t>
                      </a:r>
                      <a:r>
                        <a:rPr lang="en-GB" sz="1200" dirty="0"/>
                        <a:t>34 </a:t>
                      </a:r>
                      <a:r>
                        <a:rPr lang="hr-HR" sz="1200" dirty="0"/>
                        <a:t>nedelje</a:t>
                      </a:r>
                      <a:endParaRPr lang="en-US" sz="1200" dirty="0"/>
                    </a:p>
                  </a:txBody>
                  <a:tcPr marL="40500" marR="40500" marT="40500" marB="405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l"/>
                      <a:r>
                        <a:rPr lang="en-GB" sz="1200" dirty="0"/>
                        <a:t>Rule-out</a:t>
                      </a:r>
                      <a:endParaRPr lang="en-US" sz="1200" dirty="0"/>
                    </a:p>
                  </a:txBody>
                  <a:tcPr marL="63305" marR="63305" marT="31652" marB="316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l"/>
                      <a:r>
                        <a:rPr lang="en-GB" sz="1200" dirty="0"/>
                        <a:t>33</a:t>
                      </a:r>
                      <a:endParaRPr lang="en-US" sz="1200" dirty="0"/>
                    </a:p>
                  </a:txBody>
                  <a:tcPr marL="63305" marR="63305" marT="31652" marB="316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3646527232"/>
                  </a:ext>
                </a:extLst>
              </a:tr>
              <a:tr h="251207">
                <a:tc vMerge="1">
                  <a:txBody>
                    <a:bodyPr/>
                    <a:lstStyle/>
                    <a:p>
                      <a:pPr algn="l"/>
                      <a:endParaRPr lang="en-ZA" sz="1400" b="0" i="0" dirty="0">
                        <a:solidFill>
                          <a:schemeClr val="tx1"/>
                        </a:solidFill>
                        <a:latin typeface="+mn-lt"/>
                      </a:endParaRPr>
                    </a:p>
                  </a:txBody>
                  <a:tcPr marL="54000" marR="5400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chemeClr val="tx1"/>
                        </a:solidFill>
                        <a:effectLst/>
                        <a:uLnTx/>
                        <a:uFillTx/>
                        <a:latin typeface="+mn-lt"/>
                        <a:ea typeface="+mn-ea"/>
                        <a:cs typeface="+mn-cs"/>
                      </a:endParaRPr>
                    </a:p>
                  </a:txBody>
                  <a:tcPr marL="54000" marR="5400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l"/>
                      <a:r>
                        <a:rPr lang="en-GB" sz="1200" dirty="0"/>
                        <a:t>Rule-in</a:t>
                      </a:r>
                      <a:endParaRPr lang="en-US" sz="1200" dirty="0"/>
                    </a:p>
                  </a:txBody>
                  <a:tcPr marL="63305" marR="63305" marT="31652" marB="316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l"/>
                      <a:r>
                        <a:rPr lang="en-GB" sz="1200" dirty="0"/>
                        <a:t>110</a:t>
                      </a:r>
                      <a:endParaRPr lang="en-US" sz="1200" dirty="0"/>
                    </a:p>
                  </a:txBody>
                  <a:tcPr marL="63305" marR="63305" marT="31652" marB="316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3271615715"/>
                  </a:ext>
                </a:extLst>
              </a:tr>
              <a:tr h="260044">
                <a:tc rowSpan="2"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r-HR" sz="1200" dirty="0"/>
                        <a:t>Kratkoročna</a:t>
                      </a:r>
                      <a:r>
                        <a:rPr lang="hr-HR" sz="1200" baseline="0" dirty="0"/>
                        <a:t> predikcija</a:t>
                      </a:r>
                      <a:r>
                        <a:rPr lang="en-GB" sz="1200" dirty="0"/>
                        <a:t> PE </a:t>
                      </a:r>
                      <a:br>
                        <a:rPr lang="en-GB" sz="1200" dirty="0"/>
                      </a:br>
                      <a:r>
                        <a:rPr lang="en-GB" sz="1200" dirty="0"/>
                        <a:t>(24–36 </a:t>
                      </a:r>
                      <a:r>
                        <a:rPr lang="hr-HR" sz="1200" dirty="0"/>
                        <a:t>nedelje</a:t>
                      </a:r>
                      <a:r>
                        <a:rPr lang="en-GB" sz="1200" dirty="0"/>
                        <a:t> + 6 da</a:t>
                      </a:r>
                      <a:r>
                        <a:rPr lang="hr-HR" sz="1200"/>
                        <a:t>na</a:t>
                      </a:r>
                      <a:r>
                        <a:rPr lang="en-GB" sz="1200"/>
                        <a:t>) </a:t>
                      </a:r>
                      <a:endParaRPr lang="en-US" sz="1200" dirty="0"/>
                    </a:p>
                  </a:txBody>
                  <a:tcPr marL="40500" marR="40500" marT="40500" marB="405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rowSpan="2"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schemeClr val="tx1"/>
                        </a:solidFill>
                        <a:effectLst/>
                        <a:uLnTx/>
                        <a:uFillTx/>
                        <a:latin typeface="+mn-lt"/>
                        <a:ea typeface="+mn-ea"/>
                        <a:cs typeface="+mn-cs"/>
                      </a:endParaRPr>
                    </a:p>
                  </a:txBody>
                  <a:tcPr marL="54000" marR="5400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l"/>
                      <a:r>
                        <a:rPr lang="en-GB" sz="1200" dirty="0"/>
                        <a:t>Rule-out</a:t>
                      </a:r>
                      <a:endParaRPr lang="en-US" sz="1200" dirty="0"/>
                    </a:p>
                  </a:txBody>
                  <a:tcPr marL="63305" marR="63305" marT="31652" marB="316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nSpc>
                          <a:spcPct val="115000"/>
                        </a:lnSpc>
                        <a:spcBef>
                          <a:spcPts val="200"/>
                        </a:spcBef>
                        <a:spcAft>
                          <a:spcPts val="100"/>
                        </a:spcAft>
                      </a:pPr>
                      <a:r>
                        <a:rPr lang="de-DE" sz="1200" dirty="0">
                          <a:effectLst/>
                        </a:rPr>
                        <a:t>≤38</a:t>
                      </a:r>
                      <a:endParaRPr lang="de-CH" sz="1200" dirty="0">
                        <a:effectLst/>
                        <a:latin typeface="Arial" panose="020B0604020202020204" pitchFamily="34" charset="0"/>
                        <a:ea typeface="Calibri" panose="020F0502020204030204" pitchFamily="34" charset="0"/>
                        <a:cs typeface="Times New Roman" panose="02020603050405020304" pitchFamily="18" charset="0"/>
                      </a:endParaRPr>
                    </a:p>
                  </a:txBody>
                  <a:tcPr marL="63305" marR="63305" marT="31652" marB="316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4100904593"/>
                  </a:ext>
                </a:extLst>
              </a:tr>
              <a:tr h="251207">
                <a:tc gridSpan="2" vMerge="1">
                  <a:txBody>
                    <a:bodyPr/>
                    <a:lstStyle/>
                    <a:p>
                      <a:pPr algn="l"/>
                      <a:endParaRPr lang="en-ZA" sz="1400" b="0" i="0" dirty="0">
                        <a:solidFill>
                          <a:schemeClr val="tx1"/>
                        </a:solidFill>
                        <a:latin typeface="+mn-lt"/>
                      </a:endParaRPr>
                    </a:p>
                  </a:txBody>
                  <a:tcPr marL="54000" marR="5400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hMerge="1"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chemeClr val="tx1"/>
                        </a:solidFill>
                        <a:effectLst/>
                        <a:uLnTx/>
                        <a:uFillTx/>
                        <a:latin typeface="+mn-lt"/>
                        <a:ea typeface="+mn-ea"/>
                        <a:cs typeface="+mn-cs"/>
                      </a:endParaRPr>
                    </a:p>
                  </a:txBody>
                  <a:tcPr marL="54000" marR="54000" marT="54000" marB="5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l"/>
                      <a:r>
                        <a:rPr lang="en-GB" sz="1200" dirty="0"/>
                        <a:t>Rule-in</a:t>
                      </a:r>
                      <a:endParaRPr lang="en-US" sz="1200" dirty="0"/>
                    </a:p>
                  </a:txBody>
                  <a:tcPr marL="63305" marR="63305" marT="31652" marB="316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l"/>
                      <a:r>
                        <a:rPr lang="en-GB" sz="1200" dirty="0"/>
                        <a:t>&gt;38</a:t>
                      </a:r>
                      <a:endParaRPr lang="en-US" sz="1200" dirty="0"/>
                    </a:p>
                  </a:txBody>
                  <a:tcPr marL="63305" marR="63305" marT="31652" marB="316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2013621785"/>
                  </a:ext>
                </a:extLst>
              </a:tr>
            </a:tbl>
          </a:graphicData>
        </a:graphic>
      </p:graphicFrame>
      <p:sp>
        <p:nvSpPr>
          <p:cNvPr id="20" name="TextBox 19">
            <a:extLst>
              <a:ext uri="{FF2B5EF4-FFF2-40B4-BE49-F238E27FC236}">
                <a16:creationId xmlns:a16="http://schemas.microsoft.com/office/drawing/2014/main" xmlns="" id="{7887961D-889D-4B95-B750-F6646482290F}"/>
              </a:ext>
            </a:extLst>
          </p:cNvPr>
          <p:cNvSpPr txBox="1">
            <a:spLocks/>
          </p:cNvSpPr>
          <p:nvPr/>
        </p:nvSpPr>
        <p:spPr>
          <a:xfrm>
            <a:off x="153210" y="5618024"/>
            <a:ext cx="6515100" cy="346249"/>
          </a:xfrm>
          <a:prstGeom prst="rect">
            <a:avLst/>
          </a:prstGeom>
          <a:noFill/>
        </p:spPr>
        <p:txBody>
          <a:bodyPr wrap="square" lIns="0" tIns="0" rIns="0" bIns="0" rtlCol="0">
            <a:spAutoFit/>
          </a:bodyPr>
          <a:lstStyle/>
          <a:p>
            <a:pPr defTabSz="685800"/>
            <a:r>
              <a:rPr lang="en-US" sz="750" dirty="0">
                <a:solidFill>
                  <a:schemeClr val="accent5"/>
                </a:solidFill>
                <a:latin typeface="Times New Roman" panose="02020603050405020304" pitchFamily="18" charset="0"/>
                <a:cs typeface="Times New Roman" panose="02020603050405020304" pitchFamily="18" charset="0"/>
              </a:rPr>
              <a:t>CE/IVD, Conformité Européene In Vitro Diagnostic; PE, </a:t>
            </a:r>
            <a:r>
              <a:rPr lang="en-US" sz="750" dirty="0" err="1">
                <a:solidFill>
                  <a:schemeClr val="accent5"/>
                </a:solidFill>
                <a:latin typeface="Times New Roman" panose="02020603050405020304" pitchFamily="18" charset="0"/>
                <a:cs typeface="Times New Roman" panose="02020603050405020304" pitchFamily="18" charset="0"/>
              </a:rPr>
              <a:t>pree</a:t>
            </a:r>
            <a:r>
              <a:rPr lang="hr-HR" sz="750" dirty="0">
                <a:solidFill>
                  <a:schemeClr val="accent5"/>
                </a:solidFill>
                <a:latin typeface="Times New Roman" panose="02020603050405020304" pitchFamily="18" charset="0"/>
                <a:cs typeface="Times New Roman" panose="02020603050405020304" pitchFamily="18" charset="0"/>
              </a:rPr>
              <a:t>k</a:t>
            </a:r>
            <a:r>
              <a:rPr lang="en-US" sz="750" dirty="0" err="1">
                <a:solidFill>
                  <a:schemeClr val="accent5"/>
                </a:solidFill>
                <a:latin typeface="Times New Roman" panose="02020603050405020304" pitchFamily="18" charset="0"/>
                <a:cs typeface="Times New Roman" panose="02020603050405020304" pitchFamily="18" charset="0"/>
              </a:rPr>
              <a:t>lampsi</a:t>
            </a:r>
            <a:r>
              <a:rPr lang="hr-HR" sz="750" dirty="0">
                <a:solidFill>
                  <a:schemeClr val="accent5"/>
                </a:solidFill>
                <a:latin typeface="Times New Roman" panose="02020603050405020304" pitchFamily="18" charset="0"/>
                <a:cs typeface="Times New Roman" panose="02020603050405020304" pitchFamily="18" charset="0"/>
              </a:rPr>
              <a:t>j</a:t>
            </a:r>
            <a:r>
              <a:rPr lang="en-US" sz="750" dirty="0">
                <a:solidFill>
                  <a:schemeClr val="accent5"/>
                </a:solidFill>
                <a:latin typeface="Times New Roman" panose="02020603050405020304" pitchFamily="18" charset="0"/>
                <a:cs typeface="Times New Roman" panose="02020603050405020304" pitchFamily="18" charset="0"/>
              </a:rPr>
              <a:t>a; </a:t>
            </a:r>
            <a:r>
              <a:rPr lang="en-US" sz="750" dirty="0" err="1">
                <a:solidFill>
                  <a:schemeClr val="accent5"/>
                </a:solidFill>
                <a:latin typeface="Times New Roman" panose="02020603050405020304" pitchFamily="18" charset="0"/>
                <a:cs typeface="Times New Roman" panose="02020603050405020304" pitchFamily="18" charset="0"/>
              </a:rPr>
              <a:t>PlGF</a:t>
            </a:r>
            <a:r>
              <a:rPr lang="en-US" sz="750" dirty="0">
                <a:solidFill>
                  <a:schemeClr val="accent5"/>
                </a:solidFill>
                <a:latin typeface="Times New Roman" panose="02020603050405020304" pitchFamily="18" charset="0"/>
                <a:cs typeface="Times New Roman" panose="02020603050405020304" pitchFamily="18" charset="0"/>
              </a:rPr>
              <a:t>, </a:t>
            </a:r>
            <a:r>
              <a:rPr lang="hr-HR" sz="750" dirty="0">
                <a:solidFill>
                  <a:schemeClr val="accent5"/>
                </a:solidFill>
                <a:latin typeface="Times New Roman" panose="02020603050405020304" pitchFamily="18" charset="0"/>
                <a:cs typeface="Times New Roman" panose="02020603050405020304" pitchFamily="18" charset="0"/>
              </a:rPr>
              <a:t>faktor rasta placente</a:t>
            </a:r>
            <a:r>
              <a:rPr lang="en-US" sz="750" dirty="0">
                <a:solidFill>
                  <a:schemeClr val="accent5"/>
                </a:solidFill>
                <a:latin typeface="Times New Roman" panose="02020603050405020304" pitchFamily="18" charset="0"/>
                <a:cs typeface="Times New Roman" panose="02020603050405020304" pitchFamily="18" charset="0"/>
              </a:rPr>
              <a:t>; sFlt-1, </a:t>
            </a:r>
            <a:r>
              <a:rPr lang="hr-HR" sz="750" dirty="0">
                <a:solidFill>
                  <a:schemeClr val="accent5"/>
                </a:solidFill>
                <a:latin typeface="Times New Roman" panose="02020603050405020304" pitchFamily="18" charset="0"/>
                <a:cs typeface="Times New Roman" panose="02020603050405020304" pitchFamily="18" charset="0"/>
              </a:rPr>
              <a:t>rastvorljiva</a:t>
            </a:r>
            <a:r>
              <a:rPr lang="en-US" sz="750" dirty="0">
                <a:solidFill>
                  <a:schemeClr val="accent5"/>
                </a:solidFill>
                <a:latin typeface="Times New Roman" panose="02020603050405020304" pitchFamily="18" charset="0"/>
                <a:cs typeface="Times New Roman" panose="02020603050405020304" pitchFamily="18" charset="0"/>
              </a:rPr>
              <a:t> </a:t>
            </a:r>
            <a:r>
              <a:rPr lang="en-US" sz="750" dirty="0" err="1">
                <a:solidFill>
                  <a:schemeClr val="accent5"/>
                </a:solidFill>
                <a:latin typeface="Times New Roman" panose="02020603050405020304" pitchFamily="18" charset="0"/>
                <a:cs typeface="Times New Roman" panose="02020603050405020304" pitchFamily="18" charset="0"/>
              </a:rPr>
              <a:t>fms</a:t>
            </a:r>
            <a:r>
              <a:rPr lang="en-US" sz="750" dirty="0">
                <a:solidFill>
                  <a:schemeClr val="accent5"/>
                </a:solidFill>
                <a:latin typeface="Times New Roman" panose="02020603050405020304" pitchFamily="18" charset="0"/>
                <a:cs typeface="Times New Roman" panose="02020603050405020304" pitchFamily="18" charset="0"/>
              </a:rPr>
              <a:t>-</a:t>
            </a:r>
            <a:r>
              <a:rPr lang="hr-HR" sz="750" dirty="0">
                <a:solidFill>
                  <a:schemeClr val="accent5"/>
                </a:solidFill>
                <a:latin typeface="Times New Roman" panose="02020603050405020304" pitchFamily="18" charset="0"/>
                <a:cs typeface="Times New Roman" panose="02020603050405020304" pitchFamily="18" charset="0"/>
              </a:rPr>
              <a:t>slična tirozin kinaza</a:t>
            </a:r>
            <a:r>
              <a:rPr lang="en-US" sz="750" dirty="0">
                <a:solidFill>
                  <a:schemeClr val="accent5"/>
                </a:solidFill>
                <a:latin typeface="Times New Roman" panose="02020603050405020304" pitchFamily="18" charset="0"/>
                <a:cs typeface="Times New Roman" panose="02020603050405020304" pitchFamily="18" charset="0"/>
              </a:rPr>
              <a:t>-1</a:t>
            </a:r>
          </a:p>
          <a:p>
            <a:pPr defTabSz="685800"/>
            <a:r>
              <a:rPr lang="en-US" sz="750" dirty="0">
                <a:solidFill>
                  <a:schemeClr val="accent5"/>
                </a:solidFill>
                <a:latin typeface="Times New Roman" panose="02020603050405020304" pitchFamily="18" charset="0"/>
                <a:cs typeface="Times New Roman" panose="02020603050405020304" pitchFamily="18" charset="0"/>
              </a:rPr>
              <a:t>1. Stepan H, et al. 2015. Ultrasound Obstet Gynecol 45, 241–246; 2. Zeisler H, et al. 2016. N Engl J Med 374, 13–22; </a:t>
            </a:r>
            <a:br>
              <a:rPr lang="en-US" sz="750" dirty="0">
                <a:solidFill>
                  <a:schemeClr val="accent5"/>
                </a:solidFill>
                <a:latin typeface="Times New Roman" panose="02020603050405020304" pitchFamily="18" charset="0"/>
                <a:cs typeface="Times New Roman" panose="02020603050405020304" pitchFamily="18" charset="0"/>
              </a:rPr>
            </a:br>
            <a:r>
              <a:rPr lang="en-US" sz="750" dirty="0">
                <a:solidFill>
                  <a:schemeClr val="accent5"/>
                </a:solidFill>
                <a:latin typeface="Times New Roman" panose="02020603050405020304" pitchFamily="18" charset="0"/>
                <a:cs typeface="Times New Roman" panose="02020603050405020304" pitchFamily="18" charset="0"/>
              </a:rPr>
              <a:t>3. NICE diagnostics guidance. May 2016. </a:t>
            </a:r>
            <a:r>
              <a:rPr lang="hr-HR" sz="750" dirty="0">
                <a:solidFill>
                  <a:schemeClr val="accent5"/>
                </a:solidFill>
                <a:latin typeface="Times New Roman" panose="02020603050405020304" pitchFamily="18" charset="0"/>
                <a:cs typeface="Times New Roman" panose="02020603050405020304" pitchFamily="18" charset="0"/>
              </a:rPr>
              <a:t>Dostupno na</a:t>
            </a:r>
            <a:r>
              <a:rPr lang="en-US" sz="750" dirty="0">
                <a:solidFill>
                  <a:schemeClr val="accent5"/>
                </a:solidFill>
                <a:latin typeface="Times New Roman" panose="02020603050405020304" pitchFamily="18" charset="0"/>
                <a:cs typeface="Times New Roman" panose="02020603050405020304" pitchFamily="18" charset="0"/>
              </a:rPr>
              <a:t>: https://www.nice.org.uk/guidance/dg23  </a:t>
            </a:r>
          </a:p>
        </p:txBody>
      </p:sp>
    </p:spTree>
    <p:extLst>
      <p:ext uri="{BB962C8B-B14F-4D97-AF65-F5344CB8AC3E}">
        <p14:creationId xmlns:p14="http://schemas.microsoft.com/office/powerpoint/2010/main" xmlns="" val="295805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98" y="872355"/>
            <a:ext cx="7861027" cy="306009"/>
          </a:xfrm>
        </p:spPr>
        <p:txBody>
          <a:bodyPr>
            <a:noAutofit/>
          </a:bodyPr>
          <a:lstStyle/>
          <a:p>
            <a:r>
              <a:rPr lang="hr-HR" dirty="0">
                <a:solidFill>
                  <a:srgbClr val="000099"/>
                </a:solidFill>
                <a:latin typeface="Times New Roman" panose="02020603050405020304" pitchFamily="18" charset="0"/>
              </a:rPr>
              <a:t>Odnos </a:t>
            </a:r>
            <a:r>
              <a:rPr lang="en-US" dirty="0" err="1">
                <a:solidFill>
                  <a:srgbClr val="000099"/>
                </a:solidFill>
                <a:latin typeface="Times New Roman" panose="02020603050405020304" pitchFamily="18" charset="0"/>
              </a:rPr>
              <a:t>Elecsys</a:t>
            </a:r>
            <a:r>
              <a:rPr lang="en-US" baseline="30000" dirty="0">
                <a:solidFill>
                  <a:srgbClr val="000099"/>
                </a:solidFill>
                <a:latin typeface="Times New Roman" panose="02020603050405020304" pitchFamily="18" charset="0"/>
              </a:rPr>
              <a:t>®</a:t>
            </a:r>
            <a:r>
              <a:rPr lang="en-US" dirty="0">
                <a:solidFill>
                  <a:srgbClr val="000099"/>
                </a:solidFill>
                <a:latin typeface="Times New Roman" panose="02020603050405020304" pitchFamily="18" charset="0"/>
              </a:rPr>
              <a:t> sFlt-1/</a:t>
            </a:r>
            <a:r>
              <a:rPr lang="en-US" dirty="0" err="1">
                <a:solidFill>
                  <a:srgbClr val="000099"/>
                </a:solidFill>
                <a:latin typeface="Times New Roman" panose="02020603050405020304" pitchFamily="18" charset="0"/>
              </a:rPr>
              <a:t>PlGF</a:t>
            </a:r>
            <a:r>
              <a:rPr lang="en-US" dirty="0">
                <a:solidFill>
                  <a:srgbClr val="000099"/>
                </a:solidFill>
                <a:latin typeface="Times New Roman" panose="02020603050405020304" pitchFamily="18" charset="0"/>
              </a:rPr>
              <a:t> </a:t>
            </a:r>
            <a:br>
              <a:rPr lang="en-US" dirty="0">
                <a:solidFill>
                  <a:srgbClr val="000099"/>
                </a:solidFill>
                <a:latin typeface="Times New Roman" panose="02020603050405020304" pitchFamily="18" charset="0"/>
              </a:rPr>
            </a:br>
            <a:r>
              <a:rPr lang="hr-HR" sz="2175" i="1" dirty="0">
                <a:latin typeface="Times New Roman" panose="02020603050405020304" pitchFamily="18" charset="0"/>
              </a:rPr>
              <a:t>Pokazuje visoku specifičnost i senzitivnost</a:t>
            </a:r>
            <a:r>
              <a:rPr lang="en-GB" sz="2175" i="1" baseline="30000" dirty="0">
                <a:latin typeface="Times New Roman" panose="02020603050405020304" pitchFamily="18" charset="0"/>
              </a:rPr>
              <a:t>1–3</a:t>
            </a:r>
            <a:r>
              <a:rPr lang="en-GB" dirty="0">
                <a:solidFill>
                  <a:srgbClr val="000099"/>
                </a:solidFill>
                <a:latin typeface="Times New Roman" panose="02020603050405020304" pitchFamily="18" charset="0"/>
              </a:rPr>
              <a:t/>
            </a:r>
            <a:br>
              <a:rPr lang="en-GB" dirty="0">
                <a:solidFill>
                  <a:srgbClr val="000099"/>
                </a:solidFill>
                <a:latin typeface="Times New Roman" panose="02020603050405020304" pitchFamily="18" charset="0"/>
              </a:rPr>
            </a:br>
            <a:endParaRPr lang="en-US" b="0" i="1" dirty="0">
              <a:solidFill>
                <a:srgbClr val="000099"/>
              </a:solidFill>
              <a:latin typeface="Times New Roman" panose="02020603050405020304" pitchFamily="18" charset="0"/>
            </a:endParaRPr>
          </a:p>
        </p:txBody>
      </p:sp>
      <p:sp>
        <p:nvSpPr>
          <p:cNvPr id="6" name="Rectangle 5"/>
          <p:cNvSpPr>
            <a:spLocks/>
          </p:cNvSpPr>
          <p:nvPr/>
        </p:nvSpPr>
        <p:spPr>
          <a:xfrm>
            <a:off x="415930" y="3276678"/>
            <a:ext cx="4087301" cy="1558418"/>
          </a:xfrm>
          <a:prstGeom prst="rect">
            <a:avLst/>
          </a:prstGeom>
          <a:solidFill>
            <a:srgbClr val="BFC0C2"/>
          </a:solidFill>
          <a:ln w="9525" cap="flat" cmpd="sng" algn="ctr">
            <a:noFill/>
            <a:prstDash val="solid"/>
          </a:ln>
          <a:effectLst/>
        </p:spPr>
        <p:txBody>
          <a:bodyPr bIns="81000" rtlCol="0" anchor="b">
            <a:noAutofit/>
          </a:bodyPr>
          <a:lstStyle/>
          <a:p>
            <a:pPr algn="ctr" defTabSz="685800">
              <a:defRPr/>
            </a:pPr>
            <a:r>
              <a:rPr lang="en-GB" sz="1200" b="1" kern="0" dirty="0">
                <a:solidFill>
                  <a:prstClr val="black"/>
                </a:solidFill>
                <a:latin typeface="Times New Roman" panose="02020603050405020304" pitchFamily="18" charset="0"/>
                <a:ea typeface="ＭＳ Ｐゴシック" charset="0"/>
                <a:cs typeface="Times New Roman" panose="02020603050405020304" pitchFamily="18" charset="0"/>
              </a:rPr>
              <a:t> </a:t>
            </a:r>
            <a:r>
              <a:rPr lang="hr-HR" sz="1200" b="1" i="1" kern="0" dirty="0">
                <a:solidFill>
                  <a:srgbClr val="00925B"/>
                </a:solidFill>
                <a:latin typeface="Times New Roman" panose="02020603050405020304" pitchFamily="18" charset="0"/>
                <a:ea typeface="ＭＳ Ｐゴシック" charset="0"/>
                <a:cs typeface="Times New Roman" panose="02020603050405020304" pitchFamily="18" charset="0"/>
              </a:rPr>
              <a:t>isključenje</a:t>
            </a:r>
            <a:r>
              <a:rPr lang="en-GB" sz="1200" b="1" kern="0" dirty="0">
                <a:solidFill>
                  <a:srgbClr val="70AD47"/>
                </a:solidFill>
                <a:latin typeface="Times New Roman" panose="02020603050405020304" pitchFamily="18" charset="0"/>
                <a:ea typeface="ＭＳ Ｐゴシック" charset="0"/>
                <a:cs typeface="Times New Roman" panose="02020603050405020304" pitchFamily="18" charset="0"/>
              </a:rPr>
              <a:t/>
            </a:r>
            <a:br>
              <a:rPr lang="en-GB" sz="1200" b="1" kern="0" dirty="0">
                <a:solidFill>
                  <a:srgbClr val="70AD47"/>
                </a:solidFill>
                <a:latin typeface="Times New Roman" panose="02020603050405020304" pitchFamily="18" charset="0"/>
                <a:ea typeface="ＭＳ Ｐゴシック" charset="0"/>
                <a:cs typeface="Times New Roman" panose="02020603050405020304" pitchFamily="18" charset="0"/>
              </a:rPr>
            </a:br>
            <a:r>
              <a:rPr lang="en-GB" sz="1200" b="1" kern="0" dirty="0">
                <a:solidFill>
                  <a:prstClr val="black"/>
                </a:solidFill>
                <a:latin typeface="Times New Roman" panose="02020603050405020304" pitchFamily="18" charset="0"/>
                <a:ea typeface="ＭＳ Ｐゴシック" charset="0"/>
                <a:cs typeface="Times New Roman" panose="02020603050405020304" pitchFamily="18" charset="0"/>
              </a:rPr>
              <a:t>PE </a:t>
            </a:r>
            <a:r>
              <a:rPr lang="hr-HR" sz="1200" b="1" kern="0" dirty="0">
                <a:solidFill>
                  <a:prstClr val="black"/>
                </a:solidFill>
                <a:latin typeface="Times New Roman" panose="02020603050405020304" pitchFamily="18" charset="0"/>
                <a:ea typeface="ＭＳ Ｐゴシック" charset="0"/>
                <a:cs typeface="Times New Roman" panose="02020603050405020304" pitchFamily="18" charset="0"/>
              </a:rPr>
              <a:t>u toku</a:t>
            </a:r>
            <a:r>
              <a:rPr lang="en-GB" sz="1200" b="1" kern="0" dirty="0">
                <a:solidFill>
                  <a:prstClr val="black"/>
                </a:solidFill>
                <a:latin typeface="Times New Roman" panose="02020603050405020304" pitchFamily="18" charset="0"/>
                <a:ea typeface="ＭＳ Ｐゴシック" charset="0"/>
                <a:cs typeface="Times New Roman" panose="02020603050405020304" pitchFamily="18" charset="0"/>
              </a:rPr>
              <a:t> 1 </a:t>
            </a:r>
            <a:r>
              <a:rPr lang="hr-HR" sz="1200" b="1" kern="0" dirty="0">
                <a:solidFill>
                  <a:prstClr val="black"/>
                </a:solidFill>
                <a:latin typeface="Times New Roman" panose="02020603050405020304" pitchFamily="18" charset="0"/>
                <a:ea typeface="ＭＳ Ｐゴシック" charset="0"/>
                <a:cs typeface="Times New Roman" panose="02020603050405020304" pitchFamily="18" charset="0"/>
              </a:rPr>
              <a:t>nedelje</a:t>
            </a:r>
            <a:endParaRPr lang="en-GB" sz="1200" b="1" kern="0" dirty="0">
              <a:solidFill>
                <a:prstClr val="black"/>
              </a:solidFill>
              <a:latin typeface="Times New Roman" panose="02020603050405020304" pitchFamily="18" charset="0"/>
              <a:ea typeface="ＭＳ Ｐゴシック" charset="0"/>
              <a:cs typeface="Times New Roman" panose="02020603050405020304" pitchFamily="18" charset="0"/>
            </a:endParaRPr>
          </a:p>
        </p:txBody>
      </p:sp>
      <p:sp>
        <p:nvSpPr>
          <p:cNvPr id="7" name="Rectangle 6"/>
          <p:cNvSpPr>
            <a:spLocks/>
          </p:cNvSpPr>
          <p:nvPr/>
        </p:nvSpPr>
        <p:spPr>
          <a:xfrm>
            <a:off x="4657952" y="3265560"/>
            <a:ext cx="4086000" cy="1569536"/>
          </a:xfrm>
          <a:prstGeom prst="rect">
            <a:avLst/>
          </a:prstGeom>
          <a:solidFill>
            <a:srgbClr val="BFC0C2"/>
          </a:solidFill>
          <a:ln w="9525" cap="flat" cmpd="sng" algn="ctr">
            <a:noFill/>
            <a:prstDash val="solid"/>
          </a:ln>
          <a:effectLst/>
        </p:spPr>
        <p:txBody>
          <a:bodyPr bIns="81000" rtlCol="0" anchor="b">
            <a:noAutofit/>
          </a:bodyPr>
          <a:lstStyle/>
          <a:p>
            <a:pPr algn="ctr" defTabSz="685800">
              <a:defRPr/>
            </a:pPr>
            <a:r>
              <a:rPr lang="en-GB" sz="1200" b="1" kern="0" dirty="0">
                <a:solidFill>
                  <a:prstClr val="black"/>
                </a:solidFill>
                <a:latin typeface="Times New Roman" panose="02020603050405020304" pitchFamily="18" charset="0"/>
                <a:ea typeface="ＭＳ Ｐゴシック" charset="0"/>
                <a:cs typeface="Times New Roman" panose="02020603050405020304" pitchFamily="18" charset="0"/>
              </a:rPr>
              <a:t> </a:t>
            </a:r>
            <a:r>
              <a:rPr lang="en-GB" sz="1200" b="1" i="1" kern="0" dirty="0">
                <a:solidFill>
                  <a:srgbClr val="00925B"/>
                </a:solidFill>
                <a:latin typeface="Times New Roman" panose="02020603050405020304" pitchFamily="18" charset="0"/>
                <a:ea typeface="ＭＳ Ｐゴシック" charset="0"/>
                <a:cs typeface="Times New Roman" panose="02020603050405020304" pitchFamily="18" charset="0"/>
              </a:rPr>
              <a:t> </a:t>
            </a:r>
            <a:r>
              <a:rPr lang="hr-HR" sz="1200" b="1" i="1" kern="0" dirty="0">
                <a:solidFill>
                  <a:srgbClr val="00925B"/>
                </a:solidFill>
                <a:latin typeface="Times New Roman" panose="02020603050405020304" pitchFamily="18" charset="0"/>
                <a:ea typeface="ＭＳ Ｐゴシック" charset="0"/>
                <a:cs typeface="Times New Roman" panose="02020603050405020304" pitchFamily="18" charset="0"/>
              </a:rPr>
              <a:t>razvoj</a:t>
            </a:r>
            <a:r>
              <a:rPr lang="en-GB" sz="1200" b="1" kern="0" dirty="0">
                <a:solidFill>
                  <a:prstClr val="black"/>
                </a:solidFill>
                <a:latin typeface="Times New Roman" panose="02020603050405020304" pitchFamily="18" charset="0"/>
                <a:ea typeface="ＭＳ Ｐゴシック" charset="0"/>
                <a:cs typeface="Times New Roman" panose="02020603050405020304" pitchFamily="18" charset="0"/>
              </a:rPr>
              <a:t/>
            </a:r>
            <a:br>
              <a:rPr lang="en-GB" sz="1200" b="1" kern="0" dirty="0">
                <a:solidFill>
                  <a:prstClr val="black"/>
                </a:solidFill>
                <a:latin typeface="Times New Roman" panose="02020603050405020304" pitchFamily="18" charset="0"/>
                <a:ea typeface="ＭＳ Ｐゴシック" charset="0"/>
                <a:cs typeface="Times New Roman" panose="02020603050405020304" pitchFamily="18" charset="0"/>
              </a:rPr>
            </a:br>
            <a:r>
              <a:rPr lang="en-GB" sz="1200" b="1" kern="0" dirty="0">
                <a:solidFill>
                  <a:prstClr val="black"/>
                </a:solidFill>
                <a:latin typeface="Times New Roman" panose="02020603050405020304" pitchFamily="18" charset="0"/>
                <a:ea typeface="ＭＳ Ｐゴシック" charset="0"/>
                <a:cs typeface="Times New Roman" panose="02020603050405020304" pitchFamily="18" charset="0"/>
              </a:rPr>
              <a:t>PE </a:t>
            </a:r>
            <a:r>
              <a:rPr lang="hr-HR" sz="1200" b="1" kern="0" dirty="0">
                <a:solidFill>
                  <a:prstClr val="black"/>
                </a:solidFill>
                <a:latin typeface="Times New Roman" panose="02020603050405020304" pitchFamily="18" charset="0"/>
                <a:ea typeface="ＭＳ Ｐゴシック" charset="0"/>
                <a:cs typeface="Times New Roman" panose="02020603050405020304" pitchFamily="18" charset="0"/>
              </a:rPr>
              <a:t>u iduće</a:t>
            </a:r>
            <a:r>
              <a:rPr lang="en-GB" sz="1200" b="1" kern="0" dirty="0">
                <a:solidFill>
                  <a:prstClr val="black"/>
                </a:solidFill>
                <a:latin typeface="Times New Roman" panose="02020603050405020304" pitchFamily="18" charset="0"/>
                <a:ea typeface="ＭＳ Ｐゴシック" charset="0"/>
                <a:cs typeface="Times New Roman" panose="02020603050405020304" pitchFamily="18" charset="0"/>
              </a:rPr>
              <a:t> 4 </a:t>
            </a:r>
            <a:r>
              <a:rPr lang="hr-HR" sz="1200" b="1" kern="0" dirty="0">
                <a:solidFill>
                  <a:prstClr val="black"/>
                </a:solidFill>
                <a:latin typeface="Times New Roman" panose="02020603050405020304" pitchFamily="18" charset="0"/>
                <a:ea typeface="ＭＳ Ｐゴシック" charset="0"/>
                <a:cs typeface="Times New Roman" panose="02020603050405020304" pitchFamily="18" charset="0"/>
              </a:rPr>
              <a:t>nedelje</a:t>
            </a:r>
            <a:endParaRPr lang="en-GB" sz="1200" b="1" kern="0" dirty="0">
              <a:solidFill>
                <a:prstClr val="black"/>
              </a:solidFill>
              <a:latin typeface="Times New Roman" panose="02020603050405020304" pitchFamily="18" charset="0"/>
              <a:ea typeface="ＭＳ Ｐゴシック" charset="0"/>
              <a:cs typeface="Times New Roman" panose="02020603050405020304" pitchFamily="18" charset="0"/>
            </a:endParaRPr>
          </a:p>
        </p:txBody>
      </p:sp>
      <p:graphicFrame>
        <p:nvGraphicFramePr>
          <p:cNvPr id="8" name="Chart 7"/>
          <p:cNvGraphicFramePr>
            <a:graphicFrameLocks/>
          </p:cNvGraphicFramePr>
          <p:nvPr/>
        </p:nvGraphicFramePr>
        <p:xfrm>
          <a:off x="1595629" y="3173592"/>
          <a:ext cx="1727900" cy="1335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5837002" y="3169712"/>
          <a:ext cx="1727900" cy="1335533"/>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a:spLocks/>
          </p:cNvSpPr>
          <p:nvPr/>
        </p:nvSpPr>
        <p:spPr>
          <a:xfrm>
            <a:off x="2090932" y="3792043"/>
            <a:ext cx="877163" cy="313932"/>
          </a:xfrm>
          <a:prstGeom prst="rect">
            <a:avLst/>
          </a:prstGeom>
        </p:spPr>
        <p:txBody>
          <a:bodyPr wrap="none" anchor="ctr">
            <a:spAutoFit/>
          </a:bodyPr>
          <a:lstStyle/>
          <a:p>
            <a:pPr algn="ctr" defTabSz="685800" eaLnBrk="0" fontAlgn="base" hangingPunct="0">
              <a:lnSpc>
                <a:spcPct val="80000"/>
              </a:lnSpc>
              <a:spcAft>
                <a:spcPct val="0"/>
              </a:spcAft>
            </a:pPr>
            <a:r>
              <a:rPr lang="en-GB" b="1" kern="0" dirty="0">
                <a:solidFill>
                  <a:srgbClr val="00925B"/>
                </a:solidFill>
                <a:latin typeface="Times New Roman" panose="02020603050405020304" pitchFamily="18" charset="0"/>
                <a:ea typeface="ＭＳ Ｐゴシック" charset="0"/>
                <a:cs typeface="Times New Roman" panose="02020603050405020304" pitchFamily="18" charset="0"/>
              </a:rPr>
              <a:t>99.3% </a:t>
            </a:r>
            <a:endParaRPr lang="en-GB" dirty="0">
              <a:solidFill>
                <a:srgbClr val="00925B"/>
              </a:solidFill>
              <a:latin typeface="Times New Roman" panose="02020603050405020304" pitchFamily="18" charset="0"/>
              <a:ea typeface="ＭＳ Ｐゴシック" charset="0"/>
              <a:cs typeface="Times New Roman" panose="02020603050405020304" pitchFamily="18" charset="0"/>
            </a:endParaRPr>
          </a:p>
        </p:txBody>
      </p:sp>
      <p:sp>
        <p:nvSpPr>
          <p:cNvPr id="11" name="Rectangle 10"/>
          <p:cNvSpPr>
            <a:spLocks/>
          </p:cNvSpPr>
          <p:nvPr/>
        </p:nvSpPr>
        <p:spPr>
          <a:xfrm>
            <a:off x="6337174" y="3736006"/>
            <a:ext cx="877163" cy="369332"/>
          </a:xfrm>
          <a:prstGeom prst="rect">
            <a:avLst/>
          </a:prstGeom>
        </p:spPr>
        <p:txBody>
          <a:bodyPr wrap="none" anchor="ctr">
            <a:spAutoFit/>
          </a:bodyPr>
          <a:lstStyle/>
          <a:p>
            <a:pPr algn="ctr" defTabSz="685800" eaLnBrk="0" fontAlgn="base" hangingPunct="0">
              <a:spcAft>
                <a:spcPct val="0"/>
              </a:spcAft>
            </a:pPr>
            <a:r>
              <a:rPr lang="en-GB" b="1" kern="0" dirty="0">
                <a:solidFill>
                  <a:srgbClr val="00925B"/>
                </a:solidFill>
                <a:latin typeface="Times New Roman" panose="02020603050405020304" pitchFamily="18" charset="0"/>
                <a:ea typeface="ＭＳ Ｐゴシック" charset="0"/>
                <a:cs typeface="Times New Roman" panose="02020603050405020304" pitchFamily="18" charset="0"/>
              </a:rPr>
              <a:t>36.7% </a:t>
            </a:r>
            <a:endParaRPr lang="en-GB" dirty="0">
              <a:solidFill>
                <a:srgbClr val="00925B"/>
              </a:solidFill>
              <a:latin typeface="Times New Roman" panose="02020603050405020304" pitchFamily="18" charset="0"/>
              <a:ea typeface="ＭＳ Ｐゴシック" charset="0"/>
              <a:cs typeface="Times New Roman" panose="02020603050405020304" pitchFamily="18" charset="0"/>
            </a:endParaRPr>
          </a:p>
        </p:txBody>
      </p:sp>
      <p:sp>
        <p:nvSpPr>
          <p:cNvPr id="12" name="Rectangle 11"/>
          <p:cNvSpPr>
            <a:spLocks/>
          </p:cNvSpPr>
          <p:nvPr/>
        </p:nvSpPr>
        <p:spPr>
          <a:xfrm>
            <a:off x="2180496" y="3633255"/>
            <a:ext cx="558166" cy="262829"/>
          </a:xfrm>
          <a:prstGeom prst="rect">
            <a:avLst/>
          </a:prstGeom>
        </p:spPr>
        <p:txBody>
          <a:bodyPr wrap="none">
            <a:spAutoFit/>
          </a:bodyPr>
          <a:lstStyle/>
          <a:p>
            <a:pPr algn="ctr" defTabSz="685800" eaLnBrk="0" fontAlgn="base" hangingPunct="0">
              <a:spcBef>
                <a:spcPct val="50000"/>
              </a:spcBef>
              <a:spcAft>
                <a:spcPct val="0"/>
              </a:spcAft>
            </a:pPr>
            <a:r>
              <a:rPr lang="en-GB" sz="1108" b="1" kern="0" dirty="0">
                <a:solidFill>
                  <a:srgbClr val="00925B"/>
                </a:solidFill>
                <a:latin typeface="Times New Roman" panose="02020603050405020304" pitchFamily="18" charset="0"/>
                <a:ea typeface="ＭＳ Ｐゴシック" charset="0"/>
                <a:cs typeface="Times New Roman" panose="02020603050405020304" pitchFamily="18" charset="0"/>
              </a:rPr>
              <a:t>NPV=</a:t>
            </a:r>
            <a:endParaRPr lang="en-GB" sz="1108" dirty="0">
              <a:solidFill>
                <a:srgbClr val="00925B"/>
              </a:solidFill>
              <a:latin typeface="Times New Roman" panose="02020603050405020304" pitchFamily="18" charset="0"/>
              <a:ea typeface="ＭＳ Ｐゴシック" charset="0"/>
              <a:cs typeface="Times New Roman" panose="02020603050405020304" pitchFamily="18" charset="0"/>
            </a:endParaRPr>
          </a:p>
        </p:txBody>
      </p:sp>
      <p:sp>
        <p:nvSpPr>
          <p:cNvPr id="13" name="Rectangle 12"/>
          <p:cNvSpPr>
            <a:spLocks/>
          </p:cNvSpPr>
          <p:nvPr/>
        </p:nvSpPr>
        <p:spPr>
          <a:xfrm>
            <a:off x="6429885" y="3630630"/>
            <a:ext cx="542136" cy="262829"/>
          </a:xfrm>
          <a:prstGeom prst="rect">
            <a:avLst/>
          </a:prstGeom>
        </p:spPr>
        <p:txBody>
          <a:bodyPr wrap="none">
            <a:spAutoFit/>
          </a:bodyPr>
          <a:lstStyle/>
          <a:p>
            <a:pPr algn="ctr" defTabSz="685800" eaLnBrk="0" fontAlgn="base" hangingPunct="0">
              <a:spcBef>
                <a:spcPct val="50000"/>
              </a:spcBef>
              <a:spcAft>
                <a:spcPct val="0"/>
              </a:spcAft>
            </a:pPr>
            <a:r>
              <a:rPr lang="en-GB" sz="1108" b="1" kern="0" dirty="0">
                <a:solidFill>
                  <a:srgbClr val="00925B"/>
                </a:solidFill>
                <a:latin typeface="Times New Roman" panose="02020603050405020304" pitchFamily="18" charset="0"/>
                <a:ea typeface="ＭＳ Ｐゴシック" charset="0"/>
                <a:cs typeface="Times New Roman" panose="02020603050405020304" pitchFamily="18" charset="0"/>
              </a:rPr>
              <a:t>PPV=</a:t>
            </a:r>
            <a:endParaRPr lang="en-GB" sz="1108" dirty="0">
              <a:solidFill>
                <a:srgbClr val="00925B"/>
              </a:solidFill>
              <a:latin typeface="Times New Roman" panose="02020603050405020304" pitchFamily="18" charset="0"/>
              <a:ea typeface="ＭＳ Ｐゴシック" charset="0"/>
              <a:cs typeface="Times New Roman" panose="02020603050405020304" pitchFamily="18" charset="0"/>
            </a:endParaRPr>
          </a:p>
        </p:txBody>
      </p:sp>
      <p:cxnSp>
        <p:nvCxnSpPr>
          <p:cNvPr id="19" name="Straight Connector 18"/>
          <p:cNvCxnSpPr>
            <a:cxnSpLocks/>
          </p:cNvCxnSpPr>
          <p:nvPr/>
        </p:nvCxnSpPr>
        <p:spPr bwMode="auto">
          <a:xfrm>
            <a:off x="4576223" y="3107591"/>
            <a:ext cx="2199" cy="2080740"/>
          </a:xfrm>
          <a:prstGeom prst="line">
            <a:avLst/>
          </a:prstGeom>
          <a:solidFill>
            <a:schemeClr val="accent1"/>
          </a:solidFill>
          <a:ln w="38100" cap="sq" cmpd="sng" algn="ctr">
            <a:solidFill>
              <a:schemeClr val="accent6"/>
            </a:solidFill>
            <a:prstDash val="sysDash"/>
            <a:round/>
            <a:headEnd type="none" w="med" len="med"/>
            <a:tailEnd type="none"/>
          </a:ln>
          <a:effectLst/>
        </p:spPr>
      </p:cxnSp>
      <p:grpSp>
        <p:nvGrpSpPr>
          <p:cNvPr id="24" name="Group 23"/>
          <p:cNvGrpSpPr>
            <a:grpSpLocks/>
          </p:cNvGrpSpPr>
          <p:nvPr/>
        </p:nvGrpSpPr>
        <p:grpSpPr>
          <a:xfrm>
            <a:off x="149298" y="2729772"/>
            <a:ext cx="3697355" cy="525471"/>
            <a:chOff x="1923348" y="1712620"/>
            <a:chExt cx="3697355" cy="897728"/>
          </a:xfrm>
          <a:solidFill>
            <a:srgbClr val="0033CC"/>
          </a:solidFill>
        </p:grpSpPr>
        <p:sp>
          <p:nvSpPr>
            <p:cNvPr id="20" name="Left Arrow 19"/>
            <p:cNvSpPr/>
            <p:nvPr/>
          </p:nvSpPr>
          <p:spPr bwMode="auto">
            <a:xfrm>
              <a:off x="1923348" y="1712620"/>
              <a:ext cx="3697355" cy="897728"/>
            </a:xfrm>
            <a:prstGeom prst="leftArrow">
              <a:avLst/>
            </a:prstGeom>
            <a:grpFill/>
            <a:ln w="31750">
              <a:noFill/>
              <a:round/>
              <a:headEnd/>
              <a:tailEn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a:endParaRPr lang="en-US" sz="1200" dirty="0">
                <a:solidFill>
                  <a:prstClr val="white"/>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527443" y="2027238"/>
              <a:ext cx="2761696" cy="305111"/>
            </a:xfrm>
            <a:prstGeom prst="rect">
              <a:avLst/>
            </a:prstGeom>
            <a:grpFill/>
            <a:ln>
              <a:noFill/>
            </a:ln>
          </p:spPr>
          <p:txBody>
            <a:bodyPr wrap="square" lIns="27000" tIns="27000" rIns="27000" bIns="27000" rtlCol="0" anchor="ctr" anchorCtr="0">
              <a:noAutofit/>
            </a:bodyPr>
            <a:lstStyle/>
            <a:p>
              <a:pPr algn="ctr" defTabSz="685800"/>
              <a:r>
                <a:rPr lang="en-GB" sz="1200" b="1" dirty="0">
                  <a:solidFill>
                    <a:prstClr val="white"/>
                  </a:solidFill>
                  <a:latin typeface="Times New Roman" panose="02020603050405020304" pitchFamily="18" charset="0"/>
                  <a:cs typeface="Times New Roman" panose="02020603050405020304" pitchFamily="18" charset="0"/>
                </a:rPr>
                <a:t>sFlt-1/</a:t>
              </a:r>
              <a:r>
                <a:rPr lang="en-GB" sz="1200" b="1" dirty="0" err="1">
                  <a:solidFill>
                    <a:prstClr val="white"/>
                  </a:solidFill>
                  <a:latin typeface="Times New Roman" panose="02020603050405020304" pitchFamily="18" charset="0"/>
                  <a:cs typeface="Times New Roman" panose="02020603050405020304" pitchFamily="18" charset="0"/>
                </a:rPr>
                <a:t>PlGF</a:t>
              </a:r>
              <a:r>
                <a:rPr lang="en-GB" sz="1200" b="1" dirty="0">
                  <a:solidFill>
                    <a:prstClr val="white"/>
                  </a:solidFill>
                  <a:latin typeface="Times New Roman" panose="02020603050405020304" pitchFamily="18" charset="0"/>
                  <a:cs typeface="Times New Roman" panose="02020603050405020304" pitchFamily="18" charset="0"/>
                </a:rPr>
                <a:t> </a:t>
              </a:r>
              <a:r>
                <a:rPr lang="hr-HR" sz="1200" b="1" dirty="0">
                  <a:solidFill>
                    <a:prstClr val="white"/>
                  </a:solidFill>
                  <a:latin typeface="Times New Roman" panose="02020603050405020304" pitchFamily="18" charset="0"/>
                  <a:cs typeface="Times New Roman" panose="02020603050405020304" pitchFamily="18" charset="0"/>
                </a:rPr>
                <a:t>odnos</a:t>
              </a:r>
              <a:r>
                <a:rPr lang="en-GB" sz="1200" b="1" dirty="0">
                  <a:solidFill>
                    <a:prstClr val="white"/>
                  </a:solidFill>
                  <a:latin typeface="Times New Roman" panose="02020603050405020304" pitchFamily="18" charset="0"/>
                  <a:cs typeface="Times New Roman" panose="02020603050405020304" pitchFamily="18" charset="0"/>
                </a:rPr>
                <a:t> </a:t>
              </a:r>
              <a:r>
                <a:rPr lang="en-GB" sz="12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≤38</a:t>
              </a:r>
              <a:endParaRPr lang="en-US" sz="1200" b="1" dirty="0">
                <a:solidFill>
                  <a:prstClr val="white"/>
                </a:solidFill>
                <a:latin typeface="Times New Roman" panose="02020603050405020304" pitchFamily="18" charset="0"/>
                <a:cs typeface="Times New Roman" panose="02020603050405020304" pitchFamily="18" charset="0"/>
              </a:endParaRPr>
            </a:p>
          </p:txBody>
        </p:sp>
      </p:grpSp>
      <p:grpSp>
        <p:nvGrpSpPr>
          <p:cNvPr id="25" name="Group 24"/>
          <p:cNvGrpSpPr>
            <a:grpSpLocks/>
          </p:cNvGrpSpPr>
          <p:nvPr/>
        </p:nvGrpSpPr>
        <p:grpSpPr>
          <a:xfrm>
            <a:off x="5297350" y="2729772"/>
            <a:ext cx="3697355" cy="525471"/>
            <a:chOff x="6804277" y="1578344"/>
            <a:chExt cx="3697355" cy="897728"/>
          </a:xfrm>
          <a:solidFill>
            <a:srgbClr val="00925B"/>
          </a:solidFill>
        </p:grpSpPr>
        <p:sp>
          <p:nvSpPr>
            <p:cNvPr id="22" name="Left Arrow 21"/>
            <p:cNvSpPr/>
            <p:nvPr/>
          </p:nvSpPr>
          <p:spPr bwMode="auto">
            <a:xfrm flipH="1">
              <a:off x="6804277" y="1578344"/>
              <a:ext cx="3697355" cy="897728"/>
            </a:xfrm>
            <a:prstGeom prst="leftArrow">
              <a:avLst/>
            </a:prstGeom>
            <a:grpFill/>
            <a:ln w="31750">
              <a:noFill/>
              <a:round/>
              <a:headEnd/>
              <a:tailEn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a:endParaRPr lang="en-US" sz="1200" dirty="0">
                <a:solidFill>
                  <a:prstClr val="black"/>
                </a:solidFill>
                <a:latin typeface="Times New Roman" panose="02020603050405020304" pitchFamily="18" charset="0"/>
                <a:cs typeface="Times New Roman" panose="02020603050405020304" pitchFamily="18" charset="0"/>
              </a:endParaRPr>
            </a:p>
          </p:txBody>
        </p:sp>
        <p:sp>
          <p:nvSpPr>
            <p:cNvPr id="23" name="TextBox 22"/>
            <p:cNvSpPr txBox="1"/>
            <p:nvPr/>
          </p:nvSpPr>
          <p:spPr>
            <a:xfrm flipH="1">
              <a:off x="7151522" y="1892962"/>
              <a:ext cx="2761696" cy="305111"/>
            </a:xfrm>
            <a:prstGeom prst="rect">
              <a:avLst/>
            </a:prstGeom>
            <a:grpFill/>
            <a:ln>
              <a:noFill/>
            </a:ln>
          </p:spPr>
          <p:txBody>
            <a:bodyPr wrap="square" lIns="27000" tIns="27000" rIns="27000" bIns="27000" rtlCol="0" anchor="ctr" anchorCtr="0">
              <a:noAutofit/>
            </a:bodyPr>
            <a:lstStyle/>
            <a:p>
              <a:pPr algn="ctr" defTabSz="685800"/>
              <a:r>
                <a:rPr lang="en-GB" sz="1200" b="1" dirty="0">
                  <a:solidFill>
                    <a:prstClr val="white"/>
                  </a:solidFill>
                  <a:latin typeface="Times New Roman" panose="02020603050405020304" pitchFamily="18" charset="0"/>
                  <a:cs typeface="Times New Roman" panose="02020603050405020304" pitchFamily="18" charset="0"/>
                </a:rPr>
                <a:t>sFlt-1/</a:t>
              </a:r>
              <a:r>
                <a:rPr lang="en-GB" sz="1200" b="1" dirty="0" err="1">
                  <a:solidFill>
                    <a:prstClr val="white"/>
                  </a:solidFill>
                  <a:latin typeface="Times New Roman" panose="02020603050405020304" pitchFamily="18" charset="0"/>
                  <a:cs typeface="Times New Roman" panose="02020603050405020304" pitchFamily="18" charset="0"/>
                </a:rPr>
                <a:t>PlGF</a:t>
              </a:r>
              <a:r>
                <a:rPr lang="en-GB" sz="1200" b="1" dirty="0">
                  <a:solidFill>
                    <a:prstClr val="white"/>
                  </a:solidFill>
                  <a:latin typeface="Times New Roman" panose="02020603050405020304" pitchFamily="18" charset="0"/>
                  <a:cs typeface="Times New Roman" panose="02020603050405020304" pitchFamily="18" charset="0"/>
                </a:rPr>
                <a:t> </a:t>
              </a:r>
              <a:r>
                <a:rPr lang="hr-HR" sz="1200" b="1" dirty="0">
                  <a:solidFill>
                    <a:prstClr val="white"/>
                  </a:solidFill>
                  <a:latin typeface="Times New Roman" panose="02020603050405020304" pitchFamily="18" charset="0"/>
                  <a:cs typeface="Times New Roman" panose="02020603050405020304" pitchFamily="18" charset="0"/>
                </a:rPr>
                <a:t>odnos</a:t>
              </a:r>
              <a:r>
                <a:rPr lang="en-GB" sz="1200" b="1" dirty="0">
                  <a:solidFill>
                    <a:prstClr val="white"/>
                  </a:solidFill>
                  <a:latin typeface="Times New Roman" panose="02020603050405020304" pitchFamily="18" charset="0"/>
                  <a:cs typeface="Times New Roman" panose="02020603050405020304" pitchFamily="18" charset="0"/>
                </a:rPr>
                <a:t> </a:t>
              </a:r>
              <a:r>
                <a:rPr lang="en-GB" sz="12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&gt;38</a:t>
              </a:r>
              <a:endParaRPr lang="en-US" sz="1200" b="1" dirty="0">
                <a:solidFill>
                  <a:prstClr val="white"/>
                </a:solidFill>
                <a:latin typeface="Times New Roman" panose="02020603050405020304" pitchFamily="18" charset="0"/>
                <a:cs typeface="Times New Roman" panose="02020603050405020304" pitchFamily="18" charset="0"/>
              </a:endParaRPr>
            </a:p>
          </p:txBody>
        </p:sp>
      </p:grpSp>
      <p:sp>
        <p:nvSpPr>
          <p:cNvPr id="27" name="TextBox 26"/>
          <p:cNvSpPr txBox="1">
            <a:spLocks/>
          </p:cNvSpPr>
          <p:nvPr/>
        </p:nvSpPr>
        <p:spPr>
          <a:xfrm>
            <a:off x="605972" y="4787960"/>
            <a:ext cx="3685443" cy="473603"/>
          </a:xfrm>
          <a:prstGeom prst="rect">
            <a:avLst/>
          </a:prstGeom>
          <a:noFill/>
        </p:spPr>
        <p:txBody>
          <a:bodyPr wrap="square" lIns="27000" tIns="27000" rIns="27000" bIns="27000" rtlCol="0" anchor="ctr" anchorCtr="0">
            <a:noAutofit/>
          </a:bodyPr>
          <a:lstStyle/>
          <a:p>
            <a:pPr algn="ctr" defTabSz="685800">
              <a:spcBef>
                <a:spcPts val="225"/>
              </a:spcBef>
            </a:pPr>
            <a:r>
              <a:rPr lang="en-GB" sz="1200" b="1" dirty="0">
                <a:solidFill>
                  <a:srgbClr val="00925B"/>
                </a:solidFill>
                <a:latin typeface="Times New Roman" panose="02020603050405020304" pitchFamily="18" charset="0"/>
                <a:cs typeface="Times New Roman" panose="02020603050405020304" pitchFamily="18" charset="0"/>
              </a:rPr>
              <a:t>Se</a:t>
            </a:r>
            <a:r>
              <a:rPr lang="hr-HR" sz="1200" b="1" dirty="0">
                <a:solidFill>
                  <a:srgbClr val="00925B"/>
                </a:solidFill>
                <a:latin typeface="Times New Roman" panose="02020603050405020304" pitchFamily="18" charset="0"/>
                <a:cs typeface="Times New Roman" panose="02020603050405020304" pitchFamily="18" charset="0"/>
              </a:rPr>
              <a:t>nzitivnost</a:t>
            </a:r>
            <a:r>
              <a:rPr lang="en-GB" sz="1200" b="1" dirty="0">
                <a:solidFill>
                  <a:srgbClr val="00925B"/>
                </a:solidFill>
                <a:latin typeface="Times New Roman" panose="02020603050405020304" pitchFamily="18" charset="0"/>
                <a:cs typeface="Times New Roman" panose="02020603050405020304" pitchFamily="18" charset="0"/>
              </a:rPr>
              <a:t>=80.0%</a:t>
            </a:r>
          </a:p>
          <a:p>
            <a:pPr algn="ctr" defTabSz="685800">
              <a:spcBef>
                <a:spcPts val="225"/>
              </a:spcBef>
            </a:pPr>
            <a:r>
              <a:rPr lang="en-GB" sz="1200" b="1" dirty="0" err="1">
                <a:solidFill>
                  <a:srgbClr val="00925B"/>
                </a:solidFill>
                <a:latin typeface="Times New Roman" panose="02020603050405020304" pitchFamily="18" charset="0"/>
                <a:cs typeface="Times New Roman" panose="02020603050405020304" pitchFamily="18" charset="0"/>
              </a:rPr>
              <a:t>Specif</a:t>
            </a:r>
            <a:r>
              <a:rPr lang="hr-HR" sz="1200" b="1" dirty="0">
                <a:solidFill>
                  <a:srgbClr val="00925B"/>
                </a:solidFill>
                <a:latin typeface="Times New Roman" panose="02020603050405020304" pitchFamily="18" charset="0"/>
                <a:cs typeface="Times New Roman" panose="02020603050405020304" pitchFamily="18" charset="0"/>
              </a:rPr>
              <a:t>ičnost</a:t>
            </a:r>
            <a:r>
              <a:rPr lang="en-GB" sz="1200" b="1" dirty="0">
                <a:solidFill>
                  <a:srgbClr val="00925B"/>
                </a:solidFill>
                <a:latin typeface="Times New Roman" panose="02020603050405020304" pitchFamily="18" charset="0"/>
                <a:cs typeface="Times New Roman" panose="02020603050405020304" pitchFamily="18" charset="0"/>
              </a:rPr>
              <a:t>=78.3%</a:t>
            </a:r>
            <a:endParaRPr lang="en-US" sz="1200" b="1" baseline="30000" dirty="0">
              <a:solidFill>
                <a:srgbClr val="00925B"/>
              </a:solidFill>
              <a:latin typeface="Times New Roman" panose="02020603050405020304" pitchFamily="18" charset="0"/>
              <a:cs typeface="Times New Roman" panose="02020603050405020304" pitchFamily="18" charset="0"/>
            </a:endParaRPr>
          </a:p>
        </p:txBody>
      </p:sp>
      <p:sp>
        <p:nvSpPr>
          <p:cNvPr id="28" name="TextBox 27"/>
          <p:cNvSpPr txBox="1">
            <a:spLocks/>
          </p:cNvSpPr>
          <p:nvPr/>
        </p:nvSpPr>
        <p:spPr>
          <a:xfrm>
            <a:off x="4821152" y="4787960"/>
            <a:ext cx="3685443" cy="473603"/>
          </a:xfrm>
          <a:prstGeom prst="rect">
            <a:avLst/>
          </a:prstGeom>
          <a:noFill/>
          <a:ln>
            <a:noFill/>
          </a:ln>
        </p:spPr>
        <p:txBody>
          <a:bodyPr wrap="square" lIns="27000" tIns="27000" rIns="27000" bIns="27000" rtlCol="0" anchor="ctr" anchorCtr="0">
            <a:noAutofit/>
          </a:bodyPr>
          <a:lstStyle/>
          <a:p>
            <a:pPr algn="ctr" defTabSz="685800">
              <a:spcBef>
                <a:spcPts val="225"/>
              </a:spcBef>
            </a:pPr>
            <a:r>
              <a:rPr lang="en-GB" sz="1200" b="1" dirty="0">
                <a:solidFill>
                  <a:srgbClr val="00925B"/>
                </a:solidFill>
                <a:latin typeface="Times New Roman" panose="02020603050405020304" pitchFamily="18" charset="0"/>
                <a:cs typeface="Times New Roman" panose="02020603050405020304" pitchFamily="18" charset="0"/>
              </a:rPr>
              <a:t>Sen</a:t>
            </a:r>
            <a:r>
              <a:rPr lang="hr-HR" sz="1200" b="1" dirty="0">
                <a:solidFill>
                  <a:srgbClr val="00925B"/>
                </a:solidFill>
                <a:latin typeface="Times New Roman" panose="02020603050405020304" pitchFamily="18" charset="0"/>
                <a:cs typeface="Times New Roman" panose="02020603050405020304" pitchFamily="18" charset="0"/>
              </a:rPr>
              <a:t>zitivnost</a:t>
            </a:r>
            <a:r>
              <a:rPr lang="en-GB" sz="1200" b="1" dirty="0">
                <a:solidFill>
                  <a:srgbClr val="00925B"/>
                </a:solidFill>
                <a:latin typeface="Times New Roman" panose="02020603050405020304" pitchFamily="18" charset="0"/>
                <a:cs typeface="Times New Roman" panose="02020603050405020304" pitchFamily="18" charset="0"/>
              </a:rPr>
              <a:t>=66.2.0%</a:t>
            </a:r>
          </a:p>
          <a:p>
            <a:pPr algn="ctr" defTabSz="685800">
              <a:spcBef>
                <a:spcPts val="225"/>
              </a:spcBef>
            </a:pPr>
            <a:r>
              <a:rPr lang="en-GB" sz="1200" b="1" dirty="0" err="1">
                <a:solidFill>
                  <a:srgbClr val="00925B"/>
                </a:solidFill>
                <a:latin typeface="Times New Roman" panose="02020603050405020304" pitchFamily="18" charset="0"/>
                <a:cs typeface="Times New Roman" panose="02020603050405020304" pitchFamily="18" charset="0"/>
              </a:rPr>
              <a:t>Specifici</a:t>
            </a:r>
            <a:r>
              <a:rPr lang="hr-HR" sz="1200" b="1" dirty="0">
                <a:solidFill>
                  <a:srgbClr val="00925B"/>
                </a:solidFill>
                <a:latin typeface="Times New Roman" panose="02020603050405020304" pitchFamily="18" charset="0"/>
                <a:cs typeface="Times New Roman" panose="02020603050405020304" pitchFamily="18" charset="0"/>
              </a:rPr>
              <a:t>čnost</a:t>
            </a:r>
            <a:r>
              <a:rPr lang="en-GB" sz="1200" b="1" dirty="0">
                <a:solidFill>
                  <a:srgbClr val="00925B"/>
                </a:solidFill>
                <a:latin typeface="Times New Roman" panose="02020603050405020304" pitchFamily="18" charset="0"/>
                <a:cs typeface="Times New Roman" panose="02020603050405020304" pitchFamily="18" charset="0"/>
              </a:rPr>
              <a:t>=83.1%</a:t>
            </a:r>
            <a:endParaRPr lang="en-US" sz="1200" b="1" baseline="30000" dirty="0">
              <a:solidFill>
                <a:srgbClr val="00925B"/>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F1CEC149-95F7-412E-9D7D-D6335C8BD564}"/>
              </a:ext>
            </a:extLst>
          </p:cNvPr>
          <p:cNvSpPr txBox="1">
            <a:spLocks/>
          </p:cNvSpPr>
          <p:nvPr/>
        </p:nvSpPr>
        <p:spPr>
          <a:xfrm>
            <a:off x="85952" y="5697968"/>
            <a:ext cx="9144000" cy="230832"/>
          </a:xfrm>
          <a:prstGeom prst="rect">
            <a:avLst/>
          </a:prstGeom>
          <a:noFill/>
        </p:spPr>
        <p:txBody>
          <a:bodyPr wrap="square" lIns="0" tIns="0" rIns="0" bIns="0" rtlCol="0">
            <a:spAutoFit/>
          </a:bodyPr>
          <a:lstStyle/>
          <a:p>
            <a:pPr defTabSz="685800"/>
            <a:r>
              <a:rPr lang="en-US" sz="750" dirty="0">
                <a:solidFill>
                  <a:srgbClr val="0070C0"/>
                </a:solidFill>
                <a:latin typeface="Times New Roman" panose="02020603050405020304" pitchFamily="18" charset="0"/>
                <a:cs typeface="Times New Roman" panose="02020603050405020304" pitchFamily="18" charset="0"/>
              </a:rPr>
              <a:t>NPV, </a:t>
            </a:r>
            <a:r>
              <a:rPr lang="en-US" sz="750" dirty="0" err="1">
                <a:solidFill>
                  <a:srgbClr val="0070C0"/>
                </a:solidFill>
                <a:latin typeface="Times New Roman" panose="02020603050405020304" pitchFamily="18" charset="0"/>
                <a:cs typeface="Times New Roman" panose="02020603050405020304" pitchFamily="18" charset="0"/>
              </a:rPr>
              <a:t>negativ</a:t>
            </a:r>
            <a:r>
              <a:rPr lang="hr-HR" sz="750" dirty="0">
                <a:solidFill>
                  <a:srgbClr val="0070C0"/>
                </a:solidFill>
                <a:latin typeface="Times New Roman" panose="02020603050405020304" pitchFamily="18" charset="0"/>
                <a:cs typeface="Times New Roman" panose="02020603050405020304" pitchFamily="18" charset="0"/>
              </a:rPr>
              <a:t>na</a:t>
            </a:r>
            <a:r>
              <a:rPr lang="en-US" sz="750" dirty="0">
                <a:solidFill>
                  <a:srgbClr val="0070C0"/>
                </a:solidFill>
                <a:latin typeface="Times New Roman" panose="02020603050405020304" pitchFamily="18" charset="0"/>
                <a:cs typeface="Times New Roman" panose="02020603050405020304" pitchFamily="18" charset="0"/>
              </a:rPr>
              <a:t> </a:t>
            </a:r>
            <a:r>
              <a:rPr lang="en-US" sz="750" dirty="0" err="1">
                <a:solidFill>
                  <a:srgbClr val="0070C0"/>
                </a:solidFill>
                <a:latin typeface="Times New Roman" panose="02020603050405020304" pitchFamily="18" charset="0"/>
                <a:cs typeface="Times New Roman" panose="02020603050405020304" pitchFamily="18" charset="0"/>
              </a:rPr>
              <a:t>predi</a:t>
            </a:r>
            <a:r>
              <a:rPr lang="hr-HR" sz="750" dirty="0">
                <a:solidFill>
                  <a:srgbClr val="0070C0"/>
                </a:solidFill>
                <a:latin typeface="Times New Roman" panose="02020603050405020304" pitchFamily="18" charset="0"/>
                <a:cs typeface="Times New Roman" panose="02020603050405020304" pitchFamily="18" charset="0"/>
              </a:rPr>
              <a:t>k</a:t>
            </a:r>
            <a:r>
              <a:rPr lang="en-US" sz="750" dirty="0" err="1">
                <a:solidFill>
                  <a:srgbClr val="0070C0"/>
                </a:solidFill>
                <a:latin typeface="Times New Roman" panose="02020603050405020304" pitchFamily="18" charset="0"/>
                <a:cs typeface="Times New Roman" panose="02020603050405020304" pitchFamily="18" charset="0"/>
              </a:rPr>
              <a:t>tiv</a:t>
            </a:r>
            <a:r>
              <a:rPr lang="hr-HR" sz="750" dirty="0">
                <a:solidFill>
                  <a:srgbClr val="0070C0"/>
                </a:solidFill>
                <a:latin typeface="Times New Roman" panose="02020603050405020304" pitchFamily="18" charset="0"/>
                <a:cs typeface="Times New Roman" panose="02020603050405020304" pitchFamily="18" charset="0"/>
              </a:rPr>
              <a:t>na</a:t>
            </a:r>
            <a:r>
              <a:rPr lang="en-US" sz="750" dirty="0">
                <a:solidFill>
                  <a:srgbClr val="0070C0"/>
                </a:solidFill>
                <a:latin typeface="Times New Roman" panose="02020603050405020304" pitchFamily="18" charset="0"/>
                <a:cs typeface="Times New Roman" panose="02020603050405020304" pitchFamily="18" charset="0"/>
              </a:rPr>
              <a:t> </a:t>
            </a:r>
            <a:r>
              <a:rPr lang="hr-HR" sz="750" dirty="0">
                <a:solidFill>
                  <a:srgbClr val="0070C0"/>
                </a:solidFill>
                <a:latin typeface="Times New Roman" panose="02020603050405020304" pitchFamily="18" charset="0"/>
                <a:cs typeface="Times New Roman" panose="02020603050405020304" pitchFamily="18" charset="0"/>
              </a:rPr>
              <a:t>vrijednost</a:t>
            </a:r>
            <a:r>
              <a:rPr lang="en-US" sz="750" dirty="0">
                <a:solidFill>
                  <a:srgbClr val="0070C0"/>
                </a:solidFill>
                <a:latin typeface="Times New Roman" panose="02020603050405020304" pitchFamily="18" charset="0"/>
                <a:cs typeface="Times New Roman" panose="02020603050405020304" pitchFamily="18" charset="0"/>
              </a:rPr>
              <a:t>;</a:t>
            </a:r>
            <a:r>
              <a:rPr lang="hr-HR" sz="750" dirty="0">
                <a:solidFill>
                  <a:srgbClr val="0070C0"/>
                </a:solidFill>
                <a:latin typeface="Times New Roman" panose="02020603050405020304" pitchFamily="18" charset="0"/>
                <a:cs typeface="Times New Roman" panose="02020603050405020304" pitchFamily="18" charset="0"/>
              </a:rPr>
              <a:t> </a:t>
            </a:r>
            <a:r>
              <a:rPr lang="en-US" sz="750" dirty="0">
                <a:solidFill>
                  <a:srgbClr val="0070C0"/>
                </a:solidFill>
                <a:latin typeface="Times New Roman" panose="02020603050405020304" pitchFamily="18" charset="0"/>
                <a:cs typeface="Times New Roman" panose="02020603050405020304" pitchFamily="18" charset="0"/>
              </a:rPr>
              <a:t>PPV, </a:t>
            </a:r>
            <a:r>
              <a:rPr lang="en-US" sz="750" dirty="0" err="1">
                <a:solidFill>
                  <a:srgbClr val="0070C0"/>
                </a:solidFill>
                <a:latin typeface="Times New Roman" panose="02020603050405020304" pitchFamily="18" charset="0"/>
                <a:cs typeface="Times New Roman" panose="02020603050405020304" pitchFamily="18" charset="0"/>
              </a:rPr>
              <a:t>po</a:t>
            </a:r>
            <a:r>
              <a:rPr lang="hr-HR" sz="750" dirty="0">
                <a:solidFill>
                  <a:srgbClr val="0070C0"/>
                </a:solidFill>
                <a:latin typeface="Times New Roman" panose="02020603050405020304" pitchFamily="18" charset="0"/>
                <a:cs typeface="Times New Roman" panose="02020603050405020304" pitchFamily="18" charset="0"/>
              </a:rPr>
              <a:t>z</a:t>
            </a:r>
            <a:r>
              <a:rPr lang="en-US" sz="750" dirty="0" err="1">
                <a:solidFill>
                  <a:srgbClr val="0070C0"/>
                </a:solidFill>
                <a:latin typeface="Times New Roman" panose="02020603050405020304" pitchFamily="18" charset="0"/>
                <a:cs typeface="Times New Roman" panose="02020603050405020304" pitchFamily="18" charset="0"/>
              </a:rPr>
              <a:t>itiv</a:t>
            </a:r>
            <a:r>
              <a:rPr lang="hr-HR" sz="750" dirty="0">
                <a:solidFill>
                  <a:srgbClr val="0070C0"/>
                </a:solidFill>
                <a:latin typeface="Times New Roman" panose="02020603050405020304" pitchFamily="18" charset="0"/>
                <a:cs typeface="Times New Roman" panose="02020603050405020304" pitchFamily="18" charset="0"/>
              </a:rPr>
              <a:t>na</a:t>
            </a:r>
            <a:r>
              <a:rPr lang="en-US" sz="750" dirty="0">
                <a:solidFill>
                  <a:srgbClr val="0070C0"/>
                </a:solidFill>
                <a:latin typeface="Times New Roman" panose="02020603050405020304" pitchFamily="18" charset="0"/>
                <a:cs typeface="Times New Roman" panose="02020603050405020304" pitchFamily="18" charset="0"/>
              </a:rPr>
              <a:t> </a:t>
            </a:r>
            <a:r>
              <a:rPr lang="en-US" sz="750" dirty="0" err="1">
                <a:solidFill>
                  <a:srgbClr val="0070C0"/>
                </a:solidFill>
                <a:latin typeface="Times New Roman" panose="02020603050405020304" pitchFamily="18" charset="0"/>
                <a:cs typeface="Times New Roman" panose="02020603050405020304" pitchFamily="18" charset="0"/>
              </a:rPr>
              <a:t>predi</a:t>
            </a:r>
            <a:r>
              <a:rPr lang="hr-HR" sz="750" dirty="0">
                <a:solidFill>
                  <a:srgbClr val="0070C0"/>
                </a:solidFill>
                <a:latin typeface="Times New Roman" panose="02020603050405020304" pitchFamily="18" charset="0"/>
                <a:cs typeface="Times New Roman" panose="02020603050405020304" pitchFamily="18" charset="0"/>
              </a:rPr>
              <a:t>k</a:t>
            </a:r>
            <a:r>
              <a:rPr lang="en-US" sz="750" dirty="0" err="1">
                <a:solidFill>
                  <a:srgbClr val="0070C0"/>
                </a:solidFill>
                <a:latin typeface="Times New Roman" panose="02020603050405020304" pitchFamily="18" charset="0"/>
                <a:cs typeface="Times New Roman" panose="02020603050405020304" pitchFamily="18" charset="0"/>
              </a:rPr>
              <a:t>tiv</a:t>
            </a:r>
            <a:r>
              <a:rPr lang="hr-HR" sz="750" dirty="0">
                <a:solidFill>
                  <a:srgbClr val="0070C0"/>
                </a:solidFill>
                <a:latin typeface="Times New Roman" panose="02020603050405020304" pitchFamily="18" charset="0"/>
                <a:cs typeface="Times New Roman" panose="02020603050405020304" pitchFamily="18" charset="0"/>
              </a:rPr>
              <a:t>na vrijednost</a:t>
            </a:r>
            <a:r>
              <a:rPr lang="en-US" sz="750" dirty="0">
                <a:solidFill>
                  <a:srgbClr val="0070C0"/>
                </a:solidFill>
                <a:latin typeface="Times New Roman" panose="02020603050405020304" pitchFamily="18" charset="0"/>
                <a:cs typeface="Times New Roman" panose="02020603050405020304" pitchFamily="18" charset="0"/>
              </a:rPr>
              <a:t>; PE, </a:t>
            </a:r>
            <a:r>
              <a:rPr lang="en-US" sz="750" dirty="0" err="1">
                <a:solidFill>
                  <a:srgbClr val="0070C0"/>
                </a:solidFill>
                <a:latin typeface="Times New Roman" panose="02020603050405020304" pitchFamily="18" charset="0"/>
                <a:cs typeface="Times New Roman" panose="02020603050405020304" pitchFamily="18" charset="0"/>
              </a:rPr>
              <a:t>pree</a:t>
            </a:r>
            <a:r>
              <a:rPr lang="hr-HR" sz="750" dirty="0">
                <a:solidFill>
                  <a:srgbClr val="0070C0"/>
                </a:solidFill>
                <a:latin typeface="Times New Roman" panose="02020603050405020304" pitchFamily="18" charset="0"/>
                <a:cs typeface="Times New Roman" panose="02020603050405020304" pitchFamily="18" charset="0"/>
              </a:rPr>
              <a:t>k</a:t>
            </a:r>
            <a:r>
              <a:rPr lang="en-US" sz="750" dirty="0" err="1">
                <a:solidFill>
                  <a:srgbClr val="0070C0"/>
                </a:solidFill>
                <a:latin typeface="Times New Roman" panose="02020603050405020304" pitchFamily="18" charset="0"/>
                <a:cs typeface="Times New Roman" panose="02020603050405020304" pitchFamily="18" charset="0"/>
              </a:rPr>
              <a:t>lampsi</a:t>
            </a:r>
            <a:r>
              <a:rPr lang="hr-HR" sz="750" dirty="0">
                <a:solidFill>
                  <a:srgbClr val="0070C0"/>
                </a:solidFill>
                <a:latin typeface="Times New Roman" panose="02020603050405020304" pitchFamily="18" charset="0"/>
                <a:cs typeface="Times New Roman" panose="02020603050405020304" pitchFamily="18" charset="0"/>
              </a:rPr>
              <a:t>j</a:t>
            </a:r>
            <a:r>
              <a:rPr lang="en-US" sz="750" dirty="0">
                <a:solidFill>
                  <a:srgbClr val="0070C0"/>
                </a:solidFill>
                <a:latin typeface="Times New Roman" panose="02020603050405020304" pitchFamily="18" charset="0"/>
                <a:cs typeface="Times New Roman" panose="02020603050405020304" pitchFamily="18" charset="0"/>
              </a:rPr>
              <a:t>a; </a:t>
            </a:r>
            <a:r>
              <a:rPr lang="en-US" sz="750" dirty="0" err="1">
                <a:solidFill>
                  <a:srgbClr val="0070C0"/>
                </a:solidFill>
                <a:latin typeface="Times New Roman" panose="02020603050405020304" pitchFamily="18" charset="0"/>
                <a:cs typeface="Times New Roman" panose="02020603050405020304" pitchFamily="18" charset="0"/>
              </a:rPr>
              <a:t>PlGF</a:t>
            </a:r>
            <a:r>
              <a:rPr lang="en-US" sz="750" dirty="0">
                <a:solidFill>
                  <a:srgbClr val="0070C0"/>
                </a:solidFill>
                <a:latin typeface="Times New Roman" panose="02020603050405020304" pitchFamily="18" charset="0"/>
                <a:cs typeface="Times New Roman" panose="02020603050405020304" pitchFamily="18" charset="0"/>
              </a:rPr>
              <a:t>, </a:t>
            </a:r>
            <a:r>
              <a:rPr lang="hr-HR" sz="750" dirty="0">
                <a:solidFill>
                  <a:srgbClr val="0070C0"/>
                </a:solidFill>
                <a:latin typeface="Times New Roman" panose="02020603050405020304" pitchFamily="18" charset="0"/>
                <a:cs typeface="Times New Roman" panose="02020603050405020304" pitchFamily="18" charset="0"/>
              </a:rPr>
              <a:t>faktor rasta placente</a:t>
            </a:r>
            <a:r>
              <a:rPr lang="en-US" sz="750" dirty="0">
                <a:solidFill>
                  <a:srgbClr val="0070C0"/>
                </a:solidFill>
                <a:latin typeface="Times New Roman" panose="02020603050405020304" pitchFamily="18" charset="0"/>
                <a:cs typeface="Times New Roman" panose="02020603050405020304" pitchFamily="18" charset="0"/>
              </a:rPr>
              <a:t>; sFlt-1, </a:t>
            </a:r>
            <a:r>
              <a:rPr lang="hr-HR" sz="750" dirty="0">
                <a:solidFill>
                  <a:srgbClr val="0070C0"/>
                </a:solidFill>
                <a:latin typeface="Times New Roman" panose="02020603050405020304" pitchFamily="18" charset="0"/>
                <a:cs typeface="Times New Roman" panose="02020603050405020304" pitchFamily="18" charset="0"/>
              </a:rPr>
              <a:t>rastvorljiva</a:t>
            </a:r>
            <a:r>
              <a:rPr lang="en-US" sz="750" dirty="0">
                <a:solidFill>
                  <a:srgbClr val="0070C0"/>
                </a:solidFill>
                <a:latin typeface="Times New Roman" panose="02020603050405020304" pitchFamily="18" charset="0"/>
                <a:cs typeface="Times New Roman" panose="02020603050405020304" pitchFamily="18" charset="0"/>
              </a:rPr>
              <a:t> </a:t>
            </a:r>
            <a:r>
              <a:rPr lang="en-US" sz="750" dirty="0" err="1">
                <a:solidFill>
                  <a:srgbClr val="0070C0"/>
                </a:solidFill>
                <a:latin typeface="Times New Roman" panose="02020603050405020304" pitchFamily="18" charset="0"/>
                <a:cs typeface="Times New Roman" panose="02020603050405020304" pitchFamily="18" charset="0"/>
              </a:rPr>
              <a:t>fms</a:t>
            </a:r>
            <a:r>
              <a:rPr lang="en-US" sz="750" dirty="0">
                <a:solidFill>
                  <a:srgbClr val="0070C0"/>
                </a:solidFill>
                <a:latin typeface="Times New Roman" panose="02020603050405020304" pitchFamily="18" charset="0"/>
                <a:cs typeface="Times New Roman" panose="02020603050405020304" pitchFamily="18" charset="0"/>
              </a:rPr>
              <a:t>-</a:t>
            </a:r>
            <a:r>
              <a:rPr lang="hr-HR" sz="750" dirty="0">
                <a:solidFill>
                  <a:srgbClr val="0070C0"/>
                </a:solidFill>
                <a:latin typeface="Times New Roman" panose="02020603050405020304" pitchFamily="18" charset="0"/>
                <a:cs typeface="Times New Roman" panose="02020603050405020304" pitchFamily="18" charset="0"/>
              </a:rPr>
              <a:t>slična tirozin kinaza</a:t>
            </a:r>
            <a:r>
              <a:rPr lang="en-US" sz="750" dirty="0">
                <a:solidFill>
                  <a:srgbClr val="0070C0"/>
                </a:solidFill>
                <a:latin typeface="Times New Roman" panose="02020603050405020304" pitchFamily="18" charset="0"/>
                <a:cs typeface="Times New Roman" panose="02020603050405020304" pitchFamily="18" charset="0"/>
              </a:rPr>
              <a:t>-1</a:t>
            </a:r>
          </a:p>
          <a:p>
            <a:pPr defTabSz="685800"/>
            <a:r>
              <a:rPr lang="en-US" sz="750" dirty="0">
                <a:solidFill>
                  <a:srgbClr val="0070C0"/>
                </a:solidFill>
                <a:latin typeface="Times New Roman" panose="02020603050405020304" pitchFamily="18" charset="0"/>
                <a:cs typeface="Times New Roman" panose="02020603050405020304" pitchFamily="18" charset="0"/>
              </a:rPr>
              <a:t>1. Levine RJ, et al. 2004. N </a:t>
            </a:r>
            <a:r>
              <a:rPr lang="en-US" sz="750" dirty="0" err="1">
                <a:solidFill>
                  <a:srgbClr val="0070C0"/>
                </a:solidFill>
                <a:latin typeface="Times New Roman" panose="02020603050405020304" pitchFamily="18" charset="0"/>
                <a:cs typeface="Times New Roman" panose="02020603050405020304" pitchFamily="18" charset="0"/>
              </a:rPr>
              <a:t>Engl</a:t>
            </a:r>
            <a:r>
              <a:rPr lang="en-US" sz="750" dirty="0">
                <a:solidFill>
                  <a:srgbClr val="0070C0"/>
                </a:solidFill>
                <a:latin typeface="Times New Roman" panose="02020603050405020304" pitchFamily="18" charset="0"/>
                <a:cs typeface="Times New Roman" panose="02020603050405020304" pitchFamily="18" charset="0"/>
              </a:rPr>
              <a:t> J Med 350, 672–683; 2. </a:t>
            </a:r>
            <a:r>
              <a:rPr lang="en-US" sz="750" dirty="0" err="1">
                <a:solidFill>
                  <a:srgbClr val="0070C0"/>
                </a:solidFill>
                <a:latin typeface="Times New Roman" panose="02020603050405020304" pitchFamily="18" charset="0"/>
                <a:cs typeface="Times New Roman" panose="02020603050405020304" pitchFamily="18" charset="0"/>
              </a:rPr>
              <a:t>Verlohren</a:t>
            </a:r>
            <a:r>
              <a:rPr lang="en-US" sz="750" dirty="0">
                <a:solidFill>
                  <a:srgbClr val="0070C0"/>
                </a:solidFill>
                <a:latin typeface="Times New Roman" panose="02020603050405020304" pitchFamily="18" charset="0"/>
                <a:cs typeface="Times New Roman" panose="02020603050405020304" pitchFamily="18" charset="0"/>
              </a:rPr>
              <a:t> S, et al. 2014. Hypertension 63, 346–352; 3. </a:t>
            </a:r>
            <a:r>
              <a:rPr lang="en-US" sz="750" dirty="0" err="1">
                <a:solidFill>
                  <a:srgbClr val="0070C0"/>
                </a:solidFill>
                <a:latin typeface="Times New Roman" panose="02020603050405020304" pitchFamily="18" charset="0"/>
                <a:cs typeface="Times New Roman" panose="02020603050405020304" pitchFamily="18" charset="0"/>
              </a:rPr>
              <a:t>Zeisler</a:t>
            </a:r>
            <a:r>
              <a:rPr lang="en-US" sz="750" dirty="0">
                <a:solidFill>
                  <a:srgbClr val="0070C0"/>
                </a:solidFill>
                <a:latin typeface="Times New Roman" panose="02020603050405020304" pitchFamily="18" charset="0"/>
                <a:cs typeface="Times New Roman" panose="02020603050405020304" pitchFamily="18" charset="0"/>
              </a:rPr>
              <a:t> H, et al. 2016. N </a:t>
            </a:r>
            <a:r>
              <a:rPr lang="en-US" sz="750" dirty="0" err="1">
                <a:solidFill>
                  <a:srgbClr val="0070C0"/>
                </a:solidFill>
                <a:latin typeface="Times New Roman" panose="02020603050405020304" pitchFamily="18" charset="0"/>
                <a:cs typeface="Times New Roman" panose="02020603050405020304" pitchFamily="18" charset="0"/>
              </a:rPr>
              <a:t>Engl</a:t>
            </a:r>
            <a:r>
              <a:rPr lang="en-US" sz="750" dirty="0">
                <a:solidFill>
                  <a:srgbClr val="0070C0"/>
                </a:solidFill>
                <a:latin typeface="Times New Roman" panose="02020603050405020304" pitchFamily="18" charset="0"/>
                <a:cs typeface="Times New Roman" panose="02020603050405020304" pitchFamily="18" charset="0"/>
              </a:rPr>
              <a:t> J Med 374, 13–22. </a:t>
            </a:r>
          </a:p>
        </p:txBody>
      </p:sp>
      <p:sp>
        <p:nvSpPr>
          <p:cNvPr id="29" name="Scroll: Horizontal 28">
            <a:extLst>
              <a:ext uri="{FF2B5EF4-FFF2-40B4-BE49-F238E27FC236}">
                <a16:creationId xmlns:a16="http://schemas.microsoft.com/office/drawing/2014/main" xmlns="" id="{B6B89295-CD32-4A34-921F-738CFB812366}"/>
              </a:ext>
            </a:extLst>
          </p:cNvPr>
          <p:cNvSpPr>
            <a:spLocks/>
          </p:cNvSpPr>
          <p:nvPr/>
        </p:nvSpPr>
        <p:spPr>
          <a:xfrm>
            <a:off x="1662871" y="2134076"/>
            <a:ext cx="5855633" cy="506431"/>
          </a:xfrm>
          <a:prstGeom prst="horizontalScroll">
            <a:avLst/>
          </a:prstGeom>
          <a:solidFill>
            <a:srgbClr val="808285"/>
          </a:solidFill>
          <a:ln>
            <a:solidFill>
              <a:srgbClr val="808285"/>
            </a:solidFill>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1200" b="1" dirty="0" err="1">
                <a:solidFill>
                  <a:prstClr val="white"/>
                </a:solidFill>
                <a:latin typeface="Times New Roman" panose="02020603050405020304" pitchFamily="18" charset="0"/>
                <a:cs typeface="Times New Roman" panose="02020603050405020304" pitchFamily="18" charset="0"/>
              </a:rPr>
              <a:t>PRediction</a:t>
            </a:r>
            <a:r>
              <a:rPr lang="en-GB" sz="1200" b="1" dirty="0">
                <a:solidFill>
                  <a:prstClr val="white"/>
                </a:solidFill>
                <a:latin typeface="Times New Roman" panose="02020603050405020304" pitchFamily="18" charset="0"/>
                <a:cs typeface="Times New Roman" panose="02020603050405020304" pitchFamily="18" charset="0"/>
              </a:rPr>
              <a:t> of Short-Term Outcome in </a:t>
            </a:r>
            <a:r>
              <a:rPr lang="en-GB" sz="1200" b="1" dirty="0" err="1">
                <a:solidFill>
                  <a:prstClr val="white"/>
                </a:solidFill>
                <a:latin typeface="Times New Roman" panose="02020603050405020304" pitchFamily="18" charset="0"/>
                <a:cs typeface="Times New Roman" panose="02020603050405020304" pitchFamily="18" charset="0"/>
              </a:rPr>
              <a:t>preGNant</a:t>
            </a:r>
            <a:r>
              <a:rPr lang="en-GB" sz="1200" b="1" dirty="0">
                <a:solidFill>
                  <a:prstClr val="white"/>
                </a:solidFill>
                <a:latin typeface="Times New Roman" panose="02020603050405020304" pitchFamily="18" charset="0"/>
                <a:cs typeface="Times New Roman" panose="02020603050405020304" pitchFamily="18" charset="0"/>
              </a:rPr>
              <a:t> </a:t>
            </a:r>
            <a:r>
              <a:rPr lang="en-GB" sz="1200" b="1" dirty="0" err="1">
                <a:solidFill>
                  <a:prstClr val="white"/>
                </a:solidFill>
                <a:latin typeface="Times New Roman" panose="02020603050405020304" pitchFamily="18" charset="0"/>
                <a:cs typeface="Times New Roman" panose="02020603050405020304" pitchFamily="18" charset="0"/>
              </a:rPr>
              <a:t>wOmen</a:t>
            </a:r>
            <a:r>
              <a:rPr lang="en-GB" sz="1200" b="1" dirty="0">
                <a:solidFill>
                  <a:prstClr val="white"/>
                </a:solidFill>
                <a:latin typeface="Times New Roman" panose="02020603050405020304" pitchFamily="18" charset="0"/>
                <a:cs typeface="Times New Roman" panose="02020603050405020304" pitchFamily="18" charset="0"/>
              </a:rPr>
              <a:t> with Suspected </a:t>
            </a:r>
            <a:r>
              <a:rPr lang="en-GB" sz="1200" b="1" dirty="0" err="1">
                <a:solidFill>
                  <a:prstClr val="white"/>
                </a:solidFill>
                <a:latin typeface="Times New Roman" panose="02020603050405020304" pitchFamily="18" charset="0"/>
                <a:cs typeface="Times New Roman" panose="02020603050405020304" pitchFamily="18" charset="0"/>
              </a:rPr>
              <a:t>preeclampsIa</a:t>
            </a:r>
            <a:r>
              <a:rPr lang="en-GB" sz="1200" b="1" dirty="0">
                <a:solidFill>
                  <a:prstClr val="white"/>
                </a:solidFill>
                <a:latin typeface="Times New Roman" panose="02020603050405020304" pitchFamily="18" charset="0"/>
                <a:cs typeface="Times New Roman" panose="02020603050405020304" pitchFamily="18" charset="0"/>
              </a:rPr>
              <a:t> Study (PROGNOSIS)</a:t>
            </a:r>
            <a:r>
              <a:rPr lang="en-GB" sz="1200" b="1" baseline="30000" dirty="0">
                <a:solidFill>
                  <a:prstClr val="white"/>
                </a:solidFill>
                <a:latin typeface="Times New Roman" panose="02020603050405020304" pitchFamily="18" charset="0"/>
                <a:cs typeface="Times New Roman" panose="02020603050405020304" pitchFamily="18" charset="0"/>
              </a:rPr>
              <a:t>3</a:t>
            </a:r>
          </a:p>
        </p:txBody>
      </p:sp>
      <p:grpSp>
        <p:nvGrpSpPr>
          <p:cNvPr id="30" name="Group 29">
            <a:extLst>
              <a:ext uri="{FF2B5EF4-FFF2-40B4-BE49-F238E27FC236}">
                <a16:creationId xmlns:a16="http://schemas.microsoft.com/office/drawing/2014/main" xmlns="" id="{6906F7F2-1D25-4A8A-8074-90EE0EA89CD2}"/>
              </a:ext>
            </a:extLst>
          </p:cNvPr>
          <p:cNvGrpSpPr/>
          <p:nvPr/>
        </p:nvGrpSpPr>
        <p:grpSpPr>
          <a:xfrm>
            <a:off x="4333834" y="2656252"/>
            <a:ext cx="491060" cy="493320"/>
            <a:chOff x="288573" y="2919458"/>
            <a:chExt cx="654747" cy="657760"/>
          </a:xfrm>
        </p:grpSpPr>
        <p:sp>
          <p:nvSpPr>
            <p:cNvPr id="31" name="Teardrop 30">
              <a:extLst>
                <a:ext uri="{FF2B5EF4-FFF2-40B4-BE49-F238E27FC236}">
                  <a16:creationId xmlns:a16="http://schemas.microsoft.com/office/drawing/2014/main" xmlns="" id="{576A85EF-361D-4702-A3E6-113407D3F2D8}"/>
                </a:ext>
              </a:extLst>
            </p:cNvPr>
            <p:cNvSpPr/>
            <p:nvPr/>
          </p:nvSpPr>
          <p:spPr bwMode="auto">
            <a:xfrm rot="8095828">
              <a:off x="287067" y="2920964"/>
              <a:ext cx="657760" cy="654747"/>
            </a:xfrm>
            <a:prstGeom prst="teardrop">
              <a:avLst/>
            </a:prstGeom>
            <a:solidFill>
              <a:srgbClr val="00925B"/>
            </a:solidFill>
            <a:ln w="31750">
              <a:solidFill>
                <a:srgbClr val="00925B"/>
              </a:solidFill>
              <a:round/>
              <a:headEnd/>
              <a:tailEn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a:endParaRPr lang="en-US" sz="1350" dirty="0">
                <a:solidFill>
                  <a:prstClr val="black"/>
                </a:solidFill>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xmlns="" id="{249F548C-1998-4AD9-BAE1-07294840D379}"/>
                </a:ext>
              </a:extLst>
            </p:cNvPr>
            <p:cNvSpPr/>
            <p:nvPr/>
          </p:nvSpPr>
          <p:spPr bwMode="auto">
            <a:xfrm>
              <a:off x="431012" y="3066256"/>
              <a:ext cx="369870" cy="349322"/>
            </a:xfrm>
            <a:prstGeom prst="ellipse">
              <a:avLst/>
            </a:prstGeom>
            <a:solidFill>
              <a:schemeClr val="bg1"/>
            </a:solidFill>
            <a:ln w="31750">
              <a:solidFill>
                <a:schemeClr val="bg1"/>
              </a:solidFill>
              <a:round/>
              <a:headEnd/>
              <a:tailEn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a:endParaRPr lang="en-US" sz="1350" dirty="0">
                <a:solidFill>
                  <a:prstClr val="black"/>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0AD9B733-5330-4B2D-9639-5BB7F82E1D0A}"/>
                </a:ext>
              </a:extLst>
            </p:cNvPr>
            <p:cNvSpPr txBox="1"/>
            <p:nvPr/>
          </p:nvSpPr>
          <p:spPr>
            <a:xfrm>
              <a:off x="414352" y="3087667"/>
              <a:ext cx="409200" cy="339047"/>
            </a:xfrm>
            <a:prstGeom prst="rect">
              <a:avLst/>
            </a:prstGeom>
            <a:noFill/>
          </p:spPr>
          <p:txBody>
            <a:bodyPr wrap="square" lIns="27000" tIns="27000" rIns="27000" bIns="27000" rtlCol="0" anchor="ctr" anchorCtr="0">
              <a:noAutofit/>
            </a:bodyPr>
            <a:lstStyle/>
            <a:p>
              <a:pPr algn="ctr" defTabSz="685800"/>
              <a:r>
                <a:rPr lang="en-GB" sz="1500" b="1" dirty="0">
                  <a:solidFill>
                    <a:prstClr val="black"/>
                  </a:solidFill>
                  <a:latin typeface="Times New Roman" panose="02020603050405020304" pitchFamily="18" charset="0"/>
                  <a:cs typeface="Times New Roman" panose="02020603050405020304" pitchFamily="18" charset="0"/>
                </a:rPr>
                <a:t>38</a:t>
              </a:r>
              <a:endParaRPr lang="en-US" sz="1500" b="1" dirty="0">
                <a:solidFill>
                  <a:prstClr val="black"/>
                </a:solidFill>
                <a:latin typeface="Times New Roman" panose="02020603050405020304" pitchFamily="18" charset="0"/>
                <a:cs typeface="Times New Roman" panose="02020603050405020304" pitchFamily="18" charset="0"/>
              </a:endParaRPr>
            </a:p>
          </p:txBody>
        </p:sp>
      </p:grpSp>
      <p:grpSp>
        <p:nvGrpSpPr>
          <p:cNvPr id="35" name="Group 34"/>
          <p:cNvGrpSpPr>
            <a:grpSpLocks/>
          </p:cNvGrpSpPr>
          <p:nvPr/>
        </p:nvGrpSpPr>
        <p:grpSpPr>
          <a:xfrm>
            <a:off x="5292984" y="2729772"/>
            <a:ext cx="3697355" cy="525471"/>
            <a:chOff x="6804277" y="1578344"/>
            <a:chExt cx="3697355" cy="897728"/>
          </a:xfrm>
          <a:solidFill>
            <a:srgbClr val="0033CC"/>
          </a:solidFill>
        </p:grpSpPr>
        <p:sp>
          <p:nvSpPr>
            <p:cNvPr id="36" name="Left Arrow 35"/>
            <p:cNvSpPr/>
            <p:nvPr/>
          </p:nvSpPr>
          <p:spPr bwMode="auto">
            <a:xfrm flipH="1">
              <a:off x="6804277" y="1578344"/>
              <a:ext cx="3697355" cy="897728"/>
            </a:xfrm>
            <a:prstGeom prst="leftArrow">
              <a:avLst/>
            </a:prstGeom>
            <a:grpFill/>
            <a:ln w="31750">
              <a:noFill/>
              <a:round/>
              <a:headEnd/>
              <a:tailEn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a:endParaRPr lang="en-US" sz="1200" dirty="0">
                <a:solidFill>
                  <a:prstClr val="black"/>
                </a:solidFill>
                <a:latin typeface="Times New Roman" panose="02020603050405020304" pitchFamily="18" charset="0"/>
                <a:cs typeface="Times New Roman" panose="02020603050405020304" pitchFamily="18" charset="0"/>
              </a:endParaRPr>
            </a:p>
          </p:txBody>
        </p:sp>
        <p:sp>
          <p:nvSpPr>
            <p:cNvPr id="37" name="TextBox 36"/>
            <p:cNvSpPr txBox="1"/>
            <p:nvPr/>
          </p:nvSpPr>
          <p:spPr>
            <a:xfrm flipH="1">
              <a:off x="7151522" y="1892962"/>
              <a:ext cx="2761696" cy="305111"/>
            </a:xfrm>
            <a:prstGeom prst="rect">
              <a:avLst/>
            </a:prstGeom>
            <a:grpFill/>
            <a:ln>
              <a:noFill/>
            </a:ln>
          </p:spPr>
          <p:txBody>
            <a:bodyPr wrap="square" lIns="27000" tIns="27000" rIns="27000" bIns="27000" rtlCol="0" anchor="ctr" anchorCtr="0">
              <a:noAutofit/>
            </a:bodyPr>
            <a:lstStyle/>
            <a:p>
              <a:pPr algn="ctr" defTabSz="685800"/>
              <a:r>
                <a:rPr lang="en-GB" sz="1200" b="1" dirty="0">
                  <a:solidFill>
                    <a:prstClr val="white"/>
                  </a:solidFill>
                  <a:latin typeface="Times New Roman" panose="02020603050405020304" pitchFamily="18" charset="0"/>
                  <a:cs typeface="Times New Roman" panose="02020603050405020304" pitchFamily="18" charset="0"/>
                </a:rPr>
                <a:t>sFlt-1/</a:t>
              </a:r>
              <a:r>
                <a:rPr lang="en-GB" sz="1200" b="1" dirty="0" err="1">
                  <a:solidFill>
                    <a:prstClr val="white"/>
                  </a:solidFill>
                  <a:latin typeface="Times New Roman" panose="02020603050405020304" pitchFamily="18" charset="0"/>
                  <a:cs typeface="Times New Roman" panose="02020603050405020304" pitchFamily="18" charset="0"/>
                </a:rPr>
                <a:t>PlGF</a:t>
              </a:r>
              <a:r>
                <a:rPr lang="en-GB" sz="1200" b="1" dirty="0">
                  <a:solidFill>
                    <a:prstClr val="white"/>
                  </a:solidFill>
                  <a:latin typeface="Times New Roman" panose="02020603050405020304" pitchFamily="18" charset="0"/>
                  <a:cs typeface="Times New Roman" panose="02020603050405020304" pitchFamily="18" charset="0"/>
                </a:rPr>
                <a:t> </a:t>
              </a:r>
              <a:r>
                <a:rPr lang="hr-HR" sz="1200" b="1" dirty="0">
                  <a:solidFill>
                    <a:prstClr val="white"/>
                  </a:solidFill>
                  <a:latin typeface="Times New Roman" panose="02020603050405020304" pitchFamily="18" charset="0"/>
                  <a:cs typeface="Times New Roman" panose="02020603050405020304" pitchFamily="18" charset="0"/>
                </a:rPr>
                <a:t>odnos</a:t>
              </a:r>
              <a:r>
                <a:rPr lang="en-GB" sz="1200" b="1" dirty="0">
                  <a:solidFill>
                    <a:prstClr val="white"/>
                  </a:solidFill>
                  <a:latin typeface="Times New Roman" panose="02020603050405020304" pitchFamily="18" charset="0"/>
                  <a:cs typeface="Times New Roman" panose="02020603050405020304" pitchFamily="18" charset="0"/>
                </a:rPr>
                <a:t> </a:t>
              </a:r>
              <a:r>
                <a:rPr lang="en-GB" sz="12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&gt;38</a:t>
              </a:r>
              <a:endParaRPr lang="en-US" sz="1200" b="1" dirty="0">
                <a:solidFill>
                  <a:prstClr val="white"/>
                </a:solidFill>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xmlns="" id="{6906F7F2-1D25-4A8A-8074-90EE0EA89CD2}"/>
              </a:ext>
            </a:extLst>
          </p:cNvPr>
          <p:cNvGrpSpPr/>
          <p:nvPr/>
        </p:nvGrpSpPr>
        <p:grpSpPr>
          <a:xfrm>
            <a:off x="4329469" y="2656252"/>
            <a:ext cx="491060" cy="493320"/>
            <a:chOff x="288573" y="2919458"/>
            <a:chExt cx="654747" cy="657760"/>
          </a:xfrm>
          <a:solidFill>
            <a:srgbClr val="0033CC"/>
          </a:solidFill>
        </p:grpSpPr>
        <p:sp>
          <p:nvSpPr>
            <p:cNvPr id="39" name="Teardrop 38">
              <a:extLst>
                <a:ext uri="{FF2B5EF4-FFF2-40B4-BE49-F238E27FC236}">
                  <a16:creationId xmlns:a16="http://schemas.microsoft.com/office/drawing/2014/main" xmlns="" id="{576A85EF-361D-4702-A3E6-113407D3F2D8}"/>
                </a:ext>
              </a:extLst>
            </p:cNvPr>
            <p:cNvSpPr/>
            <p:nvPr/>
          </p:nvSpPr>
          <p:spPr bwMode="auto">
            <a:xfrm rot="8095828">
              <a:off x="287067" y="2920964"/>
              <a:ext cx="657760" cy="654747"/>
            </a:xfrm>
            <a:prstGeom prst="teardrop">
              <a:avLst/>
            </a:prstGeom>
            <a:grpFill/>
            <a:ln w="31750">
              <a:solidFill>
                <a:srgbClr val="00925B"/>
              </a:solidFill>
              <a:round/>
              <a:headEnd/>
              <a:tailEn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a:endParaRPr lang="en-US" sz="1350" dirty="0">
                <a:solidFill>
                  <a:prstClr val="black"/>
                </a:solidFill>
                <a:latin typeface="Times New Roman" panose="02020603050405020304" pitchFamily="18" charset="0"/>
                <a:cs typeface="Times New Roman" panose="02020603050405020304" pitchFamily="18" charset="0"/>
              </a:endParaRPr>
            </a:p>
          </p:txBody>
        </p:sp>
        <p:sp>
          <p:nvSpPr>
            <p:cNvPr id="40" name="Oval 39">
              <a:extLst>
                <a:ext uri="{FF2B5EF4-FFF2-40B4-BE49-F238E27FC236}">
                  <a16:creationId xmlns:a16="http://schemas.microsoft.com/office/drawing/2014/main" xmlns="" id="{249F548C-1998-4AD9-BAE1-07294840D379}"/>
                </a:ext>
              </a:extLst>
            </p:cNvPr>
            <p:cNvSpPr/>
            <p:nvPr/>
          </p:nvSpPr>
          <p:spPr bwMode="auto">
            <a:xfrm>
              <a:off x="431012" y="3066256"/>
              <a:ext cx="369870" cy="349322"/>
            </a:xfrm>
            <a:prstGeom prst="ellipse">
              <a:avLst/>
            </a:prstGeom>
            <a:grpFill/>
            <a:ln w="31750">
              <a:solidFill>
                <a:schemeClr val="bg1"/>
              </a:solidFill>
              <a:round/>
              <a:headEnd/>
              <a:tailEn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a:endParaRPr lang="en-US" sz="1350" dirty="0">
                <a:solidFill>
                  <a:prstClr val="black"/>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0AD9B733-5330-4B2D-9639-5BB7F82E1D0A}"/>
                </a:ext>
              </a:extLst>
            </p:cNvPr>
            <p:cNvSpPr txBox="1"/>
            <p:nvPr/>
          </p:nvSpPr>
          <p:spPr>
            <a:xfrm>
              <a:off x="401183" y="3087667"/>
              <a:ext cx="422369" cy="339047"/>
            </a:xfrm>
            <a:prstGeom prst="rect">
              <a:avLst/>
            </a:prstGeom>
            <a:noFill/>
          </p:spPr>
          <p:txBody>
            <a:bodyPr wrap="square" lIns="27000" tIns="27000" rIns="27000" bIns="27000" rtlCol="0" anchor="ctr" anchorCtr="0">
              <a:noAutofit/>
            </a:bodyPr>
            <a:lstStyle/>
            <a:p>
              <a:pPr algn="ctr" defTabSz="685800"/>
              <a:r>
                <a:rPr lang="en-GB" sz="1500" b="1" dirty="0">
                  <a:solidFill>
                    <a:prstClr val="white"/>
                  </a:solidFill>
                  <a:latin typeface="Times New Roman" panose="02020603050405020304" pitchFamily="18" charset="0"/>
                  <a:cs typeface="Times New Roman" panose="02020603050405020304" pitchFamily="18" charset="0"/>
                </a:rPr>
                <a:t>38</a:t>
              </a:r>
              <a:endParaRPr lang="en-US" sz="1500" b="1" dirty="0">
                <a:solidFill>
                  <a:prstClr val="whit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16121239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14487" y="1980033"/>
            <a:ext cx="8207072" cy="341141"/>
          </a:xfrm>
          <a:prstGeom prst="rect">
            <a:avLst/>
          </a:prstGeom>
          <a:solidFill>
            <a:srgbClr val="00925B"/>
          </a:solidFill>
          <a:ln>
            <a:noFill/>
          </a:ln>
        </p:spPr>
        <p:txBody>
          <a:bodyPr vert="horz" wrap="square" lIns="68580" tIns="67500" rIns="68580" bIns="67500" numCol="1" rtlCol="0" anchor="t" anchorCtr="0" compatLnSpc="1">
            <a:prstTxWarp prst="textNoShape">
              <a:avLst/>
            </a:prstTxWarp>
            <a:noAutofit/>
          </a:bodyPr>
          <a:lstStyle/>
          <a:p>
            <a:pPr defTabSz="685800" eaLnBrk="0" fontAlgn="base" hangingPunct="0">
              <a:spcBef>
                <a:spcPct val="50000"/>
              </a:spcBef>
              <a:spcAft>
                <a:spcPct val="0"/>
              </a:spcAft>
              <a:defRPr/>
            </a:pPr>
            <a:endParaRPr lang="en-GB" sz="1500" dirty="0" err="1">
              <a:solidFill>
                <a:srgbClr val="000000"/>
              </a:solidFill>
              <a:latin typeface="Times New Roman" panose="02020603050405020304" pitchFamily="18" charset="0"/>
              <a:cs typeface="Times New Roman" panose="02020603050405020304" pitchFamily="18" charset="0"/>
            </a:endParaRPr>
          </a:p>
        </p:txBody>
      </p:sp>
      <p:sp>
        <p:nvSpPr>
          <p:cNvPr id="109" name="Rectangle 108">
            <a:extLst>
              <a:ext uri="{FF2B5EF4-FFF2-40B4-BE49-F238E27FC236}">
                <a16:creationId xmlns:a16="http://schemas.microsoft.com/office/drawing/2014/main" xmlns="" id="{0DE04FAF-5B28-4D1A-813D-A49C0A3DF29C}"/>
              </a:ext>
            </a:extLst>
          </p:cNvPr>
          <p:cNvSpPr>
            <a:spLocks noChangeArrowheads="1"/>
          </p:cNvSpPr>
          <p:nvPr/>
        </p:nvSpPr>
        <p:spPr bwMode="auto">
          <a:xfrm>
            <a:off x="557139" y="2863081"/>
            <a:ext cx="24840" cy="884917"/>
          </a:xfrm>
          <a:prstGeom prst="rect">
            <a:avLst/>
          </a:prstGeom>
          <a:solidFill>
            <a:srgbClr val="004357"/>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GB" sz="1350">
              <a:solidFill>
                <a:srgbClr val="002E43"/>
              </a:solidFill>
              <a:latin typeface="Times New Roman" panose="02020603050405020304" pitchFamily="18" charset="0"/>
              <a:cs typeface="Times New Roman" panose="02020603050405020304" pitchFamily="18" charset="0"/>
            </a:endParaRPr>
          </a:p>
        </p:txBody>
      </p:sp>
      <p:sp>
        <p:nvSpPr>
          <p:cNvPr id="123" name="TextBox 216">
            <a:extLst>
              <a:ext uri="{FF2B5EF4-FFF2-40B4-BE49-F238E27FC236}">
                <a16:creationId xmlns:a16="http://schemas.microsoft.com/office/drawing/2014/main" xmlns="" id="{66361F35-5878-4381-92DF-1313D45920FD}"/>
              </a:ext>
            </a:extLst>
          </p:cNvPr>
          <p:cNvSpPr txBox="1"/>
          <p:nvPr/>
        </p:nvSpPr>
        <p:spPr>
          <a:xfrm>
            <a:off x="3853490" y="2046729"/>
            <a:ext cx="2122414" cy="207749"/>
          </a:xfrm>
          <a:prstGeom prst="rect">
            <a:avLst/>
          </a:prstGeom>
          <a:noFill/>
        </p:spPr>
        <p:txBody>
          <a:bodyPr wrap="none" lIns="8100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14350">
              <a:spcAft>
                <a:spcPts val="169"/>
              </a:spcAft>
              <a:buSzPct val="75000"/>
              <a:defRPr/>
            </a:pPr>
            <a:r>
              <a:rPr lang="en-GB" sz="1350" b="1" dirty="0" err="1">
                <a:solidFill>
                  <a:srgbClr val="FFFFFF"/>
                </a:solidFill>
                <a:latin typeface="Times New Roman" panose="02020603050405020304" pitchFamily="18" charset="0"/>
                <a:cs typeface="Times New Roman" panose="02020603050405020304" pitchFamily="18" charset="0"/>
              </a:rPr>
              <a:t>Vrijeme</a:t>
            </a:r>
            <a:r>
              <a:rPr lang="en-GB" sz="1350" b="1" dirty="0">
                <a:solidFill>
                  <a:srgbClr val="FFFFFF"/>
                </a:solidFill>
                <a:latin typeface="Times New Roman" panose="02020603050405020304" pitchFamily="18" charset="0"/>
                <a:cs typeface="Times New Roman" panose="02020603050405020304" pitchFamily="18" charset="0"/>
              </a:rPr>
              <a:t> </a:t>
            </a:r>
            <a:r>
              <a:rPr lang="en-GB" sz="1350" b="1" dirty="0" err="1">
                <a:solidFill>
                  <a:srgbClr val="FFFFFF"/>
                </a:solidFill>
                <a:latin typeface="Times New Roman" panose="02020603050405020304" pitchFamily="18" charset="0"/>
                <a:cs typeface="Times New Roman" panose="02020603050405020304" pitchFamily="18" charset="0"/>
              </a:rPr>
              <a:t>nakon</a:t>
            </a:r>
            <a:r>
              <a:rPr lang="en-GB" sz="1350" b="1" dirty="0">
                <a:solidFill>
                  <a:srgbClr val="FFFFFF"/>
                </a:solidFill>
                <a:latin typeface="Times New Roman" panose="02020603050405020304" pitchFamily="18" charset="0"/>
                <a:cs typeface="Times New Roman" panose="02020603050405020304" pitchFamily="18" charset="0"/>
              </a:rPr>
              <a:t> </a:t>
            </a:r>
            <a:r>
              <a:rPr lang="en-GB" sz="1350" b="1" dirty="0" err="1">
                <a:solidFill>
                  <a:srgbClr val="FFFFFF"/>
                </a:solidFill>
                <a:latin typeface="Times New Roman" panose="02020603050405020304" pitchFamily="18" charset="0"/>
                <a:cs typeface="Times New Roman" panose="02020603050405020304" pitchFamily="18" charset="0"/>
              </a:rPr>
              <a:t>prve</a:t>
            </a:r>
            <a:r>
              <a:rPr lang="en-GB" sz="1350" b="1" dirty="0">
                <a:solidFill>
                  <a:srgbClr val="FFFFFF"/>
                </a:solidFill>
                <a:latin typeface="Times New Roman" panose="02020603050405020304" pitchFamily="18" charset="0"/>
                <a:cs typeface="Times New Roman" panose="02020603050405020304" pitchFamily="18" charset="0"/>
              </a:rPr>
              <a:t> </a:t>
            </a:r>
            <a:r>
              <a:rPr lang="en-GB" sz="1350" b="1" dirty="0" err="1">
                <a:solidFill>
                  <a:srgbClr val="FFFFFF"/>
                </a:solidFill>
                <a:latin typeface="Times New Roman" panose="02020603050405020304" pitchFamily="18" charset="0"/>
                <a:cs typeface="Times New Roman" panose="02020603050405020304" pitchFamily="18" charset="0"/>
              </a:rPr>
              <a:t>posjete</a:t>
            </a:r>
            <a:endParaRPr lang="en-GB" sz="1350" b="1" dirty="0">
              <a:solidFill>
                <a:srgbClr val="FFFFFF"/>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03442" y="1854018"/>
            <a:ext cx="593169" cy="593169"/>
            <a:chOff x="595793" y="1329024"/>
            <a:chExt cx="790892" cy="790892"/>
          </a:xfrm>
        </p:grpSpPr>
        <p:sp>
          <p:nvSpPr>
            <p:cNvPr id="129" name="Oval 128"/>
            <p:cNvSpPr/>
            <p:nvPr/>
          </p:nvSpPr>
          <p:spPr bwMode="auto">
            <a:xfrm>
              <a:off x="595793" y="1329024"/>
              <a:ext cx="790892" cy="790892"/>
            </a:xfrm>
            <a:prstGeom prst="ellipse">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defRPr/>
              </a:pPr>
              <a:endParaRPr lang="en-GB" sz="2700" dirty="0">
                <a:solidFill>
                  <a:srgbClr val="FFFFFF"/>
                </a:solidFill>
                <a:latin typeface="Times New Roman" panose="02020603050405020304" pitchFamily="18" charset="0"/>
                <a:cs typeface="Times New Roman" panose="02020603050405020304" pitchFamily="18" charset="0"/>
              </a:endParaRPr>
            </a:p>
          </p:txBody>
        </p:sp>
        <p:grpSp>
          <p:nvGrpSpPr>
            <p:cNvPr id="145" name="Group 17"/>
            <p:cNvGrpSpPr>
              <a:grpSpLocks noChangeAspect="1"/>
            </p:cNvGrpSpPr>
            <p:nvPr/>
          </p:nvGrpSpPr>
          <p:grpSpPr bwMode="auto">
            <a:xfrm>
              <a:off x="798346" y="1453543"/>
              <a:ext cx="385787" cy="541854"/>
              <a:chOff x="2519" y="3013"/>
              <a:chExt cx="440" cy="618"/>
            </a:xfrm>
          </p:grpSpPr>
          <p:sp>
            <p:nvSpPr>
              <p:cNvPr id="146" name="AutoShape 16"/>
              <p:cNvSpPr>
                <a:spLocks noChangeAspect="1" noChangeArrowheads="1" noTextEdit="1"/>
              </p:cNvSpPr>
              <p:nvPr/>
            </p:nvSpPr>
            <p:spPr bwMode="auto">
              <a:xfrm>
                <a:off x="2524" y="3015"/>
                <a:ext cx="435" cy="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47" name="Freeform 18"/>
              <p:cNvSpPr>
                <a:spLocks/>
              </p:cNvSpPr>
              <p:nvPr/>
            </p:nvSpPr>
            <p:spPr bwMode="auto">
              <a:xfrm>
                <a:off x="2605" y="3013"/>
                <a:ext cx="211" cy="180"/>
              </a:xfrm>
              <a:custGeom>
                <a:avLst/>
                <a:gdLst>
                  <a:gd name="T0" fmla="*/ 0 w 93"/>
                  <a:gd name="T1" fmla="*/ 48 h 80"/>
                  <a:gd name="T2" fmla="*/ 20 w 93"/>
                  <a:gd name="T3" fmla="*/ 31 h 80"/>
                  <a:gd name="T4" fmla="*/ 63 w 93"/>
                  <a:gd name="T5" fmla="*/ 3 h 80"/>
                  <a:gd name="T6" fmla="*/ 91 w 93"/>
                  <a:gd name="T7" fmla="*/ 43 h 80"/>
                  <a:gd name="T8" fmla="*/ 56 w 93"/>
                  <a:gd name="T9" fmla="*/ 79 h 80"/>
                  <a:gd name="T10" fmla="*/ 0 w 93"/>
                  <a:gd name="T11" fmla="*/ 48 h 80"/>
                </a:gdLst>
                <a:ahLst/>
                <a:cxnLst>
                  <a:cxn ang="0">
                    <a:pos x="T0" y="T1"/>
                  </a:cxn>
                  <a:cxn ang="0">
                    <a:pos x="T2" y="T3"/>
                  </a:cxn>
                  <a:cxn ang="0">
                    <a:pos x="T4" y="T5"/>
                  </a:cxn>
                  <a:cxn ang="0">
                    <a:pos x="T6" y="T7"/>
                  </a:cxn>
                  <a:cxn ang="0">
                    <a:pos x="T8" y="T9"/>
                  </a:cxn>
                  <a:cxn ang="0">
                    <a:pos x="T10" y="T11"/>
                  </a:cxn>
                </a:cxnLst>
                <a:rect l="0" t="0" r="r" b="b"/>
                <a:pathLst>
                  <a:path w="93" h="80">
                    <a:moveTo>
                      <a:pt x="0" y="48"/>
                    </a:moveTo>
                    <a:cubicBezTo>
                      <a:pt x="15" y="46"/>
                      <a:pt x="16" y="46"/>
                      <a:pt x="20" y="31"/>
                    </a:cubicBezTo>
                    <a:cubicBezTo>
                      <a:pt x="25" y="11"/>
                      <a:pt x="42" y="0"/>
                      <a:pt x="63" y="3"/>
                    </a:cubicBezTo>
                    <a:cubicBezTo>
                      <a:pt x="81" y="6"/>
                      <a:pt x="93" y="23"/>
                      <a:pt x="91" y="43"/>
                    </a:cubicBezTo>
                    <a:cubicBezTo>
                      <a:pt x="90" y="64"/>
                      <a:pt x="76" y="78"/>
                      <a:pt x="56" y="79"/>
                    </a:cubicBezTo>
                    <a:cubicBezTo>
                      <a:pt x="31" y="80"/>
                      <a:pt x="12" y="70"/>
                      <a:pt x="0" y="48"/>
                    </a:cubicBezTo>
                    <a:close/>
                  </a:path>
                </a:pathLst>
              </a:custGeom>
              <a:solidFill>
                <a:schemeClr val="bg1"/>
              </a:solidFill>
              <a:ln w="14288"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48" name="Freeform 19"/>
              <p:cNvSpPr>
                <a:spLocks noEditPoints="1"/>
              </p:cNvSpPr>
              <p:nvPr/>
            </p:nvSpPr>
            <p:spPr bwMode="auto">
              <a:xfrm>
                <a:off x="2519" y="3214"/>
                <a:ext cx="438" cy="334"/>
              </a:xfrm>
              <a:custGeom>
                <a:avLst/>
                <a:gdLst>
                  <a:gd name="T0" fmla="*/ 183 w 193"/>
                  <a:gd name="T1" fmla="*/ 113 h 148"/>
                  <a:gd name="T2" fmla="*/ 119 w 193"/>
                  <a:gd name="T3" fmla="*/ 15 h 148"/>
                  <a:gd name="T4" fmla="*/ 91 w 193"/>
                  <a:gd name="T5" fmla="*/ 0 h 148"/>
                  <a:gd name="T6" fmla="*/ 54 w 193"/>
                  <a:gd name="T7" fmla="*/ 15 h 148"/>
                  <a:gd name="T8" fmla="*/ 11 w 193"/>
                  <a:gd name="T9" fmla="*/ 56 h 148"/>
                  <a:gd name="T10" fmla="*/ 13 w 193"/>
                  <a:gd name="T11" fmla="*/ 85 h 148"/>
                  <a:gd name="T12" fmla="*/ 55 w 193"/>
                  <a:gd name="T13" fmla="*/ 115 h 148"/>
                  <a:gd name="T14" fmla="*/ 81 w 193"/>
                  <a:gd name="T15" fmla="*/ 123 h 148"/>
                  <a:gd name="T16" fmla="*/ 82 w 193"/>
                  <a:gd name="T17" fmla="*/ 126 h 148"/>
                  <a:gd name="T18" fmla="*/ 71 w 193"/>
                  <a:gd name="T19" fmla="*/ 148 h 148"/>
                  <a:gd name="T20" fmla="*/ 192 w 193"/>
                  <a:gd name="T21" fmla="*/ 148 h 148"/>
                  <a:gd name="T22" fmla="*/ 183 w 193"/>
                  <a:gd name="T23" fmla="*/ 113 h 148"/>
                  <a:gd name="T24" fmla="*/ 85 w 193"/>
                  <a:gd name="T25" fmla="*/ 99 h 148"/>
                  <a:gd name="T26" fmla="*/ 44 w 193"/>
                  <a:gd name="T27" fmla="*/ 70 h 148"/>
                  <a:gd name="T28" fmla="*/ 74 w 193"/>
                  <a:gd name="T29" fmla="*/ 38 h 148"/>
                  <a:gd name="T30" fmla="*/ 87 w 193"/>
                  <a:gd name="T31" fmla="*/ 98 h 148"/>
                  <a:gd name="T32" fmla="*/ 85 w 193"/>
                  <a:gd name="T33" fmla="*/ 9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148">
                    <a:moveTo>
                      <a:pt x="183" y="113"/>
                    </a:moveTo>
                    <a:cubicBezTo>
                      <a:pt x="162" y="80"/>
                      <a:pt x="141" y="47"/>
                      <a:pt x="119" y="15"/>
                    </a:cubicBezTo>
                    <a:cubicBezTo>
                      <a:pt x="112" y="5"/>
                      <a:pt x="103" y="1"/>
                      <a:pt x="91" y="0"/>
                    </a:cubicBezTo>
                    <a:cubicBezTo>
                      <a:pt x="76" y="0"/>
                      <a:pt x="64" y="5"/>
                      <a:pt x="54" y="15"/>
                    </a:cubicBezTo>
                    <a:cubicBezTo>
                      <a:pt x="40" y="29"/>
                      <a:pt x="25" y="43"/>
                      <a:pt x="11" y="56"/>
                    </a:cubicBezTo>
                    <a:cubicBezTo>
                      <a:pt x="0" y="67"/>
                      <a:pt x="1" y="76"/>
                      <a:pt x="13" y="85"/>
                    </a:cubicBezTo>
                    <a:cubicBezTo>
                      <a:pt x="27" y="95"/>
                      <a:pt x="42" y="105"/>
                      <a:pt x="55" y="115"/>
                    </a:cubicBezTo>
                    <a:cubicBezTo>
                      <a:pt x="63" y="121"/>
                      <a:pt x="71" y="126"/>
                      <a:pt x="81" y="123"/>
                    </a:cubicBezTo>
                    <a:cubicBezTo>
                      <a:pt x="82" y="125"/>
                      <a:pt x="82" y="126"/>
                      <a:pt x="82" y="126"/>
                    </a:cubicBezTo>
                    <a:cubicBezTo>
                      <a:pt x="78" y="133"/>
                      <a:pt x="75" y="140"/>
                      <a:pt x="71" y="148"/>
                    </a:cubicBezTo>
                    <a:cubicBezTo>
                      <a:pt x="192" y="148"/>
                      <a:pt x="192" y="148"/>
                      <a:pt x="192" y="148"/>
                    </a:cubicBezTo>
                    <a:cubicBezTo>
                      <a:pt x="193" y="136"/>
                      <a:pt x="191" y="124"/>
                      <a:pt x="183" y="113"/>
                    </a:cubicBezTo>
                    <a:close/>
                    <a:moveTo>
                      <a:pt x="85" y="99"/>
                    </a:moveTo>
                    <a:cubicBezTo>
                      <a:pt x="71" y="89"/>
                      <a:pt x="57" y="80"/>
                      <a:pt x="44" y="70"/>
                    </a:cubicBezTo>
                    <a:cubicBezTo>
                      <a:pt x="54" y="60"/>
                      <a:pt x="63" y="50"/>
                      <a:pt x="74" y="38"/>
                    </a:cubicBezTo>
                    <a:cubicBezTo>
                      <a:pt x="79" y="59"/>
                      <a:pt x="83" y="79"/>
                      <a:pt x="87" y="98"/>
                    </a:cubicBezTo>
                    <a:cubicBezTo>
                      <a:pt x="86" y="98"/>
                      <a:pt x="86" y="99"/>
                      <a:pt x="85" y="99"/>
                    </a:cubicBezTo>
                    <a:close/>
                  </a:path>
                </a:pathLst>
              </a:custGeom>
              <a:solidFill>
                <a:schemeClr val="bg1"/>
              </a:solidFill>
              <a:ln w="14288" cap="flat">
                <a:noFill/>
                <a:prstDash val="solid"/>
                <a:miter lim="800000"/>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grpSp>
      </p:grpSp>
      <p:sp>
        <p:nvSpPr>
          <p:cNvPr id="150" name="Rectangle 149">
            <a:extLst>
              <a:ext uri="{FF2B5EF4-FFF2-40B4-BE49-F238E27FC236}">
                <a16:creationId xmlns:a16="http://schemas.microsoft.com/office/drawing/2014/main" xmlns="" id="{0DE04FAF-5B28-4D1A-813D-A49C0A3DF29C}"/>
              </a:ext>
            </a:extLst>
          </p:cNvPr>
          <p:cNvSpPr>
            <a:spLocks noChangeArrowheads="1"/>
          </p:cNvSpPr>
          <p:nvPr/>
        </p:nvSpPr>
        <p:spPr bwMode="auto">
          <a:xfrm>
            <a:off x="2743004" y="2863081"/>
            <a:ext cx="24840" cy="884917"/>
          </a:xfrm>
          <a:prstGeom prst="rect">
            <a:avLst/>
          </a:prstGeom>
          <a:solidFill>
            <a:srgbClr val="004357"/>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GB" sz="1350">
              <a:solidFill>
                <a:srgbClr val="002E43"/>
              </a:solidFill>
              <a:latin typeface="Times New Roman" panose="02020603050405020304" pitchFamily="18" charset="0"/>
              <a:cs typeface="Times New Roman" panose="02020603050405020304" pitchFamily="18" charset="0"/>
            </a:endParaRPr>
          </a:p>
        </p:txBody>
      </p:sp>
      <p:sp>
        <p:nvSpPr>
          <p:cNvPr id="152" name="Freeform 151">
            <a:extLst>
              <a:ext uri="{FF2B5EF4-FFF2-40B4-BE49-F238E27FC236}">
                <a16:creationId xmlns:a16="http://schemas.microsoft.com/office/drawing/2014/main" xmlns="" id="{2ED97462-32D4-454A-99B4-AB902AE5681F}"/>
              </a:ext>
            </a:extLst>
          </p:cNvPr>
          <p:cNvSpPr>
            <a:spLocks noEditPoints="1"/>
          </p:cNvSpPr>
          <p:nvPr/>
        </p:nvSpPr>
        <p:spPr bwMode="auto">
          <a:xfrm>
            <a:off x="2589307" y="2538613"/>
            <a:ext cx="2019784" cy="330680"/>
          </a:xfrm>
          <a:prstGeom prst="rect">
            <a:avLst/>
          </a:prstGeom>
          <a:solidFill>
            <a:srgbClr val="005257"/>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GB" sz="1350">
              <a:solidFill>
                <a:srgbClr val="002E43"/>
              </a:solidFill>
              <a:latin typeface="Times New Roman" panose="02020603050405020304" pitchFamily="18" charset="0"/>
              <a:cs typeface="Times New Roman" panose="02020603050405020304" pitchFamily="18" charset="0"/>
            </a:endParaRPr>
          </a:p>
        </p:txBody>
      </p:sp>
      <p:sp>
        <p:nvSpPr>
          <p:cNvPr id="153" name="TextBox 216">
            <a:extLst>
              <a:ext uri="{FF2B5EF4-FFF2-40B4-BE49-F238E27FC236}">
                <a16:creationId xmlns:a16="http://schemas.microsoft.com/office/drawing/2014/main" xmlns="" id="{66361F35-5878-4381-92DF-1313D45920FD}"/>
              </a:ext>
            </a:extLst>
          </p:cNvPr>
          <p:cNvSpPr txBox="1"/>
          <p:nvPr/>
        </p:nvSpPr>
        <p:spPr>
          <a:xfrm>
            <a:off x="2860539" y="2600079"/>
            <a:ext cx="750244" cy="207749"/>
          </a:xfrm>
          <a:prstGeom prst="rect">
            <a:avLst/>
          </a:prstGeom>
          <a:noFill/>
        </p:spPr>
        <p:txBody>
          <a:bodyPr wrap="none" lIns="8100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spcAft>
                <a:spcPts val="169"/>
              </a:spcAft>
              <a:buSzPct val="75000"/>
              <a:defRPr/>
            </a:pPr>
            <a:r>
              <a:rPr lang="en-GB" sz="1350" b="1" dirty="0">
                <a:solidFill>
                  <a:srgbClr val="FFFFFF"/>
                </a:solidFill>
                <a:latin typeface="Times New Roman" panose="02020603050405020304" pitchFamily="18" charset="0"/>
                <a:cs typeface="Times New Roman" panose="02020603050405020304" pitchFamily="18" charset="0"/>
              </a:rPr>
              <a:t>2 </a:t>
            </a:r>
            <a:r>
              <a:rPr lang="en-GB" sz="1350" b="1" dirty="0" err="1">
                <a:solidFill>
                  <a:srgbClr val="FFFFFF"/>
                </a:solidFill>
                <a:latin typeface="Times New Roman" panose="02020603050405020304" pitchFamily="18" charset="0"/>
                <a:cs typeface="Times New Roman" panose="02020603050405020304" pitchFamily="18" charset="0"/>
              </a:rPr>
              <a:t>nedelja</a:t>
            </a:r>
            <a:endParaRPr lang="en-GB" sz="1350" b="1" dirty="0">
              <a:solidFill>
                <a:srgbClr val="FFFFFF"/>
              </a:solidFill>
              <a:latin typeface="Times New Roman" panose="02020603050405020304" pitchFamily="18" charset="0"/>
              <a:cs typeface="Times New Roman" panose="02020603050405020304" pitchFamily="18" charset="0"/>
            </a:endParaRPr>
          </a:p>
        </p:txBody>
      </p:sp>
      <p:sp>
        <p:nvSpPr>
          <p:cNvPr id="157" name="Rectangle 156">
            <a:extLst>
              <a:ext uri="{FF2B5EF4-FFF2-40B4-BE49-F238E27FC236}">
                <a16:creationId xmlns:a16="http://schemas.microsoft.com/office/drawing/2014/main" xmlns="" id="{0DE04FAF-5B28-4D1A-813D-A49C0A3DF29C}"/>
              </a:ext>
            </a:extLst>
          </p:cNvPr>
          <p:cNvSpPr>
            <a:spLocks noChangeArrowheads="1"/>
          </p:cNvSpPr>
          <p:nvPr/>
        </p:nvSpPr>
        <p:spPr bwMode="auto">
          <a:xfrm>
            <a:off x="4849238" y="2863081"/>
            <a:ext cx="24840" cy="884917"/>
          </a:xfrm>
          <a:prstGeom prst="rect">
            <a:avLst/>
          </a:prstGeom>
          <a:solidFill>
            <a:srgbClr val="004357"/>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GB" sz="1350">
              <a:solidFill>
                <a:srgbClr val="002E43"/>
              </a:solidFill>
              <a:latin typeface="Times New Roman" panose="02020603050405020304" pitchFamily="18" charset="0"/>
              <a:cs typeface="Times New Roman" panose="02020603050405020304" pitchFamily="18" charset="0"/>
            </a:endParaRPr>
          </a:p>
        </p:txBody>
      </p:sp>
      <p:sp>
        <p:nvSpPr>
          <p:cNvPr id="159" name="Freeform 158">
            <a:extLst>
              <a:ext uri="{FF2B5EF4-FFF2-40B4-BE49-F238E27FC236}">
                <a16:creationId xmlns:a16="http://schemas.microsoft.com/office/drawing/2014/main" xmlns="" id="{2ED97462-32D4-454A-99B4-AB902AE5681F}"/>
              </a:ext>
            </a:extLst>
          </p:cNvPr>
          <p:cNvSpPr>
            <a:spLocks noEditPoints="1"/>
          </p:cNvSpPr>
          <p:nvPr/>
        </p:nvSpPr>
        <p:spPr bwMode="auto">
          <a:xfrm>
            <a:off x="4695541" y="2538613"/>
            <a:ext cx="2019784" cy="330680"/>
          </a:xfrm>
          <a:prstGeom prst="rect">
            <a:avLst/>
          </a:prstGeom>
          <a:solidFill>
            <a:srgbClr val="005257"/>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GB" sz="1350">
              <a:solidFill>
                <a:srgbClr val="002E43"/>
              </a:solidFill>
              <a:latin typeface="Times New Roman" panose="02020603050405020304" pitchFamily="18" charset="0"/>
              <a:cs typeface="Times New Roman" panose="02020603050405020304" pitchFamily="18" charset="0"/>
            </a:endParaRPr>
          </a:p>
        </p:txBody>
      </p:sp>
      <p:sp>
        <p:nvSpPr>
          <p:cNvPr id="160" name="TextBox 216">
            <a:extLst>
              <a:ext uri="{FF2B5EF4-FFF2-40B4-BE49-F238E27FC236}">
                <a16:creationId xmlns:a16="http://schemas.microsoft.com/office/drawing/2014/main" xmlns="" id="{66361F35-5878-4381-92DF-1313D45920FD}"/>
              </a:ext>
            </a:extLst>
          </p:cNvPr>
          <p:cNvSpPr txBox="1"/>
          <p:nvPr/>
        </p:nvSpPr>
        <p:spPr>
          <a:xfrm>
            <a:off x="4972846" y="2600079"/>
            <a:ext cx="750244" cy="207749"/>
          </a:xfrm>
          <a:prstGeom prst="rect">
            <a:avLst/>
          </a:prstGeom>
          <a:noFill/>
        </p:spPr>
        <p:txBody>
          <a:bodyPr wrap="none" lIns="8100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spcAft>
                <a:spcPts val="169"/>
              </a:spcAft>
              <a:buSzPct val="75000"/>
              <a:defRPr/>
            </a:pPr>
            <a:r>
              <a:rPr lang="en-GB" sz="1350" b="1" dirty="0">
                <a:solidFill>
                  <a:srgbClr val="FFFFFF"/>
                </a:solidFill>
                <a:latin typeface="Times New Roman" panose="02020603050405020304" pitchFamily="18" charset="0"/>
                <a:cs typeface="Times New Roman" panose="02020603050405020304" pitchFamily="18" charset="0"/>
              </a:rPr>
              <a:t>3 </a:t>
            </a:r>
            <a:r>
              <a:rPr lang="en-GB" sz="1350" b="1" dirty="0" err="1">
                <a:solidFill>
                  <a:srgbClr val="FFFFFF"/>
                </a:solidFill>
                <a:latin typeface="Times New Roman" panose="02020603050405020304" pitchFamily="18" charset="0"/>
                <a:cs typeface="Times New Roman" panose="02020603050405020304" pitchFamily="18" charset="0"/>
              </a:rPr>
              <a:t>nedelja</a:t>
            </a:r>
            <a:endParaRPr lang="en-GB" sz="1350" b="1" dirty="0">
              <a:solidFill>
                <a:srgbClr val="FFFFFF"/>
              </a:solidFill>
              <a:latin typeface="Times New Roman" panose="02020603050405020304" pitchFamily="18" charset="0"/>
              <a:cs typeface="Times New Roman" panose="02020603050405020304" pitchFamily="18" charset="0"/>
            </a:endParaRPr>
          </a:p>
        </p:txBody>
      </p:sp>
      <p:sp>
        <p:nvSpPr>
          <p:cNvPr id="164" name="Rectangle 163">
            <a:extLst>
              <a:ext uri="{FF2B5EF4-FFF2-40B4-BE49-F238E27FC236}">
                <a16:creationId xmlns:a16="http://schemas.microsoft.com/office/drawing/2014/main" xmlns="" id="{0DE04FAF-5B28-4D1A-813D-A49C0A3DF29C}"/>
              </a:ext>
            </a:extLst>
          </p:cNvPr>
          <p:cNvSpPr>
            <a:spLocks noChangeArrowheads="1"/>
          </p:cNvSpPr>
          <p:nvPr/>
        </p:nvSpPr>
        <p:spPr bwMode="auto">
          <a:xfrm>
            <a:off x="6955472" y="2863081"/>
            <a:ext cx="24840" cy="884917"/>
          </a:xfrm>
          <a:prstGeom prst="rect">
            <a:avLst/>
          </a:prstGeom>
          <a:solidFill>
            <a:srgbClr val="004357"/>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GB" sz="1350">
              <a:solidFill>
                <a:srgbClr val="002E43"/>
              </a:solidFill>
              <a:latin typeface="Times New Roman" panose="02020603050405020304" pitchFamily="18" charset="0"/>
              <a:cs typeface="Times New Roman" panose="02020603050405020304" pitchFamily="18" charset="0"/>
            </a:endParaRPr>
          </a:p>
        </p:txBody>
      </p:sp>
      <p:sp>
        <p:nvSpPr>
          <p:cNvPr id="166" name="Freeform 165">
            <a:extLst>
              <a:ext uri="{FF2B5EF4-FFF2-40B4-BE49-F238E27FC236}">
                <a16:creationId xmlns:a16="http://schemas.microsoft.com/office/drawing/2014/main" xmlns="" id="{2ED97462-32D4-454A-99B4-AB902AE5681F}"/>
              </a:ext>
            </a:extLst>
          </p:cNvPr>
          <p:cNvSpPr>
            <a:spLocks noEditPoints="1"/>
          </p:cNvSpPr>
          <p:nvPr/>
        </p:nvSpPr>
        <p:spPr bwMode="auto">
          <a:xfrm>
            <a:off x="6801775" y="2538613"/>
            <a:ext cx="2019784" cy="330680"/>
          </a:xfrm>
          <a:prstGeom prst="rect">
            <a:avLst/>
          </a:prstGeom>
          <a:solidFill>
            <a:srgbClr val="005257"/>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GB" sz="1350">
              <a:solidFill>
                <a:srgbClr val="002E43"/>
              </a:solidFill>
              <a:latin typeface="Times New Roman" panose="02020603050405020304" pitchFamily="18" charset="0"/>
              <a:cs typeface="Times New Roman" panose="02020603050405020304" pitchFamily="18" charset="0"/>
            </a:endParaRPr>
          </a:p>
        </p:txBody>
      </p:sp>
      <p:sp>
        <p:nvSpPr>
          <p:cNvPr id="167" name="TextBox 216">
            <a:extLst>
              <a:ext uri="{FF2B5EF4-FFF2-40B4-BE49-F238E27FC236}">
                <a16:creationId xmlns:a16="http://schemas.microsoft.com/office/drawing/2014/main" xmlns="" id="{66361F35-5878-4381-92DF-1313D45920FD}"/>
              </a:ext>
            </a:extLst>
          </p:cNvPr>
          <p:cNvSpPr txBox="1"/>
          <p:nvPr/>
        </p:nvSpPr>
        <p:spPr>
          <a:xfrm>
            <a:off x="7095387" y="2600079"/>
            <a:ext cx="750244" cy="207749"/>
          </a:xfrm>
          <a:prstGeom prst="rect">
            <a:avLst/>
          </a:prstGeom>
          <a:noFill/>
        </p:spPr>
        <p:txBody>
          <a:bodyPr wrap="none" lIns="8100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spcAft>
                <a:spcPts val="169"/>
              </a:spcAft>
              <a:buSzPct val="75000"/>
              <a:defRPr/>
            </a:pPr>
            <a:r>
              <a:rPr lang="en-GB" sz="1350" b="1" dirty="0">
                <a:solidFill>
                  <a:srgbClr val="FFFFFF"/>
                </a:solidFill>
                <a:latin typeface="Times New Roman" panose="02020603050405020304" pitchFamily="18" charset="0"/>
                <a:cs typeface="Times New Roman" panose="02020603050405020304" pitchFamily="18" charset="0"/>
              </a:rPr>
              <a:t>4 </a:t>
            </a:r>
            <a:r>
              <a:rPr lang="en-GB" sz="1350" b="1" dirty="0" err="1">
                <a:solidFill>
                  <a:srgbClr val="FFFFFF"/>
                </a:solidFill>
                <a:latin typeface="Times New Roman" panose="02020603050405020304" pitchFamily="18" charset="0"/>
                <a:cs typeface="Times New Roman" panose="02020603050405020304" pitchFamily="18" charset="0"/>
              </a:rPr>
              <a:t>nedelja</a:t>
            </a:r>
            <a:endParaRPr lang="en-GB" sz="1350" b="1" dirty="0">
              <a:solidFill>
                <a:srgbClr val="FFFFFF"/>
              </a:solidFill>
              <a:latin typeface="Times New Roman" panose="02020603050405020304" pitchFamily="18" charset="0"/>
              <a:cs typeface="Times New Roman" panose="02020603050405020304" pitchFamily="18" charset="0"/>
            </a:endParaRPr>
          </a:p>
        </p:txBody>
      </p:sp>
      <p:sp>
        <p:nvSpPr>
          <p:cNvPr id="170" name="Right Arrow 3">
            <a:extLst>
              <a:ext uri="{FF2B5EF4-FFF2-40B4-BE49-F238E27FC236}">
                <a16:creationId xmlns:a16="http://schemas.microsoft.com/office/drawing/2014/main" xmlns="" id="{AEF20C0E-5305-4779-B6F6-D4402DFF24ED}"/>
              </a:ext>
            </a:extLst>
          </p:cNvPr>
          <p:cNvSpPr/>
          <p:nvPr/>
        </p:nvSpPr>
        <p:spPr bwMode="auto">
          <a:xfrm>
            <a:off x="390422" y="3404911"/>
            <a:ext cx="8434388" cy="486000"/>
          </a:xfrm>
          <a:prstGeom prst="rightArrow">
            <a:avLst>
              <a:gd name="adj1" fmla="val 68563"/>
              <a:gd name="adj2" fmla="val 67016"/>
            </a:avLst>
          </a:prstGeom>
          <a:solidFill>
            <a:srgbClr val="005257"/>
          </a:solidFill>
          <a:ln w="12700" cap="flat" cmpd="sng" algn="ctr">
            <a:noFill/>
            <a:prstDash val="solid"/>
            <a:round/>
            <a:headEnd type="none" w="med" len="med"/>
            <a:tailEnd type="none" w="med" len="med"/>
          </a:ln>
          <a:effectLst/>
        </p:spPr>
        <p:txBody>
          <a:bodyPr vert="horz" wrap="square" lIns="63305" tIns="31652" rIns="63305" bIns="31652" numCol="1" rtlCol="0" anchor="ctr" anchorCtr="0" compatLnSpc="1">
            <a:prstTxWarp prst="textNoShape">
              <a:avLst/>
            </a:prstTxWarp>
          </a:bodyPr>
          <a:lstStyle/>
          <a:p>
            <a:pPr defTabSz="685800" eaLnBrk="0" fontAlgn="base" hangingPunct="0">
              <a:spcAft>
                <a:spcPct val="0"/>
              </a:spcAft>
              <a:defRPr/>
            </a:pPr>
            <a:endParaRPr lang="en-US" sz="788" b="1" dirty="0">
              <a:solidFill>
                <a:srgbClr val="FFFFFF"/>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595425" y="2932830"/>
            <a:ext cx="1613489" cy="473206"/>
          </a:xfrm>
          <a:prstGeom prst="rect">
            <a:avLst/>
          </a:prstGeom>
        </p:spPr>
        <p:txBody>
          <a:bodyPr wrap="square">
            <a:spAutoFit/>
          </a:bodyPr>
          <a:lstStyle/>
          <a:p>
            <a:pPr defTabSz="685800" eaLnBrk="0" fontAlgn="base" hangingPunct="0">
              <a:spcBef>
                <a:spcPct val="50000"/>
              </a:spcBef>
              <a:defRPr/>
            </a:pPr>
            <a:r>
              <a:rPr lang="en-GB" sz="825" b="1" i="1" kern="0" dirty="0">
                <a:solidFill>
                  <a:srgbClr val="005257"/>
                </a:solidFill>
                <a:latin typeface="Times New Roman" panose="02020603050405020304" pitchFamily="18" charset="0"/>
                <a:cs typeface="Times New Roman" panose="02020603050405020304" pitchFamily="18" charset="0"/>
              </a:rPr>
              <a:t>Cut-off </a:t>
            </a:r>
            <a:r>
              <a:rPr lang="en-GB" sz="825" b="1" i="1" kern="0" dirty="0" err="1">
                <a:solidFill>
                  <a:srgbClr val="005257"/>
                </a:solidFill>
                <a:latin typeface="Times New Roman" panose="02020603050405020304" pitchFamily="18" charset="0"/>
                <a:cs typeface="Times New Roman" panose="02020603050405020304" pitchFamily="18" charset="0"/>
              </a:rPr>
              <a:t>odnosa</a:t>
            </a:r>
            <a:r>
              <a:rPr lang="en-GB" sz="825" b="1" i="1" kern="0" dirty="0">
                <a:solidFill>
                  <a:srgbClr val="005257"/>
                </a:solidFill>
                <a:latin typeface="Times New Roman" panose="02020603050405020304" pitchFamily="18" charset="0"/>
                <a:cs typeface="Times New Roman" panose="02020603050405020304" pitchFamily="18" charset="0"/>
              </a:rPr>
              <a:t> sFlt-1/</a:t>
            </a:r>
            <a:r>
              <a:rPr lang="en-GB" sz="825" b="1" i="1" kern="0" dirty="0" err="1">
                <a:solidFill>
                  <a:srgbClr val="005257"/>
                </a:solidFill>
                <a:latin typeface="Times New Roman" panose="02020603050405020304" pitchFamily="18" charset="0"/>
                <a:cs typeface="Times New Roman" panose="02020603050405020304" pitchFamily="18" charset="0"/>
              </a:rPr>
              <a:t>PlGF</a:t>
            </a:r>
            <a:r>
              <a:rPr lang="en-GB" sz="825" b="1" i="1" kern="0" dirty="0">
                <a:solidFill>
                  <a:srgbClr val="005257"/>
                </a:solidFill>
                <a:latin typeface="Times New Roman" panose="02020603050405020304" pitchFamily="18" charset="0"/>
                <a:cs typeface="Times New Roman" panose="02020603050405020304" pitchFamily="18" charset="0"/>
              </a:rPr>
              <a:t>  ≤38 </a:t>
            </a:r>
            <a:r>
              <a:rPr lang="en-GB" sz="825" b="1" i="1" kern="0" dirty="0" err="1">
                <a:solidFill>
                  <a:srgbClr val="005257"/>
                </a:solidFill>
                <a:latin typeface="Times New Roman" panose="02020603050405020304" pitchFamily="18" charset="0"/>
                <a:cs typeface="Times New Roman" panose="02020603050405020304" pitchFamily="18" charset="0"/>
              </a:rPr>
              <a:t>može</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isključiti</a:t>
            </a:r>
            <a:r>
              <a:rPr lang="en-GB" sz="825" b="1" i="1" kern="0" dirty="0">
                <a:solidFill>
                  <a:srgbClr val="005257"/>
                </a:solidFill>
                <a:latin typeface="Times New Roman" panose="02020603050405020304" pitchFamily="18" charset="0"/>
                <a:cs typeface="Times New Roman" panose="02020603050405020304" pitchFamily="18" charset="0"/>
              </a:rPr>
              <a:t> PE </a:t>
            </a:r>
            <a:r>
              <a:rPr lang="en-GB" sz="825" b="1" i="1" kern="0" dirty="0" err="1">
                <a:solidFill>
                  <a:srgbClr val="005257"/>
                </a:solidFill>
                <a:latin typeface="Times New Roman" panose="02020603050405020304" pitchFamily="18" charset="0"/>
                <a:cs typeface="Times New Roman" panose="02020603050405020304" pitchFamily="18" charset="0"/>
              </a:rPr>
              <a:t>na</a:t>
            </a:r>
            <a:r>
              <a:rPr lang="en-GB" sz="825" b="1" i="1" kern="0" dirty="0">
                <a:solidFill>
                  <a:srgbClr val="005257"/>
                </a:solidFill>
                <a:latin typeface="Times New Roman" panose="02020603050405020304" pitchFamily="18" charset="0"/>
                <a:cs typeface="Times New Roman" panose="02020603050405020304" pitchFamily="18" charset="0"/>
              </a:rPr>
              <a:t> period do 4 </a:t>
            </a:r>
            <a:r>
              <a:rPr lang="en-GB" sz="825" b="1" i="1" kern="0" dirty="0" err="1">
                <a:solidFill>
                  <a:srgbClr val="005257"/>
                </a:solidFill>
                <a:latin typeface="Times New Roman" panose="02020603050405020304" pitchFamily="18" charset="0"/>
                <a:cs typeface="Times New Roman" panose="02020603050405020304" pitchFamily="18" charset="0"/>
              </a:rPr>
              <a:t>nedelje</a:t>
            </a:r>
            <a:r>
              <a:rPr lang="en-GB" sz="825" b="1" i="1" kern="0" dirty="0">
                <a:solidFill>
                  <a:srgbClr val="005257"/>
                </a:solidFill>
                <a:latin typeface="Times New Roman" panose="02020603050405020304" pitchFamily="18" charset="0"/>
                <a:cs typeface="Times New Roman" panose="02020603050405020304" pitchFamily="18" charset="0"/>
              </a:rPr>
              <a:t> (NPV [95% CI]):</a:t>
            </a:r>
          </a:p>
        </p:txBody>
      </p:sp>
      <p:sp>
        <p:nvSpPr>
          <p:cNvPr id="111" name="Freeform 110">
            <a:extLst>
              <a:ext uri="{FF2B5EF4-FFF2-40B4-BE49-F238E27FC236}">
                <a16:creationId xmlns:a16="http://schemas.microsoft.com/office/drawing/2014/main" xmlns="" id="{2ED97462-32D4-454A-99B4-AB902AE5681F}"/>
              </a:ext>
            </a:extLst>
          </p:cNvPr>
          <p:cNvSpPr>
            <a:spLocks noEditPoints="1"/>
          </p:cNvSpPr>
          <p:nvPr/>
        </p:nvSpPr>
        <p:spPr bwMode="auto">
          <a:xfrm>
            <a:off x="403443" y="2538613"/>
            <a:ext cx="2019784" cy="330680"/>
          </a:xfrm>
          <a:prstGeom prst="rect">
            <a:avLst/>
          </a:prstGeom>
          <a:solidFill>
            <a:srgbClr val="005257"/>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GB" sz="1350">
              <a:solidFill>
                <a:srgbClr val="002E43"/>
              </a:solidFill>
              <a:latin typeface="Times New Roman" panose="02020603050405020304" pitchFamily="18" charset="0"/>
              <a:cs typeface="Times New Roman" panose="02020603050405020304" pitchFamily="18" charset="0"/>
            </a:endParaRPr>
          </a:p>
        </p:txBody>
      </p:sp>
      <p:sp>
        <p:nvSpPr>
          <p:cNvPr id="112" name="TextBox 216">
            <a:extLst>
              <a:ext uri="{FF2B5EF4-FFF2-40B4-BE49-F238E27FC236}">
                <a16:creationId xmlns:a16="http://schemas.microsoft.com/office/drawing/2014/main" xmlns="" id="{66361F35-5878-4381-92DF-1313D45920FD}"/>
              </a:ext>
            </a:extLst>
          </p:cNvPr>
          <p:cNvSpPr txBox="1"/>
          <p:nvPr/>
        </p:nvSpPr>
        <p:spPr>
          <a:xfrm>
            <a:off x="679996" y="2600079"/>
            <a:ext cx="750244" cy="207749"/>
          </a:xfrm>
          <a:prstGeom prst="rect">
            <a:avLst/>
          </a:prstGeom>
          <a:noFill/>
        </p:spPr>
        <p:txBody>
          <a:bodyPr wrap="none" lIns="8100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spcAft>
                <a:spcPts val="169"/>
              </a:spcAft>
              <a:buSzPct val="75000"/>
              <a:defRPr/>
            </a:pPr>
            <a:r>
              <a:rPr lang="en-GB" sz="1350" b="1" dirty="0">
                <a:solidFill>
                  <a:srgbClr val="FFFFFF"/>
                </a:solidFill>
                <a:latin typeface="Times New Roman" panose="02020603050405020304" pitchFamily="18" charset="0"/>
                <a:cs typeface="Times New Roman" panose="02020603050405020304" pitchFamily="18" charset="0"/>
              </a:rPr>
              <a:t>1 </a:t>
            </a:r>
            <a:r>
              <a:rPr lang="en-GB" sz="1350" b="1" dirty="0" err="1">
                <a:solidFill>
                  <a:srgbClr val="FFFFFF"/>
                </a:solidFill>
                <a:latin typeface="Times New Roman" panose="02020603050405020304" pitchFamily="18" charset="0"/>
                <a:cs typeface="Times New Roman" panose="02020603050405020304" pitchFamily="18" charset="0"/>
              </a:rPr>
              <a:t>nedelja</a:t>
            </a:r>
            <a:endParaRPr lang="en-GB" sz="1350" b="1" dirty="0">
              <a:solidFill>
                <a:srgbClr val="FFFFFF"/>
              </a:solidFill>
              <a:latin typeface="Times New Roman" panose="02020603050405020304" pitchFamily="18" charset="0"/>
              <a:cs typeface="Times New Roman" panose="02020603050405020304" pitchFamily="18" charset="0"/>
            </a:endParaRPr>
          </a:p>
        </p:txBody>
      </p:sp>
      <p:sp>
        <p:nvSpPr>
          <p:cNvPr id="220" name="Rectangle 219"/>
          <p:cNvSpPr/>
          <p:nvPr/>
        </p:nvSpPr>
        <p:spPr>
          <a:xfrm>
            <a:off x="2847518" y="3498654"/>
            <a:ext cx="1511952" cy="300082"/>
          </a:xfrm>
          <a:prstGeom prst="rect">
            <a:avLst/>
          </a:prstGeom>
        </p:spPr>
        <p:txBody>
          <a:bodyPr wrap="none" anchor="ctr" anchorCtr="0">
            <a:spAutoFit/>
          </a:bodyPr>
          <a:lstStyle/>
          <a:p>
            <a:pPr defTabSz="685800" eaLnBrk="0" fontAlgn="base" hangingPunct="0">
              <a:spcAft>
                <a:spcPct val="0"/>
              </a:spcAft>
              <a:defRPr/>
            </a:pPr>
            <a:r>
              <a:rPr lang="de-CH" sz="1350" b="1" dirty="0">
                <a:solidFill>
                  <a:srgbClr val="FFFFFF"/>
                </a:solidFill>
                <a:latin typeface="Times New Roman" panose="02020603050405020304" pitchFamily="18" charset="0"/>
                <a:cs typeface="Times New Roman" panose="02020603050405020304" pitchFamily="18" charset="0"/>
              </a:rPr>
              <a:t>97.9% (96.0–99.0)</a:t>
            </a:r>
            <a:endParaRPr lang="en-US" sz="1350" b="1" dirty="0">
              <a:solidFill>
                <a:srgbClr val="FFFFFF"/>
              </a:solidFill>
              <a:latin typeface="Times New Roman" panose="02020603050405020304" pitchFamily="18" charset="0"/>
              <a:cs typeface="Times New Roman" panose="02020603050405020304" pitchFamily="18" charset="0"/>
            </a:endParaRPr>
          </a:p>
        </p:txBody>
      </p:sp>
      <p:sp>
        <p:nvSpPr>
          <p:cNvPr id="221" name="Rectangle 220"/>
          <p:cNvSpPr/>
          <p:nvPr/>
        </p:nvSpPr>
        <p:spPr>
          <a:xfrm>
            <a:off x="4959824" y="3498654"/>
            <a:ext cx="1511952" cy="300082"/>
          </a:xfrm>
          <a:prstGeom prst="rect">
            <a:avLst/>
          </a:prstGeom>
        </p:spPr>
        <p:txBody>
          <a:bodyPr wrap="none" anchor="ctr" anchorCtr="0">
            <a:spAutoFit/>
          </a:bodyPr>
          <a:lstStyle/>
          <a:p>
            <a:pPr defTabSz="685800" eaLnBrk="0" fontAlgn="base" hangingPunct="0">
              <a:spcAft>
                <a:spcPct val="0"/>
              </a:spcAft>
              <a:defRPr/>
            </a:pPr>
            <a:r>
              <a:rPr lang="de-CH" sz="1350" b="1" dirty="0">
                <a:solidFill>
                  <a:srgbClr val="FFFFFF"/>
                </a:solidFill>
                <a:latin typeface="Times New Roman" panose="02020603050405020304" pitchFamily="18" charset="0"/>
                <a:cs typeface="Times New Roman" panose="02020603050405020304" pitchFamily="18" charset="0"/>
              </a:rPr>
              <a:t>95.7% (93.3–97.5)</a:t>
            </a:r>
            <a:endParaRPr lang="en-US" sz="1350" b="1" dirty="0">
              <a:solidFill>
                <a:srgbClr val="FFFFFF"/>
              </a:solidFill>
              <a:latin typeface="Times New Roman" panose="02020603050405020304" pitchFamily="18" charset="0"/>
              <a:cs typeface="Times New Roman" panose="02020603050405020304" pitchFamily="18" charset="0"/>
            </a:endParaRPr>
          </a:p>
        </p:txBody>
      </p:sp>
      <p:sp>
        <p:nvSpPr>
          <p:cNvPr id="222" name="Rectangle 221"/>
          <p:cNvSpPr/>
          <p:nvPr/>
        </p:nvSpPr>
        <p:spPr>
          <a:xfrm>
            <a:off x="666974" y="3498654"/>
            <a:ext cx="1511952" cy="300082"/>
          </a:xfrm>
          <a:prstGeom prst="rect">
            <a:avLst/>
          </a:prstGeom>
        </p:spPr>
        <p:txBody>
          <a:bodyPr wrap="none" anchor="ctr" anchorCtr="0">
            <a:spAutoFit/>
          </a:bodyPr>
          <a:lstStyle/>
          <a:p>
            <a:pPr defTabSz="685800" eaLnBrk="0" fontAlgn="base" hangingPunct="0">
              <a:spcAft>
                <a:spcPct val="0"/>
              </a:spcAft>
              <a:defRPr/>
            </a:pPr>
            <a:r>
              <a:rPr lang="de-CH" sz="1350" b="1" dirty="0">
                <a:solidFill>
                  <a:srgbClr val="FFFFFF"/>
                </a:solidFill>
                <a:latin typeface="Times New Roman" panose="02020603050405020304" pitchFamily="18" charset="0"/>
                <a:cs typeface="Times New Roman" panose="02020603050405020304" pitchFamily="18" charset="0"/>
              </a:rPr>
              <a:t>99.3% (97.9–99.9)</a:t>
            </a:r>
            <a:endParaRPr lang="en-US" sz="1350" b="1" dirty="0">
              <a:solidFill>
                <a:srgbClr val="FFFFFF"/>
              </a:solidFill>
              <a:latin typeface="Times New Roman" panose="02020603050405020304" pitchFamily="18" charset="0"/>
              <a:cs typeface="Times New Roman" panose="02020603050405020304" pitchFamily="18" charset="0"/>
            </a:endParaRPr>
          </a:p>
        </p:txBody>
      </p:sp>
      <p:sp>
        <p:nvSpPr>
          <p:cNvPr id="223" name="Rectangle 222"/>
          <p:cNvSpPr/>
          <p:nvPr/>
        </p:nvSpPr>
        <p:spPr>
          <a:xfrm>
            <a:off x="7082366" y="3498654"/>
            <a:ext cx="1511952" cy="300082"/>
          </a:xfrm>
          <a:prstGeom prst="rect">
            <a:avLst/>
          </a:prstGeom>
        </p:spPr>
        <p:txBody>
          <a:bodyPr wrap="none" anchor="ctr" anchorCtr="0">
            <a:spAutoFit/>
          </a:bodyPr>
          <a:lstStyle/>
          <a:p>
            <a:pPr defTabSz="685800" eaLnBrk="0" fontAlgn="base" hangingPunct="0">
              <a:spcAft>
                <a:spcPct val="0"/>
              </a:spcAft>
              <a:defRPr/>
            </a:pPr>
            <a:r>
              <a:rPr lang="de-CH" sz="1350" b="1" dirty="0">
                <a:solidFill>
                  <a:srgbClr val="FFFFFF"/>
                </a:solidFill>
                <a:latin typeface="Times New Roman" panose="02020603050405020304" pitchFamily="18" charset="0"/>
                <a:cs typeface="Times New Roman" panose="02020603050405020304" pitchFamily="18" charset="0"/>
              </a:rPr>
              <a:t>94.3% (91.7–96.3)</a:t>
            </a:r>
            <a:endParaRPr lang="en-US" sz="1350" b="1" dirty="0">
              <a:solidFill>
                <a:srgbClr val="FFFFFF"/>
              </a:solidFill>
              <a:latin typeface="Times New Roman" panose="02020603050405020304" pitchFamily="18" charset="0"/>
              <a:cs typeface="Times New Roman" panose="02020603050405020304" pitchFamily="18" charset="0"/>
            </a:endParaRPr>
          </a:p>
        </p:txBody>
      </p:sp>
      <p:cxnSp>
        <p:nvCxnSpPr>
          <p:cNvPr id="256" name="Straight Connector 255"/>
          <p:cNvCxnSpPr/>
          <p:nvPr/>
        </p:nvCxnSpPr>
        <p:spPr bwMode="auto">
          <a:xfrm>
            <a:off x="2596926" y="3562612"/>
            <a:ext cx="0" cy="170597"/>
          </a:xfrm>
          <a:prstGeom prst="line">
            <a:avLst/>
          </a:pr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258" name="Straight Connector 257"/>
          <p:cNvCxnSpPr/>
          <p:nvPr/>
        </p:nvCxnSpPr>
        <p:spPr bwMode="auto">
          <a:xfrm>
            <a:off x="4703663" y="3562612"/>
            <a:ext cx="0" cy="170597"/>
          </a:xfrm>
          <a:prstGeom prst="line">
            <a:avLst/>
          </a:pr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259" name="Straight Connector 258"/>
          <p:cNvCxnSpPr/>
          <p:nvPr/>
        </p:nvCxnSpPr>
        <p:spPr bwMode="auto">
          <a:xfrm>
            <a:off x="6797378" y="3562612"/>
            <a:ext cx="0" cy="170597"/>
          </a:xfrm>
          <a:prstGeom prst="line">
            <a:avLst/>
          </a:pr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81" name="Rectangle 80"/>
          <p:cNvSpPr/>
          <p:nvPr/>
        </p:nvSpPr>
        <p:spPr>
          <a:xfrm>
            <a:off x="82972" y="3881844"/>
            <a:ext cx="2280851" cy="346249"/>
          </a:xfrm>
          <a:prstGeom prst="rect">
            <a:avLst/>
          </a:prstGeom>
        </p:spPr>
        <p:txBody>
          <a:bodyPr wrap="square">
            <a:spAutoFit/>
          </a:bodyPr>
          <a:lstStyle/>
          <a:p>
            <a:pPr defTabSz="685800" eaLnBrk="0" fontAlgn="base" hangingPunct="0">
              <a:spcBef>
                <a:spcPct val="50000"/>
              </a:spcBef>
              <a:defRPr/>
            </a:pPr>
            <a:r>
              <a:rPr lang="en-GB" sz="825" b="1" i="1" kern="0" dirty="0" err="1">
                <a:solidFill>
                  <a:srgbClr val="005257"/>
                </a:solidFill>
                <a:latin typeface="Times New Roman" panose="02020603050405020304" pitchFamily="18" charset="0"/>
                <a:cs typeface="Times New Roman" panose="02020603050405020304" pitchFamily="18" charset="0"/>
              </a:rPr>
              <a:t>Trudnice</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koje</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su</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razvile</a:t>
            </a:r>
            <a:r>
              <a:rPr lang="en-GB" sz="825" b="1" i="1" kern="0" dirty="0">
                <a:solidFill>
                  <a:srgbClr val="005257"/>
                </a:solidFill>
                <a:latin typeface="Times New Roman" panose="02020603050405020304" pitchFamily="18" charset="0"/>
                <a:cs typeface="Times New Roman" panose="02020603050405020304" pitchFamily="18" charset="0"/>
              </a:rPr>
              <a:t> PE </a:t>
            </a:r>
            <a:r>
              <a:rPr lang="en-GB" sz="825" b="1" i="1" kern="0" dirty="0" err="1">
                <a:solidFill>
                  <a:srgbClr val="005257"/>
                </a:solidFill>
                <a:latin typeface="Times New Roman" panose="02020603050405020304" pitchFamily="18" charset="0"/>
                <a:cs typeface="Times New Roman" panose="02020603050405020304" pitchFamily="18" charset="0"/>
              </a:rPr>
              <a:t>su</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imale</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veći</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porast</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odnosa</a:t>
            </a:r>
            <a:r>
              <a:rPr lang="en-GB" sz="825" b="1" i="1" kern="0" dirty="0">
                <a:solidFill>
                  <a:srgbClr val="005257"/>
                </a:solidFill>
                <a:latin typeface="Times New Roman" panose="02020603050405020304" pitchFamily="18" charset="0"/>
                <a:cs typeface="Times New Roman" panose="02020603050405020304" pitchFamily="18" charset="0"/>
              </a:rPr>
              <a:t> sFlt-1/</a:t>
            </a:r>
            <a:r>
              <a:rPr lang="en-GB" sz="825" b="1" i="1" kern="0" dirty="0" err="1">
                <a:solidFill>
                  <a:srgbClr val="005257"/>
                </a:solidFill>
                <a:latin typeface="Times New Roman" panose="02020603050405020304" pitchFamily="18" charset="0"/>
                <a:cs typeface="Times New Roman" panose="02020603050405020304" pitchFamily="18" charset="0"/>
              </a:rPr>
              <a:t>PlGF</a:t>
            </a:r>
            <a:r>
              <a:rPr lang="en-GB" sz="825" b="1" i="1" kern="0" dirty="0">
                <a:solidFill>
                  <a:srgbClr val="005257"/>
                </a:solidFill>
                <a:latin typeface="Times New Roman" panose="02020603050405020304" pitchFamily="18" charset="0"/>
                <a:cs typeface="Times New Roman" panose="02020603050405020304" pitchFamily="18" charset="0"/>
              </a:rPr>
              <a:t>  u </a:t>
            </a:r>
            <a:r>
              <a:rPr lang="en-GB" sz="825" b="1" i="1" kern="0" dirty="0" err="1">
                <a:solidFill>
                  <a:srgbClr val="005257"/>
                </a:solidFill>
                <a:latin typeface="Times New Roman" panose="02020603050405020304" pitchFamily="18" charset="0"/>
                <a:cs typeface="Times New Roman" panose="02020603050405020304" pitchFamily="18" charset="0"/>
              </a:rPr>
              <a:t>odnosu</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na</a:t>
            </a:r>
            <a:r>
              <a:rPr lang="en-GB" sz="825" b="1" i="1" kern="0" dirty="0">
                <a:solidFill>
                  <a:srgbClr val="005257"/>
                </a:solidFill>
                <a:latin typeface="Times New Roman" panose="02020603050405020304" pitchFamily="18" charset="0"/>
                <a:cs typeface="Times New Roman" panose="02020603050405020304" pitchFamily="18" charset="0"/>
              </a:rPr>
              <a:t> one bez PE:</a:t>
            </a:r>
          </a:p>
        </p:txBody>
      </p:sp>
      <p:sp>
        <p:nvSpPr>
          <p:cNvPr id="82" name="Rectangle 81"/>
          <p:cNvSpPr/>
          <p:nvPr/>
        </p:nvSpPr>
        <p:spPr>
          <a:xfrm>
            <a:off x="56650" y="4402250"/>
            <a:ext cx="2461772" cy="473206"/>
          </a:xfrm>
          <a:prstGeom prst="rect">
            <a:avLst/>
          </a:prstGeom>
        </p:spPr>
        <p:txBody>
          <a:bodyPr wrap="square">
            <a:spAutoFit/>
          </a:bodyPr>
          <a:lstStyle/>
          <a:p>
            <a:pPr defTabSz="685800" eaLnBrk="0" fontAlgn="base" hangingPunct="0">
              <a:spcBef>
                <a:spcPct val="50000"/>
              </a:spcBef>
              <a:defRPr/>
            </a:pPr>
            <a:r>
              <a:rPr lang="en-GB" sz="825" b="1" i="1" kern="0" dirty="0" err="1">
                <a:solidFill>
                  <a:srgbClr val="005257"/>
                </a:solidFill>
                <a:latin typeface="Times New Roman" panose="02020603050405020304" pitchFamily="18" charset="0"/>
                <a:cs typeface="Times New Roman" panose="02020603050405020304" pitchFamily="18" charset="0"/>
              </a:rPr>
              <a:t>Trudnice</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kod</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kojih</a:t>
            </a:r>
            <a:r>
              <a:rPr lang="en-GB" sz="825" b="1" i="1" kern="0" dirty="0">
                <a:solidFill>
                  <a:srgbClr val="005257"/>
                </a:solidFill>
                <a:latin typeface="Times New Roman" panose="02020603050405020304" pitchFamily="18" charset="0"/>
                <a:cs typeface="Times New Roman" panose="02020603050405020304" pitchFamily="18" charset="0"/>
              </a:rPr>
              <a:t> je </a:t>
            </a:r>
            <a:r>
              <a:rPr lang="en-GB" sz="825" b="1" i="1" kern="0" dirty="0" err="1">
                <a:solidFill>
                  <a:srgbClr val="005257"/>
                </a:solidFill>
                <a:latin typeface="Times New Roman" panose="02020603050405020304" pitchFamily="18" charset="0"/>
                <a:cs typeface="Times New Roman" panose="02020603050405020304" pitchFamily="18" charset="0"/>
              </a:rPr>
              <a:t>došlo</a:t>
            </a:r>
            <a:r>
              <a:rPr lang="en-GB" sz="825" b="1" i="1" kern="0" dirty="0">
                <a:solidFill>
                  <a:srgbClr val="005257"/>
                </a:solidFill>
                <a:latin typeface="Times New Roman" panose="02020603050405020304" pitchFamily="18" charset="0"/>
                <a:cs typeface="Times New Roman" panose="02020603050405020304" pitchFamily="18" charset="0"/>
              </a:rPr>
              <a:t> do PE </a:t>
            </a:r>
            <a:r>
              <a:rPr lang="en-GB" sz="825" b="1" i="1" kern="0" dirty="0" err="1">
                <a:solidFill>
                  <a:srgbClr val="005257"/>
                </a:solidFill>
                <a:latin typeface="Times New Roman" panose="02020603050405020304" pitchFamily="18" charset="0"/>
                <a:cs typeface="Times New Roman" panose="02020603050405020304" pitchFamily="18" charset="0"/>
              </a:rPr>
              <a:t>vezanih</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fetalnih</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neželjenih</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ishoda</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imaju</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veći</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porast</a:t>
            </a:r>
            <a:r>
              <a:rPr lang="en-GB" sz="825" b="1" i="1" kern="0" dirty="0">
                <a:solidFill>
                  <a:srgbClr val="005257"/>
                </a:solidFill>
                <a:latin typeface="Times New Roman" panose="02020603050405020304" pitchFamily="18" charset="0"/>
                <a:cs typeface="Times New Roman" panose="02020603050405020304" pitchFamily="18" charset="0"/>
              </a:rPr>
              <a:t>  sFlt-1/</a:t>
            </a:r>
            <a:r>
              <a:rPr lang="en-GB" sz="825" b="1" i="1" kern="0" dirty="0" err="1">
                <a:solidFill>
                  <a:srgbClr val="005257"/>
                </a:solidFill>
                <a:latin typeface="Times New Roman" panose="02020603050405020304" pitchFamily="18" charset="0"/>
                <a:cs typeface="Times New Roman" panose="02020603050405020304" pitchFamily="18" charset="0"/>
              </a:rPr>
              <a:t>PlGF</a:t>
            </a:r>
            <a:r>
              <a:rPr lang="en-GB" sz="825" b="1" i="1" kern="0" dirty="0">
                <a:solidFill>
                  <a:srgbClr val="005257"/>
                </a:solidFill>
                <a:latin typeface="Times New Roman" panose="02020603050405020304" pitchFamily="18" charset="0"/>
                <a:cs typeface="Times New Roman" panose="02020603050405020304" pitchFamily="18" charset="0"/>
              </a:rPr>
              <a:t> u </a:t>
            </a:r>
            <a:r>
              <a:rPr lang="en-GB" sz="825" b="1" i="1" kern="0" dirty="0" err="1">
                <a:solidFill>
                  <a:srgbClr val="005257"/>
                </a:solidFill>
                <a:latin typeface="Times New Roman" panose="02020603050405020304" pitchFamily="18" charset="0"/>
                <a:cs typeface="Times New Roman" panose="02020603050405020304" pitchFamily="18" charset="0"/>
              </a:rPr>
              <a:t>odnosu</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na</a:t>
            </a:r>
            <a:r>
              <a:rPr lang="en-GB" sz="825" b="1" i="1" kern="0" dirty="0">
                <a:solidFill>
                  <a:srgbClr val="005257"/>
                </a:solidFill>
                <a:latin typeface="Times New Roman" panose="02020603050405020304" pitchFamily="18" charset="0"/>
                <a:cs typeface="Times New Roman" panose="02020603050405020304" pitchFamily="18" charset="0"/>
              </a:rPr>
              <a:t> one </a:t>
            </a:r>
            <a:r>
              <a:rPr lang="en-GB" sz="825" b="1" i="1" kern="0" dirty="0" err="1">
                <a:solidFill>
                  <a:srgbClr val="005257"/>
                </a:solidFill>
                <a:latin typeface="Times New Roman" panose="02020603050405020304" pitchFamily="18" charset="0"/>
                <a:cs typeface="Times New Roman" panose="02020603050405020304" pitchFamily="18" charset="0"/>
              </a:rPr>
              <a:t>kod</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kojih</a:t>
            </a:r>
            <a:r>
              <a:rPr lang="en-GB" sz="825" b="1" i="1" kern="0" dirty="0">
                <a:solidFill>
                  <a:srgbClr val="005257"/>
                </a:solidFill>
                <a:latin typeface="Times New Roman" panose="02020603050405020304" pitchFamily="18" charset="0"/>
                <a:cs typeface="Times New Roman" panose="02020603050405020304" pitchFamily="18" charset="0"/>
              </a:rPr>
              <a:t> </a:t>
            </a:r>
            <a:r>
              <a:rPr lang="en-GB" sz="825" b="1" i="1" kern="0" dirty="0" err="1">
                <a:solidFill>
                  <a:srgbClr val="005257"/>
                </a:solidFill>
                <a:latin typeface="Times New Roman" panose="02020603050405020304" pitchFamily="18" charset="0"/>
                <a:cs typeface="Times New Roman" panose="02020603050405020304" pitchFamily="18" charset="0"/>
              </a:rPr>
              <a:t>nije</a:t>
            </a:r>
            <a:r>
              <a:rPr lang="en-GB" sz="825" b="1" i="1" kern="0" dirty="0">
                <a:solidFill>
                  <a:srgbClr val="005257"/>
                </a:solidFill>
                <a:latin typeface="Times New Roman" panose="02020603050405020304" pitchFamily="18" charset="0"/>
                <a:cs typeface="Times New Roman" panose="02020603050405020304" pitchFamily="18" charset="0"/>
              </a:rPr>
              <a:t>:</a:t>
            </a:r>
          </a:p>
        </p:txBody>
      </p:sp>
      <p:cxnSp>
        <p:nvCxnSpPr>
          <p:cNvPr id="83" name="Straight Connector 82"/>
          <p:cNvCxnSpPr>
            <a:cxnSpLocks/>
          </p:cNvCxnSpPr>
          <p:nvPr/>
        </p:nvCxnSpPr>
        <p:spPr bwMode="auto">
          <a:xfrm flipH="1">
            <a:off x="82971" y="4331966"/>
            <a:ext cx="2340255" cy="30816"/>
          </a:xfrm>
          <a:prstGeom prst="line">
            <a:avLst/>
          </a:prstGeom>
          <a:noFill/>
          <a:ln w="12700"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94" name="Right Arrow 3">
            <a:extLst>
              <a:ext uri="{FF2B5EF4-FFF2-40B4-BE49-F238E27FC236}">
                <a16:creationId xmlns:a16="http://schemas.microsoft.com/office/drawing/2014/main" xmlns="" id="{AEF20C0E-5305-4779-B6F6-D4402DFF24ED}"/>
              </a:ext>
            </a:extLst>
          </p:cNvPr>
          <p:cNvSpPr/>
          <p:nvPr/>
        </p:nvSpPr>
        <p:spPr bwMode="auto">
          <a:xfrm>
            <a:off x="2587204" y="3945737"/>
            <a:ext cx="4212000" cy="322335"/>
          </a:xfrm>
          <a:prstGeom prst="rightArrow">
            <a:avLst>
              <a:gd name="adj1" fmla="val 68563"/>
              <a:gd name="adj2" fmla="val 67016"/>
            </a:avLst>
          </a:prstGeom>
          <a:solidFill>
            <a:schemeClr val="accent2"/>
          </a:solidFill>
          <a:ln w="12700" cap="flat" cmpd="sng" algn="ctr">
            <a:noFill/>
            <a:prstDash val="solid"/>
            <a:round/>
            <a:headEnd type="none" w="med" len="med"/>
            <a:tailEnd type="none" w="med" len="med"/>
          </a:ln>
          <a:effectLst/>
        </p:spPr>
        <p:txBody>
          <a:bodyPr vert="horz" wrap="square" lIns="63305" tIns="31652" rIns="63305" bIns="31652" numCol="1" rtlCol="0" anchor="ctr" anchorCtr="0" compatLnSpc="1">
            <a:prstTxWarp prst="textNoShape">
              <a:avLst/>
            </a:prstTxWarp>
          </a:bodyPr>
          <a:lstStyle/>
          <a:p>
            <a:pPr defTabSz="685800" eaLnBrk="0" fontAlgn="base" hangingPunct="0">
              <a:spcAft>
                <a:spcPct val="0"/>
              </a:spcAft>
              <a:defRPr/>
            </a:pPr>
            <a:endParaRPr lang="en-US" sz="788" b="1" dirty="0">
              <a:solidFill>
                <a:srgbClr val="FFFFFF"/>
              </a:solidFill>
              <a:latin typeface="Times New Roman" panose="02020603050405020304" pitchFamily="18" charset="0"/>
              <a:cs typeface="Times New Roman" panose="02020603050405020304" pitchFamily="18" charset="0"/>
            </a:endParaRPr>
          </a:p>
        </p:txBody>
      </p:sp>
      <p:sp>
        <p:nvSpPr>
          <p:cNvPr id="95" name="Right Arrow 3">
            <a:extLst>
              <a:ext uri="{FF2B5EF4-FFF2-40B4-BE49-F238E27FC236}">
                <a16:creationId xmlns:a16="http://schemas.microsoft.com/office/drawing/2014/main" xmlns="" id="{AEF20C0E-5305-4779-B6F6-D4402DFF24ED}"/>
              </a:ext>
            </a:extLst>
          </p:cNvPr>
          <p:cNvSpPr/>
          <p:nvPr/>
        </p:nvSpPr>
        <p:spPr bwMode="auto">
          <a:xfrm>
            <a:off x="2587204" y="4442417"/>
            <a:ext cx="4212000" cy="322335"/>
          </a:xfrm>
          <a:prstGeom prst="rightArrow">
            <a:avLst>
              <a:gd name="adj1" fmla="val 68563"/>
              <a:gd name="adj2" fmla="val 67016"/>
            </a:avLst>
          </a:prstGeom>
          <a:solidFill>
            <a:schemeClr val="accent2"/>
          </a:solidFill>
          <a:ln w="12700" cap="flat" cmpd="sng" algn="ctr">
            <a:noFill/>
            <a:prstDash val="solid"/>
            <a:round/>
            <a:headEnd type="none" w="med" len="med"/>
            <a:tailEnd type="none" w="med" len="med"/>
          </a:ln>
          <a:effectLst/>
        </p:spPr>
        <p:txBody>
          <a:bodyPr vert="horz" wrap="square" lIns="63305" tIns="31652" rIns="63305" bIns="31652" numCol="1" rtlCol="0" anchor="ctr" anchorCtr="0" compatLnSpc="1">
            <a:prstTxWarp prst="textNoShape">
              <a:avLst/>
            </a:prstTxWarp>
          </a:bodyPr>
          <a:lstStyle/>
          <a:p>
            <a:pPr defTabSz="685800" eaLnBrk="0" fontAlgn="base" hangingPunct="0">
              <a:spcAft>
                <a:spcPct val="0"/>
              </a:spcAft>
              <a:defRPr/>
            </a:pPr>
            <a:endParaRPr lang="en-US" sz="788" b="1" dirty="0">
              <a:solidFill>
                <a:srgbClr val="FFFFFF"/>
              </a:solidFill>
              <a:latin typeface="Times New Roman" panose="02020603050405020304" pitchFamily="18" charset="0"/>
              <a:cs typeface="Times New Roman" panose="02020603050405020304" pitchFamily="18" charset="0"/>
            </a:endParaRPr>
          </a:p>
        </p:txBody>
      </p:sp>
      <p:sp>
        <p:nvSpPr>
          <p:cNvPr id="120" name="Right Arrow 3">
            <a:extLst>
              <a:ext uri="{FF2B5EF4-FFF2-40B4-BE49-F238E27FC236}">
                <a16:creationId xmlns:a16="http://schemas.microsoft.com/office/drawing/2014/main" xmlns="" id="{690C5FD4-B8E3-440B-A440-59B9CDC69437}"/>
              </a:ext>
            </a:extLst>
          </p:cNvPr>
          <p:cNvSpPr/>
          <p:nvPr/>
        </p:nvSpPr>
        <p:spPr bwMode="auto">
          <a:xfrm>
            <a:off x="4923760" y="3983128"/>
            <a:ext cx="1370618" cy="247554"/>
          </a:xfrm>
          <a:prstGeom prst="rect">
            <a:avLst/>
          </a:prstGeom>
          <a:noFill/>
          <a:ln w="12700" cap="flat" cmpd="sng" algn="ctr">
            <a:no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spAutoFit/>
          </a:bodyPr>
          <a:lstStyle/>
          <a:p>
            <a:pPr defTabSz="685800" eaLnBrk="0" fontAlgn="base" hangingPunct="0">
              <a:spcAft>
                <a:spcPct val="0"/>
              </a:spcAft>
              <a:defRPr/>
            </a:pPr>
            <a:r>
              <a:rPr lang="el-GR" sz="900" b="1" dirty="0">
                <a:solidFill>
                  <a:srgbClr val="FFFFFF"/>
                </a:solidFill>
                <a:latin typeface="Times New Roman" panose="02020603050405020304" pitchFamily="18" charset="0"/>
                <a:cs typeface="Times New Roman" panose="02020603050405020304" pitchFamily="18" charset="0"/>
              </a:rPr>
              <a:t>Δ</a:t>
            </a:r>
            <a:r>
              <a:rPr lang="en-US" sz="900" b="1" dirty="0">
                <a:solidFill>
                  <a:srgbClr val="FFFFFF"/>
                </a:solidFill>
                <a:latin typeface="Times New Roman" panose="02020603050405020304" pitchFamily="18" charset="0"/>
                <a:cs typeface="Times New Roman" panose="02020603050405020304" pitchFamily="18" charset="0"/>
              </a:rPr>
              <a:t>48.97 vs </a:t>
            </a:r>
            <a:r>
              <a:rPr lang="el-GR" sz="900" b="1" dirty="0">
                <a:solidFill>
                  <a:srgbClr val="FFFFFF"/>
                </a:solidFill>
                <a:latin typeface="Times New Roman" panose="02020603050405020304" pitchFamily="18" charset="0"/>
                <a:cs typeface="Times New Roman" panose="02020603050405020304" pitchFamily="18" charset="0"/>
              </a:rPr>
              <a:t>Δ</a:t>
            </a:r>
            <a:r>
              <a:rPr lang="en-GB" sz="900" b="1" dirty="0">
                <a:solidFill>
                  <a:srgbClr val="FFFFFF"/>
                </a:solidFill>
                <a:latin typeface="Times New Roman" panose="02020603050405020304" pitchFamily="18" charset="0"/>
                <a:cs typeface="Times New Roman" panose="02020603050405020304" pitchFamily="18" charset="0"/>
              </a:rPr>
              <a:t>2.39 (p&lt;0.001</a:t>
            </a:r>
            <a:r>
              <a:rPr lang="de-CH" sz="900" b="1" dirty="0">
                <a:solidFill>
                  <a:srgbClr val="FFFFFF"/>
                </a:solidFill>
                <a:latin typeface="Times New Roman" panose="02020603050405020304" pitchFamily="18" charset="0"/>
                <a:cs typeface="Times New Roman" panose="02020603050405020304" pitchFamily="18" charset="0"/>
              </a:rPr>
              <a:t>)</a:t>
            </a:r>
            <a:endParaRPr lang="en-US" sz="900" b="1" dirty="0">
              <a:solidFill>
                <a:srgbClr val="FFFFFF"/>
              </a:solidFill>
              <a:latin typeface="Times New Roman" panose="02020603050405020304" pitchFamily="18" charset="0"/>
              <a:cs typeface="Times New Roman" panose="02020603050405020304" pitchFamily="18" charset="0"/>
            </a:endParaRPr>
          </a:p>
        </p:txBody>
      </p:sp>
      <p:sp>
        <p:nvSpPr>
          <p:cNvPr id="121" name="Rectangle 120"/>
          <p:cNvSpPr/>
          <p:nvPr/>
        </p:nvSpPr>
        <p:spPr>
          <a:xfrm>
            <a:off x="2858940" y="3983128"/>
            <a:ext cx="1370618" cy="247554"/>
          </a:xfrm>
          <a:prstGeom prst="rect">
            <a:avLst/>
          </a:prstGeom>
        </p:spPr>
        <p:txBody>
          <a:bodyPr vert="horz" wrap="none" lIns="54000" tIns="54000" rIns="54000" bIns="54000" anchor="ctr" anchorCtr="0">
            <a:spAutoFit/>
          </a:bodyPr>
          <a:lstStyle/>
          <a:p>
            <a:pPr defTabSz="685800" eaLnBrk="0" fontAlgn="base" hangingPunct="0">
              <a:spcAft>
                <a:spcPct val="0"/>
              </a:spcAft>
              <a:defRPr/>
            </a:pPr>
            <a:r>
              <a:rPr lang="el-GR" sz="900" b="1" dirty="0">
                <a:solidFill>
                  <a:srgbClr val="FFFFFF"/>
                </a:solidFill>
                <a:latin typeface="Times New Roman" panose="02020603050405020304" pitchFamily="18" charset="0"/>
                <a:cs typeface="Times New Roman" panose="02020603050405020304" pitchFamily="18" charset="0"/>
              </a:rPr>
              <a:t>Δ</a:t>
            </a:r>
            <a:r>
              <a:rPr lang="en-US" sz="900" b="1" dirty="0">
                <a:solidFill>
                  <a:srgbClr val="FFFFFF"/>
                </a:solidFill>
                <a:latin typeface="Times New Roman" panose="02020603050405020304" pitchFamily="18" charset="0"/>
                <a:cs typeface="Times New Roman" panose="02020603050405020304" pitchFamily="18" charset="0"/>
              </a:rPr>
              <a:t>31.22 vs </a:t>
            </a:r>
            <a:r>
              <a:rPr lang="el-GR" sz="900" b="1" dirty="0">
                <a:solidFill>
                  <a:srgbClr val="FFFFFF"/>
                </a:solidFill>
                <a:latin typeface="Times New Roman" panose="02020603050405020304" pitchFamily="18" charset="0"/>
                <a:cs typeface="Times New Roman" panose="02020603050405020304" pitchFamily="18" charset="0"/>
              </a:rPr>
              <a:t>Δ</a:t>
            </a:r>
            <a:r>
              <a:rPr lang="en-GB" sz="900" b="1" dirty="0">
                <a:solidFill>
                  <a:srgbClr val="FFFFFF"/>
                </a:solidFill>
                <a:latin typeface="Times New Roman" panose="02020603050405020304" pitchFamily="18" charset="0"/>
                <a:cs typeface="Times New Roman" panose="02020603050405020304" pitchFamily="18" charset="0"/>
              </a:rPr>
              <a:t>1.45 (p&lt;0.001)</a:t>
            </a:r>
            <a:endParaRPr lang="en-US" sz="900" b="1" dirty="0">
              <a:solidFill>
                <a:srgbClr val="FFFFFF"/>
              </a:solidFill>
              <a:latin typeface="Times New Roman" panose="02020603050405020304" pitchFamily="18" charset="0"/>
              <a:cs typeface="Times New Roman" panose="02020603050405020304" pitchFamily="18" charset="0"/>
            </a:endParaRPr>
          </a:p>
        </p:txBody>
      </p:sp>
      <p:cxnSp>
        <p:nvCxnSpPr>
          <p:cNvPr id="122" name="Straight Connector 121"/>
          <p:cNvCxnSpPr/>
          <p:nvPr/>
        </p:nvCxnSpPr>
        <p:spPr bwMode="auto">
          <a:xfrm>
            <a:off x="4689314" y="4053804"/>
            <a:ext cx="0" cy="108012"/>
          </a:xfrm>
          <a:prstGeom prst="line">
            <a:avLst/>
          </a:pr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124" name="Right Arrow 3">
            <a:extLst>
              <a:ext uri="{FF2B5EF4-FFF2-40B4-BE49-F238E27FC236}">
                <a16:creationId xmlns:a16="http://schemas.microsoft.com/office/drawing/2014/main" xmlns="" id="{690C5FD4-B8E3-440B-A440-59B9CDC69437}"/>
              </a:ext>
            </a:extLst>
          </p:cNvPr>
          <p:cNvSpPr/>
          <p:nvPr/>
        </p:nvSpPr>
        <p:spPr bwMode="auto">
          <a:xfrm>
            <a:off x="4923760" y="4479808"/>
            <a:ext cx="1370618" cy="247554"/>
          </a:xfrm>
          <a:prstGeom prst="rect">
            <a:avLst/>
          </a:prstGeom>
          <a:noFill/>
          <a:ln w="12700" cap="flat" cmpd="sng" algn="ctr">
            <a:no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spAutoFit/>
          </a:bodyPr>
          <a:lstStyle/>
          <a:p>
            <a:pPr defTabSz="685800" eaLnBrk="0" fontAlgn="base" hangingPunct="0">
              <a:spcAft>
                <a:spcPct val="0"/>
              </a:spcAft>
              <a:defRPr/>
            </a:pPr>
            <a:r>
              <a:rPr lang="el-GR" sz="900" b="1" dirty="0">
                <a:solidFill>
                  <a:srgbClr val="FFFFFF"/>
                </a:solidFill>
                <a:latin typeface="Times New Roman" panose="02020603050405020304" pitchFamily="18" charset="0"/>
                <a:cs typeface="Times New Roman" panose="02020603050405020304" pitchFamily="18" charset="0"/>
              </a:rPr>
              <a:t>Δ</a:t>
            </a:r>
            <a:r>
              <a:rPr lang="en-US" sz="900" b="1" dirty="0">
                <a:solidFill>
                  <a:srgbClr val="FFFFFF"/>
                </a:solidFill>
                <a:latin typeface="Times New Roman" panose="02020603050405020304" pitchFamily="18" charset="0"/>
                <a:cs typeface="Times New Roman" panose="02020603050405020304" pitchFamily="18" charset="0"/>
              </a:rPr>
              <a:t>34.95 vs </a:t>
            </a:r>
            <a:r>
              <a:rPr lang="el-GR" sz="900" b="1" dirty="0">
                <a:solidFill>
                  <a:srgbClr val="FFFFFF"/>
                </a:solidFill>
                <a:latin typeface="Times New Roman" panose="02020603050405020304" pitchFamily="18" charset="0"/>
                <a:cs typeface="Times New Roman" panose="02020603050405020304" pitchFamily="18" charset="0"/>
              </a:rPr>
              <a:t>Δ</a:t>
            </a:r>
            <a:r>
              <a:rPr lang="en-GB" sz="900" b="1" dirty="0">
                <a:solidFill>
                  <a:srgbClr val="FFFFFF"/>
                </a:solidFill>
                <a:latin typeface="Times New Roman" panose="02020603050405020304" pitchFamily="18" charset="0"/>
                <a:cs typeface="Times New Roman" panose="02020603050405020304" pitchFamily="18" charset="0"/>
              </a:rPr>
              <a:t>2.30 (p&lt;0.001</a:t>
            </a:r>
            <a:r>
              <a:rPr lang="de-CH" sz="900" b="1" dirty="0">
                <a:solidFill>
                  <a:srgbClr val="FFFFFF"/>
                </a:solidFill>
                <a:latin typeface="Times New Roman" panose="02020603050405020304" pitchFamily="18" charset="0"/>
                <a:cs typeface="Times New Roman" panose="02020603050405020304" pitchFamily="18" charset="0"/>
              </a:rPr>
              <a:t>)</a:t>
            </a:r>
            <a:endParaRPr lang="en-US" sz="900" b="1" dirty="0">
              <a:solidFill>
                <a:srgbClr val="FFFFFF"/>
              </a:solidFill>
              <a:latin typeface="Times New Roman" panose="02020603050405020304" pitchFamily="18" charset="0"/>
              <a:cs typeface="Times New Roman" panose="02020603050405020304" pitchFamily="18" charset="0"/>
            </a:endParaRPr>
          </a:p>
        </p:txBody>
      </p:sp>
      <p:sp>
        <p:nvSpPr>
          <p:cNvPr id="125" name="Rectangle 124"/>
          <p:cNvSpPr/>
          <p:nvPr/>
        </p:nvSpPr>
        <p:spPr>
          <a:xfrm>
            <a:off x="2858940" y="4479808"/>
            <a:ext cx="1370618" cy="247554"/>
          </a:xfrm>
          <a:prstGeom prst="rect">
            <a:avLst/>
          </a:prstGeom>
        </p:spPr>
        <p:txBody>
          <a:bodyPr vert="horz" wrap="none" lIns="54000" tIns="54000" rIns="54000" bIns="54000" anchor="ctr" anchorCtr="0">
            <a:spAutoFit/>
          </a:bodyPr>
          <a:lstStyle/>
          <a:p>
            <a:pPr defTabSz="685800" eaLnBrk="0" fontAlgn="base" hangingPunct="0">
              <a:spcAft>
                <a:spcPct val="0"/>
              </a:spcAft>
              <a:defRPr/>
            </a:pPr>
            <a:r>
              <a:rPr lang="el-GR" sz="900" b="1" dirty="0">
                <a:solidFill>
                  <a:srgbClr val="FFFFFF"/>
                </a:solidFill>
                <a:latin typeface="Times New Roman" panose="02020603050405020304" pitchFamily="18" charset="0"/>
                <a:cs typeface="Times New Roman" panose="02020603050405020304" pitchFamily="18" charset="0"/>
              </a:rPr>
              <a:t>Δ</a:t>
            </a:r>
            <a:r>
              <a:rPr lang="en-GB" sz="900" b="1" dirty="0">
                <a:solidFill>
                  <a:srgbClr val="FFFFFF"/>
                </a:solidFill>
                <a:latin typeface="Times New Roman" panose="02020603050405020304" pitchFamily="18" charset="0"/>
                <a:cs typeface="Times New Roman" panose="02020603050405020304" pitchFamily="18" charset="0"/>
              </a:rPr>
              <a:t>21</a:t>
            </a:r>
            <a:r>
              <a:rPr lang="en-US" sz="900" b="1" dirty="0">
                <a:solidFill>
                  <a:srgbClr val="FFFFFF"/>
                </a:solidFill>
                <a:latin typeface="Times New Roman" panose="02020603050405020304" pitchFamily="18" charset="0"/>
                <a:cs typeface="Times New Roman" panose="02020603050405020304" pitchFamily="18" charset="0"/>
              </a:rPr>
              <a:t>.22 vs </a:t>
            </a:r>
            <a:r>
              <a:rPr lang="el-GR" sz="900" b="1" dirty="0">
                <a:solidFill>
                  <a:srgbClr val="FFFFFF"/>
                </a:solidFill>
                <a:latin typeface="Times New Roman" panose="02020603050405020304" pitchFamily="18" charset="0"/>
                <a:cs typeface="Times New Roman" panose="02020603050405020304" pitchFamily="18" charset="0"/>
              </a:rPr>
              <a:t>Δ</a:t>
            </a:r>
            <a:r>
              <a:rPr lang="en-GB" sz="900" b="1" dirty="0">
                <a:solidFill>
                  <a:srgbClr val="FFFFFF"/>
                </a:solidFill>
                <a:latin typeface="Times New Roman" panose="02020603050405020304" pitchFamily="18" charset="0"/>
                <a:cs typeface="Times New Roman" panose="02020603050405020304" pitchFamily="18" charset="0"/>
              </a:rPr>
              <a:t>1.40 (p&lt;0.001)</a:t>
            </a:r>
            <a:endParaRPr lang="en-US" sz="900" b="1" dirty="0">
              <a:solidFill>
                <a:srgbClr val="FFFFFF"/>
              </a:solidFill>
              <a:latin typeface="Times New Roman" panose="02020603050405020304" pitchFamily="18" charset="0"/>
              <a:cs typeface="Times New Roman" panose="02020603050405020304" pitchFamily="18" charset="0"/>
            </a:endParaRPr>
          </a:p>
        </p:txBody>
      </p:sp>
      <p:cxnSp>
        <p:nvCxnSpPr>
          <p:cNvPr id="126" name="Straight Connector 125"/>
          <p:cNvCxnSpPr/>
          <p:nvPr/>
        </p:nvCxnSpPr>
        <p:spPr bwMode="auto">
          <a:xfrm>
            <a:off x="4689314" y="4549579"/>
            <a:ext cx="0" cy="108012"/>
          </a:xfrm>
          <a:prstGeom prst="line">
            <a:avLst/>
          </a:pr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xmlns="" id="{892C7B94-6B1C-48B1-9C8E-2C62F6659E12}"/>
              </a:ext>
            </a:extLst>
          </p:cNvPr>
          <p:cNvGrpSpPr/>
          <p:nvPr/>
        </p:nvGrpSpPr>
        <p:grpSpPr>
          <a:xfrm>
            <a:off x="454279" y="2590843"/>
            <a:ext cx="226219" cy="226219"/>
            <a:chOff x="663575" y="2311401"/>
            <a:chExt cx="301625" cy="301625"/>
          </a:xfrm>
        </p:grpSpPr>
        <p:sp>
          <p:nvSpPr>
            <p:cNvPr id="4" name="Oval 3">
              <a:extLst>
                <a:ext uri="{FF2B5EF4-FFF2-40B4-BE49-F238E27FC236}">
                  <a16:creationId xmlns:a16="http://schemas.microsoft.com/office/drawing/2014/main" xmlns="" id="{84D8566C-970F-4386-8E79-6855B525E9F2}"/>
                </a:ext>
              </a:extLst>
            </p:cNvPr>
            <p:cNvSpPr/>
            <p:nvPr/>
          </p:nvSpPr>
          <p:spPr>
            <a:xfrm>
              <a:off x="663575" y="2311401"/>
              <a:ext cx="301625" cy="301625"/>
            </a:xfrm>
            <a:prstGeom prst="ellipse">
              <a:avLst/>
            </a:prstGeom>
            <a:solidFill>
              <a:schemeClr val="bg1"/>
            </a:solidFill>
            <a:ln>
              <a:noFill/>
            </a:ln>
          </p:spPr>
          <p:txBody>
            <a:bodyPr vert="horz" wrap="square" lIns="68580" tIns="67500" rIns="68580" bIns="67500" numCol="1" rtlCol="0" anchor="t" anchorCtr="0" compatLnSpc="1">
              <a:prstTxWarp prst="textNoShape">
                <a:avLst/>
              </a:prstTxWarp>
              <a:noAutofit/>
            </a:bodyPr>
            <a:lstStyle/>
            <a:p>
              <a:pPr defTabSz="685800" eaLnBrk="0" fontAlgn="base" hangingPunct="0">
                <a:spcBef>
                  <a:spcPct val="50000"/>
                </a:spcBef>
                <a:spcAft>
                  <a:spcPct val="0"/>
                </a:spcAft>
                <a:defRPr/>
              </a:pPr>
              <a:endParaRPr lang="en-GB" sz="1500" dirty="0" err="1">
                <a:solidFill>
                  <a:srgbClr val="000000"/>
                </a:solidFill>
                <a:latin typeface="Times New Roman" panose="02020603050405020304" pitchFamily="18" charset="0"/>
                <a:cs typeface="Times New Roman" panose="02020603050405020304" pitchFamily="18" charset="0"/>
              </a:endParaRPr>
            </a:p>
          </p:txBody>
        </p:sp>
        <p:grpSp>
          <p:nvGrpSpPr>
            <p:cNvPr id="172" name="Group 171"/>
            <p:cNvGrpSpPr/>
            <p:nvPr/>
          </p:nvGrpSpPr>
          <p:grpSpPr>
            <a:xfrm>
              <a:off x="728370" y="2374127"/>
              <a:ext cx="172035" cy="176173"/>
              <a:chOff x="-1323975" y="1501775"/>
              <a:chExt cx="923925" cy="946150"/>
            </a:xfrm>
            <a:solidFill>
              <a:srgbClr val="005257"/>
            </a:solidFill>
          </p:grpSpPr>
          <p:sp>
            <p:nvSpPr>
              <p:cNvPr id="173" name="Freeform 5"/>
              <p:cNvSpPr>
                <a:spLocks noEditPoints="1"/>
              </p:cNvSpPr>
              <p:nvPr/>
            </p:nvSpPr>
            <p:spPr bwMode="auto">
              <a:xfrm>
                <a:off x="-1108075" y="2001838"/>
                <a:ext cx="117475" cy="119063"/>
              </a:xfrm>
              <a:custGeom>
                <a:avLst/>
                <a:gdLst>
                  <a:gd name="T0" fmla="*/ 195 w 195"/>
                  <a:gd name="T1" fmla="*/ 36 h 195"/>
                  <a:gd name="T2" fmla="*/ 159 w 195"/>
                  <a:gd name="T3" fmla="*/ 0 h 195"/>
                  <a:gd name="T4" fmla="*/ 36 w 195"/>
                  <a:gd name="T5" fmla="*/ 0 h 195"/>
                  <a:gd name="T6" fmla="*/ 0 w 195"/>
                  <a:gd name="T7" fmla="*/ 36 h 195"/>
                  <a:gd name="T8" fmla="*/ 0 w 195"/>
                  <a:gd name="T9" fmla="*/ 159 h 195"/>
                  <a:gd name="T10" fmla="*/ 36 w 195"/>
                  <a:gd name="T11" fmla="*/ 195 h 195"/>
                  <a:gd name="T12" fmla="*/ 159 w 195"/>
                  <a:gd name="T13" fmla="*/ 195 h 195"/>
                  <a:gd name="T14" fmla="*/ 195 w 195"/>
                  <a:gd name="T15" fmla="*/ 159 h 195"/>
                  <a:gd name="T16" fmla="*/ 195 w 195"/>
                  <a:gd name="T17" fmla="*/ 36 h 195"/>
                  <a:gd name="T18" fmla="*/ 195 w 195"/>
                  <a:gd name="T19" fmla="*/ 36 h 195"/>
                  <a:gd name="T20" fmla="*/ 195 w 195"/>
                  <a:gd name="T21" fmla="*/ 3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5">
                    <a:moveTo>
                      <a:pt x="195" y="36"/>
                    </a:moveTo>
                    <a:cubicBezTo>
                      <a:pt x="195" y="16"/>
                      <a:pt x="179" y="0"/>
                      <a:pt x="159" y="0"/>
                    </a:cubicBezTo>
                    <a:cubicBezTo>
                      <a:pt x="36" y="0"/>
                      <a:pt x="36" y="0"/>
                      <a:pt x="36" y="0"/>
                    </a:cubicBezTo>
                    <a:cubicBezTo>
                      <a:pt x="16" y="0"/>
                      <a:pt x="0" y="16"/>
                      <a:pt x="0" y="36"/>
                    </a:cubicBezTo>
                    <a:cubicBezTo>
                      <a:pt x="0" y="159"/>
                      <a:pt x="0" y="159"/>
                      <a:pt x="0" y="159"/>
                    </a:cubicBezTo>
                    <a:cubicBezTo>
                      <a:pt x="0" y="179"/>
                      <a:pt x="16" y="195"/>
                      <a:pt x="36" y="195"/>
                    </a:cubicBezTo>
                    <a:cubicBezTo>
                      <a:pt x="159" y="195"/>
                      <a:pt x="159" y="195"/>
                      <a:pt x="159" y="195"/>
                    </a:cubicBezTo>
                    <a:cubicBezTo>
                      <a:pt x="179" y="195"/>
                      <a:pt x="195" y="179"/>
                      <a:pt x="195" y="159"/>
                    </a:cubicBezTo>
                    <a:lnTo>
                      <a:pt x="195" y="36"/>
                    </a:lnTo>
                    <a:close/>
                    <a:moveTo>
                      <a:pt x="195" y="36"/>
                    </a:moveTo>
                    <a:cubicBezTo>
                      <a:pt x="195" y="36"/>
                      <a:pt x="195" y="36"/>
                      <a:pt x="195" y="3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74" name="Freeform 6"/>
              <p:cNvSpPr>
                <a:spLocks noEditPoints="1"/>
              </p:cNvSpPr>
              <p:nvPr/>
            </p:nvSpPr>
            <p:spPr bwMode="auto">
              <a:xfrm>
                <a:off x="-922338" y="2001838"/>
                <a:ext cx="119063" cy="119063"/>
              </a:xfrm>
              <a:custGeom>
                <a:avLst/>
                <a:gdLst>
                  <a:gd name="T0" fmla="*/ 195 w 195"/>
                  <a:gd name="T1" fmla="*/ 36 h 195"/>
                  <a:gd name="T2" fmla="*/ 160 w 195"/>
                  <a:gd name="T3" fmla="*/ 0 h 195"/>
                  <a:gd name="T4" fmla="*/ 36 w 195"/>
                  <a:gd name="T5" fmla="*/ 0 h 195"/>
                  <a:gd name="T6" fmla="*/ 0 w 195"/>
                  <a:gd name="T7" fmla="*/ 36 h 195"/>
                  <a:gd name="T8" fmla="*/ 0 w 195"/>
                  <a:gd name="T9" fmla="*/ 159 h 195"/>
                  <a:gd name="T10" fmla="*/ 36 w 195"/>
                  <a:gd name="T11" fmla="*/ 195 h 195"/>
                  <a:gd name="T12" fmla="*/ 160 w 195"/>
                  <a:gd name="T13" fmla="*/ 195 h 195"/>
                  <a:gd name="T14" fmla="*/ 195 w 195"/>
                  <a:gd name="T15" fmla="*/ 159 h 195"/>
                  <a:gd name="T16" fmla="*/ 195 w 195"/>
                  <a:gd name="T17" fmla="*/ 36 h 195"/>
                  <a:gd name="T18" fmla="*/ 195 w 195"/>
                  <a:gd name="T19" fmla="*/ 36 h 195"/>
                  <a:gd name="T20" fmla="*/ 195 w 195"/>
                  <a:gd name="T21" fmla="*/ 3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5">
                    <a:moveTo>
                      <a:pt x="195" y="36"/>
                    </a:moveTo>
                    <a:cubicBezTo>
                      <a:pt x="195" y="16"/>
                      <a:pt x="179" y="0"/>
                      <a:pt x="160" y="0"/>
                    </a:cubicBezTo>
                    <a:cubicBezTo>
                      <a:pt x="36" y="0"/>
                      <a:pt x="36" y="0"/>
                      <a:pt x="36" y="0"/>
                    </a:cubicBezTo>
                    <a:cubicBezTo>
                      <a:pt x="16" y="0"/>
                      <a:pt x="0" y="16"/>
                      <a:pt x="0" y="36"/>
                    </a:cubicBezTo>
                    <a:cubicBezTo>
                      <a:pt x="0" y="159"/>
                      <a:pt x="0" y="159"/>
                      <a:pt x="0" y="159"/>
                    </a:cubicBezTo>
                    <a:cubicBezTo>
                      <a:pt x="0" y="179"/>
                      <a:pt x="16" y="195"/>
                      <a:pt x="36" y="195"/>
                    </a:cubicBezTo>
                    <a:cubicBezTo>
                      <a:pt x="160" y="195"/>
                      <a:pt x="160" y="195"/>
                      <a:pt x="160" y="195"/>
                    </a:cubicBezTo>
                    <a:cubicBezTo>
                      <a:pt x="179" y="195"/>
                      <a:pt x="195" y="179"/>
                      <a:pt x="195" y="159"/>
                    </a:cubicBezTo>
                    <a:lnTo>
                      <a:pt x="195" y="36"/>
                    </a:lnTo>
                    <a:close/>
                    <a:moveTo>
                      <a:pt x="195" y="36"/>
                    </a:moveTo>
                    <a:cubicBezTo>
                      <a:pt x="195" y="36"/>
                      <a:pt x="195" y="36"/>
                      <a:pt x="195" y="3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75" name="Freeform 7"/>
              <p:cNvSpPr>
                <a:spLocks noEditPoints="1"/>
              </p:cNvSpPr>
              <p:nvPr/>
            </p:nvSpPr>
            <p:spPr bwMode="auto">
              <a:xfrm>
                <a:off x="-733425" y="2001838"/>
                <a:ext cx="117475" cy="119063"/>
              </a:xfrm>
              <a:custGeom>
                <a:avLst/>
                <a:gdLst>
                  <a:gd name="T0" fmla="*/ 194 w 194"/>
                  <a:gd name="T1" fmla="*/ 36 h 195"/>
                  <a:gd name="T2" fmla="*/ 159 w 194"/>
                  <a:gd name="T3" fmla="*/ 0 h 195"/>
                  <a:gd name="T4" fmla="*/ 35 w 194"/>
                  <a:gd name="T5" fmla="*/ 0 h 195"/>
                  <a:gd name="T6" fmla="*/ 0 w 194"/>
                  <a:gd name="T7" fmla="*/ 36 h 195"/>
                  <a:gd name="T8" fmla="*/ 0 w 194"/>
                  <a:gd name="T9" fmla="*/ 159 h 195"/>
                  <a:gd name="T10" fmla="*/ 35 w 194"/>
                  <a:gd name="T11" fmla="*/ 195 h 195"/>
                  <a:gd name="T12" fmla="*/ 159 w 194"/>
                  <a:gd name="T13" fmla="*/ 195 h 195"/>
                  <a:gd name="T14" fmla="*/ 194 w 194"/>
                  <a:gd name="T15" fmla="*/ 159 h 195"/>
                  <a:gd name="T16" fmla="*/ 194 w 194"/>
                  <a:gd name="T17" fmla="*/ 36 h 195"/>
                  <a:gd name="T18" fmla="*/ 194 w 194"/>
                  <a:gd name="T19" fmla="*/ 36 h 195"/>
                  <a:gd name="T20" fmla="*/ 194 w 194"/>
                  <a:gd name="T21" fmla="*/ 3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95">
                    <a:moveTo>
                      <a:pt x="194" y="36"/>
                    </a:moveTo>
                    <a:cubicBezTo>
                      <a:pt x="194" y="16"/>
                      <a:pt x="178" y="0"/>
                      <a:pt x="159" y="0"/>
                    </a:cubicBezTo>
                    <a:cubicBezTo>
                      <a:pt x="35" y="0"/>
                      <a:pt x="35" y="0"/>
                      <a:pt x="35" y="0"/>
                    </a:cubicBezTo>
                    <a:cubicBezTo>
                      <a:pt x="16" y="0"/>
                      <a:pt x="0" y="16"/>
                      <a:pt x="0" y="36"/>
                    </a:cubicBezTo>
                    <a:cubicBezTo>
                      <a:pt x="0" y="159"/>
                      <a:pt x="0" y="159"/>
                      <a:pt x="0" y="159"/>
                    </a:cubicBezTo>
                    <a:cubicBezTo>
                      <a:pt x="0" y="179"/>
                      <a:pt x="16" y="195"/>
                      <a:pt x="35" y="195"/>
                    </a:cubicBezTo>
                    <a:cubicBezTo>
                      <a:pt x="159" y="195"/>
                      <a:pt x="159" y="195"/>
                      <a:pt x="159" y="195"/>
                    </a:cubicBezTo>
                    <a:cubicBezTo>
                      <a:pt x="178" y="195"/>
                      <a:pt x="194" y="179"/>
                      <a:pt x="194" y="159"/>
                    </a:cubicBezTo>
                    <a:lnTo>
                      <a:pt x="194" y="36"/>
                    </a:lnTo>
                    <a:close/>
                    <a:moveTo>
                      <a:pt x="194" y="36"/>
                    </a:moveTo>
                    <a:cubicBezTo>
                      <a:pt x="194" y="36"/>
                      <a:pt x="194" y="36"/>
                      <a:pt x="194" y="3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76" name="Freeform 8"/>
              <p:cNvSpPr>
                <a:spLocks noEditPoints="1"/>
              </p:cNvSpPr>
              <p:nvPr/>
            </p:nvSpPr>
            <p:spPr bwMode="auto">
              <a:xfrm>
                <a:off x="-1108075" y="2190750"/>
                <a:ext cx="117475" cy="115888"/>
              </a:xfrm>
              <a:custGeom>
                <a:avLst/>
                <a:gdLst>
                  <a:gd name="T0" fmla="*/ 195 w 195"/>
                  <a:gd name="T1" fmla="*/ 35 h 194"/>
                  <a:gd name="T2" fmla="*/ 159 w 195"/>
                  <a:gd name="T3" fmla="*/ 0 h 194"/>
                  <a:gd name="T4" fmla="*/ 36 w 195"/>
                  <a:gd name="T5" fmla="*/ 0 h 194"/>
                  <a:gd name="T6" fmla="*/ 0 w 195"/>
                  <a:gd name="T7" fmla="*/ 35 h 194"/>
                  <a:gd name="T8" fmla="*/ 0 w 195"/>
                  <a:gd name="T9" fmla="*/ 159 h 194"/>
                  <a:gd name="T10" fmla="*/ 36 w 195"/>
                  <a:gd name="T11" fmla="*/ 194 h 194"/>
                  <a:gd name="T12" fmla="*/ 159 w 195"/>
                  <a:gd name="T13" fmla="*/ 194 h 194"/>
                  <a:gd name="T14" fmla="*/ 195 w 195"/>
                  <a:gd name="T15" fmla="*/ 159 h 194"/>
                  <a:gd name="T16" fmla="*/ 195 w 195"/>
                  <a:gd name="T17" fmla="*/ 35 h 194"/>
                  <a:gd name="T18" fmla="*/ 195 w 195"/>
                  <a:gd name="T19" fmla="*/ 35 h 194"/>
                  <a:gd name="T20" fmla="*/ 195 w 195"/>
                  <a:gd name="T21" fmla="*/ 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4">
                    <a:moveTo>
                      <a:pt x="195" y="35"/>
                    </a:moveTo>
                    <a:cubicBezTo>
                      <a:pt x="195" y="15"/>
                      <a:pt x="179" y="0"/>
                      <a:pt x="159" y="0"/>
                    </a:cubicBezTo>
                    <a:cubicBezTo>
                      <a:pt x="36" y="0"/>
                      <a:pt x="36" y="0"/>
                      <a:pt x="36" y="0"/>
                    </a:cubicBezTo>
                    <a:cubicBezTo>
                      <a:pt x="16" y="0"/>
                      <a:pt x="0" y="15"/>
                      <a:pt x="0" y="35"/>
                    </a:cubicBezTo>
                    <a:cubicBezTo>
                      <a:pt x="0" y="159"/>
                      <a:pt x="0" y="159"/>
                      <a:pt x="0" y="159"/>
                    </a:cubicBezTo>
                    <a:cubicBezTo>
                      <a:pt x="0" y="178"/>
                      <a:pt x="16" y="194"/>
                      <a:pt x="36" y="194"/>
                    </a:cubicBezTo>
                    <a:cubicBezTo>
                      <a:pt x="159" y="194"/>
                      <a:pt x="159" y="194"/>
                      <a:pt x="159" y="194"/>
                    </a:cubicBezTo>
                    <a:cubicBezTo>
                      <a:pt x="179" y="194"/>
                      <a:pt x="195" y="178"/>
                      <a:pt x="195" y="159"/>
                    </a:cubicBezTo>
                    <a:lnTo>
                      <a:pt x="195" y="35"/>
                    </a:lnTo>
                    <a:close/>
                    <a:moveTo>
                      <a:pt x="195" y="35"/>
                    </a:moveTo>
                    <a:cubicBezTo>
                      <a:pt x="195" y="35"/>
                      <a:pt x="195" y="35"/>
                      <a:pt x="195" y="3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77" name="Freeform 9"/>
              <p:cNvSpPr>
                <a:spLocks noEditPoints="1"/>
              </p:cNvSpPr>
              <p:nvPr/>
            </p:nvSpPr>
            <p:spPr bwMode="auto">
              <a:xfrm>
                <a:off x="-922338" y="2190750"/>
                <a:ext cx="119063" cy="115888"/>
              </a:xfrm>
              <a:custGeom>
                <a:avLst/>
                <a:gdLst>
                  <a:gd name="T0" fmla="*/ 195 w 195"/>
                  <a:gd name="T1" fmla="*/ 35 h 194"/>
                  <a:gd name="T2" fmla="*/ 160 w 195"/>
                  <a:gd name="T3" fmla="*/ 0 h 194"/>
                  <a:gd name="T4" fmla="*/ 36 w 195"/>
                  <a:gd name="T5" fmla="*/ 0 h 194"/>
                  <a:gd name="T6" fmla="*/ 0 w 195"/>
                  <a:gd name="T7" fmla="*/ 35 h 194"/>
                  <a:gd name="T8" fmla="*/ 0 w 195"/>
                  <a:gd name="T9" fmla="*/ 159 h 194"/>
                  <a:gd name="T10" fmla="*/ 36 w 195"/>
                  <a:gd name="T11" fmla="*/ 194 h 194"/>
                  <a:gd name="T12" fmla="*/ 160 w 195"/>
                  <a:gd name="T13" fmla="*/ 194 h 194"/>
                  <a:gd name="T14" fmla="*/ 195 w 195"/>
                  <a:gd name="T15" fmla="*/ 159 h 194"/>
                  <a:gd name="T16" fmla="*/ 195 w 195"/>
                  <a:gd name="T17" fmla="*/ 35 h 194"/>
                  <a:gd name="T18" fmla="*/ 195 w 195"/>
                  <a:gd name="T19" fmla="*/ 35 h 194"/>
                  <a:gd name="T20" fmla="*/ 195 w 195"/>
                  <a:gd name="T21" fmla="*/ 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4">
                    <a:moveTo>
                      <a:pt x="195" y="35"/>
                    </a:moveTo>
                    <a:cubicBezTo>
                      <a:pt x="195" y="15"/>
                      <a:pt x="179" y="0"/>
                      <a:pt x="160" y="0"/>
                    </a:cubicBezTo>
                    <a:cubicBezTo>
                      <a:pt x="36" y="0"/>
                      <a:pt x="36" y="0"/>
                      <a:pt x="36" y="0"/>
                    </a:cubicBezTo>
                    <a:cubicBezTo>
                      <a:pt x="16" y="0"/>
                      <a:pt x="0" y="15"/>
                      <a:pt x="0" y="35"/>
                    </a:cubicBezTo>
                    <a:cubicBezTo>
                      <a:pt x="0" y="159"/>
                      <a:pt x="0" y="159"/>
                      <a:pt x="0" y="159"/>
                    </a:cubicBezTo>
                    <a:cubicBezTo>
                      <a:pt x="0" y="178"/>
                      <a:pt x="16" y="194"/>
                      <a:pt x="36" y="194"/>
                    </a:cubicBezTo>
                    <a:cubicBezTo>
                      <a:pt x="160" y="194"/>
                      <a:pt x="160" y="194"/>
                      <a:pt x="160" y="194"/>
                    </a:cubicBezTo>
                    <a:cubicBezTo>
                      <a:pt x="179" y="194"/>
                      <a:pt x="195" y="178"/>
                      <a:pt x="195" y="159"/>
                    </a:cubicBezTo>
                    <a:lnTo>
                      <a:pt x="195" y="35"/>
                    </a:lnTo>
                    <a:close/>
                    <a:moveTo>
                      <a:pt x="195" y="35"/>
                    </a:moveTo>
                    <a:cubicBezTo>
                      <a:pt x="195" y="35"/>
                      <a:pt x="195" y="35"/>
                      <a:pt x="195" y="3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78" name="Freeform 10"/>
              <p:cNvSpPr>
                <a:spLocks noEditPoints="1"/>
              </p:cNvSpPr>
              <p:nvPr/>
            </p:nvSpPr>
            <p:spPr bwMode="auto">
              <a:xfrm>
                <a:off x="-733425" y="2190750"/>
                <a:ext cx="117475" cy="115888"/>
              </a:xfrm>
              <a:custGeom>
                <a:avLst/>
                <a:gdLst>
                  <a:gd name="T0" fmla="*/ 194 w 194"/>
                  <a:gd name="T1" fmla="*/ 35 h 194"/>
                  <a:gd name="T2" fmla="*/ 159 w 194"/>
                  <a:gd name="T3" fmla="*/ 0 h 194"/>
                  <a:gd name="T4" fmla="*/ 35 w 194"/>
                  <a:gd name="T5" fmla="*/ 0 h 194"/>
                  <a:gd name="T6" fmla="*/ 0 w 194"/>
                  <a:gd name="T7" fmla="*/ 35 h 194"/>
                  <a:gd name="T8" fmla="*/ 0 w 194"/>
                  <a:gd name="T9" fmla="*/ 159 h 194"/>
                  <a:gd name="T10" fmla="*/ 35 w 194"/>
                  <a:gd name="T11" fmla="*/ 194 h 194"/>
                  <a:gd name="T12" fmla="*/ 159 w 194"/>
                  <a:gd name="T13" fmla="*/ 194 h 194"/>
                  <a:gd name="T14" fmla="*/ 194 w 194"/>
                  <a:gd name="T15" fmla="*/ 159 h 194"/>
                  <a:gd name="T16" fmla="*/ 194 w 194"/>
                  <a:gd name="T17" fmla="*/ 35 h 194"/>
                  <a:gd name="T18" fmla="*/ 194 w 194"/>
                  <a:gd name="T19" fmla="*/ 35 h 194"/>
                  <a:gd name="T20" fmla="*/ 194 w 194"/>
                  <a:gd name="T21" fmla="*/ 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94">
                    <a:moveTo>
                      <a:pt x="194" y="35"/>
                    </a:moveTo>
                    <a:cubicBezTo>
                      <a:pt x="194" y="15"/>
                      <a:pt x="178" y="0"/>
                      <a:pt x="159" y="0"/>
                    </a:cubicBezTo>
                    <a:cubicBezTo>
                      <a:pt x="35" y="0"/>
                      <a:pt x="35" y="0"/>
                      <a:pt x="35" y="0"/>
                    </a:cubicBezTo>
                    <a:cubicBezTo>
                      <a:pt x="16" y="0"/>
                      <a:pt x="0" y="15"/>
                      <a:pt x="0" y="35"/>
                    </a:cubicBezTo>
                    <a:cubicBezTo>
                      <a:pt x="0" y="159"/>
                      <a:pt x="0" y="159"/>
                      <a:pt x="0" y="159"/>
                    </a:cubicBezTo>
                    <a:cubicBezTo>
                      <a:pt x="0" y="178"/>
                      <a:pt x="16" y="194"/>
                      <a:pt x="35" y="194"/>
                    </a:cubicBezTo>
                    <a:cubicBezTo>
                      <a:pt x="159" y="194"/>
                      <a:pt x="159" y="194"/>
                      <a:pt x="159" y="194"/>
                    </a:cubicBezTo>
                    <a:cubicBezTo>
                      <a:pt x="178" y="194"/>
                      <a:pt x="194" y="178"/>
                      <a:pt x="194" y="159"/>
                    </a:cubicBezTo>
                    <a:lnTo>
                      <a:pt x="194" y="35"/>
                    </a:lnTo>
                    <a:close/>
                    <a:moveTo>
                      <a:pt x="194" y="35"/>
                    </a:moveTo>
                    <a:cubicBezTo>
                      <a:pt x="194" y="35"/>
                      <a:pt x="194" y="35"/>
                      <a:pt x="194" y="3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79" name="Freeform 11"/>
              <p:cNvSpPr>
                <a:spLocks noEditPoints="1"/>
              </p:cNvSpPr>
              <p:nvPr/>
            </p:nvSpPr>
            <p:spPr bwMode="auto">
              <a:xfrm>
                <a:off x="-1323975" y="1606550"/>
                <a:ext cx="923925" cy="841375"/>
              </a:xfrm>
              <a:custGeom>
                <a:avLst/>
                <a:gdLst>
                  <a:gd name="T0" fmla="*/ 1392 w 1527"/>
                  <a:gd name="T1" fmla="*/ 1 h 1389"/>
                  <a:gd name="T2" fmla="*/ 1392 w 1527"/>
                  <a:gd name="T3" fmla="*/ 190 h 1389"/>
                  <a:gd name="T4" fmla="*/ 1237 w 1527"/>
                  <a:gd name="T5" fmla="*/ 344 h 1389"/>
                  <a:gd name="T6" fmla="*/ 1139 w 1527"/>
                  <a:gd name="T7" fmla="*/ 344 h 1389"/>
                  <a:gd name="T8" fmla="*/ 984 w 1527"/>
                  <a:gd name="T9" fmla="*/ 190 h 1389"/>
                  <a:gd name="T10" fmla="*/ 984 w 1527"/>
                  <a:gd name="T11" fmla="*/ 0 h 1389"/>
                  <a:gd name="T12" fmla="*/ 544 w 1527"/>
                  <a:gd name="T13" fmla="*/ 0 h 1389"/>
                  <a:gd name="T14" fmla="*/ 544 w 1527"/>
                  <a:gd name="T15" fmla="*/ 190 h 1389"/>
                  <a:gd name="T16" fmla="*/ 388 w 1527"/>
                  <a:gd name="T17" fmla="*/ 344 h 1389"/>
                  <a:gd name="T18" fmla="*/ 291 w 1527"/>
                  <a:gd name="T19" fmla="*/ 344 h 1389"/>
                  <a:gd name="T20" fmla="*/ 136 w 1527"/>
                  <a:gd name="T21" fmla="*/ 190 h 1389"/>
                  <a:gd name="T22" fmla="*/ 136 w 1527"/>
                  <a:gd name="T23" fmla="*/ 1 h 1389"/>
                  <a:gd name="T24" fmla="*/ 0 w 1527"/>
                  <a:gd name="T25" fmla="*/ 141 h 1389"/>
                  <a:gd name="T26" fmla="*/ 0 w 1527"/>
                  <a:gd name="T27" fmla="*/ 1248 h 1389"/>
                  <a:gd name="T28" fmla="*/ 140 w 1527"/>
                  <a:gd name="T29" fmla="*/ 1389 h 1389"/>
                  <a:gd name="T30" fmla="*/ 1387 w 1527"/>
                  <a:gd name="T31" fmla="*/ 1389 h 1389"/>
                  <a:gd name="T32" fmla="*/ 1527 w 1527"/>
                  <a:gd name="T33" fmla="*/ 1248 h 1389"/>
                  <a:gd name="T34" fmla="*/ 1527 w 1527"/>
                  <a:gd name="T35" fmla="*/ 141 h 1389"/>
                  <a:gd name="T36" fmla="*/ 1392 w 1527"/>
                  <a:gd name="T37" fmla="*/ 1 h 1389"/>
                  <a:gd name="T38" fmla="*/ 1346 w 1527"/>
                  <a:gd name="T39" fmla="*/ 1179 h 1389"/>
                  <a:gd name="T40" fmla="*/ 1286 w 1527"/>
                  <a:gd name="T41" fmla="*/ 1240 h 1389"/>
                  <a:gd name="T42" fmla="*/ 239 w 1527"/>
                  <a:gd name="T43" fmla="*/ 1240 h 1389"/>
                  <a:gd name="T44" fmla="*/ 179 w 1527"/>
                  <a:gd name="T45" fmla="*/ 1179 h 1389"/>
                  <a:gd name="T46" fmla="*/ 179 w 1527"/>
                  <a:gd name="T47" fmla="*/ 607 h 1389"/>
                  <a:gd name="T48" fmla="*/ 239 w 1527"/>
                  <a:gd name="T49" fmla="*/ 547 h 1389"/>
                  <a:gd name="T50" fmla="*/ 1286 w 1527"/>
                  <a:gd name="T51" fmla="*/ 547 h 1389"/>
                  <a:gd name="T52" fmla="*/ 1346 w 1527"/>
                  <a:gd name="T53" fmla="*/ 607 h 1389"/>
                  <a:gd name="T54" fmla="*/ 1346 w 1527"/>
                  <a:gd name="T55" fmla="*/ 1179 h 1389"/>
                  <a:gd name="T56" fmla="*/ 1346 w 1527"/>
                  <a:gd name="T57" fmla="*/ 1179 h 1389"/>
                  <a:gd name="T58" fmla="*/ 1346 w 1527"/>
                  <a:gd name="T59" fmla="*/ 1179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1389">
                    <a:moveTo>
                      <a:pt x="1392" y="1"/>
                    </a:moveTo>
                    <a:cubicBezTo>
                      <a:pt x="1392" y="190"/>
                      <a:pt x="1392" y="190"/>
                      <a:pt x="1392" y="190"/>
                    </a:cubicBezTo>
                    <a:cubicBezTo>
                      <a:pt x="1392" y="275"/>
                      <a:pt x="1322" y="344"/>
                      <a:pt x="1237" y="344"/>
                    </a:cubicBezTo>
                    <a:cubicBezTo>
                      <a:pt x="1139" y="344"/>
                      <a:pt x="1139" y="344"/>
                      <a:pt x="1139" y="344"/>
                    </a:cubicBezTo>
                    <a:cubicBezTo>
                      <a:pt x="1054" y="344"/>
                      <a:pt x="984" y="275"/>
                      <a:pt x="984" y="190"/>
                    </a:cubicBezTo>
                    <a:cubicBezTo>
                      <a:pt x="984" y="0"/>
                      <a:pt x="984" y="0"/>
                      <a:pt x="984" y="0"/>
                    </a:cubicBezTo>
                    <a:cubicBezTo>
                      <a:pt x="544" y="0"/>
                      <a:pt x="544" y="0"/>
                      <a:pt x="544" y="0"/>
                    </a:cubicBezTo>
                    <a:cubicBezTo>
                      <a:pt x="544" y="190"/>
                      <a:pt x="544" y="190"/>
                      <a:pt x="544" y="190"/>
                    </a:cubicBezTo>
                    <a:cubicBezTo>
                      <a:pt x="544" y="275"/>
                      <a:pt x="474" y="344"/>
                      <a:pt x="388" y="344"/>
                    </a:cubicBezTo>
                    <a:cubicBezTo>
                      <a:pt x="291" y="344"/>
                      <a:pt x="291" y="344"/>
                      <a:pt x="291" y="344"/>
                    </a:cubicBezTo>
                    <a:cubicBezTo>
                      <a:pt x="205" y="344"/>
                      <a:pt x="136" y="275"/>
                      <a:pt x="136" y="190"/>
                    </a:cubicBezTo>
                    <a:cubicBezTo>
                      <a:pt x="136" y="1"/>
                      <a:pt x="136" y="1"/>
                      <a:pt x="136" y="1"/>
                    </a:cubicBezTo>
                    <a:cubicBezTo>
                      <a:pt x="61" y="3"/>
                      <a:pt x="0" y="65"/>
                      <a:pt x="0" y="141"/>
                    </a:cubicBezTo>
                    <a:cubicBezTo>
                      <a:pt x="0" y="1248"/>
                      <a:pt x="0" y="1248"/>
                      <a:pt x="0" y="1248"/>
                    </a:cubicBezTo>
                    <a:cubicBezTo>
                      <a:pt x="0" y="1326"/>
                      <a:pt x="63" y="1389"/>
                      <a:pt x="140" y="1389"/>
                    </a:cubicBezTo>
                    <a:cubicBezTo>
                      <a:pt x="1387" y="1389"/>
                      <a:pt x="1387" y="1389"/>
                      <a:pt x="1387" y="1389"/>
                    </a:cubicBezTo>
                    <a:cubicBezTo>
                      <a:pt x="1465" y="1389"/>
                      <a:pt x="1527" y="1325"/>
                      <a:pt x="1527" y="1248"/>
                    </a:cubicBezTo>
                    <a:cubicBezTo>
                      <a:pt x="1527" y="141"/>
                      <a:pt x="1527" y="141"/>
                      <a:pt x="1527" y="141"/>
                    </a:cubicBezTo>
                    <a:cubicBezTo>
                      <a:pt x="1527" y="65"/>
                      <a:pt x="1466" y="3"/>
                      <a:pt x="1392" y="1"/>
                    </a:cubicBezTo>
                    <a:close/>
                    <a:moveTo>
                      <a:pt x="1346" y="1179"/>
                    </a:moveTo>
                    <a:cubicBezTo>
                      <a:pt x="1346" y="1213"/>
                      <a:pt x="1319" y="1240"/>
                      <a:pt x="1286" y="1240"/>
                    </a:cubicBezTo>
                    <a:cubicBezTo>
                      <a:pt x="239" y="1240"/>
                      <a:pt x="239" y="1240"/>
                      <a:pt x="239" y="1240"/>
                    </a:cubicBezTo>
                    <a:cubicBezTo>
                      <a:pt x="206" y="1240"/>
                      <a:pt x="179" y="1213"/>
                      <a:pt x="179" y="1179"/>
                    </a:cubicBezTo>
                    <a:cubicBezTo>
                      <a:pt x="179" y="607"/>
                      <a:pt x="179" y="607"/>
                      <a:pt x="179" y="607"/>
                    </a:cubicBezTo>
                    <a:cubicBezTo>
                      <a:pt x="179" y="574"/>
                      <a:pt x="206" y="547"/>
                      <a:pt x="239" y="547"/>
                    </a:cubicBezTo>
                    <a:cubicBezTo>
                      <a:pt x="1286" y="547"/>
                      <a:pt x="1286" y="547"/>
                      <a:pt x="1286" y="547"/>
                    </a:cubicBezTo>
                    <a:cubicBezTo>
                      <a:pt x="1319" y="547"/>
                      <a:pt x="1346" y="574"/>
                      <a:pt x="1346" y="607"/>
                    </a:cubicBezTo>
                    <a:lnTo>
                      <a:pt x="1346" y="1179"/>
                    </a:lnTo>
                    <a:close/>
                    <a:moveTo>
                      <a:pt x="1346" y="1179"/>
                    </a:moveTo>
                    <a:cubicBezTo>
                      <a:pt x="1346" y="1179"/>
                      <a:pt x="1346" y="1179"/>
                      <a:pt x="1346" y="117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80" name="Freeform 12"/>
              <p:cNvSpPr>
                <a:spLocks noEditPoints="1"/>
              </p:cNvSpPr>
              <p:nvPr/>
            </p:nvSpPr>
            <p:spPr bwMode="auto">
              <a:xfrm>
                <a:off x="-1181100" y="1501775"/>
                <a:ext cx="122238" cy="252413"/>
              </a:xfrm>
              <a:custGeom>
                <a:avLst/>
                <a:gdLst>
                  <a:gd name="T0" fmla="*/ 53 w 203"/>
                  <a:gd name="T1" fmla="*/ 416 h 416"/>
                  <a:gd name="T2" fmla="*/ 150 w 203"/>
                  <a:gd name="T3" fmla="*/ 416 h 416"/>
                  <a:gd name="T4" fmla="*/ 203 w 203"/>
                  <a:gd name="T5" fmla="*/ 363 h 416"/>
                  <a:gd name="T6" fmla="*/ 203 w 203"/>
                  <a:gd name="T7" fmla="*/ 53 h 416"/>
                  <a:gd name="T8" fmla="*/ 150 w 203"/>
                  <a:gd name="T9" fmla="*/ 0 h 416"/>
                  <a:gd name="T10" fmla="*/ 53 w 203"/>
                  <a:gd name="T11" fmla="*/ 0 h 416"/>
                  <a:gd name="T12" fmla="*/ 0 w 203"/>
                  <a:gd name="T13" fmla="*/ 53 h 416"/>
                  <a:gd name="T14" fmla="*/ 0 w 203"/>
                  <a:gd name="T15" fmla="*/ 363 h 416"/>
                  <a:gd name="T16" fmla="*/ 53 w 203"/>
                  <a:gd name="T17" fmla="*/ 416 h 416"/>
                  <a:gd name="T18" fmla="*/ 53 w 203"/>
                  <a:gd name="T19" fmla="*/ 416 h 416"/>
                  <a:gd name="T20" fmla="*/ 53 w 203"/>
                  <a:gd name="T21"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416">
                    <a:moveTo>
                      <a:pt x="53" y="416"/>
                    </a:moveTo>
                    <a:cubicBezTo>
                      <a:pt x="150" y="416"/>
                      <a:pt x="150" y="416"/>
                      <a:pt x="150" y="416"/>
                    </a:cubicBezTo>
                    <a:cubicBezTo>
                      <a:pt x="179" y="416"/>
                      <a:pt x="203" y="392"/>
                      <a:pt x="203" y="363"/>
                    </a:cubicBezTo>
                    <a:cubicBezTo>
                      <a:pt x="203" y="53"/>
                      <a:pt x="203" y="53"/>
                      <a:pt x="203" y="53"/>
                    </a:cubicBezTo>
                    <a:cubicBezTo>
                      <a:pt x="203" y="24"/>
                      <a:pt x="179" y="0"/>
                      <a:pt x="150" y="0"/>
                    </a:cubicBezTo>
                    <a:cubicBezTo>
                      <a:pt x="53" y="0"/>
                      <a:pt x="53" y="0"/>
                      <a:pt x="53" y="0"/>
                    </a:cubicBezTo>
                    <a:cubicBezTo>
                      <a:pt x="24" y="0"/>
                      <a:pt x="0" y="24"/>
                      <a:pt x="0" y="53"/>
                    </a:cubicBezTo>
                    <a:cubicBezTo>
                      <a:pt x="0" y="363"/>
                      <a:pt x="0" y="363"/>
                      <a:pt x="0" y="363"/>
                    </a:cubicBezTo>
                    <a:cubicBezTo>
                      <a:pt x="0" y="392"/>
                      <a:pt x="24" y="416"/>
                      <a:pt x="53" y="416"/>
                    </a:cubicBezTo>
                    <a:close/>
                    <a:moveTo>
                      <a:pt x="53" y="416"/>
                    </a:moveTo>
                    <a:cubicBezTo>
                      <a:pt x="53" y="416"/>
                      <a:pt x="53" y="416"/>
                      <a:pt x="53" y="4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81" name="Freeform 13"/>
              <p:cNvSpPr>
                <a:spLocks noEditPoints="1"/>
              </p:cNvSpPr>
              <p:nvPr/>
            </p:nvSpPr>
            <p:spPr bwMode="auto">
              <a:xfrm>
                <a:off x="-668338" y="1501775"/>
                <a:ext cx="123825" cy="252413"/>
              </a:xfrm>
              <a:custGeom>
                <a:avLst/>
                <a:gdLst>
                  <a:gd name="T0" fmla="*/ 53 w 203"/>
                  <a:gd name="T1" fmla="*/ 416 h 416"/>
                  <a:gd name="T2" fmla="*/ 150 w 203"/>
                  <a:gd name="T3" fmla="*/ 416 h 416"/>
                  <a:gd name="T4" fmla="*/ 203 w 203"/>
                  <a:gd name="T5" fmla="*/ 363 h 416"/>
                  <a:gd name="T6" fmla="*/ 203 w 203"/>
                  <a:gd name="T7" fmla="*/ 53 h 416"/>
                  <a:gd name="T8" fmla="*/ 150 w 203"/>
                  <a:gd name="T9" fmla="*/ 0 h 416"/>
                  <a:gd name="T10" fmla="*/ 53 w 203"/>
                  <a:gd name="T11" fmla="*/ 0 h 416"/>
                  <a:gd name="T12" fmla="*/ 0 w 203"/>
                  <a:gd name="T13" fmla="*/ 53 h 416"/>
                  <a:gd name="T14" fmla="*/ 0 w 203"/>
                  <a:gd name="T15" fmla="*/ 363 h 416"/>
                  <a:gd name="T16" fmla="*/ 53 w 203"/>
                  <a:gd name="T17" fmla="*/ 416 h 416"/>
                  <a:gd name="T18" fmla="*/ 53 w 203"/>
                  <a:gd name="T19" fmla="*/ 416 h 416"/>
                  <a:gd name="T20" fmla="*/ 53 w 203"/>
                  <a:gd name="T21"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416">
                    <a:moveTo>
                      <a:pt x="53" y="416"/>
                    </a:moveTo>
                    <a:cubicBezTo>
                      <a:pt x="150" y="416"/>
                      <a:pt x="150" y="416"/>
                      <a:pt x="150" y="416"/>
                    </a:cubicBezTo>
                    <a:cubicBezTo>
                      <a:pt x="179" y="416"/>
                      <a:pt x="203" y="392"/>
                      <a:pt x="203" y="363"/>
                    </a:cubicBezTo>
                    <a:cubicBezTo>
                      <a:pt x="203" y="53"/>
                      <a:pt x="203" y="53"/>
                      <a:pt x="203" y="53"/>
                    </a:cubicBezTo>
                    <a:cubicBezTo>
                      <a:pt x="203" y="24"/>
                      <a:pt x="179" y="0"/>
                      <a:pt x="150" y="0"/>
                    </a:cubicBezTo>
                    <a:cubicBezTo>
                      <a:pt x="53" y="0"/>
                      <a:pt x="53" y="0"/>
                      <a:pt x="53" y="0"/>
                    </a:cubicBezTo>
                    <a:cubicBezTo>
                      <a:pt x="24" y="0"/>
                      <a:pt x="0" y="24"/>
                      <a:pt x="0" y="53"/>
                    </a:cubicBezTo>
                    <a:cubicBezTo>
                      <a:pt x="0" y="363"/>
                      <a:pt x="0" y="363"/>
                      <a:pt x="0" y="363"/>
                    </a:cubicBezTo>
                    <a:cubicBezTo>
                      <a:pt x="0" y="392"/>
                      <a:pt x="24" y="416"/>
                      <a:pt x="53" y="416"/>
                    </a:cubicBezTo>
                    <a:close/>
                    <a:moveTo>
                      <a:pt x="53" y="416"/>
                    </a:moveTo>
                    <a:cubicBezTo>
                      <a:pt x="53" y="416"/>
                      <a:pt x="53" y="416"/>
                      <a:pt x="53" y="4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grpSp>
      </p:grpSp>
      <p:grpSp>
        <p:nvGrpSpPr>
          <p:cNvPr id="90" name="Group 89">
            <a:extLst>
              <a:ext uri="{FF2B5EF4-FFF2-40B4-BE49-F238E27FC236}">
                <a16:creationId xmlns:a16="http://schemas.microsoft.com/office/drawing/2014/main" xmlns="" id="{0C11BB21-879C-419F-8004-9F2B435D375F}"/>
              </a:ext>
            </a:extLst>
          </p:cNvPr>
          <p:cNvGrpSpPr/>
          <p:nvPr/>
        </p:nvGrpSpPr>
        <p:grpSpPr>
          <a:xfrm>
            <a:off x="2638388" y="2590843"/>
            <a:ext cx="226219" cy="226219"/>
            <a:chOff x="663575" y="2311401"/>
            <a:chExt cx="301625" cy="301625"/>
          </a:xfrm>
        </p:grpSpPr>
        <p:sp>
          <p:nvSpPr>
            <p:cNvPr id="91" name="Oval 90">
              <a:extLst>
                <a:ext uri="{FF2B5EF4-FFF2-40B4-BE49-F238E27FC236}">
                  <a16:creationId xmlns:a16="http://schemas.microsoft.com/office/drawing/2014/main" xmlns="" id="{AF270280-7B7A-436B-8DA9-2EEB2EE08F94}"/>
                </a:ext>
              </a:extLst>
            </p:cNvPr>
            <p:cNvSpPr/>
            <p:nvPr/>
          </p:nvSpPr>
          <p:spPr>
            <a:xfrm>
              <a:off x="663575" y="2311401"/>
              <a:ext cx="301625" cy="301625"/>
            </a:xfrm>
            <a:prstGeom prst="ellipse">
              <a:avLst/>
            </a:prstGeom>
            <a:solidFill>
              <a:schemeClr val="bg1"/>
            </a:solidFill>
            <a:ln>
              <a:noFill/>
            </a:ln>
          </p:spPr>
          <p:txBody>
            <a:bodyPr vert="horz" wrap="square" lIns="68580" tIns="67500" rIns="68580" bIns="67500" numCol="1" rtlCol="0" anchor="t" anchorCtr="0" compatLnSpc="1">
              <a:prstTxWarp prst="textNoShape">
                <a:avLst/>
              </a:prstTxWarp>
              <a:noAutofit/>
            </a:bodyPr>
            <a:lstStyle/>
            <a:p>
              <a:pPr defTabSz="685800" eaLnBrk="0" fontAlgn="base" hangingPunct="0">
                <a:spcBef>
                  <a:spcPct val="50000"/>
                </a:spcBef>
                <a:spcAft>
                  <a:spcPct val="0"/>
                </a:spcAft>
                <a:defRPr/>
              </a:pPr>
              <a:endParaRPr lang="en-GB" sz="1500" dirty="0" err="1">
                <a:solidFill>
                  <a:srgbClr val="000000"/>
                </a:solidFill>
                <a:latin typeface="Times New Roman" panose="02020603050405020304" pitchFamily="18" charset="0"/>
                <a:cs typeface="Times New Roman" panose="02020603050405020304" pitchFamily="18" charset="0"/>
              </a:endParaRPr>
            </a:p>
          </p:txBody>
        </p:sp>
        <p:grpSp>
          <p:nvGrpSpPr>
            <p:cNvPr id="92" name="Group 91">
              <a:extLst>
                <a:ext uri="{FF2B5EF4-FFF2-40B4-BE49-F238E27FC236}">
                  <a16:creationId xmlns:a16="http://schemas.microsoft.com/office/drawing/2014/main" xmlns="" id="{C2D3D719-4E73-4599-BF9C-D9E914E9A7F1}"/>
                </a:ext>
              </a:extLst>
            </p:cNvPr>
            <p:cNvGrpSpPr/>
            <p:nvPr/>
          </p:nvGrpSpPr>
          <p:grpSpPr>
            <a:xfrm>
              <a:off x="728370" y="2374127"/>
              <a:ext cx="172035" cy="176173"/>
              <a:chOff x="-1323975" y="1501775"/>
              <a:chExt cx="923925" cy="946150"/>
            </a:xfrm>
            <a:solidFill>
              <a:srgbClr val="005257"/>
            </a:solidFill>
          </p:grpSpPr>
          <p:sp>
            <p:nvSpPr>
              <p:cNvPr id="93" name="Freeform 5">
                <a:extLst>
                  <a:ext uri="{FF2B5EF4-FFF2-40B4-BE49-F238E27FC236}">
                    <a16:creationId xmlns:a16="http://schemas.microsoft.com/office/drawing/2014/main" xmlns="" id="{BF14BFA0-64DA-4BA2-8CE5-2EADF45F5012}"/>
                  </a:ext>
                </a:extLst>
              </p:cNvPr>
              <p:cNvSpPr>
                <a:spLocks noEditPoints="1"/>
              </p:cNvSpPr>
              <p:nvPr/>
            </p:nvSpPr>
            <p:spPr bwMode="auto">
              <a:xfrm>
                <a:off x="-1108075" y="2001838"/>
                <a:ext cx="117475" cy="119063"/>
              </a:xfrm>
              <a:custGeom>
                <a:avLst/>
                <a:gdLst>
                  <a:gd name="T0" fmla="*/ 195 w 195"/>
                  <a:gd name="T1" fmla="*/ 36 h 195"/>
                  <a:gd name="T2" fmla="*/ 159 w 195"/>
                  <a:gd name="T3" fmla="*/ 0 h 195"/>
                  <a:gd name="T4" fmla="*/ 36 w 195"/>
                  <a:gd name="T5" fmla="*/ 0 h 195"/>
                  <a:gd name="T6" fmla="*/ 0 w 195"/>
                  <a:gd name="T7" fmla="*/ 36 h 195"/>
                  <a:gd name="T8" fmla="*/ 0 w 195"/>
                  <a:gd name="T9" fmla="*/ 159 h 195"/>
                  <a:gd name="T10" fmla="*/ 36 w 195"/>
                  <a:gd name="T11" fmla="*/ 195 h 195"/>
                  <a:gd name="T12" fmla="*/ 159 w 195"/>
                  <a:gd name="T13" fmla="*/ 195 h 195"/>
                  <a:gd name="T14" fmla="*/ 195 w 195"/>
                  <a:gd name="T15" fmla="*/ 159 h 195"/>
                  <a:gd name="T16" fmla="*/ 195 w 195"/>
                  <a:gd name="T17" fmla="*/ 36 h 195"/>
                  <a:gd name="T18" fmla="*/ 195 w 195"/>
                  <a:gd name="T19" fmla="*/ 36 h 195"/>
                  <a:gd name="T20" fmla="*/ 195 w 195"/>
                  <a:gd name="T21" fmla="*/ 3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5">
                    <a:moveTo>
                      <a:pt x="195" y="36"/>
                    </a:moveTo>
                    <a:cubicBezTo>
                      <a:pt x="195" y="16"/>
                      <a:pt x="179" y="0"/>
                      <a:pt x="159" y="0"/>
                    </a:cubicBezTo>
                    <a:cubicBezTo>
                      <a:pt x="36" y="0"/>
                      <a:pt x="36" y="0"/>
                      <a:pt x="36" y="0"/>
                    </a:cubicBezTo>
                    <a:cubicBezTo>
                      <a:pt x="16" y="0"/>
                      <a:pt x="0" y="16"/>
                      <a:pt x="0" y="36"/>
                    </a:cubicBezTo>
                    <a:cubicBezTo>
                      <a:pt x="0" y="159"/>
                      <a:pt x="0" y="159"/>
                      <a:pt x="0" y="159"/>
                    </a:cubicBezTo>
                    <a:cubicBezTo>
                      <a:pt x="0" y="179"/>
                      <a:pt x="16" y="195"/>
                      <a:pt x="36" y="195"/>
                    </a:cubicBezTo>
                    <a:cubicBezTo>
                      <a:pt x="159" y="195"/>
                      <a:pt x="159" y="195"/>
                      <a:pt x="159" y="195"/>
                    </a:cubicBezTo>
                    <a:cubicBezTo>
                      <a:pt x="179" y="195"/>
                      <a:pt x="195" y="179"/>
                      <a:pt x="195" y="159"/>
                    </a:cubicBezTo>
                    <a:lnTo>
                      <a:pt x="195" y="36"/>
                    </a:lnTo>
                    <a:close/>
                    <a:moveTo>
                      <a:pt x="195" y="36"/>
                    </a:moveTo>
                    <a:cubicBezTo>
                      <a:pt x="195" y="36"/>
                      <a:pt x="195" y="36"/>
                      <a:pt x="195" y="3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96" name="Freeform 6">
                <a:extLst>
                  <a:ext uri="{FF2B5EF4-FFF2-40B4-BE49-F238E27FC236}">
                    <a16:creationId xmlns:a16="http://schemas.microsoft.com/office/drawing/2014/main" xmlns="" id="{1C35C49A-8BE3-48AD-B95B-C4932207F116}"/>
                  </a:ext>
                </a:extLst>
              </p:cNvPr>
              <p:cNvSpPr>
                <a:spLocks noEditPoints="1"/>
              </p:cNvSpPr>
              <p:nvPr/>
            </p:nvSpPr>
            <p:spPr bwMode="auto">
              <a:xfrm>
                <a:off x="-922338" y="2001838"/>
                <a:ext cx="119063" cy="119063"/>
              </a:xfrm>
              <a:custGeom>
                <a:avLst/>
                <a:gdLst>
                  <a:gd name="T0" fmla="*/ 195 w 195"/>
                  <a:gd name="T1" fmla="*/ 36 h 195"/>
                  <a:gd name="T2" fmla="*/ 160 w 195"/>
                  <a:gd name="T3" fmla="*/ 0 h 195"/>
                  <a:gd name="T4" fmla="*/ 36 w 195"/>
                  <a:gd name="T5" fmla="*/ 0 h 195"/>
                  <a:gd name="T6" fmla="*/ 0 w 195"/>
                  <a:gd name="T7" fmla="*/ 36 h 195"/>
                  <a:gd name="T8" fmla="*/ 0 w 195"/>
                  <a:gd name="T9" fmla="*/ 159 h 195"/>
                  <a:gd name="T10" fmla="*/ 36 w 195"/>
                  <a:gd name="T11" fmla="*/ 195 h 195"/>
                  <a:gd name="T12" fmla="*/ 160 w 195"/>
                  <a:gd name="T13" fmla="*/ 195 h 195"/>
                  <a:gd name="T14" fmla="*/ 195 w 195"/>
                  <a:gd name="T15" fmla="*/ 159 h 195"/>
                  <a:gd name="T16" fmla="*/ 195 w 195"/>
                  <a:gd name="T17" fmla="*/ 36 h 195"/>
                  <a:gd name="T18" fmla="*/ 195 w 195"/>
                  <a:gd name="T19" fmla="*/ 36 h 195"/>
                  <a:gd name="T20" fmla="*/ 195 w 195"/>
                  <a:gd name="T21" fmla="*/ 3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5">
                    <a:moveTo>
                      <a:pt x="195" y="36"/>
                    </a:moveTo>
                    <a:cubicBezTo>
                      <a:pt x="195" y="16"/>
                      <a:pt x="179" y="0"/>
                      <a:pt x="160" y="0"/>
                    </a:cubicBezTo>
                    <a:cubicBezTo>
                      <a:pt x="36" y="0"/>
                      <a:pt x="36" y="0"/>
                      <a:pt x="36" y="0"/>
                    </a:cubicBezTo>
                    <a:cubicBezTo>
                      <a:pt x="16" y="0"/>
                      <a:pt x="0" y="16"/>
                      <a:pt x="0" y="36"/>
                    </a:cubicBezTo>
                    <a:cubicBezTo>
                      <a:pt x="0" y="159"/>
                      <a:pt x="0" y="159"/>
                      <a:pt x="0" y="159"/>
                    </a:cubicBezTo>
                    <a:cubicBezTo>
                      <a:pt x="0" y="179"/>
                      <a:pt x="16" y="195"/>
                      <a:pt x="36" y="195"/>
                    </a:cubicBezTo>
                    <a:cubicBezTo>
                      <a:pt x="160" y="195"/>
                      <a:pt x="160" y="195"/>
                      <a:pt x="160" y="195"/>
                    </a:cubicBezTo>
                    <a:cubicBezTo>
                      <a:pt x="179" y="195"/>
                      <a:pt x="195" y="179"/>
                      <a:pt x="195" y="159"/>
                    </a:cubicBezTo>
                    <a:lnTo>
                      <a:pt x="195" y="36"/>
                    </a:lnTo>
                    <a:close/>
                    <a:moveTo>
                      <a:pt x="195" y="36"/>
                    </a:moveTo>
                    <a:cubicBezTo>
                      <a:pt x="195" y="36"/>
                      <a:pt x="195" y="36"/>
                      <a:pt x="195" y="3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97" name="Freeform 7">
                <a:extLst>
                  <a:ext uri="{FF2B5EF4-FFF2-40B4-BE49-F238E27FC236}">
                    <a16:creationId xmlns:a16="http://schemas.microsoft.com/office/drawing/2014/main" xmlns="" id="{3A60E992-36CD-4491-8AB2-A01DB725EBAD}"/>
                  </a:ext>
                </a:extLst>
              </p:cNvPr>
              <p:cNvSpPr>
                <a:spLocks noEditPoints="1"/>
              </p:cNvSpPr>
              <p:nvPr/>
            </p:nvSpPr>
            <p:spPr bwMode="auto">
              <a:xfrm>
                <a:off x="-733425" y="2001838"/>
                <a:ext cx="117475" cy="119063"/>
              </a:xfrm>
              <a:custGeom>
                <a:avLst/>
                <a:gdLst>
                  <a:gd name="T0" fmla="*/ 194 w 194"/>
                  <a:gd name="T1" fmla="*/ 36 h 195"/>
                  <a:gd name="T2" fmla="*/ 159 w 194"/>
                  <a:gd name="T3" fmla="*/ 0 h 195"/>
                  <a:gd name="T4" fmla="*/ 35 w 194"/>
                  <a:gd name="T5" fmla="*/ 0 h 195"/>
                  <a:gd name="T6" fmla="*/ 0 w 194"/>
                  <a:gd name="T7" fmla="*/ 36 h 195"/>
                  <a:gd name="T8" fmla="*/ 0 w 194"/>
                  <a:gd name="T9" fmla="*/ 159 h 195"/>
                  <a:gd name="T10" fmla="*/ 35 w 194"/>
                  <a:gd name="T11" fmla="*/ 195 h 195"/>
                  <a:gd name="T12" fmla="*/ 159 w 194"/>
                  <a:gd name="T13" fmla="*/ 195 h 195"/>
                  <a:gd name="T14" fmla="*/ 194 w 194"/>
                  <a:gd name="T15" fmla="*/ 159 h 195"/>
                  <a:gd name="T16" fmla="*/ 194 w 194"/>
                  <a:gd name="T17" fmla="*/ 36 h 195"/>
                  <a:gd name="T18" fmla="*/ 194 w 194"/>
                  <a:gd name="T19" fmla="*/ 36 h 195"/>
                  <a:gd name="T20" fmla="*/ 194 w 194"/>
                  <a:gd name="T21" fmla="*/ 3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95">
                    <a:moveTo>
                      <a:pt x="194" y="36"/>
                    </a:moveTo>
                    <a:cubicBezTo>
                      <a:pt x="194" y="16"/>
                      <a:pt x="178" y="0"/>
                      <a:pt x="159" y="0"/>
                    </a:cubicBezTo>
                    <a:cubicBezTo>
                      <a:pt x="35" y="0"/>
                      <a:pt x="35" y="0"/>
                      <a:pt x="35" y="0"/>
                    </a:cubicBezTo>
                    <a:cubicBezTo>
                      <a:pt x="16" y="0"/>
                      <a:pt x="0" y="16"/>
                      <a:pt x="0" y="36"/>
                    </a:cubicBezTo>
                    <a:cubicBezTo>
                      <a:pt x="0" y="159"/>
                      <a:pt x="0" y="159"/>
                      <a:pt x="0" y="159"/>
                    </a:cubicBezTo>
                    <a:cubicBezTo>
                      <a:pt x="0" y="179"/>
                      <a:pt x="16" y="195"/>
                      <a:pt x="35" y="195"/>
                    </a:cubicBezTo>
                    <a:cubicBezTo>
                      <a:pt x="159" y="195"/>
                      <a:pt x="159" y="195"/>
                      <a:pt x="159" y="195"/>
                    </a:cubicBezTo>
                    <a:cubicBezTo>
                      <a:pt x="178" y="195"/>
                      <a:pt x="194" y="179"/>
                      <a:pt x="194" y="159"/>
                    </a:cubicBezTo>
                    <a:lnTo>
                      <a:pt x="194" y="36"/>
                    </a:lnTo>
                    <a:close/>
                    <a:moveTo>
                      <a:pt x="194" y="36"/>
                    </a:moveTo>
                    <a:cubicBezTo>
                      <a:pt x="194" y="36"/>
                      <a:pt x="194" y="36"/>
                      <a:pt x="194" y="3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98" name="Freeform 8">
                <a:extLst>
                  <a:ext uri="{FF2B5EF4-FFF2-40B4-BE49-F238E27FC236}">
                    <a16:creationId xmlns:a16="http://schemas.microsoft.com/office/drawing/2014/main" xmlns="" id="{5AB3E327-F4BE-43E6-ACC1-63494340A612}"/>
                  </a:ext>
                </a:extLst>
              </p:cNvPr>
              <p:cNvSpPr>
                <a:spLocks noEditPoints="1"/>
              </p:cNvSpPr>
              <p:nvPr/>
            </p:nvSpPr>
            <p:spPr bwMode="auto">
              <a:xfrm>
                <a:off x="-1108075" y="2190750"/>
                <a:ext cx="117475" cy="115888"/>
              </a:xfrm>
              <a:custGeom>
                <a:avLst/>
                <a:gdLst>
                  <a:gd name="T0" fmla="*/ 195 w 195"/>
                  <a:gd name="T1" fmla="*/ 35 h 194"/>
                  <a:gd name="T2" fmla="*/ 159 w 195"/>
                  <a:gd name="T3" fmla="*/ 0 h 194"/>
                  <a:gd name="T4" fmla="*/ 36 w 195"/>
                  <a:gd name="T5" fmla="*/ 0 h 194"/>
                  <a:gd name="T6" fmla="*/ 0 w 195"/>
                  <a:gd name="T7" fmla="*/ 35 h 194"/>
                  <a:gd name="T8" fmla="*/ 0 w 195"/>
                  <a:gd name="T9" fmla="*/ 159 h 194"/>
                  <a:gd name="T10" fmla="*/ 36 w 195"/>
                  <a:gd name="T11" fmla="*/ 194 h 194"/>
                  <a:gd name="T12" fmla="*/ 159 w 195"/>
                  <a:gd name="T13" fmla="*/ 194 h 194"/>
                  <a:gd name="T14" fmla="*/ 195 w 195"/>
                  <a:gd name="T15" fmla="*/ 159 h 194"/>
                  <a:gd name="T16" fmla="*/ 195 w 195"/>
                  <a:gd name="T17" fmla="*/ 35 h 194"/>
                  <a:gd name="T18" fmla="*/ 195 w 195"/>
                  <a:gd name="T19" fmla="*/ 35 h 194"/>
                  <a:gd name="T20" fmla="*/ 195 w 195"/>
                  <a:gd name="T21" fmla="*/ 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4">
                    <a:moveTo>
                      <a:pt x="195" y="35"/>
                    </a:moveTo>
                    <a:cubicBezTo>
                      <a:pt x="195" y="15"/>
                      <a:pt x="179" y="0"/>
                      <a:pt x="159" y="0"/>
                    </a:cubicBezTo>
                    <a:cubicBezTo>
                      <a:pt x="36" y="0"/>
                      <a:pt x="36" y="0"/>
                      <a:pt x="36" y="0"/>
                    </a:cubicBezTo>
                    <a:cubicBezTo>
                      <a:pt x="16" y="0"/>
                      <a:pt x="0" y="15"/>
                      <a:pt x="0" y="35"/>
                    </a:cubicBezTo>
                    <a:cubicBezTo>
                      <a:pt x="0" y="159"/>
                      <a:pt x="0" y="159"/>
                      <a:pt x="0" y="159"/>
                    </a:cubicBezTo>
                    <a:cubicBezTo>
                      <a:pt x="0" y="178"/>
                      <a:pt x="16" y="194"/>
                      <a:pt x="36" y="194"/>
                    </a:cubicBezTo>
                    <a:cubicBezTo>
                      <a:pt x="159" y="194"/>
                      <a:pt x="159" y="194"/>
                      <a:pt x="159" y="194"/>
                    </a:cubicBezTo>
                    <a:cubicBezTo>
                      <a:pt x="179" y="194"/>
                      <a:pt x="195" y="178"/>
                      <a:pt x="195" y="159"/>
                    </a:cubicBezTo>
                    <a:lnTo>
                      <a:pt x="195" y="35"/>
                    </a:lnTo>
                    <a:close/>
                    <a:moveTo>
                      <a:pt x="195" y="35"/>
                    </a:moveTo>
                    <a:cubicBezTo>
                      <a:pt x="195" y="35"/>
                      <a:pt x="195" y="35"/>
                      <a:pt x="195" y="3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99" name="Freeform 9">
                <a:extLst>
                  <a:ext uri="{FF2B5EF4-FFF2-40B4-BE49-F238E27FC236}">
                    <a16:creationId xmlns:a16="http://schemas.microsoft.com/office/drawing/2014/main" xmlns="" id="{21DD0731-35C7-4946-A136-889A832183F1}"/>
                  </a:ext>
                </a:extLst>
              </p:cNvPr>
              <p:cNvSpPr>
                <a:spLocks noEditPoints="1"/>
              </p:cNvSpPr>
              <p:nvPr/>
            </p:nvSpPr>
            <p:spPr bwMode="auto">
              <a:xfrm>
                <a:off x="-922338" y="2190750"/>
                <a:ext cx="119063" cy="115888"/>
              </a:xfrm>
              <a:custGeom>
                <a:avLst/>
                <a:gdLst>
                  <a:gd name="T0" fmla="*/ 195 w 195"/>
                  <a:gd name="T1" fmla="*/ 35 h 194"/>
                  <a:gd name="T2" fmla="*/ 160 w 195"/>
                  <a:gd name="T3" fmla="*/ 0 h 194"/>
                  <a:gd name="T4" fmla="*/ 36 w 195"/>
                  <a:gd name="T5" fmla="*/ 0 h 194"/>
                  <a:gd name="T6" fmla="*/ 0 w 195"/>
                  <a:gd name="T7" fmla="*/ 35 h 194"/>
                  <a:gd name="T8" fmla="*/ 0 w 195"/>
                  <a:gd name="T9" fmla="*/ 159 h 194"/>
                  <a:gd name="T10" fmla="*/ 36 w 195"/>
                  <a:gd name="T11" fmla="*/ 194 h 194"/>
                  <a:gd name="T12" fmla="*/ 160 w 195"/>
                  <a:gd name="T13" fmla="*/ 194 h 194"/>
                  <a:gd name="T14" fmla="*/ 195 w 195"/>
                  <a:gd name="T15" fmla="*/ 159 h 194"/>
                  <a:gd name="T16" fmla="*/ 195 w 195"/>
                  <a:gd name="T17" fmla="*/ 35 h 194"/>
                  <a:gd name="T18" fmla="*/ 195 w 195"/>
                  <a:gd name="T19" fmla="*/ 35 h 194"/>
                  <a:gd name="T20" fmla="*/ 195 w 195"/>
                  <a:gd name="T21" fmla="*/ 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4">
                    <a:moveTo>
                      <a:pt x="195" y="35"/>
                    </a:moveTo>
                    <a:cubicBezTo>
                      <a:pt x="195" y="15"/>
                      <a:pt x="179" y="0"/>
                      <a:pt x="160" y="0"/>
                    </a:cubicBezTo>
                    <a:cubicBezTo>
                      <a:pt x="36" y="0"/>
                      <a:pt x="36" y="0"/>
                      <a:pt x="36" y="0"/>
                    </a:cubicBezTo>
                    <a:cubicBezTo>
                      <a:pt x="16" y="0"/>
                      <a:pt x="0" y="15"/>
                      <a:pt x="0" y="35"/>
                    </a:cubicBezTo>
                    <a:cubicBezTo>
                      <a:pt x="0" y="159"/>
                      <a:pt x="0" y="159"/>
                      <a:pt x="0" y="159"/>
                    </a:cubicBezTo>
                    <a:cubicBezTo>
                      <a:pt x="0" y="178"/>
                      <a:pt x="16" y="194"/>
                      <a:pt x="36" y="194"/>
                    </a:cubicBezTo>
                    <a:cubicBezTo>
                      <a:pt x="160" y="194"/>
                      <a:pt x="160" y="194"/>
                      <a:pt x="160" y="194"/>
                    </a:cubicBezTo>
                    <a:cubicBezTo>
                      <a:pt x="179" y="194"/>
                      <a:pt x="195" y="178"/>
                      <a:pt x="195" y="159"/>
                    </a:cubicBezTo>
                    <a:lnTo>
                      <a:pt x="195" y="35"/>
                    </a:lnTo>
                    <a:close/>
                    <a:moveTo>
                      <a:pt x="195" y="35"/>
                    </a:moveTo>
                    <a:cubicBezTo>
                      <a:pt x="195" y="35"/>
                      <a:pt x="195" y="35"/>
                      <a:pt x="195" y="3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00" name="Freeform 10">
                <a:extLst>
                  <a:ext uri="{FF2B5EF4-FFF2-40B4-BE49-F238E27FC236}">
                    <a16:creationId xmlns:a16="http://schemas.microsoft.com/office/drawing/2014/main" xmlns="" id="{B2F771AF-2DAC-43E5-9AD1-A39F1E2760F1}"/>
                  </a:ext>
                </a:extLst>
              </p:cNvPr>
              <p:cNvSpPr>
                <a:spLocks noEditPoints="1"/>
              </p:cNvSpPr>
              <p:nvPr/>
            </p:nvSpPr>
            <p:spPr bwMode="auto">
              <a:xfrm>
                <a:off x="-733425" y="2190750"/>
                <a:ext cx="117475" cy="115888"/>
              </a:xfrm>
              <a:custGeom>
                <a:avLst/>
                <a:gdLst>
                  <a:gd name="T0" fmla="*/ 194 w 194"/>
                  <a:gd name="T1" fmla="*/ 35 h 194"/>
                  <a:gd name="T2" fmla="*/ 159 w 194"/>
                  <a:gd name="T3" fmla="*/ 0 h 194"/>
                  <a:gd name="T4" fmla="*/ 35 w 194"/>
                  <a:gd name="T5" fmla="*/ 0 h 194"/>
                  <a:gd name="T6" fmla="*/ 0 w 194"/>
                  <a:gd name="T7" fmla="*/ 35 h 194"/>
                  <a:gd name="T8" fmla="*/ 0 w 194"/>
                  <a:gd name="T9" fmla="*/ 159 h 194"/>
                  <a:gd name="T10" fmla="*/ 35 w 194"/>
                  <a:gd name="T11" fmla="*/ 194 h 194"/>
                  <a:gd name="T12" fmla="*/ 159 w 194"/>
                  <a:gd name="T13" fmla="*/ 194 h 194"/>
                  <a:gd name="T14" fmla="*/ 194 w 194"/>
                  <a:gd name="T15" fmla="*/ 159 h 194"/>
                  <a:gd name="T16" fmla="*/ 194 w 194"/>
                  <a:gd name="T17" fmla="*/ 35 h 194"/>
                  <a:gd name="T18" fmla="*/ 194 w 194"/>
                  <a:gd name="T19" fmla="*/ 35 h 194"/>
                  <a:gd name="T20" fmla="*/ 194 w 194"/>
                  <a:gd name="T21" fmla="*/ 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94">
                    <a:moveTo>
                      <a:pt x="194" y="35"/>
                    </a:moveTo>
                    <a:cubicBezTo>
                      <a:pt x="194" y="15"/>
                      <a:pt x="178" y="0"/>
                      <a:pt x="159" y="0"/>
                    </a:cubicBezTo>
                    <a:cubicBezTo>
                      <a:pt x="35" y="0"/>
                      <a:pt x="35" y="0"/>
                      <a:pt x="35" y="0"/>
                    </a:cubicBezTo>
                    <a:cubicBezTo>
                      <a:pt x="16" y="0"/>
                      <a:pt x="0" y="15"/>
                      <a:pt x="0" y="35"/>
                    </a:cubicBezTo>
                    <a:cubicBezTo>
                      <a:pt x="0" y="159"/>
                      <a:pt x="0" y="159"/>
                      <a:pt x="0" y="159"/>
                    </a:cubicBezTo>
                    <a:cubicBezTo>
                      <a:pt x="0" y="178"/>
                      <a:pt x="16" y="194"/>
                      <a:pt x="35" y="194"/>
                    </a:cubicBezTo>
                    <a:cubicBezTo>
                      <a:pt x="159" y="194"/>
                      <a:pt x="159" y="194"/>
                      <a:pt x="159" y="194"/>
                    </a:cubicBezTo>
                    <a:cubicBezTo>
                      <a:pt x="178" y="194"/>
                      <a:pt x="194" y="178"/>
                      <a:pt x="194" y="159"/>
                    </a:cubicBezTo>
                    <a:lnTo>
                      <a:pt x="194" y="35"/>
                    </a:lnTo>
                    <a:close/>
                    <a:moveTo>
                      <a:pt x="194" y="35"/>
                    </a:moveTo>
                    <a:cubicBezTo>
                      <a:pt x="194" y="35"/>
                      <a:pt x="194" y="35"/>
                      <a:pt x="194" y="3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01" name="Freeform 11">
                <a:extLst>
                  <a:ext uri="{FF2B5EF4-FFF2-40B4-BE49-F238E27FC236}">
                    <a16:creationId xmlns:a16="http://schemas.microsoft.com/office/drawing/2014/main" xmlns="" id="{D62794BC-8741-4D63-93B6-E6474CD7A444}"/>
                  </a:ext>
                </a:extLst>
              </p:cNvPr>
              <p:cNvSpPr>
                <a:spLocks noEditPoints="1"/>
              </p:cNvSpPr>
              <p:nvPr/>
            </p:nvSpPr>
            <p:spPr bwMode="auto">
              <a:xfrm>
                <a:off x="-1323975" y="1606550"/>
                <a:ext cx="923925" cy="841375"/>
              </a:xfrm>
              <a:custGeom>
                <a:avLst/>
                <a:gdLst>
                  <a:gd name="T0" fmla="*/ 1392 w 1527"/>
                  <a:gd name="T1" fmla="*/ 1 h 1389"/>
                  <a:gd name="T2" fmla="*/ 1392 w 1527"/>
                  <a:gd name="T3" fmla="*/ 190 h 1389"/>
                  <a:gd name="T4" fmla="*/ 1237 w 1527"/>
                  <a:gd name="T5" fmla="*/ 344 h 1389"/>
                  <a:gd name="T6" fmla="*/ 1139 w 1527"/>
                  <a:gd name="T7" fmla="*/ 344 h 1389"/>
                  <a:gd name="T8" fmla="*/ 984 w 1527"/>
                  <a:gd name="T9" fmla="*/ 190 h 1389"/>
                  <a:gd name="T10" fmla="*/ 984 w 1527"/>
                  <a:gd name="T11" fmla="*/ 0 h 1389"/>
                  <a:gd name="T12" fmla="*/ 544 w 1527"/>
                  <a:gd name="T13" fmla="*/ 0 h 1389"/>
                  <a:gd name="T14" fmla="*/ 544 w 1527"/>
                  <a:gd name="T15" fmla="*/ 190 h 1389"/>
                  <a:gd name="T16" fmla="*/ 388 w 1527"/>
                  <a:gd name="T17" fmla="*/ 344 h 1389"/>
                  <a:gd name="T18" fmla="*/ 291 w 1527"/>
                  <a:gd name="T19" fmla="*/ 344 h 1389"/>
                  <a:gd name="T20" fmla="*/ 136 w 1527"/>
                  <a:gd name="T21" fmla="*/ 190 h 1389"/>
                  <a:gd name="T22" fmla="*/ 136 w 1527"/>
                  <a:gd name="T23" fmla="*/ 1 h 1389"/>
                  <a:gd name="T24" fmla="*/ 0 w 1527"/>
                  <a:gd name="T25" fmla="*/ 141 h 1389"/>
                  <a:gd name="T26" fmla="*/ 0 w 1527"/>
                  <a:gd name="T27" fmla="*/ 1248 h 1389"/>
                  <a:gd name="T28" fmla="*/ 140 w 1527"/>
                  <a:gd name="T29" fmla="*/ 1389 h 1389"/>
                  <a:gd name="T30" fmla="*/ 1387 w 1527"/>
                  <a:gd name="T31" fmla="*/ 1389 h 1389"/>
                  <a:gd name="T32" fmla="*/ 1527 w 1527"/>
                  <a:gd name="T33" fmla="*/ 1248 h 1389"/>
                  <a:gd name="T34" fmla="*/ 1527 w 1527"/>
                  <a:gd name="T35" fmla="*/ 141 h 1389"/>
                  <a:gd name="T36" fmla="*/ 1392 w 1527"/>
                  <a:gd name="T37" fmla="*/ 1 h 1389"/>
                  <a:gd name="T38" fmla="*/ 1346 w 1527"/>
                  <a:gd name="T39" fmla="*/ 1179 h 1389"/>
                  <a:gd name="T40" fmla="*/ 1286 w 1527"/>
                  <a:gd name="T41" fmla="*/ 1240 h 1389"/>
                  <a:gd name="T42" fmla="*/ 239 w 1527"/>
                  <a:gd name="T43" fmla="*/ 1240 h 1389"/>
                  <a:gd name="T44" fmla="*/ 179 w 1527"/>
                  <a:gd name="T45" fmla="*/ 1179 h 1389"/>
                  <a:gd name="T46" fmla="*/ 179 w 1527"/>
                  <a:gd name="T47" fmla="*/ 607 h 1389"/>
                  <a:gd name="T48" fmla="*/ 239 w 1527"/>
                  <a:gd name="T49" fmla="*/ 547 h 1389"/>
                  <a:gd name="T50" fmla="*/ 1286 w 1527"/>
                  <a:gd name="T51" fmla="*/ 547 h 1389"/>
                  <a:gd name="T52" fmla="*/ 1346 w 1527"/>
                  <a:gd name="T53" fmla="*/ 607 h 1389"/>
                  <a:gd name="T54" fmla="*/ 1346 w 1527"/>
                  <a:gd name="T55" fmla="*/ 1179 h 1389"/>
                  <a:gd name="T56" fmla="*/ 1346 w 1527"/>
                  <a:gd name="T57" fmla="*/ 1179 h 1389"/>
                  <a:gd name="T58" fmla="*/ 1346 w 1527"/>
                  <a:gd name="T59" fmla="*/ 1179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1389">
                    <a:moveTo>
                      <a:pt x="1392" y="1"/>
                    </a:moveTo>
                    <a:cubicBezTo>
                      <a:pt x="1392" y="190"/>
                      <a:pt x="1392" y="190"/>
                      <a:pt x="1392" y="190"/>
                    </a:cubicBezTo>
                    <a:cubicBezTo>
                      <a:pt x="1392" y="275"/>
                      <a:pt x="1322" y="344"/>
                      <a:pt x="1237" y="344"/>
                    </a:cubicBezTo>
                    <a:cubicBezTo>
                      <a:pt x="1139" y="344"/>
                      <a:pt x="1139" y="344"/>
                      <a:pt x="1139" y="344"/>
                    </a:cubicBezTo>
                    <a:cubicBezTo>
                      <a:pt x="1054" y="344"/>
                      <a:pt x="984" y="275"/>
                      <a:pt x="984" y="190"/>
                    </a:cubicBezTo>
                    <a:cubicBezTo>
                      <a:pt x="984" y="0"/>
                      <a:pt x="984" y="0"/>
                      <a:pt x="984" y="0"/>
                    </a:cubicBezTo>
                    <a:cubicBezTo>
                      <a:pt x="544" y="0"/>
                      <a:pt x="544" y="0"/>
                      <a:pt x="544" y="0"/>
                    </a:cubicBezTo>
                    <a:cubicBezTo>
                      <a:pt x="544" y="190"/>
                      <a:pt x="544" y="190"/>
                      <a:pt x="544" y="190"/>
                    </a:cubicBezTo>
                    <a:cubicBezTo>
                      <a:pt x="544" y="275"/>
                      <a:pt x="474" y="344"/>
                      <a:pt x="388" y="344"/>
                    </a:cubicBezTo>
                    <a:cubicBezTo>
                      <a:pt x="291" y="344"/>
                      <a:pt x="291" y="344"/>
                      <a:pt x="291" y="344"/>
                    </a:cubicBezTo>
                    <a:cubicBezTo>
                      <a:pt x="205" y="344"/>
                      <a:pt x="136" y="275"/>
                      <a:pt x="136" y="190"/>
                    </a:cubicBezTo>
                    <a:cubicBezTo>
                      <a:pt x="136" y="1"/>
                      <a:pt x="136" y="1"/>
                      <a:pt x="136" y="1"/>
                    </a:cubicBezTo>
                    <a:cubicBezTo>
                      <a:pt x="61" y="3"/>
                      <a:pt x="0" y="65"/>
                      <a:pt x="0" y="141"/>
                    </a:cubicBezTo>
                    <a:cubicBezTo>
                      <a:pt x="0" y="1248"/>
                      <a:pt x="0" y="1248"/>
                      <a:pt x="0" y="1248"/>
                    </a:cubicBezTo>
                    <a:cubicBezTo>
                      <a:pt x="0" y="1326"/>
                      <a:pt x="63" y="1389"/>
                      <a:pt x="140" y="1389"/>
                    </a:cubicBezTo>
                    <a:cubicBezTo>
                      <a:pt x="1387" y="1389"/>
                      <a:pt x="1387" y="1389"/>
                      <a:pt x="1387" y="1389"/>
                    </a:cubicBezTo>
                    <a:cubicBezTo>
                      <a:pt x="1465" y="1389"/>
                      <a:pt x="1527" y="1325"/>
                      <a:pt x="1527" y="1248"/>
                    </a:cubicBezTo>
                    <a:cubicBezTo>
                      <a:pt x="1527" y="141"/>
                      <a:pt x="1527" y="141"/>
                      <a:pt x="1527" y="141"/>
                    </a:cubicBezTo>
                    <a:cubicBezTo>
                      <a:pt x="1527" y="65"/>
                      <a:pt x="1466" y="3"/>
                      <a:pt x="1392" y="1"/>
                    </a:cubicBezTo>
                    <a:close/>
                    <a:moveTo>
                      <a:pt x="1346" y="1179"/>
                    </a:moveTo>
                    <a:cubicBezTo>
                      <a:pt x="1346" y="1213"/>
                      <a:pt x="1319" y="1240"/>
                      <a:pt x="1286" y="1240"/>
                    </a:cubicBezTo>
                    <a:cubicBezTo>
                      <a:pt x="239" y="1240"/>
                      <a:pt x="239" y="1240"/>
                      <a:pt x="239" y="1240"/>
                    </a:cubicBezTo>
                    <a:cubicBezTo>
                      <a:pt x="206" y="1240"/>
                      <a:pt x="179" y="1213"/>
                      <a:pt x="179" y="1179"/>
                    </a:cubicBezTo>
                    <a:cubicBezTo>
                      <a:pt x="179" y="607"/>
                      <a:pt x="179" y="607"/>
                      <a:pt x="179" y="607"/>
                    </a:cubicBezTo>
                    <a:cubicBezTo>
                      <a:pt x="179" y="574"/>
                      <a:pt x="206" y="547"/>
                      <a:pt x="239" y="547"/>
                    </a:cubicBezTo>
                    <a:cubicBezTo>
                      <a:pt x="1286" y="547"/>
                      <a:pt x="1286" y="547"/>
                      <a:pt x="1286" y="547"/>
                    </a:cubicBezTo>
                    <a:cubicBezTo>
                      <a:pt x="1319" y="547"/>
                      <a:pt x="1346" y="574"/>
                      <a:pt x="1346" y="607"/>
                    </a:cubicBezTo>
                    <a:lnTo>
                      <a:pt x="1346" y="1179"/>
                    </a:lnTo>
                    <a:close/>
                    <a:moveTo>
                      <a:pt x="1346" y="1179"/>
                    </a:moveTo>
                    <a:cubicBezTo>
                      <a:pt x="1346" y="1179"/>
                      <a:pt x="1346" y="1179"/>
                      <a:pt x="1346" y="117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02" name="Freeform 12">
                <a:extLst>
                  <a:ext uri="{FF2B5EF4-FFF2-40B4-BE49-F238E27FC236}">
                    <a16:creationId xmlns:a16="http://schemas.microsoft.com/office/drawing/2014/main" xmlns="" id="{D8282E70-22E0-4DE4-B11D-276C84378372}"/>
                  </a:ext>
                </a:extLst>
              </p:cNvPr>
              <p:cNvSpPr>
                <a:spLocks noEditPoints="1"/>
              </p:cNvSpPr>
              <p:nvPr/>
            </p:nvSpPr>
            <p:spPr bwMode="auto">
              <a:xfrm>
                <a:off x="-1181100" y="1501775"/>
                <a:ext cx="122238" cy="252413"/>
              </a:xfrm>
              <a:custGeom>
                <a:avLst/>
                <a:gdLst>
                  <a:gd name="T0" fmla="*/ 53 w 203"/>
                  <a:gd name="T1" fmla="*/ 416 h 416"/>
                  <a:gd name="T2" fmla="*/ 150 w 203"/>
                  <a:gd name="T3" fmla="*/ 416 h 416"/>
                  <a:gd name="T4" fmla="*/ 203 w 203"/>
                  <a:gd name="T5" fmla="*/ 363 h 416"/>
                  <a:gd name="T6" fmla="*/ 203 w 203"/>
                  <a:gd name="T7" fmla="*/ 53 h 416"/>
                  <a:gd name="T8" fmla="*/ 150 w 203"/>
                  <a:gd name="T9" fmla="*/ 0 h 416"/>
                  <a:gd name="T10" fmla="*/ 53 w 203"/>
                  <a:gd name="T11" fmla="*/ 0 h 416"/>
                  <a:gd name="T12" fmla="*/ 0 w 203"/>
                  <a:gd name="T13" fmla="*/ 53 h 416"/>
                  <a:gd name="T14" fmla="*/ 0 w 203"/>
                  <a:gd name="T15" fmla="*/ 363 h 416"/>
                  <a:gd name="T16" fmla="*/ 53 w 203"/>
                  <a:gd name="T17" fmla="*/ 416 h 416"/>
                  <a:gd name="T18" fmla="*/ 53 w 203"/>
                  <a:gd name="T19" fmla="*/ 416 h 416"/>
                  <a:gd name="T20" fmla="*/ 53 w 203"/>
                  <a:gd name="T21"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416">
                    <a:moveTo>
                      <a:pt x="53" y="416"/>
                    </a:moveTo>
                    <a:cubicBezTo>
                      <a:pt x="150" y="416"/>
                      <a:pt x="150" y="416"/>
                      <a:pt x="150" y="416"/>
                    </a:cubicBezTo>
                    <a:cubicBezTo>
                      <a:pt x="179" y="416"/>
                      <a:pt x="203" y="392"/>
                      <a:pt x="203" y="363"/>
                    </a:cubicBezTo>
                    <a:cubicBezTo>
                      <a:pt x="203" y="53"/>
                      <a:pt x="203" y="53"/>
                      <a:pt x="203" y="53"/>
                    </a:cubicBezTo>
                    <a:cubicBezTo>
                      <a:pt x="203" y="24"/>
                      <a:pt x="179" y="0"/>
                      <a:pt x="150" y="0"/>
                    </a:cubicBezTo>
                    <a:cubicBezTo>
                      <a:pt x="53" y="0"/>
                      <a:pt x="53" y="0"/>
                      <a:pt x="53" y="0"/>
                    </a:cubicBezTo>
                    <a:cubicBezTo>
                      <a:pt x="24" y="0"/>
                      <a:pt x="0" y="24"/>
                      <a:pt x="0" y="53"/>
                    </a:cubicBezTo>
                    <a:cubicBezTo>
                      <a:pt x="0" y="363"/>
                      <a:pt x="0" y="363"/>
                      <a:pt x="0" y="363"/>
                    </a:cubicBezTo>
                    <a:cubicBezTo>
                      <a:pt x="0" y="392"/>
                      <a:pt x="24" y="416"/>
                      <a:pt x="53" y="416"/>
                    </a:cubicBezTo>
                    <a:close/>
                    <a:moveTo>
                      <a:pt x="53" y="416"/>
                    </a:moveTo>
                    <a:cubicBezTo>
                      <a:pt x="53" y="416"/>
                      <a:pt x="53" y="416"/>
                      <a:pt x="53" y="4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03" name="Freeform 13">
                <a:extLst>
                  <a:ext uri="{FF2B5EF4-FFF2-40B4-BE49-F238E27FC236}">
                    <a16:creationId xmlns:a16="http://schemas.microsoft.com/office/drawing/2014/main" xmlns="" id="{CC48ED78-AC66-48D1-9D38-046D5AB53C37}"/>
                  </a:ext>
                </a:extLst>
              </p:cNvPr>
              <p:cNvSpPr>
                <a:spLocks noEditPoints="1"/>
              </p:cNvSpPr>
              <p:nvPr/>
            </p:nvSpPr>
            <p:spPr bwMode="auto">
              <a:xfrm>
                <a:off x="-668338" y="1501775"/>
                <a:ext cx="123825" cy="252413"/>
              </a:xfrm>
              <a:custGeom>
                <a:avLst/>
                <a:gdLst>
                  <a:gd name="T0" fmla="*/ 53 w 203"/>
                  <a:gd name="T1" fmla="*/ 416 h 416"/>
                  <a:gd name="T2" fmla="*/ 150 w 203"/>
                  <a:gd name="T3" fmla="*/ 416 h 416"/>
                  <a:gd name="T4" fmla="*/ 203 w 203"/>
                  <a:gd name="T5" fmla="*/ 363 h 416"/>
                  <a:gd name="T6" fmla="*/ 203 w 203"/>
                  <a:gd name="T7" fmla="*/ 53 h 416"/>
                  <a:gd name="T8" fmla="*/ 150 w 203"/>
                  <a:gd name="T9" fmla="*/ 0 h 416"/>
                  <a:gd name="T10" fmla="*/ 53 w 203"/>
                  <a:gd name="T11" fmla="*/ 0 h 416"/>
                  <a:gd name="T12" fmla="*/ 0 w 203"/>
                  <a:gd name="T13" fmla="*/ 53 h 416"/>
                  <a:gd name="T14" fmla="*/ 0 w 203"/>
                  <a:gd name="T15" fmla="*/ 363 h 416"/>
                  <a:gd name="T16" fmla="*/ 53 w 203"/>
                  <a:gd name="T17" fmla="*/ 416 h 416"/>
                  <a:gd name="T18" fmla="*/ 53 w 203"/>
                  <a:gd name="T19" fmla="*/ 416 h 416"/>
                  <a:gd name="T20" fmla="*/ 53 w 203"/>
                  <a:gd name="T21"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416">
                    <a:moveTo>
                      <a:pt x="53" y="416"/>
                    </a:moveTo>
                    <a:cubicBezTo>
                      <a:pt x="150" y="416"/>
                      <a:pt x="150" y="416"/>
                      <a:pt x="150" y="416"/>
                    </a:cubicBezTo>
                    <a:cubicBezTo>
                      <a:pt x="179" y="416"/>
                      <a:pt x="203" y="392"/>
                      <a:pt x="203" y="363"/>
                    </a:cubicBezTo>
                    <a:cubicBezTo>
                      <a:pt x="203" y="53"/>
                      <a:pt x="203" y="53"/>
                      <a:pt x="203" y="53"/>
                    </a:cubicBezTo>
                    <a:cubicBezTo>
                      <a:pt x="203" y="24"/>
                      <a:pt x="179" y="0"/>
                      <a:pt x="150" y="0"/>
                    </a:cubicBezTo>
                    <a:cubicBezTo>
                      <a:pt x="53" y="0"/>
                      <a:pt x="53" y="0"/>
                      <a:pt x="53" y="0"/>
                    </a:cubicBezTo>
                    <a:cubicBezTo>
                      <a:pt x="24" y="0"/>
                      <a:pt x="0" y="24"/>
                      <a:pt x="0" y="53"/>
                    </a:cubicBezTo>
                    <a:cubicBezTo>
                      <a:pt x="0" y="363"/>
                      <a:pt x="0" y="363"/>
                      <a:pt x="0" y="363"/>
                    </a:cubicBezTo>
                    <a:cubicBezTo>
                      <a:pt x="0" y="392"/>
                      <a:pt x="24" y="416"/>
                      <a:pt x="53" y="416"/>
                    </a:cubicBezTo>
                    <a:close/>
                    <a:moveTo>
                      <a:pt x="53" y="416"/>
                    </a:moveTo>
                    <a:cubicBezTo>
                      <a:pt x="53" y="416"/>
                      <a:pt x="53" y="416"/>
                      <a:pt x="53" y="4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grpSp>
      </p:grpSp>
      <p:grpSp>
        <p:nvGrpSpPr>
          <p:cNvPr id="104" name="Group 103">
            <a:extLst>
              <a:ext uri="{FF2B5EF4-FFF2-40B4-BE49-F238E27FC236}">
                <a16:creationId xmlns:a16="http://schemas.microsoft.com/office/drawing/2014/main" xmlns="" id="{7460593D-D706-4E1C-A9E0-88F8CA822356}"/>
              </a:ext>
            </a:extLst>
          </p:cNvPr>
          <p:cNvGrpSpPr/>
          <p:nvPr/>
        </p:nvGrpSpPr>
        <p:grpSpPr>
          <a:xfrm>
            <a:off x="4748034" y="2590843"/>
            <a:ext cx="226219" cy="226219"/>
            <a:chOff x="663575" y="2311401"/>
            <a:chExt cx="301625" cy="301625"/>
          </a:xfrm>
        </p:grpSpPr>
        <p:sp>
          <p:nvSpPr>
            <p:cNvPr id="105" name="Oval 104">
              <a:extLst>
                <a:ext uri="{FF2B5EF4-FFF2-40B4-BE49-F238E27FC236}">
                  <a16:creationId xmlns:a16="http://schemas.microsoft.com/office/drawing/2014/main" xmlns="" id="{D93EDD72-DFDE-4206-96F2-782B8278D859}"/>
                </a:ext>
              </a:extLst>
            </p:cNvPr>
            <p:cNvSpPr/>
            <p:nvPr/>
          </p:nvSpPr>
          <p:spPr>
            <a:xfrm>
              <a:off x="663575" y="2311401"/>
              <a:ext cx="301625" cy="301625"/>
            </a:xfrm>
            <a:prstGeom prst="ellipse">
              <a:avLst/>
            </a:prstGeom>
            <a:solidFill>
              <a:schemeClr val="bg1"/>
            </a:solidFill>
            <a:ln>
              <a:noFill/>
            </a:ln>
          </p:spPr>
          <p:txBody>
            <a:bodyPr vert="horz" wrap="square" lIns="68580" tIns="67500" rIns="68580" bIns="67500" numCol="1" rtlCol="0" anchor="t" anchorCtr="0" compatLnSpc="1">
              <a:prstTxWarp prst="textNoShape">
                <a:avLst/>
              </a:prstTxWarp>
              <a:noAutofit/>
            </a:bodyPr>
            <a:lstStyle/>
            <a:p>
              <a:pPr defTabSz="685800" eaLnBrk="0" fontAlgn="base" hangingPunct="0">
                <a:spcBef>
                  <a:spcPct val="50000"/>
                </a:spcBef>
                <a:spcAft>
                  <a:spcPct val="0"/>
                </a:spcAft>
                <a:defRPr/>
              </a:pPr>
              <a:endParaRPr lang="en-GB" sz="1500" dirty="0" err="1">
                <a:solidFill>
                  <a:srgbClr val="000000"/>
                </a:solidFill>
                <a:latin typeface="Times New Roman" panose="02020603050405020304" pitchFamily="18" charset="0"/>
                <a:cs typeface="Times New Roman" panose="02020603050405020304" pitchFamily="18" charset="0"/>
              </a:endParaRPr>
            </a:p>
          </p:txBody>
        </p:sp>
        <p:grpSp>
          <p:nvGrpSpPr>
            <p:cNvPr id="106" name="Group 105">
              <a:extLst>
                <a:ext uri="{FF2B5EF4-FFF2-40B4-BE49-F238E27FC236}">
                  <a16:creationId xmlns:a16="http://schemas.microsoft.com/office/drawing/2014/main" xmlns="" id="{ADB0DB1D-2ACC-4F8D-81C8-CD016A141B22}"/>
                </a:ext>
              </a:extLst>
            </p:cNvPr>
            <p:cNvGrpSpPr/>
            <p:nvPr/>
          </p:nvGrpSpPr>
          <p:grpSpPr>
            <a:xfrm>
              <a:off x="728370" y="2374127"/>
              <a:ext cx="172035" cy="176173"/>
              <a:chOff x="-1323975" y="1501775"/>
              <a:chExt cx="923925" cy="946150"/>
            </a:xfrm>
            <a:solidFill>
              <a:srgbClr val="005257"/>
            </a:solidFill>
          </p:grpSpPr>
          <p:sp>
            <p:nvSpPr>
              <p:cNvPr id="107" name="Freeform 5">
                <a:extLst>
                  <a:ext uri="{FF2B5EF4-FFF2-40B4-BE49-F238E27FC236}">
                    <a16:creationId xmlns:a16="http://schemas.microsoft.com/office/drawing/2014/main" xmlns="" id="{C693A769-F768-4517-B847-CD2A049209A1}"/>
                  </a:ext>
                </a:extLst>
              </p:cNvPr>
              <p:cNvSpPr>
                <a:spLocks noEditPoints="1"/>
              </p:cNvSpPr>
              <p:nvPr/>
            </p:nvSpPr>
            <p:spPr bwMode="auto">
              <a:xfrm>
                <a:off x="-1108075" y="2001838"/>
                <a:ext cx="117475" cy="119063"/>
              </a:xfrm>
              <a:custGeom>
                <a:avLst/>
                <a:gdLst>
                  <a:gd name="T0" fmla="*/ 195 w 195"/>
                  <a:gd name="T1" fmla="*/ 36 h 195"/>
                  <a:gd name="T2" fmla="*/ 159 w 195"/>
                  <a:gd name="T3" fmla="*/ 0 h 195"/>
                  <a:gd name="T4" fmla="*/ 36 w 195"/>
                  <a:gd name="T5" fmla="*/ 0 h 195"/>
                  <a:gd name="T6" fmla="*/ 0 w 195"/>
                  <a:gd name="T7" fmla="*/ 36 h 195"/>
                  <a:gd name="T8" fmla="*/ 0 w 195"/>
                  <a:gd name="T9" fmla="*/ 159 h 195"/>
                  <a:gd name="T10" fmla="*/ 36 w 195"/>
                  <a:gd name="T11" fmla="*/ 195 h 195"/>
                  <a:gd name="T12" fmla="*/ 159 w 195"/>
                  <a:gd name="T13" fmla="*/ 195 h 195"/>
                  <a:gd name="T14" fmla="*/ 195 w 195"/>
                  <a:gd name="T15" fmla="*/ 159 h 195"/>
                  <a:gd name="T16" fmla="*/ 195 w 195"/>
                  <a:gd name="T17" fmla="*/ 36 h 195"/>
                  <a:gd name="T18" fmla="*/ 195 w 195"/>
                  <a:gd name="T19" fmla="*/ 36 h 195"/>
                  <a:gd name="T20" fmla="*/ 195 w 195"/>
                  <a:gd name="T21" fmla="*/ 3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5">
                    <a:moveTo>
                      <a:pt x="195" y="36"/>
                    </a:moveTo>
                    <a:cubicBezTo>
                      <a:pt x="195" y="16"/>
                      <a:pt x="179" y="0"/>
                      <a:pt x="159" y="0"/>
                    </a:cubicBezTo>
                    <a:cubicBezTo>
                      <a:pt x="36" y="0"/>
                      <a:pt x="36" y="0"/>
                      <a:pt x="36" y="0"/>
                    </a:cubicBezTo>
                    <a:cubicBezTo>
                      <a:pt x="16" y="0"/>
                      <a:pt x="0" y="16"/>
                      <a:pt x="0" y="36"/>
                    </a:cubicBezTo>
                    <a:cubicBezTo>
                      <a:pt x="0" y="159"/>
                      <a:pt x="0" y="159"/>
                      <a:pt x="0" y="159"/>
                    </a:cubicBezTo>
                    <a:cubicBezTo>
                      <a:pt x="0" y="179"/>
                      <a:pt x="16" y="195"/>
                      <a:pt x="36" y="195"/>
                    </a:cubicBezTo>
                    <a:cubicBezTo>
                      <a:pt x="159" y="195"/>
                      <a:pt x="159" y="195"/>
                      <a:pt x="159" y="195"/>
                    </a:cubicBezTo>
                    <a:cubicBezTo>
                      <a:pt x="179" y="195"/>
                      <a:pt x="195" y="179"/>
                      <a:pt x="195" y="159"/>
                    </a:cubicBezTo>
                    <a:lnTo>
                      <a:pt x="195" y="36"/>
                    </a:lnTo>
                    <a:close/>
                    <a:moveTo>
                      <a:pt x="195" y="36"/>
                    </a:moveTo>
                    <a:cubicBezTo>
                      <a:pt x="195" y="36"/>
                      <a:pt x="195" y="36"/>
                      <a:pt x="195" y="3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08" name="Freeform 6">
                <a:extLst>
                  <a:ext uri="{FF2B5EF4-FFF2-40B4-BE49-F238E27FC236}">
                    <a16:creationId xmlns:a16="http://schemas.microsoft.com/office/drawing/2014/main" xmlns="" id="{9AB6F065-A15F-4259-ADFB-222D23EAB1A9}"/>
                  </a:ext>
                </a:extLst>
              </p:cNvPr>
              <p:cNvSpPr>
                <a:spLocks noEditPoints="1"/>
              </p:cNvSpPr>
              <p:nvPr/>
            </p:nvSpPr>
            <p:spPr bwMode="auto">
              <a:xfrm>
                <a:off x="-922338" y="2001838"/>
                <a:ext cx="119063" cy="119063"/>
              </a:xfrm>
              <a:custGeom>
                <a:avLst/>
                <a:gdLst>
                  <a:gd name="T0" fmla="*/ 195 w 195"/>
                  <a:gd name="T1" fmla="*/ 36 h 195"/>
                  <a:gd name="T2" fmla="*/ 160 w 195"/>
                  <a:gd name="T3" fmla="*/ 0 h 195"/>
                  <a:gd name="T4" fmla="*/ 36 w 195"/>
                  <a:gd name="T5" fmla="*/ 0 h 195"/>
                  <a:gd name="T6" fmla="*/ 0 w 195"/>
                  <a:gd name="T7" fmla="*/ 36 h 195"/>
                  <a:gd name="T8" fmla="*/ 0 w 195"/>
                  <a:gd name="T9" fmla="*/ 159 h 195"/>
                  <a:gd name="T10" fmla="*/ 36 w 195"/>
                  <a:gd name="T11" fmla="*/ 195 h 195"/>
                  <a:gd name="T12" fmla="*/ 160 w 195"/>
                  <a:gd name="T13" fmla="*/ 195 h 195"/>
                  <a:gd name="T14" fmla="*/ 195 w 195"/>
                  <a:gd name="T15" fmla="*/ 159 h 195"/>
                  <a:gd name="T16" fmla="*/ 195 w 195"/>
                  <a:gd name="T17" fmla="*/ 36 h 195"/>
                  <a:gd name="T18" fmla="*/ 195 w 195"/>
                  <a:gd name="T19" fmla="*/ 36 h 195"/>
                  <a:gd name="T20" fmla="*/ 195 w 195"/>
                  <a:gd name="T21" fmla="*/ 3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5">
                    <a:moveTo>
                      <a:pt x="195" y="36"/>
                    </a:moveTo>
                    <a:cubicBezTo>
                      <a:pt x="195" y="16"/>
                      <a:pt x="179" y="0"/>
                      <a:pt x="160" y="0"/>
                    </a:cubicBezTo>
                    <a:cubicBezTo>
                      <a:pt x="36" y="0"/>
                      <a:pt x="36" y="0"/>
                      <a:pt x="36" y="0"/>
                    </a:cubicBezTo>
                    <a:cubicBezTo>
                      <a:pt x="16" y="0"/>
                      <a:pt x="0" y="16"/>
                      <a:pt x="0" y="36"/>
                    </a:cubicBezTo>
                    <a:cubicBezTo>
                      <a:pt x="0" y="159"/>
                      <a:pt x="0" y="159"/>
                      <a:pt x="0" y="159"/>
                    </a:cubicBezTo>
                    <a:cubicBezTo>
                      <a:pt x="0" y="179"/>
                      <a:pt x="16" y="195"/>
                      <a:pt x="36" y="195"/>
                    </a:cubicBezTo>
                    <a:cubicBezTo>
                      <a:pt x="160" y="195"/>
                      <a:pt x="160" y="195"/>
                      <a:pt x="160" y="195"/>
                    </a:cubicBezTo>
                    <a:cubicBezTo>
                      <a:pt x="179" y="195"/>
                      <a:pt x="195" y="179"/>
                      <a:pt x="195" y="159"/>
                    </a:cubicBezTo>
                    <a:lnTo>
                      <a:pt x="195" y="36"/>
                    </a:lnTo>
                    <a:close/>
                    <a:moveTo>
                      <a:pt x="195" y="36"/>
                    </a:moveTo>
                    <a:cubicBezTo>
                      <a:pt x="195" y="36"/>
                      <a:pt x="195" y="36"/>
                      <a:pt x="195" y="3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10" name="Freeform 7">
                <a:extLst>
                  <a:ext uri="{FF2B5EF4-FFF2-40B4-BE49-F238E27FC236}">
                    <a16:creationId xmlns:a16="http://schemas.microsoft.com/office/drawing/2014/main" xmlns="" id="{6787D54C-6E64-4CE2-9850-0B1BDCF379E2}"/>
                  </a:ext>
                </a:extLst>
              </p:cNvPr>
              <p:cNvSpPr>
                <a:spLocks noEditPoints="1"/>
              </p:cNvSpPr>
              <p:nvPr/>
            </p:nvSpPr>
            <p:spPr bwMode="auto">
              <a:xfrm>
                <a:off x="-733425" y="2001838"/>
                <a:ext cx="117475" cy="119063"/>
              </a:xfrm>
              <a:custGeom>
                <a:avLst/>
                <a:gdLst>
                  <a:gd name="T0" fmla="*/ 194 w 194"/>
                  <a:gd name="T1" fmla="*/ 36 h 195"/>
                  <a:gd name="T2" fmla="*/ 159 w 194"/>
                  <a:gd name="T3" fmla="*/ 0 h 195"/>
                  <a:gd name="T4" fmla="*/ 35 w 194"/>
                  <a:gd name="T5" fmla="*/ 0 h 195"/>
                  <a:gd name="T6" fmla="*/ 0 w 194"/>
                  <a:gd name="T7" fmla="*/ 36 h 195"/>
                  <a:gd name="T8" fmla="*/ 0 w 194"/>
                  <a:gd name="T9" fmla="*/ 159 h 195"/>
                  <a:gd name="T10" fmla="*/ 35 w 194"/>
                  <a:gd name="T11" fmla="*/ 195 h 195"/>
                  <a:gd name="T12" fmla="*/ 159 w 194"/>
                  <a:gd name="T13" fmla="*/ 195 h 195"/>
                  <a:gd name="T14" fmla="*/ 194 w 194"/>
                  <a:gd name="T15" fmla="*/ 159 h 195"/>
                  <a:gd name="T16" fmla="*/ 194 w 194"/>
                  <a:gd name="T17" fmla="*/ 36 h 195"/>
                  <a:gd name="T18" fmla="*/ 194 w 194"/>
                  <a:gd name="T19" fmla="*/ 36 h 195"/>
                  <a:gd name="T20" fmla="*/ 194 w 194"/>
                  <a:gd name="T21" fmla="*/ 3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95">
                    <a:moveTo>
                      <a:pt x="194" y="36"/>
                    </a:moveTo>
                    <a:cubicBezTo>
                      <a:pt x="194" y="16"/>
                      <a:pt x="178" y="0"/>
                      <a:pt x="159" y="0"/>
                    </a:cubicBezTo>
                    <a:cubicBezTo>
                      <a:pt x="35" y="0"/>
                      <a:pt x="35" y="0"/>
                      <a:pt x="35" y="0"/>
                    </a:cubicBezTo>
                    <a:cubicBezTo>
                      <a:pt x="16" y="0"/>
                      <a:pt x="0" y="16"/>
                      <a:pt x="0" y="36"/>
                    </a:cubicBezTo>
                    <a:cubicBezTo>
                      <a:pt x="0" y="159"/>
                      <a:pt x="0" y="159"/>
                      <a:pt x="0" y="159"/>
                    </a:cubicBezTo>
                    <a:cubicBezTo>
                      <a:pt x="0" y="179"/>
                      <a:pt x="16" y="195"/>
                      <a:pt x="35" y="195"/>
                    </a:cubicBezTo>
                    <a:cubicBezTo>
                      <a:pt x="159" y="195"/>
                      <a:pt x="159" y="195"/>
                      <a:pt x="159" y="195"/>
                    </a:cubicBezTo>
                    <a:cubicBezTo>
                      <a:pt x="178" y="195"/>
                      <a:pt x="194" y="179"/>
                      <a:pt x="194" y="159"/>
                    </a:cubicBezTo>
                    <a:lnTo>
                      <a:pt x="194" y="36"/>
                    </a:lnTo>
                    <a:close/>
                    <a:moveTo>
                      <a:pt x="194" y="36"/>
                    </a:moveTo>
                    <a:cubicBezTo>
                      <a:pt x="194" y="36"/>
                      <a:pt x="194" y="36"/>
                      <a:pt x="194" y="3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13" name="Freeform 8">
                <a:extLst>
                  <a:ext uri="{FF2B5EF4-FFF2-40B4-BE49-F238E27FC236}">
                    <a16:creationId xmlns:a16="http://schemas.microsoft.com/office/drawing/2014/main" xmlns="" id="{1DE28850-96DE-407C-80F3-FBFD452530E0}"/>
                  </a:ext>
                </a:extLst>
              </p:cNvPr>
              <p:cNvSpPr>
                <a:spLocks noEditPoints="1"/>
              </p:cNvSpPr>
              <p:nvPr/>
            </p:nvSpPr>
            <p:spPr bwMode="auto">
              <a:xfrm>
                <a:off x="-1108075" y="2190750"/>
                <a:ext cx="117475" cy="115888"/>
              </a:xfrm>
              <a:custGeom>
                <a:avLst/>
                <a:gdLst>
                  <a:gd name="T0" fmla="*/ 195 w 195"/>
                  <a:gd name="T1" fmla="*/ 35 h 194"/>
                  <a:gd name="T2" fmla="*/ 159 w 195"/>
                  <a:gd name="T3" fmla="*/ 0 h 194"/>
                  <a:gd name="T4" fmla="*/ 36 w 195"/>
                  <a:gd name="T5" fmla="*/ 0 h 194"/>
                  <a:gd name="T6" fmla="*/ 0 w 195"/>
                  <a:gd name="T7" fmla="*/ 35 h 194"/>
                  <a:gd name="T8" fmla="*/ 0 w 195"/>
                  <a:gd name="T9" fmla="*/ 159 h 194"/>
                  <a:gd name="T10" fmla="*/ 36 w 195"/>
                  <a:gd name="T11" fmla="*/ 194 h 194"/>
                  <a:gd name="T12" fmla="*/ 159 w 195"/>
                  <a:gd name="T13" fmla="*/ 194 h 194"/>
                  <a:gd name="T14" fmla="*/ 195 w 195"/>
                  <a:gd name="T15" fmla="*/ 159 h 194"/>
                  <a:gd name="T16" fmla="*/ 195 w 195"/>
                  <a:gd name="T17" fmla="*/ 35 h 194"/>
                  <a:gd name="T18" fmla="*/ 195 w 195"/>
                  <a:gd name="T19" fmla="*/ 35 h 194"/>
                  <a:gd name="T20" fmla="*/ 195 w 195"/>
                  <a:gd name="T21" fmla="*/ 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4">
                    <a:moveTo>
                      <a:pt x="195" y="35"/>
                    </a:moveTo>
                    <a:cubicBezTo>
                      <a:pt x="195" y="15"/>
                      <a:pt x="179" y="0"/>
                      <a:pt x="159" y="0"/>
                    </a:cubicBezTo>
                    <a:cubicBezTo>
                      <a:pt x="36" y="0"/>
                      <a:pt x="36" y="0"/>
                      <a:pt x="36" y="0"/>
                    </a:cubicBezTo>
                    <a:cubicBezTo>
                      <a:pt x="16" y="0"/>
                      <a:pt x="0" y="15"/>
                      <a:pt x="0" y="35"/>
                    </a:cubicBezTo>
                    <a:cubicBezTo>
                      <a:pt x="0" y="159"/>
                      <a:pt x="0" y="159"/>
                      <a:pt x="0" y="159"/>
                    </a:cubicBezTo>
                    <a:cubicBezTo>
                      <a:pt x="0" y="178"/>
                      <a:pt x="16" y="194"/>
                      <a:pt x="36" y="194"/>
                    </a:cubicBezTo>
                    <a:cubicBezTo>
                      <a:pt x="159" y="194"/>
                      <a:pt x="159" y="194"/>
                      <a:pt x="159" y="194"/>
                    </a:cubicBezTo>
                    <a:cubicBezTo>
                      <a:pt x="179" y="194"/>
                      <a:pt x="195" y="178"/>
                      <a:pt x="195" y="159"/>
                    </a:cubicBezTo>
                    <a:lnTo>
                      <a:pt x="195" y="35"/>
                    </a:lnTo>
                    <a:close/>
                    <a:moveTo>
                      <a:pt x="195" y="35"/>
                    </a:moveTo>
                    <a:cubicBezTo>
                      <a:pt x="195" y="35"/>
                      <a:pt x="195" y="35"/>
                      <a:pt x="195" y="3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14" name="Freeform 9">
                <a:extLst>
                  <a:ext uri="{FF2B5EF4-FFF2-40B4-BE49-F238E27FC236}">
                    <a16:creationId xmlns:a16="http://schemas.microsoft.com/office/drawing/2014/main" xmlns="" id="{9D665741-4D89-4786-B655-12A70E6D79FF}"/>
                  </a:ext>
                </a:extLst>
              </p:cNvPr>
              <p:cNvSpPr>
                <a:spLocks noEditPoints="1"/>
              </p:cNvSpPr>
              <p:nvPr/>
            </p:nvSpPr>
            <p:spPr bwMode="auto">
              <a:xfrm>
                <a:off x="-922338" y="2190750"/>
                <a:ext cx="119063" cy="115888"/>
              </a:xfrm>
              <a:custGeom>
                <a:avLst/>
                <a:gdLst>
                  <a:gd name="T0" fmla="*/ 195 w 195"/>
                  <a:gd name="T1" fmla="*/ 35 h 194"/>
                  <a:gd name="T2" fmla="*/ 160 w 195"/>
                  <a:gd name="T3" fmla="*/ 0 h 194"/>
                  <a:gd name="T4" fmla="*/ 36 w 195"/>
                  <a:gd name="T5" fmla="*/ 0 h 194"/>
                  <a:gd name="T6" fmla="*/ 0 w 195"/>
                  <a:gd name="T7" fmla="*/ 35 h 194"/>
                  <a:gd name="T8" fmla="*/ 0 w 195"/>
                  <a:gd name="T9" fmla="*/ 159 h 194"/>
                  <a:gd name="T10" fmla="*/ 36 w 195"/>
                  <a:gd name="T11" fmla="*/ 194 h 194"/>
                  <a:gd name="T12" fmla="*/ 160 w 195"/>
                  <a:gd name="T13" fmla="*/ 194 h 194"/>
                  <a:gd name="T14" fmla="*/ 195 w 195"/>
                  <a:gd name="T15" fmla="*/ 159 h 194"/>
                  <a:gd name="T16" fmla="*/ 195 w 195"/>
                  <a:gd name="T17" fmla="*/ 35 h 194"/>
                  <a:gd name="T18" fmla="*/ 195 w 195"/>
                  <a:gd name="T19" fmla="*/ 35 h 194"/>
                  <a:gd name="T20" fmla="*/ 195 w 195"/>
                  <a:gd name="T21" fmla="*/ 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4">
                    <a:moveTo>
                      <a:pt x="195" y="35"/>
                    </a:moveTo>
                    <a:cubicBezTo>
                      <a:pt x="195" y="15"/>
                      <a:pt x="179" y="0"/>
                      <a:pt x="160" y="0"/>
                    </a:cubicBezTo>
                    <a:cubicBezTo>
                      <a:pt x="36" y="0"/>
                      <a:pt x="36" y="0"/>
                      <a:pt x="36" y="0"/>
                    </a:cubicBezTo>
                    <a:cubicBezTo>
                      <a:pt x="16" y="0"/>
                      <a:pt x="0" y="15"/>
                      <a:pt x="0" y="35"/>
                    </a:cubicBezTo>
                    <a:cubicBezTo>
                      <a:pt x="0" y="159"/>
                      <a:pt x="0" y="159"/>
                      <a:pt x="0" y="159"/>
                    </a:cubicBezTo>
                    <a:cubicBezTo>
                      <a:pt x="0" y="178"/>
                      <a:pt x="16" y="194"/>
                      <a:pt x="36" y="194"/>
                    </a:cubicBezTo>
                    <a:cubicBezTo>
                      <a:pt x="160" y="194"/>
                      <a:pt x="160" y="194"/>
                      <a:pt x="160" y="194"/>
                    </a:cubicBezTo>
                    <a:cubicBezTo>
                      <a:pt x="179" y="194"/>
                      <a:pt x="195" y="178"/>
                      <a:pt x="195" y="159"/>
                    </a:cubicBezTo>
                    <a:lnTo>
                      <a:pt x="195" y="35"/>
                    </a:lnTo>
                    <a:close/>
                    <a:moveTo>
                      <a:pt x="195" y="35"/>
                    </a:moveTo>
                    <a:cubicBezTo>
                      <a:pt x="195" y="35"/>
                      <a:pt x="195" y="35"/>
                      <a:pt x="195" y="3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15" name="Freeform 10">
                <a:extLst>
                  <a:ext uri="{FF2B5EF4-FFF2-40B4-BE49-F238E27FC236}">
                    <a16:creationId xmlns:a16="http://schemas.microsoft.com/office/drawing/2014/main" xmlns="" id="{0D76C23F-F3CA-4315-B63C-95D7835DFF00}"/>
                  </a:ext>
                </a:extLst>
              </p:cNvPr>
              <p:cNvSpPr>
                <a:spLocks noEditPoints="1"/>
              </p:cNvSpPr>
              <p:nvPr/>
            </p:nvSpPr>
            <p:spPr bwMode="auto">
              <a:xfrm>
                <a:off x="-733425" y="2190750"/>
                <a:ext cx="117475" cy="115888"/>
              </a:xfrm>
              <a:custGeom>
                <a:avLst/>
                <a:gdLst>
                  <a:gd name="T0" fmla="*/ 194 w 194"/>
                  <a:gd name="T1" fmla="*/ 35 h 194"/>
                  <a:gd name="T2" fmla="*/ 159 w 194"/>
                  <a:gd name="T3" fmla="*/ 0 h 194"/>
                  <a:gd name="T4" fmla="*/ 35 w 194"/>
                  <a:gd name="T5" fmla="*/ 0 h 194"/>
                  <a:gd name="T6" fmla="*/ 0 w 194"/>
                  <a:gd name="T7" fmla="*/ 35 h 194"/>
                  <a:gd name="T8" fmla="*/ 0 w 194"/>
                  <a:gd name="T9" fmla="*/ 159 h 194"/>
                  <a:gd name="T10" fmla="*/ 35 w 194"/>
                  <a:gd name="T11" fmla="*/ 194 h 194"/>
                  <a:gd name="T12" fmla="*/ 159 w 194"/>
                  <a:gd name="T13" fmla="*/ 194 h 194"/>
                  <a:gd name="T14" fmla="*/ 194 w 194"/>
                  <a:gd name="T15" fmla="*/ 159 h 194"/>
                  <a:gd name="T16" fmla="*/ 194 w 194"/>
                  <a:gd name="T17" fmla="*/ 35 h 194"/>
                  <a:gd name="T18" fmla="*/ 194 w 194"/>
                  <a:gd name="T19" fmla="*/ 35 h 194"/>
                  <a:gd name="T20" fmla="*/ 194 w 194"/>
                  <a:gd name="T21" fmla="*/ 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94">
                    <a:moveTo>
                      <a:pt x="194" y="35"/>
                    </a:moveTo>
                    <a:cubicBezTo>
                      <a:pt x="194" y="15"/>
                      <a:pt x="178" y="0"/>
                      <a:pt x="159" y="0"/>
                    </a:cubicBezTo>
                    <a:cubicBezTo>
                      <a:pt x="35" y="0"/>
                      <a:pt x="35" y="0"/>
                      <a:pt x="35" y="0"/>
                    </a:cubicBezTo>
                    <a:cubicBezTo>
                      <a:pt x="16" y="0"/>
                      <a:pt x="0" y="15"/>
                      <a:pt x="0" y="35"/>
                    </a:cubicBezTo>
                    <a:cubicBezTo>
                      <a:pt x="0" y="159"/>
                      <a:pt x="0" y="159"/>
                      <a:pt x="0" y="159"/>
                    </a:cubicBezTo>
                    <a:cubicBezTo>
                      <a:pt x="0" y="178"/>
                      <a:pt x="16" y="194"/>
                      <a:pt x="35" y="194"/>
                    </a:cubicBezTo>
                    <a:cubicBezTo>
                      <a:pt x="159" y="194"/>
                      <a:pt x="159" y="194"/>
                      <a:pt x="159" y="194"/>
                    </a:cubicBezTo>
                    <a:cubicBezTo>
                      <a:pt x="178" y="194"/>
                      <a:pt x="194" y="178"/>
                      <a:pt x="194" y="159"/>
                    </a:cubicBezTo>
                    <a:lnTo>
                      <a:pt x="194" y="35"/>
                    </a:lnTo>
                    <a:close/>
                    <a:moveTo>
                      <a:pt x="194" y="35"/>
                    </a:moveTo>
                    <a:cubicBezTo>
                      <a:pt x="194" y="35"/>
                      <a:pt x="194" y="35"/>
                      <a:pt x="194" y="3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16" name="Freeform 11">
                <a:extLst>
                  <a:ext uri="{FF2B5EF4-FFF2-40B4-BE49-F238E27FC236}">
                    <a16:creationId xmlns:a16="http://schemas.microsoft.com/office/drawing/2014/main" xmlns="" id="{EA96DB4A-F0C8-463C-8790-448EC06EF39E}"/>
                  </a:ext>
                </a:extLst>
              </p:cNvPr>
              <p:cNvSpPr>
                <a:spLocks noEditPoints="1"/>
              </p:cNvSpPr>
              <p:nvPr/>
            </p:nvSpPr>
            <p:spPr bwMode="auto">
              <a:xfrm>
                <a:off x="-1323975" y="1606550"/>
                <a:ext cx="923925" cy="841375"/>
              </a:xfrm>
              <a:custGeom>
                <a:avLst/>
                <a:gdLst>
                  <a:gd name="T0" fmla="*/ 1392 w 1527"/>
                  <a:gd name="T1" fmla="*/ 1 h 1389"/>
                  <a:gd name="T2" fmla="*/ 1392 w 1527"/>
                  <a:gd name="T3" fmla="*/ 190 h 1389"/>
                  <a:gd name="T4" fmla="*/ 1237 w 1527"/>
                  <a:gd name="T5" fmla="*/ 344 h 1389"/>
                  <a:gd name="T6" fmla="*/ 1139 w 1527"/>
                  <a:gd name="T7" fmla="*/ 344 h 1389"/>
                  <a:gd name="T8" fmla="*/ 984 w 1527"/>
                  <a:gd name="T9" fmla="*/ 190 h 1389"/>
                  <a:gd name="T10" fmla="*/ 984 w 1527"/>
                  <a:gd name="T11" fmla="*/ 0 h 1389"/>
                  <a:gd name="T12" fmla="*/ 544 w 1527"/>
                  <a:gd name="T13" fmla="*/ 0 h 1389"/>
                  <a:gd name="T14" fmla="*/ 544 w 1527"/>
                  <a:gd name="T15" fmla="*/ 190 h 1389"/>
                  <a:gd name="T16" fmla="*/ 388 w 1527"/>
                  <a:gd name="T17" fmla="*/ 344 h 1389"/>
                  <a:gd name="T18" fmla="*/ 291 w 1527"/>
                  <a:gd name="T19" fmla="*/ 344 h 1389"/>
                  <a:gd name="T20" fmla="*/ 136 w 1527"/>
                  <a:gd name="T21" fmla="*/ 190 h 1389"/>
                  <a:gd name="T22" fmla="*/ 136 w 1527"/>
                  <a:gd name="T23" fmla="*/ 1 h 1389"/>
                  <a:gd name="T24" fmla="*/ 0 w 1527"/>
                  <a:gd name="T25" fmla="*/ 141 h 1389"/>
                  <a:gd name="T26" fmla="*/ 0 w 1527"/>
                  <a:gd name="T27" fmla="*/ 1248 h 1389"/>
                  <a:gd name="T28" fmla="*/ 140 w 1527"/>
                  <a:gd name="T29" fmla="*/ 1389 h 1389"/>
                  <a:gd name="T30" fmla="*/ 1387 w 1527"/>
                  <a:gd name="T31" fmla="*/ 1389 h 1389"/>
                  <a:gd name="T32" fmla="*/ 1527 w 1527"/>
                  <a:gd name="T33" fmla="*/ 1248 h 1389"/>
                  <a:gd name="T34" fmla="*/ 1527 w 1527"/>
                  <a:gd name="T35" fmla="*/ 141 h 1389"/>
                  <a:gd name="T36" fmla="*/ 1392 w 1527"/>
                  <a:gd name="T37" fmla="*/ 1 h 1389"/>
                  <a:gd name="T38" fmla="*/ 1346 w 1527"/>
                  <a:gd name="T39" fmla="*/ 1179 h 1389"/>
                  <a:gd name="T40" fmla="*/ 1286 w 1527"/>
                  <a:gd name="T41" fmla="*/ 1240 h 1389"/>
                  <a:gd name="T42" fmla="*/ 239 w 1527"/>
                  <a:gd name="T43" fmla="*/ 1240 h 1389"/>
                  <a:gd name="T44" fmla="*/ 179 w 1527"/>
                  <a:gd name="T45" fmla="*/ 1179 h 1389"/>
                  <a:gd name="T46" fmla="*/ 179 w 1527"/>
                  <a:gd name="T47" fmla="*/ 607 h 1389"/>
                  <a:gd name="T48" fmla="*/ 239 w 1527"/>
                  <a:gd name="T49" fmla="*/ 547 h 1389"/>
                  <a:gd name="T50" fmla="*/ 1286 w 1527"/>
                  <a:gd name="T51" fmla="*/ 547 h 1389"/>
                  <a:gd name="T52" fmla="*/ 1346 w 1527"/>
                  <a:gd name="T53" fmla="*/ 607 h 1389"/>
                  <a:gd name="T54" fmla="*/ 1346 w 1527"/>
                  <a:gd name="T55" fmla="*/ 1179 h 1389"/>
                  <a:gd name="T56" fmla="*/ 1346 w 1527"/>
                  <a:gd name="T57" fmla="*/ 1179 h 1389"/>
                  <a:gd name="T58" fmla="*/ 1346 w 1527"/>
                  <a:gd name="T59" fmla="*/ 1179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1389">
                    <a:moveTo>
                      <a:pt x="1392" y="1"/>
                    </a:moveTo>
                    <a:cubicBezTo>
                      <a:pt x="1392" y="190"/>
                      <a:pt x="1392" y="190"/>
                      <a:pt x="1392" y="190"/>
                    </a:cubicBezTo>
                    <a:cubicBezTo>
                      <a:pt x="1392" y="275"/>
                      <a:pt x="1322" y="344"/>
                      <a:pt x="1237" y="344"/>
                    </a:cubicBezTo>
                    <a:cubicBezTo>
                      <a:pt x="1139" y="344"/>
                      <a:pt x="1139" y="344"/>
                      <a:pt x="1139" y="344"/>
                    </a:cubicBezTo>
                    <a:cubicBezTo>
                      <a:pt x="1054" y="344"/>
                      <a:pt x="984" y="275"/>
                      <a:pt x="984" y="190"/>
                    </a:cubicBezTo>
                    <a:cubicBezTo>
                      <a:pt x="984" y="0"/>
                      <a:pt x="984" y="0"/>
                      <a:pt x="984" y="0"/>
                    </a:cubicBezTo>
                    <a:cubicBezTo>
                      <a:pt x="544" y="0"/>
                      <a:pt x="544" y="0"/>
                      <a:pt x="544" y="0"/>
                    </a:cubicBezTo>
                    <a:cubicBezTo>
                      <a:pt x="544" y="190"/>
                      <a:pt x="544" y="190"/>
                      <a:pt x="544" y="190"/>
                    </a:cubicBezTo>
                    <a:cubicBezTo>
                      <a:pt x="544" y="275"/>
                      <a:pt x="474" y="344"/>
                      <a:pt x="388" y="344"/>
                    </a:cubicBezTo>
                    <a:cubicBezTo>
                      <a:pt x="291" y="344"/>
                      <a:pt x="291" y="344"/>
                      <a:pt x="291" y="344"/>
                    </a:cubicBezTo>
                    <a:cubicBezTo>
                      <a:pt x="205" y="344"/>
                      <a:pt x="136" y="275"/>
                      <a:pt x="136" y="190"/>
                    </a:cubicBezTo>
                    <a:cubicBezTo>
                      <a:pt x="136" y="1"/>
                      <a:pt x="136" y="1"/>
                      <a:pt x="136" y="1"/>
                    </a:cubicBezTo>
                    <a:cubicBezTo>
                      <a:pt x="61" y="3"/>
                      <a:pt x="0" y="65"/>
                      <a:pt x="0" y="141"/>
                    </a:cubicBezTo>
                    <a:cubicBezTo>
                      <a:pt x="0" y="1248"/>
                      <a:pt x="0" y="1248"/>
                      <a:pt x="0" y="1248"/>
                    </a:cubicBezTo>
                    <a:cubicBezTo>
                      <a:pt x="0" y="1326"/>
                      <a:pt x="63" y="1389"/>
                      <a:pt x="140" y="1389"/>
                    </a:cubicBezTo>
                    <a:cubicBezTo>
                      <a:pt x="1387" y="1389"/>
                      <a:pt x="1387" y="1389"/>
                      <a:pt x="1387" y="1389"/>
                    </a:cubicBezTo>
                    <a:cubicBezTo>
                      <a:pt x="1465" y="1389"/>
                      <a:pt x="1527" y="1325"/>
                      <a:pt x="1527" y="1248"/>
                    </a:cubicBezTo>
                    <a:cubicBezTo>
                      <a:pt x="1527" y="141"/>
                      <a:pt x="1527" y="141"/>
                      <a:pt x="1527" y="141"/>
                    </a:cubicBezTo>
                    <a:cubicBezTo>
                      <a:pt x="1527" y="65"/>
                      <a:pt x="1466" y="3"/>
                      <a:pt x="1392" y="1"/>
                    </a:cubicBezTo>
                    <a:close/>
                    <a:moveTo>
                      <a:pt x="1346" y="1179"/>
                    </a:moveTo>
                    <a:cubicBezTo>
                      <a:pt x="1346" y="1213"/>
                      <a:pt x="1319" y="1240"/>
                      <a:pt x="1286" y="1240"/>
                    </a:cubicBezTo>
                    <a:cubicBezTo>
                      <a:pt x="239" y="1240"/>
                      <a:pt x="239" y="1240"/>
                      <a:pt x="239" y="1240"/>
                    </a:cubicBezTo>
                    <a:cubicBezTo>
                      <a:pt x="206" y="1240"/>
                      <a:pt x="179" y="1213"/>
                      <a:pt x="179" y="1179"/>
                    </a:cubicBezTo>
                    <a:cubicBezTo>
                      <a:pt x="179" y="607"/>
                      <a:pt x="179" y="607"/>
                      <a:pt x="179" y="607"/>
                    </a:cubicBezTo>
                    <a:cubicBezTo>
                      <a:pt x="179" y="574"/>
                      <a:pt x="206" y="547"/>
                      <a:pt x="239" y="547"/>
                    </a:cubicBezTo>
                    <a:cubicBezTo>
                      <a:pt x="1286" y="547"/>
                      <a:pt x="1286" y="547"/>
                      <a:pt x="1286" y="547"/>
                    </a:cubicBezTo>
                    <a:cubicBezTo>
                      <a:pt x="1319" y="547"/>
                      <a:pt x="1346" y="574"/>
                      <a:pt x="1346" y="607"/>
                    </a:cubicBezTo>
                    <a:lnTo>
                      <a:pt x="1346" y="1179"/>
                    </a:lnTo>
                    <a:close/>
                    <a:moveTo>
                      <a:pt x="1346" y="1179"/>
                    </a:moveTo>
                    <a:cubicBezTo>
                      <a:pt x="1346" y="1179"/>
                      <a:pt x="1346" y="1179"/>
                      <a:pt x="1346" y="117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17" name="Freeform 12">
                <a:extLst>
                  <a:ext uri="{FF2B5EF4-FFF2-40B4-BE49-F238E27FC236}">
                    <a16:creationId xmlns:a16="http://schemas.microsoft.com/office/drawing/2014/main" xmlns="" id="{A5064DF1-2E87-48D7-A7F8-BFFBBAC7F9CC}"/>
                  </a:ext>
                </a:extLst>
              </p:cNvPr>
              <p:cNvSpPr>
                <a:spLocks noEditPoints="1"/>
              </p:cNvSpPr>
              <p:nvPr/>
            </p:nvSpPr>
            <p:spPr bwMode="auto">
              <a:xfrm>
                <a:off x="-1181100" y="1501775"/>
                <a:ext cx="122238" cy="252413"/>
              </a:xfrm>
              <a:custGeom>
                <a:avLst/>
                <a:gdLst>
                  <a:gd name="T0" fmla="*/ 53 w 203"/>
                  <a:gd name="T1" fmla="*/ 416 h 416"/>
                  <a:gd name="T2" fmla="*/ 150 w 203"/>
                  <a:gd name="T3" fmla="*/ 416 h 416"/>
                  <a:gd name="T4" fmla="*/ 203 w 203"/>
                  <a:gd name="T5" fmla="*/ 363 h 416"/>
                  <a:gd name="T6" fmla="*/ 203 w 203"/>
                  <a:gd name="T7" fmla="*/ 53 h 416"/>
                  <a:gd name="T8" fmla="*/ 150 w 203"/>
                  <a:gd name="T9" fmla="*/ 0 h 416"/>
                  <a:gd name="T10" fmla="*/ 53 w 203"/>
                  <a:gd name="T11" fmla="*/ 0 h 416"/>
                  <a:gd name="T12" fmla="*/ 0 w 203"/>
                  <a:gd name="T13" fmla="*/ 53 h 416"/>
                  <a:gd name="T14" fmla="*/ 0 w 203"/>
                  <a:gd name="T15" fmla="*/ 363 h 416"/>
                  <a:gd name="T16" fmla="*/ 53 w 203"/>
                  <a:gd name="T17" fmla="*/ 416 h 416"/>
                  <a:gd name="T18" fmla="*/ 53 w 203"/>
                  <a:gd name="T19" fmla="*/ 416 h 416"/>
                  <a:gd name="T20" fmla="*/ 53 w 203"/>
                  <a:gd name="T21"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416">
                    <a:moveTo>
                      <a:pt x="53" y="416"/>
                    </a:moveTo>
                    <a:cubicBezTo>
                      <a:pt x="150" y="416"/>
                      <a:pt x="150" y="416"/>
                      <a:pt x="150" y="416"/>
                    </a:cubicBezTo>
                    <a:cubicBezTo>
                      <a:pt x="179" y="416"/>
                      <a:pt x="203" y="392"/>
                      <a:pt x="203" y="363"/>
                    </a:cubicBezTo>
                    <a:cubicBezTo>
                      <a:pt x="203" y="53"/>
                      <a:pt x="203" y="53"/>
                      <a:pt x="203" y="53"/>
                    </a:cubicBezTo>
                    <a:cubicBezTo>
                      <a:pt x="203" y="24"/>
                      <a:pt x="179" y="0"/>
                      <a:pt x="150" y="0"/>
                    </a:cubicBezTo>
                    <a:cubicBezTo>
                      <a:pt x="53" y="0"/>
                      <a:pt x="53" y="0"/>
                      <a:pt x="53" y="0"/>
                    </a:cubicBezTo>
                    <a:cubicBezTo>
                      <a:pt x="24" y="0"/>
                      <a:pt x="0" y="24"/>
                      <a:pt x="0" y="53"/>
                    </a:cubicBezTo>
                    <a:cubicBezTo>
                      <a:pt x="0" y="363"/>
                      <a:pt x="0" y="363"/>
                      <a:pt x="0" y="363"/>
                    </a:cubicBezTo>
                    <a:cubicBezTo>
                      <a:pt x="0" y="392"/>
                      <a:pt x="24" y="416"/>
                      <a:pt x="53" y="416"/>
                    </a:cubicBezTo>
                    <a:close/>
                    <a:moveTo>
                      <a:pt x="53" y="416"/>
                    </a:moveTo>
                    <a:cubicBezTo>
                      <a:pt x="53" y="416"/>
                      <a:pt x="53" y="416"/>
                      <a:pt x="53" y="4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18" name="Freeform 13">
                <a:extLst>
                  <a:ext uri="{FF2B5EF4-FFF2-40B4-BE49-F238E27FC236}">
                    <a16:creationId xmlns:a16="http://schemas.microsoft.com/office/drawing/2014/main" xmlns="" id="{65A39ACE-0F50-491D-A285-1BDE79F66E58}"/>
                  </a:ext>
                </a:extLst>
              </p:cNvPr>
              <p:cNvSpPr>
                <a:spLocks noEditPoints="1"/>
              </p:cNvSpPr>
              <p:nvPr/>
            </p:nvSpPr>
            <p:spPr bwMode="auto">
              <a:xfrm>
                <a:off x="-668338" y="1501775"/>
                <a:ext cx="123825" cy="252413"/>
              </a:xfrm>
              <a:custGeom>
                <a:avLst/>
                <a:gdLst>
                  <a:gd name="T0" fmla="*/ 53 w 203"/>
                  <a:gd name="T1" fmla="*/ 416 h 416"/>
                  <a:gd name="T2" fmla="*/ 150 w 203"/>
                  <a:gd name="T3" fmla="*/ 416 h 416"/>
                  <a:gd name="T4" fmla="*/ 203 w 203"/>
                  <a:gd name="T5" fmla="*/ 363 h 416"/>
                  <a:gd name="T6" fmla="*/ 203 w 203"/>
                  <a:gd name="T7" fmla="*/ 53 h 416"/>
                  <a:gd name="T8" fmla="*/ 150 w 203"/>
                  <a:gd name="T9" fmla="*/ 0 h 416"/>
                  <a:gd name="T10" fmla="*/ 53 w 203"/>
                  <a:gd name="T11" fmla="*/ 0 h 416"/>
                  <a:gd name="T12" fmla="*/ 0 w 203"/>
                  <a:gd name="T13" fmla="*/ 53 h 416"/>
                  <a:gd name="T14" fmla="*/ 0 w 203"/>
                  <a:gd name="T15" fmla="*/ 363 h 416"/>
                  <a:gd name="T16" fmla="*/ 53 w 203"/>
                  <a:gd name="T17" fmla="*/ 416 h 416"/>
                  <a:gd name="T18" fmla="*/ 53 w 203"/>
                  <a:gd name="T19" fmla="*/ 416 h 416"/>
                  <a:gd name="T20" fmla="*/ 53 w 203"/>
                  <a:gd name="T21"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416">
                    <a:moveTo>
                      <a:pt x="53" y="416"/>
                    </a:moveTo>
                    <a:cubicBezTo>
                      <a:pt x="150" y="416"/>
                      <a:pt x="150" y="416"/>
                      <a:pt x="150" y="416"/>
                    </a:cubicBezTo>
                    <a:cubicBezTo>
                      <a:pt x="179" y="416"/>
                      <a:pt x="203" y="392"/>
                      <a:pt x="203" y="363"/>
                    </a:cubicBezTo>
                    <a:cubicBezTo>
                      <a:pt x="203" y="53"/>
                      <a:pt x="203" y="53"/>
                      <a:pt x="203" y="53"/>
                    </a:cubicBezTo>
                    <a:cubicBezTo>
                      <a:pt x="203" y="24"/>
                      <a:pt x="179" y="0"/>
                      <a:pt x="150" y="0"/>
                    </a:cubicBezTo>
                    <a:cubicBezTo>
                      <a:pt x="53" y="0"/>
                      <a:pt x="53" y="0"/>
                      <a:pt x="53" y="0"/>
                    </a:cubicBezTo>
                    <a:cubicBezTo>
                      <a:pt x="24" y="0"/>
                      <a:pt x="0" y="24"/>
                      <a:pt x="0" y="53"/>
                    </a:cubicBezTo>
                    <a:cubicBezTo>
                      <a:pt x="0" y="363"/>
                      <a:pt x="0" y="363"/>
                      <a:pt x="0" y="363"/>
                    </a:cubicBezTo>
                    <a:cubicBezTo>
                      <a:pt x="0" y="392"/>
                      <a:pt x="24" y="416"/>
                      <a:pt x="53" y="416"/>
                    </a:cubicBezTo>
                    <a:close/>
                    <a:moveTo>
                      <a:pt x="53" y="416"/>
                    </a:moveTo>
                    <a:cubicBezTo>
                      <a:pt x="53" y="416"/>
                      <a:pt x="53" y="416"/>
                      <a:pt x="53" y="4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grpSp>
      </p:grpSp>
      <p:grpSp>
        <p:nvGrpSpPr>
          <p:cNvPr id="119" name="Group 118">
            <a:extLst>
              <a:ext uri="{FF2B5EF4-FFF2-40B4-BE49-F238E27FC236}">
                <a16:creationId xmlns:a16="http://schemas.microsoft.com/office/drawing/2014/main" xmlns="" id="{68F22344-E11F-4ED4-9112-79C17AF70C6C}"/>
              </a:ext>
            </a:extLst>
          </p:cNvPr>
          <p:cNvGrpSpPr/>
          <p:nvPr/>
        </p:nvGrpSpPr>
        <p:grpSpPr>
          <a:xfrm>
            <a:off x="6850856" y="2590843"/>
            <a:ext cx="226219" cy="226219"/>
            <a:chOff x="663575" y="2311401"/>
            <a:chExt cx="301625" cy="301625"/>
          </a:xfrm>
        </p:grpSpPr>
        <p:sp>
          <p:nvSpPr>
            <p:cNvPr id="127" name="Oval 126">
              <a:extLst>
                <a:ext uri="{FF2B5EF4-FFF2-40B4-BE49-F238E27FC236}">
                  <a16:creationId xmlns:a16="http://schemas.microsoft.com/office/drawing/2014/main" xmlns="" id="{BB1B4068-4B84-4DCD-A555-DB20334FB9CB}"/>
                </a:ext>
              </a:extLst>
            </p:cNvPr>
            <p:cNvSpPr/>
            <p:nvPr/>
          </p:nvSpPr>
          <p:spPr>
            <a:xfrm>
              <a:off x="663575" y="2311401"/>
              <a:ext cx="301625" cy="301625"/>
            </a:xfrm>
            <a:prstGeom prst="ellipse">
              <a:avLst/>
            </a:prstGeom>
            <a:solidFill>
              <a:schemeClr val="bg1"/>
            </a:solidFill>
            <a:ln>
              <a:noFill/>
            </a:ln>
          </p:spPr>
          <p:txBody>
            <a:bodyPr vert="horz" wrap="square" lIns="68580" tIns="67500" rIns="68580" bIns="67500" numCol="1" rtlCol="0" anchor="t" anchorCtr="0" compatLnSpc="1">
              <a:prstTxWarp prst="textNoShape">
                <a:avLst/>
              </a:prstTxWarp>
              <a:noAutofit/>
            </a:bodyPr>
            <a:lstStyle/>
            <a:p>
              <a:pPr defTabSz="685800" eaLnBrk="0" fontAlgn="base" hangingPunct="0">
                <a:spcBef>
                  <a:spcPct val="50000"/>
                </a:spcBef>
                <a:spcAft>
                  <a:spcPct val="0"/>
                </a:spcAft>
                <a:defRPr/>
              </a:pPr>
              <a:endParaRPr lang="en-GB" sz="1500" dirty="0" err="1">
                <a:solidFill>
                  <a:srgbClr val="000000"/>
                </a:solidFill>
                <a:latin typeface="Times New Roman" panose="02020603050405020304" pitchFamily="18" charset="0"/>
                <a:cs typeface="Times New Roman" panose="02020603050405020304" pitchFamily="18" charset="0"/>
              </a:endParaRPr>
            </a:p>
          </p:txBody>
        </p:sp>
        <p:grpSp>
          <p:nvGrpSpPr>
            <p:cNvPr id="128" name="Group 127">
              <a:extLst>
                <a:ext uri="{FF2B5EF4-FFF2-40B4-BE49-F238E27FC236}">
                  <a16:creationId xmlns:a16="http://schemas.microsoft.com/office/drawing/2014/main" xmlns="" id="{CFA6AFB0-BE0E-4A3A-BC59-2EC1D6D95CEF}"/>
                </a:ext>
              </a:extLst>
            </p:cNvPr>
            <p:cNvGrpSpPr/>
            <p:nvPr/>
          </p:nvGrpSpPr>
          <p:grpSpPr>
            <a:xfrm>
              <a:off x="728370" y="2374127"/>
              <a:ext cx="172035" cy="176173"/>
              <a:chOff x="-1323975" y="1501775"/>
              <a:chExt cx="923925" cy="946150"/>
            </a:xfrm>
            <a:solidFill>
              <a:srgbClr val="005257"/>
            </a:solidFill>
          </p:grpSpPr>
          <p:sp>
            <p:nvSpPr>
              <p:cNvPr id="130" name="Freeform 5">
                <a:extLst>
                  <a:ext uri="{FF2B5EF4-FFF2-40B4-BE49-F238E27FC236}">
                    <a16:creationId xmlns:a16="http://schemas.microsoft.com/office/drawing/2014/main" xmlns="" id="{B2F43305-48DA-450C-9EBD-C9D53A11FF8E}"/>
                  </a:ext>
                </a:extLst>
              </p:cNvPr>
              <p:cNvSpPr>
                <a:spLocks noEditPoints="1"/>
              </p:cNvSpPr>
              <p:nvPr/>
            </p:nvSpPr>
            <p:spPr bwMode="auto">
              <a:xfrm>
                <a:off x="-1108075" y="2001838"/>
                <a:ext cx="117475" cy="119063"/>
              </a:xfrm>
              <a:custGeom>
                <a:avLst/>
                <a:gdLst>
                  <a:gd name="T0" fmla="*/ 195 w 195"/>
                  <a:gd name="T1" fmla="*/ 36 h 195"/>
                  <a:gd name="T2" fmla="*/ 159 w 195"/>
                  <a:gd name="T3" fmla="*/ 0 h 195"/>
                  <a:gd name="T4" fmla="*/ 36 w 195"/>
                  <a:gd name="T5" fmla="*/ 0 h 195"/>
                  <a:gd name="T6" fmla="*/ 0 w 195"/>
                  <a:gd name="T7" fmla="*/ 36 h 195"/>
                  <a:gd name="T8" fmla="*/ 0 w 195"/>
                  <a:gd name="T9" fmla="*/ 159 h 195"/>
                  <a:gd name="T10" fmla="*/ 36 w 195"/>
                  <a:gd name="T11" fmla="*/ 195 h 195"/>
                  <a:gd name="T12" fmla="*/ 159 w 195"/>
                  <a:gd name="T13" fmla="*/ 195 h 195"/>
                  <a:gd name="T14" fmla="*/ 195 w 195"/>
                  <a:gd name="T15" fmla="*/ 159 h 195"/>
                  <a:gd name="T16" fmla="*/ 195 w 195"/>
                  <a:gd name="T17" fmla="*/ 36 h 195"/>
                  <a:gd name="T18" fmla="*/ 195 w 195"/>
                  <a:gd name="T19" fmla="*/ 36 h 195"/>
                  <a:gd name="T20" fmla="*/ 195 w 195"/>
                  <a:gd name="T21" fmla="*/ 3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5">
                    <a:moveTo>
                      <a:pt x="195" y="36"/>
                    </a:moveTo>
                    <a:cubicBezTo>
                      <a:pt x="195" y="16"/>
                      <a:pt x="179" y="0"/>
                      <a:pt x="159" y="0"/>
                    </a:cubicBezTo>
                    <a:cubicBezTo>
                      <a:pt x="36" y="0"/>
                      <a:pt x="36" y="0"/>
                      <a:pt x="36" y="0"/>
                    </a:cubicBezTo>
                    <a:cubicBezTo>
                      <a:pt x="16" y="0"/>
                      <a:pt x="0" y="16"/>
                      <a:pt x="0" y="36"/>
                    </a:cubicBezTo>
                    <a:cubicBezTo>
                      <a:pt x="0" y="159"/>
                      <a:pt x="0" y="159"/>
                      <a:pt x="0" y="159"/>
                    </a:cubicBezTo>
                    <a:cubicBezTo>
                      <a:pt x="0" y="179"/>
                      <a:pt x="16" y="195"/>
                      <a:pt x="36" y="195"/>
                    </a:cubicBezTo>
                    <a:cubicBezTo>
                      <a:pt x="159" y="195"/>
                      <a:pt x="159" y="195"/>
                      <a:pt x="159" y="195"/>
                    </a:cubicBezTo>
                    <a:cubicBezTo>
                      <a:pt x="179" y="195"/>
                      <a:pt x="195" y="179"/>
                      <a:pt x="195" y="159"/>
                    </a:cubicBezTo>
                    <a:lnTo>
                      <a:pt x="195" y="36"/>
                    </a:lnTo>
                    <a:close/>
                    <a:moveTo>
                      <a:pt x="195" y="36"/>
                    </a:moveTo>
                    <a:cubicBezTo>
                      <a:pt x="195" y="36"/>
                      <a:pt x="195" y="36"/>
                      <a:pt x="195" y="3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31" name="Freeform 6">
                <a:extLst>
                  <a:ext uri="{FF2B5EF4-FFF2-40B4-BE49-F238E27FC236}">
                    <a16:creationId xmlns:a16="http://schemas.microsoft.com/office/drawing/2014/main" xmlns="" id="{27BE50AD-72DF-4174-A5D5-E1DD18D65EB3}"/>
                  </a:ext>
                </a:extLst>
              </p:cNvPr>
              <p:cNvSpPr>
                <a:spLocks noEditPoints="1"/>
              </p:cNvSpPr>
              <p:nvPr/>
            </p:nvSpPr>
            <p:spPr bwMode="auto">
              <a:xfrm>
                <a:off x="-922338" y="2001838"/>
                <a:ext cx="119063" cy="119063"/>
              </a:xfrm>
              <a:custGeom>
                <a:avLst/>
                <a:gdLst>
                  <a:gd name="T0" fmla="*/ 195 w 195"/>
                  <a:gd name="T1" fmla="*/ 36 h 195"/>
                  <a:gd name="T2" fmla="*/ 160 w 195"/>
                  <a:gd name="T3" fmla="*/ 0 h 195"/>
                  <a:gd name="T4" fmla="*/ 36 w 195"/>
                  <a:gd name="T5" fmla="*/ 0 h 195"/>
                  <a:gd name="T6" fmla="*/ 0 w 195"/>
                  <a:gd name="T7" fmla="*/ 36 h 195"/>
                  <a:gd name="T8" fmla="*/ 0 w 195"/>
                  <a:gd name="T9" fmla="*/ 159 h 195"/>
                  <a:gd name="T10" fmla="*/ 36 w 195"/>
                  <a:gd name="T11" fmla="*/ 195 h 195"/>
                  <a:gd name="T12" fmla="*/ 160 w 195"/>
                  <a:gd name="T13" fmla="*/ 195 h 195"/>
                  <a:gd name="T14" fmla="*/ 195 w 195"/>
                  <a:gd name="T15" fmla="*/ 159 h 195"/>
                  <a:gd name="T16" fmla="*/ 195 w 195"/>
                  <a:gd name="T17" fmla="*/ 36 h 195"/>
                  <a:gd name="T18" fmla="*/ 195 w 195"/>
                  <a:gd name="T19" fmla="*/ 36 h 195"/>
                  <a:gd name="T20" fmla="*/ 195 w 195"/>
                  <a:gd name="T21" fmla="*/ 3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5">
                    <a:moveTo>
                      <a:pt x="195" y="36"/>
                    </a:moveTo>
                    <a:cubicBezTo>
                      <a:pt x="195" y="16"/>
                      <a:pt x="179" y="0"/>
                      <a:pt x="160" y="0"/>
                    </a:cubicBezTo>
                    <a:cubicBezTo>
                      <a:pt x="36" y="0"/>
                      <a:pt x="36" y="0"/>
                      <a:pt x="36" y="0"/>
                    </a:cubicBezTo>
                    <a:cubicBezTo>
                      <a:pt x="16" y="0"/>
                      <a:pt x="0" y="16"/>
                      <a:pt x="0" y="36"/>
                    </a:cubicBezTo>
                    <a:cubicBezTo>
                      <a:pt x="0" y="159"/>
                      <a:pt x="0" y="159"/>
                      <a:pt x="0" y="159"/>
                    </a:cubicBezTo>
                    <a:cubicBezTo>
                      <a:pt x="0" y="179"/>
                      <a:pt x="16" y="195"/>
                      <a:pt x="36" y="195"/>
                    </a:cubicBezTo>
                    <a:cubicBezTo>
                      <a:pt x="160" y="195"/>
                      <a:pt x="160" y="195"/>
                      <a:pt x="160" y="195"/>
                    </a:cubicBezTo>
                    <a:cubicBezTo>
                      <a:pt x="179" y="195"/>
                      <a:pt x="195" y="179"/>
                      <a:pt x="195" y="159"/>
                    </a:cubicBezTo>
                    <a:lnTo>
                      <a:pt x="195" y="36"/>
                    </a:lnTo>
                    <a:close/>
                    <a:moveTo>
                      <a:pt x="195" y="36"/>
                    </a:moveTo>
                    <a:cubicBezTo>
                      <a:pt x="195" y="36"/>
                      <a:pt x="195" y="36"/>
                      <a:pt x="195" y="3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32" name="Freeform 7">
                <a:extLst>
                  <a:ext uri="{FF2B5EF4-FFF2-40B4-BE49-F238E27FC236}">
                    <a16:creationId xmlns:a16="http://schemas.microsoft.com/office/drawing/2014/main" xmlns="" id="{D43DFD0C-F890-4BBC-AF3E-57F7718E924E}"/>
                  </a:ext>
                </a:extLst>
              </p:cNvPr>
              <p:cNvSpPr>
                <a:spLocks noEditPoints="1"/>
              </p:cNvSpPr>
              <p:nvPr/>
            </p:nvSpPr>
            <p:spPr bwMode="auto">
              <a:xfrm>
                <a:off x="-733425" y="2001838"/>
                <a:ext cx="117475" cy="119063"/>
              </a:xfrm>
              <a:custGeom>
                <a:avLst/>
                <a:gdLst>
                  <a:gd name="T0" fmla="*/ 194 w 194"/>
                  <a:gd name="T1" fmla="*/ 36 h 195"/>
                  <a:gd name="T2" fmla="*/ 159 w 194"/>
                  <a:gd name="T3" fmla="*/ 0 h 195"/>
                  <a:gd name="T4" fmla="*/ 35 w 194"/>
                  <a:gd name="T5" fmla="*/ 0 h 195"/>
                  <a:gd name="T6" fmla="*/ 0 w 194"/>
                  <a:gd name="T7" fmla="*/ 36 h 195"/>
                  <a:gd name="T8" fmla="*/ 0 w 194"/>
                  <a:gd name="T9" fmla="*/ 159 h 195"/>
                  <a:gd name="T10" fmla="*/ 35 w 194"/>
                  <a:gd name="T11" fmla="*/ 195 h 195"/>
                  <a:gd name="T12" fmla="*/ 159 w 194"/>
                  <a:gd name="T13" fmla="*/ 195 h 195"/>
                  <a:gd name="T14" fmla="*/ 194 w 194"/>
                  <a:gd name="T15" fmla="*/ 159 h 195"/>
                  <a:gd name="T16" fmla="*/ 194 w 194"/>
                  <a:gd name="T17" fmla="*/ 36 h 195"/>
                  <a:gd name="T18" fmla="*/ 194 w 194"/>
                  <a:gd name="T19" fmla="*/ 36 h 195"/>
                  <a:gd name="T20" fmla="*/ 194 w 194"/>
                  <a:gd name="T21" fmla="*/ 3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95">
                    <a:moveTo>
                      <a:pt x="194" y="36"/>
                    </a:moveTo>
                    <a:cubicBezTo>
                      <a:pt x="194" y="16"/>
                      <a:pt x="178" y="0"/>
                      <a:pt x="159" y="0"/>
                    </a:cubicBezTo>
                    <a:cubicBezTo>
                      <a:pt x="35" y="0"/>
                      <a:pt x="35" y="0"/>
                      <a:pt x="35" y="0"/>
                    </a:cubicBezTo>
                    <a:cubicBezTo>
                      <a:pt x="16" y="0"/>
                      <a:pt x="0" y="16"/>
                      <a:pt x="0" y="36"/>
                    </a:cubicBezTo>
                    <a:cubicBezTo>
                      <a:pt x="0" y="159"/>
                      <a:pt x="0" y="159"/>
                      <a:pt x="0" y="159"/>
                    </a:cubicBezTo>
                    <a:cubicBezTo>
                      <a:pt x="0" y="179"/>
                      <a:pt x="16" y="195"/>
                      <a:pt x="35" y="195"/>
                    </a:cubicBezTo>
                    <a:cubicBezTo>
                      <a:pt x="159" y="195"/>
                      <a:pt x="159" y="195"/>
                      <a:pt x="159" y="195"/>
                    </a:cubicBezTo>
                    <a:cubicBezTo>
                      <a:pt x="178" y="195"/>
                      <a:pt x="194" y="179"/>
                      <a:pt x="194" y="159"/>
                    </a:cubicBezTo>
                    <a:lnTo>
                      <a:pt x="194" y="36"/>
                    </a:lnTo>
                    <a:close/>
                    <a:moveTo>
                      <a:pt x="194" y="36"/>
                    </a:moveTo>
                    <a:cubicBezTo>
                      <a:pt x="194" y="36"/>
                      <a:pt x="194" y="36"/>
                      <a:pt x="194" y="3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33" name="Freeform 8">
                <a:extLst>
                  <a:ext uri="{FF2B5EF4-FFF2-40B4-BE49-F238E27FC236}">
                    <a16:creationId xmlns:a16="http://schemas.microsoft.com/office/drawing/2014/main" xmlns="" id="{8EB8F757-D92B-4E16-80C1-C195132ACA44}"/>
                  </a:ext>
                </a:extLst>
              </p:cNvPr>
              <p:cNvSpPr>
                <a:spLocks noEditPoints="1"/>
              </p:cNvSpPr>
              <p:nvPr/>
            </p:nvSpPr>
            <p:spPr bwMode="auto">
              <a:xfrm>
                <a:off x="-1108075" y="2190750"/>
                <a:ext cx="117475" cy="115888"/>
              </a:xfrm>
              <a:custGeom>
                <a:avLst/>
                <a:gdLst>
                  <a:gd name="T0" fmla="*/ 195 w 195"/>
                  <a:gd name="T1" fmla="*/ 35 h 194"/>
                  <a:gd name="T2" fmla="*/ 159 w 195"/>
                  <a:gd name="T3" fmla="*/ 0 h 194"/>
                  <a:gd name="T4" fmla="*/ 36 w 195"/>
                  <a:gd name="T5" fmla="*/ 0 h 194"/>
                  <a:gd name="T6" fmla="*/ 0 w 195"/>
                  <a:gd name="T7" fmla="*/ 35 h 194"/>
                  <a:gd name="T8" fmla="*/ 0 w 195"/>
                  <a:gd name="T9" fmla="*/ 159 h 194"/>
                  <a:gd name="T10" fmla="*/ 36 w 195"/>
                  <a:gd name="T11" fmla="*/ 194 h 194"/>
                  <a:gd name="T12" fmla="*/ 159 w 195"/>
                  <a:gd name="T13" fmla="*/ 194 h 194"/>
                  <a:gd name="T14" fmla="*/ 195 w 195"/>
                  <a:gd name="T15" fmla="*/ 159 h 194"/>
                  <a:gd name="T16" fmla="*/ 195 w 195"/>
                  <a:gd name="T17" fmla="*/ 35 h 194"/>
                  <a:gd name="T18" fmla="*/ 195 w 195"/>
                  <a:gd name="T19" fmla="*/ 35 h 194"/>
                  <a:gd name="T20" fmla="*/ 195 w 195"/>
                  <a:gd name="T21" fmla="*/ 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4">
                    <a:moveTo>
                      <a:pt x="195" y="35"/>
                    </a:moveTo>
                    <a:cubicBezTo>
                      <a:pt x="195" y="15"/>
                      <a:pt x="179" y="0"/>
                      <a:pt x="159" y="0"/>
                    </a:cubicBezTo>
                    <a:cubicBezTo>
                      <a:pt x="36" y="0"/>
                      <a:pt x="36" y="0"/>
                      <a:pt x="36" y="0"/>
                    </a:cubicBezTo>
                    <a:cubicBezTo>
                      <a:pt x="16" y="0"/>
                      <a:pt x="0" y="15"/>
                      <a:pt x="0" y="35"/>
                    </a:cubicBezTo>
                    <a:cubicBezTo>
                      <a:pt x="0" y="159"/>
                      <a:pt x="0" y="159"/>
                      <a:pt x="0" y="159"/>
                    </a:cubicBezTo>
                    <a:cubicBezTo>
                      <a:pt x="0" y="178"/>
                      <a:pt x="16" y="194"/>
                      <a:pt x="36" y="194"/>
                    </a:cubicBezTo>
                    <a:cubicBezTo>
                      <a:pt x="159" y="194"/>
                      <a:pt x="159" y="194"/>
                      <a:pt x="159" y="194"/>
                    </a:cubicBezTo>
                    <a:cubicBezTo>
                      <a:pt x="179" y="194"/>
                      <a:pt x="195" y="178"/>
                      <a:pt x="195" y="159"/>
                    </a:cubicBezTo>
                    <a:lnTo>
                      <a:pt x="195" y="35"/>
                    </a:lnTo>
                    <a:close/>
                    <a:moveTo>
                      <a:pt x="195" y="35"/>
                    </a:moveTo>
                    <a:cubicBezTo>
                      <a:pt x="195" y="35"/>
                      <a:pt x="195" y="35"/>
                      <a:pt x="195" y="3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34" name="Freeform 9">
                <a:extLst>
                  <a:ext uri="{FF2B5EF4-FFF2-40B4-BE49-F238E27FC236}">
                    <a16:creationId xmlns:a16="http://schemas.microsoft.com/office/drawing/2014/main" xmlns="" id="{A89B74CC-FB28-415C-9F8B-BFD23889CAF4}"/>
                  </a:ext>
                </a:extLst>
              </p:cNvPr>
              <p:cNvSpPr>
                <a:spLocks noEditPoints="1"/>
              </p:cNvSpPr>
              <p:nvPr/>
            </p:nvSpPr>
            <p:spPr bwMode="auto">
              <a:xfrm>
                <a:off x="-922338" y="2190750"/>
                <a:ext cx="119063" cy="115888"/>
              </a:xfrm>
              <a:custGeom>
                <a:avLst/>
                <a:gdLst>
                  <a:gd name="T0" fmla="*/ 195 w 195"/>
                  <a:gd name="T1" fmla="*/ 35 h 194"/>
                  <a:gd name="T2" fmla="*/ 160 w 195"/>
                  <a:gd name="T3" fmla="*/ 0 h 194"/>
                  <a:gd name="T4" fmla="*/ 36 w 195"/>
                  <a:gd name="T5" fmla="*/ 0 h 194"/>
                  <a:gd name="T6" fmla="*/ 0 w 195"/>
                  <a:gd name="T7" fmla="*/ 35 h 194"/>
                  <a:gd name="T8" fmla="*/ 0 w 195"/>
                  <a:gd name="T9" fmla="*/ 159 h 194"/>
                  <a:gd name="T10" fmla="*/ 36 w 195"/>
                  <a:gd name="T11" fmla="*/ 194 h 194"/>
                  <a:gd name="T12" fmla="*/ 160 w 195"/>
                  <a:gd name="T13" fmla="*/ 194 h 194"/>
                  <a:gd name="T14" fmla="*/ 195 w 195"/>
                  <a:gd name="T15" fmla="*/ 159 h 194"/>
                  <a:gd name="T16" fmla="*/ 195 w 195"/>
                  <a:gd name="T17" fmla="*/ 35 h 194"/>
                  <a:gd name="T18" fmla="*/ 195 w 195"/>
                  <a:gd name="T19" fmla="*/ 35 h 194"/>
                  <a:gd name="T20" fmla="*/ 195 w 195"/>
                  <a:gd name="T21" fmla="*/ 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94">
                    <a:moveTo>
                      <a:pt x="195" y="35"/>
                    </a:moveTo>
                    <a:cubicBezTo>
                      <a:pt x="195" y="15"/>
                      <a:pt x="179" y="0"/>
                      <a:pt x="160" y="0"/>
                    </a:cubicBezTo>
                    <a:cubicBezTo>
                      <a:pt x="36" y="0"/>
                      <a:pt x="36" y="0"/>
                      <a:pt x="36" y="0"/>
                    </a:cubicBezTo>
                    <a:cubicBezTo>
                      <a:pt x="16" y="0"/>
                      <a:pt x="0" y="15"/>
                      <a:pt x="0" y="35"/>
                    </a:cubicBezTo>
                    <a:cubicBezTo>
                      <a:pt x="0" y="159"/>
                      <a:pt x="0" y="159"/>
                      <a:pt x="0" y="159"/>
                    </a:cubicBezTo>
                    <a:cubicBezTo>
                      <a:pt x="0" y="178"/>
                      <a:pt x="16" y="194"/>
                      <a:pt x="36" y="194"/>
                    </a:cubicBezTo>
                    <a:cubicBezTo>
                      <a:pt x="160" y="194"/>
                      <a:pt x="160" y="194"/>
                      <a:pt x="160" y="194"/>
                    </a:cubicBezTo>
                    <a:cubicBezTo>
                      <a:pt x="179" y="194"/>
                      <a:pt x="195" y="178"/>
                      <a:pt x="195" y="159"/>
                    </a:cubicBezTo>
                    <a:lnTo>
                      <a:pt x="195" y="35"/>
                    </a:lnTo>
                    <a:close/>
                    <a:moveTo>
                      <a:pt x="195" y="35"/>
                    </a:moveTo>
                    <a:cubicBezTo>
                      <a:pt x="195" y="35"/>
                      <a:pt x="195" y="35"/>
                      <a:pt x="195" y="3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35" name="Freeform 10">
                <a:extLst>
                  <a:ext uri="{FF2B5EF4-FFF2-40B4-BE49-F238E27FC236}">
                    <a16:creationId xmlns:a16="http://schemas.microsoft.com/office/drawing/2014/main" xmlns="" id="{1B502235-122C-4413-8D3D-EDCBE04E94D4}"/>
                  </a:ext>
                </a:extLst>
              </p:cNvPr>
              <p:cNvSpPr>
                <a:spLocks noEditPoints="1"/>
              </p:cNvSpPr>
              <p:nvPr/>
            </p:nvSpPr>
            <p:spPr bwMode="auto">
              <a:xfrm>
                <a:off x="-733425" y="2190750"/>
                <a:ext cx="117475" cy="115888"/>
              </a:xfrm>
              <a:custGeom>
                <a:avLst/>
                <a:gdLst>
                  <a:gd name="T0" fmla="*/ 194 w 194"/>
                  <a:gd name="T1" fmla="*/ 35 h 194"/>
                  <a:gd name="T2" fmla="*/ 159 w 194"/>
                  <a:gd name="T3" fmla="*/ 0 h 194"/>
                  <a:gd name="T4" fmla="*/ 35 w 194"/>
                  <a:gd name="T5" fmla="*/ 0 h 194"/>
                  <a:gd name="T6" fmla="*/ 0 w 194"/>
                  <a:gd name="T7" fmla="*/ 35 h 194"/>
                  <a:gd name="T8" fmla="*/ 0 w 194"/>
                  <a:gd name="T9" fmla="*/ 159 h 194"/>
                  <a:gd name="T10" fmla="*/ 35 w 194"/>
                  <a:gd name="T11" fmla="*/ 194 h 194"/>
                  <a:gd name="T12" fmla="*/ 159 w 194"/>
                  <a:gd name="T13" fmla="*/ 194 h 194"/>
                  <a:gd name="T14" fmla="*/ 194 w 194"/>
                  <a:gd name="T15" fmla="*/ 159 h 194"/>
                  <a:gd name="T16" fmla="*/ 194 w 194"/>
                  <a:gd name="T17" fmla="*/ 35 h 194"/>
                  <a:gd name="T18" fmla="*/ 194 w 194"/>
                  <a:gd name="T19" fmla="*/ 35 h 194"/>
                  <a:gd name="T20" fmla="*/ 194 w 194"/>
                  <a:gd name="T21" fmla="*/ 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94">
                    <a:moveTo>
                      <a:pt x="194" y="35"/>
                    </a:moveTo>
                    <a:cubicBezTo>
                      <a:pt x="194" y="15"/>
                      <a:pt x="178" y="0"/>
                      <a:pt x="159" y="0"/>
                    </a:cubicBezTo>
                    <a:cubicBezTo>
                      <a:pt x="35" y="0"/>
                      <a:pt x="35" y="0"/>
                      <a:pt x="35" y="0"/>
                    </a:cubicBezTo>
                    <a:cubicBezTo>
                      <a:pt x="16" y="0"/>
                      <a:pt x="0" y="15"/>
                      <a:pt x="0" y="35"/>
                    </a:cubicBezTo>
                    <a:cubicBezTo>
                      <a:pt x="0" y="159"/>
                      <a:pt x="0" y="159"/>
                      <a:pt x="0" y="159"/>
                    </a:cubicBezTo>
                    <a:cubicBezTo>
                      <a:pt x="0" y="178"/>
                      <a:pt x="16" y="194"/>
                      <a:pt x="35" y="194"/>
                    </a:cubicBezTo>
                    <a:cubicBezTo>
                      <a:pt x="159" y="194"/>
                      <a:pt x="159" y="194"/>
                      <a:pt x="159" y="194"/>
                    </a:cubicBezTo>
                    <a:cubicBezTo>
                      <a:pt x="178" y="194"/>
                      <a:pt x="194" y="178"/>
                      <a:pt x="194" y="159"/>
                    </a:cubicBezTo>
                    <a:lnTo>
                      <a:pt x="194" y="35"/>
                    </a:lnTo>
                    <a:close/>
                    <a:moveTo>
                      <a:pt x="194" y="35"/>
                    </a:moveTo>
                    <a:cubicBezTo>
                      <a:pt x="194" y="35"/>
                      <a:pt x="194" y="35"/>
                      <a:pt x="194" y="3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36" name="Freeform 11">
                <a:extLst>
                  <a:ext uri="{FF2B5EF4-FFF2-40B4-BE49-F238E27FC236}">
                    <a16:creationId xmlns:a16="http://schemas.microsoft.com/office/drawing/2014/main" xmlns="" id="{E4483955-3033-47B7-8215-1A0C2DAF644E}"/>
                  </a:ext>
                </a:extLst>
              </p:cNvPr>
              <p:cNvSpPr>
                <a:spLocks noEditPoints="1"/>
              </p:cNvSpPr>
              <p:nvPr/>
            </p:nvSpPr>
            <p:spPr bwMode="auto">
              <a:xfrm>
                <a:off x="-1323975" y="1606550"/>
                <a:ext cx="923925" cy="841375"/>
              </a:xfrm>
              <a:custGeom>
                <a:avLst/>
                <a:gdLst>
                  <a:gd name="T0" fmla="*/ 1392 w 1527"/>
                  <a:gd name="T1" fmla="*/ 1 h 1389"/>
                  <a:gd name="T2" fmla="*/ 1392 w 1527"/>
                  <a:gd name="T3" fmla="*/ 190 h 1389"/>
                  <a:gd name="T4" fmla="*/ 1237 w 1527"/>
                  <a:gd name="T5" fmla="*/ 344 h 1389"/>
                  <a:gd name="T6" fmla="*/ 1139 w 1527"/>
                  <a:gd name="T7" fmla="*/ 344 h 1389"/>
                  <a:gd name="T8" fmla="*/ 984 w 1527"/>
                  <a:gd name="T9" fmla="*/ 190 h 1389"/>
                  <a:gd name="T10" fmla="*/ 984 w 1527"/>
                  <a:gd name="T11" fmla="*/ 0 h 1389"/>
                  <a:gd name="T12" fmla="*/ 544 w 1527"/>
                  <a:gd name="T13" fmla="*/ 0 h 1389"/>
                  <a:gd name="T14" fmla="*/ 544 w 1527"/>
                  <a:gd name="T15" fmla="*/ 190 h 1389"/>
                  <a:gd name="T16" fmla="*/ 388 w 1527"/>
                  <a:gd name="T17" fmla="*/ 344 h 1389"/>
                  <a:gd name="T18" fmla="*/ 291 w 1527"/>
                  <a:gd name="T19" fmla="*/ 344 h 1389"/>
                  <a:gd name="T20" fmla="*/ 136 w 1527"/>
                  <a:gd name="T21" fmla="*/ 190 h 1389"/>
                  <a:gd name="T22" fmla="*/ 136 w 1527"/>
                  <a:gd name="T23" fmla="*/ 1 h 1389"/>
                  <a:gd name="T24" fmla="*/ 0 w 1527"/>
                  <a:gd name="T25" fmla="*/ 141 h 1389"/>
                  <a:gd name="T26" fmla="*/ 0 w 1527"/>
                  <a:gd name="T27" fmla="*/ 1248 h 1389"/>
                  <a:gd name="T28" fmla="*/ 140 w 1527"/>
                  <a:gd name="T29" fmla="*/ 1389 h 1389"/>
                  <a:gd name="T30" fmla="*/ 1387 w 1527"/>
                  <a:gd name="T31" fmla="*/ 1389 h 1389"/>
                  <a:gd name="T32" fmla="*/ 1527 w 1527"/>
                  <a:gd name="T33" fmla="*/ 1248 h 1389"/>
                  <a:gd name="T34" fmla="*/ 1527 w 1527"/>
                  <a:gd name="T35" fmla="*/ 141 h 1389"/>
                  <a:gd name="T36" fmla="*/ 1392 w 1527"/>
                  <a:gd name="T37" fmla="*/ 1 h 1389"/>
                  <a:gd name="T38" fmla="*/ 1346 w 1527"/>
                  <a:gd name="T39" fmla="*/ 1179 h 1389"/>
                  <a:gd name="T40" fmla="*/ 1286 w 1527"/>
                  <a:gd name="T41" fmla="*/ 1240 h 1389"/>
                  <a:gd name="T42" fmla="*/ 239 w 1527"/>
                  <a:gd name="T43" fmla="*/ 1240 h 1389"/>
                  <a:gd name="T44" fmla="*/ 179 w 1527"/>
                  <a:gd name="T45" fmla="*/ 1179 h 1389"/>
                  <a:gd name="T46" fmla="*/ 179 w 1527"/>
                  <a:gd name="T47" fmla="*/ 607 h 1389"/>
                  <a:gd name="T48" fmla="*/ 239 w 1527"/>
                  <a:gd name="T49" fmla="*/ 547 h 1389"/>
                  <a:gd name="T50" fmla="*/ 1286 w 1527"/>
                  <a:gd name="T51" fmla="*/ 547 h 1389"/>
                  <a:gd name="T52" fmla="*/ 1346 w 1527"/>
                  <a:gd name="T53" fmla="*/ 607 h 1389"/>
                  <a:gd name="T54" fmla="*/ 1346 w 1527"/>
                  <a:gd name="T55" fmla="*/ 1179 h 1389"/>
                  <a:gd name="T56" fmla="*/ 1346 w 1527"/>
                  <a:gd name="T57" fmla="*/ 1179 h 1389"/>
                  <a:gd name="T58" fmla="*/ 1346 w 1527"/>
                  <a:gd name="T59" fmla="*/ 1179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1389">
                    <a:moveTo>
                      <a:pt x="1392" y="1"/>
                    </a:moveTo>
                    <a:cubicBezTo>
                      <a:pt x="1392" y="190"/>
                      <a:pt x="1392" y="190"/>
                      <a:pt x="1392" y="190"/>
                    </a:cubicBezTo>
                    <a:cubicBezTo>
                      <a:pt x="1392" y="275"/>
                      <a:pt x="1322" y="344"/>
                      <a:pt x="1237" y="344"/>
                    </a:cubicBezTo>
                    <a:cubicBezTo>
                      <a:pt x="1139" y="344"/>
                      <a:pt x="1139" y="344"/>
                      <a:pt x="1139" y="344"/>
                    </a:cubicBezTo>
                    <a:cubicBezTo>
                      <a:pt x="1054" y="344"/>
                      <a:pt x="984" y="275"/>
                      <a:pt x="984" y="190"/>
                    </a:cubicBezTo>
                    <a:cubicBezTo>
                      <a:pt x="984" y="0"/>
                      <a:pt x="984" y="0"/>
                      <a:pt x="984" y="0"/>
                    </a:cubicBezTo>
                    <a:cubicBezTo>
                      <a:pt x="544" y="0"/>
                      <a:pt x="544" y="0"/>
                      <a:pt x="544" y="0"/>
                    </a:cubicBezTo>
                    <a:cubicBezTo>
                      <a:pt x="544" y="190"/>
                      <a:pt x="544" y="190"/>
                      <a:pt x="544" y="190"/>
                    </a:cubicBezTo>
                    <a:cubicBezTo>
                      <a:pt x="544" y="275"/>
                      <a:pt x="474" y="344"/>
                      <a:pt x="388" y="344"/>
                    </a:cubicBezTo>
                    <a:cubicBezTo>
                      <a:pt x="291" y="344"/>
                      <a:pt x="291" y="344"/>
                      <a:pt x="291" y="344"/>
                    </a:cubicBezTo>
                    <a:cubicBezTo>
                      <a:pt x="205" y="344"/>
                      <a:pt x="136" y="275"/>
                      <a:pt x="136" y="190"/>
                    </a:cubicBezTo>
                    <a:cubicBezTo>
                      <a:pt x="136" y="1"/>
                      <a:pt x="136" y="1"/>
                      <a:pt x="136" y="1"/>
                    </a:cubicBezTo>
                    <a:cubicBezTo>
                      <a:pt x="61" y="3"/>
                      <a:pt x="0" y="65"/>
                      <a:pt x="0" y="141"/>
                    </a:cubicBezTo>
                    <a:cubicBezTo>
                      <a:pt x="0" y="1248"/>
                      <a:pt x="0" y="1248"/>
                      <a:pt x="0" y="1248"/>
                    </a:cubicBezTo>
                    <a:cubicBezTo>
                      <a:pt x="0" y="1326"/>
                      <a:pt x="63" y="1389"/>
                      <a:pt x="140" y="1389"/>
                    </a:cubicBezTo>
                    <a:cubicBezTo>
                      <a:pt x="1387" y="1389"/>
                      <a:pt x="1387" y="1389"/>
                      <a:pt x="1387" y="1389"/>
                    </a:cubicBezTo>
                    <a:cubicBezTo>
                      <a:pt x="1465" y="1389"/>
                      <a:pt x="1527" y="1325"/>
                      <a:pt x="1527" y="1248"/>
                    </a:cubicBezTo>
                    <a:cubicBezTo>
                      <a:pt x="1527" y="141"/>
                      <a:pt x="1527" y="141"/>
                      <a:pt x="1527" y="141"/>
                    </a:cubicBezTo>
                    <a:cubicBezTo>
                      <a:pt x="1527" y="65"/>
                      <a:pt x="1466" y="3"/>
                      <a:pt x="1392" y="1"/>
                    </a:cubicBezTo>
                    <a:close/>
                    <a:moveTo>
                      <a:pt x="1346" y="1179"/>
                    </a:moveTo>
                    <a:cubicBezTo>
                      <a:pt x="1346" y="1213"/>
                      <a:pt x="1319" y="1240"/>
                      <a:pt x="1286" y="1240"/>
                    </a:cubicBezTo>
                    <a:cubicBezTo>
                      <a:pt x="239" y="1240"/>
                      <a:pt x="239" y="1240"/>
                      <a:pt x="239" y="1240"/>
                    </a:cubicBezTo>
                    <a:cubicBezTo>
                      <a:pt x="206" y="1240"/>
                      <a:pt x="179" y="1213"/>
                      <a:pt x="179" y="1179"/>
                    </a:cubicBezTo>
                    <a:cubicBezTo>
                      <a:pt x="179" y="607"/>
                      <a:pt x="179" y="607"/>
                      <a:pt x="179" y="607"/>
                    </a:cubicBezTo>
                    <a:cubicBezTo>
                      <a:pt x="179" y="574"/>
                      <a:pt x="206" y="547"/>
                      <a:pt x="239" y="547"/>
                    </a:cubicBezTo>
                    <a:cubicBezTo>
                      <a:pt x="1286" y="547"/>
                      <a:pt x="1286" y="547"/>
                      <a:pt x="1286" y="547"/>
                    </a:cubicBezTo>
                    <a:cubicBezTo>
                      <a:pt x="1319" y="547"/>
                      <a:pt x="1346" y="574"/>
                      <a:pt x="1346" y="607"/>
                    </a:cubicBezTo>
                    <a:lnTo>
                      <a:pt x="1346" y="1179"/>
                    </a:lnTo>
                    <a:close/>
                    <a:moveTo>
                      <a:pt x="1346" y="1179"/>
                    </a:moveTo>
                    <a:cubicBezTo>
                      <a:pt x="1346" y="1179"/>
                      <a:pt x="1346" y="1179"/>
                      <a:pt x="1346" y="117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37" name="Freeform 12">
                <a:extLst>
                  <a:ext uri="{FF2B5EF4-FFF2-40B4-BE49-F238E27FC236}">
                    <a16:creationId xmlns:a16="http://schemas.microsoft.com/office/drawing/2014/main" xmlns="" id="{3C9AB1FB-AEC9-474D-BC24-DE5B105FFD99}"/>
                  </a:ext>
                </a:extLst>
              </p:cNvPr>
              <p:cNvSpPr>
                <a:spLocks noEditPoints="1"/>
              </p:cNvSpPr>
              <p:nvPr/>
            </p:nvSpPr>
            <p:spPr bwMode="auto">
              <a:xfrm>
                <a:off x="-1181100" y="1501775"/>
                <a:ext cx="122238" cy="252413"/>
              </a:xfrm>
              <a:custGeom>
                <a:avLst/>
                <a:gdLst>
                  <a:gd name="T0" fmla="*/ 53 w 203"/>
                  <a:gd name="T1" fmla="*/ 416 h 416"/>
                  <a:gd name="T2" fmla="*/ 150 w 203"/>
                  <a:gd name="T3" fmla="*/ 416 h 416"/>
                  <a:gd name="T4" fmla="*/ 203 w 203"/>
                  <a:gd name="T5" fmla="*/ 363 h 416"/>
                  <a:gd name="T6" fmla="*/ 203 w 203"/>
                  <a:gd name="T7" fmla="*/ 53 h 416"/>
                  <a:gd name="T8" fmla="*/ 150 w 203"/>
                  <a:gd name="T9" fmla="*/ 0 h 416"/>
                  <a:gd name="T10" fmla="*/ 53 w 203"/>
                  <a:gd name="T11" fmla="*/ 0 h 416"/>
                  <a:gd name="T12" fmla="*/ 0 w 203"/>
                  <a:gd name="T13" fmla="*/ 53 h 416"/>
                  <a:gd name="T14" fmla="*/ 0 w 203"/>
                  <a:gd name="T15" fmla="*/ 363 h 416"/>
                  <a:gd name="T16" fmla="*/ 53 w 203"/>
                  <a:gd name="T17" fmla="*/ 416 h 416"/>
                  <a:gd name="T18" fmla="*/ 53 w 203"/>
                  <a:gd name="T19" fmla="*/ 416 h 416"/>
                  <a:gd name="T20" fmla="*/ 53 w 203"/>
                  <a:gd name="T21"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416">
                    <a:moveTo>
                      <a:pt x="53" y="416"/>
                    </a:moveTo>
                    <a:cubicBezTo>
                      <a:pt x="150" y="416"/>
                      <a:pt x="150" y="416"/>
                      <a:pt x="150" y="416"/>
                    </a:cubicBezTo>
                    <a:cubicBezTo>
                      <a:pt x="179" y="416"/>
                      <a:pt x="203" y="392"/>
                      <a:pt x="203" y="363"/>
                    </a:cubicBezTo>
                    <a:cubicBezTo>
                      <a:pt x="203" y="53"/>
                      <a:pt x="203" y="53"/>
                      <a:pt x="203" y="53"/>
                    </a:cubicBezTo>
                    <a:cubicBezTo>
                      <a:pt x="203" y="24"/>
                      <a:pt x="179" y="0"/>
                      <a:pt x="150" y="0"/>
                    </a:cubicBezTo>
                    <a:cubicBezTo>
                      <a:pt x="53" y="0"/>
                      <a:pt x="53" y="0"/>
                      <a:pt x="53" y="0"/>
                    </a:cubicBezTo>
                    <a:cubicBezTo>
                      <a:pt x="24" y="0"/>
                      <a:pt x="0" y="24"/>
                      <a:pt x="0" y="53"/>
                    </a:cubicBezTo>
                    <a:cubicBezTo>
                      <a:pt x="0" y="363"/>
                      <a:pt x="0" y="363"/>
                      <a:pt x="0" y="363"/>
                    </a:cubicBezTo>
                    <a:cubicBezTo>
                      <a:pt x="0" y="392"/>
                      <a:pt x="24" y="416"/>
                      <a:pt x="53" y="416"/>
                    </a:cubicBezTo>
                    <a:close/>
                    <a:moveTo>
                      <a:pt x="53" y="416"/>
                    </a:moveTo>
                    <a:cubicBezTo>
                      <a:pt x="53" y="416"/>
                      <a:pt x="53" y="416"/>
                      <a:pt x="53" y="4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138" name="Freeform 13">
                <a:extLst>
                  <a:ext uri="{FF2B5EF4-FFF2-40B4-BE49-F238E27FC236}">
                    <a16:creationId xmlns:a16="http://schemas.microsoft.com/office/drawing/2014/main" xmlns="" id="{483D6C1B-078E-48F2-91C5-B6BDEE5EB7AE}"/>
                  </a:ext>
                </a:extLst>
              </p:cNvPr>
              <p:cNvSpPr>
                <a:spLocks noEditPoints="1"/>
              </p:cNvSpPr>
              <p:nvPr/>
            </p:nvSpPr>
            <p:spPr bwMode="auto">
              <a:xfrm>
                <a:off x="-668338" y="1501775"/>
                <a:ext cx="123825" cy="252413"/>
              </a:xfrm>
              <a:custGeom>
                <a:avLst/>
                <a:gdLst>
                  <a:gd name="T0" fmla="*/ 53 w 203"/>
                  <a:gd name="T1" fmla="*/ 416 h 416"/>
                  <a:gd name="T2" fmla="*/ 150 w 203"/>
                  <a:gd name="T3" fmla="*/ 416 h 416"/>
                  <a:gd name="T4" fmla="*/ 203 w 203"/>
                  <a:gd name="T5" fmla="*/ 363 h 416"/>
                  <a:gd name="T6" fmla="*/ 203 w 203"/>
                  <a:gd name="T7" fmla="*/ 53 h 416"/>
                  <a:gd name="T8" fmla="*/ 150 w 203"/>
                  <a:gd name="T9" fmla="*/ 0 h 416"/>
                  <a:gd name="T10" fmla="*/ 53 w 203"/>
                  <a:gd name="T11" fmla="*/ 0 h 416"/>
                  <a:gd name="T12" fmla="*/ 0 w 203"/>
                  <a:gd name="T13" fmla="*/ 53 h 416"/>
                  <a:gd name="T14" fmla="*/ 0 w 203"/>
                  <a:gd name="T15" fmla="*/ 363 h 416"/>
                  <a:gd name="T16" fmla="*/ 53 w 203"/>
                  <a:gd name="T17" fmla="*/ 416 h 416"/>
                  <a:gd name="T18" fmla="*/ 53 w 203"/>
                  <a:gd name="T19" fmla="*/ 416 h 416"/>
                  <a:gd name="T20" fmla="*/ 53 w 203"/>
                  <a:gd name="T21"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416">
                    <a:moveTo>
                      <a:pt x="53" y="416"/>
                    </a:moveTo>
                    <a:cubicBezTo>
                      <a:pt x="150" y="416"/>
                      <a:pt x="150" y="416"/>
                      <a:pt x="150" y="416"/>
                    </a:cubicBezTo>
                    <a:cubicBezTo>
                      <a:pt x="179" y="416"/>
                      <a:pt x="203" y="392"/>
                      <a:pt x="203" y="363"/>
                    </a:cubicBezTo>
                    <a:cubicBezTo>
                      <a:pt x="203" y="53"/>
                      <a:pt x="203" y="53"/>
                      <a:pt x="203" y="53"/>
                    </a:cubicBezTo>
                    <a:cubicBezTo>
                      <a:pt x="203" y="24"/>
                      <a:pt x="179" y="0"/>
                      <a:pt x="150" y="0"/>
                    </a:cubicBezTo>
                    <a:cubicBezTo>
                      <a:pt x="53" y="0"/>
                      <a:pt x="53" y="0"/>
                      <a:pt x="53" y="0"/>
                    </a:cubicBezTo>
                    <a:cubicBezTo>
                      <a:pt x="24" y="0"/>
                      <a:pt x="0" y="24"/>
                      <a:pt x="0" y="53"/>
                    </a:cubicBezTo>
                    <a:cubicBezTo>
                      <a:pt x="0" y="363"/>
                      <a:pt x="0" y="363"/>
                      <a:pt x="0" y="363"/>
                    </a:cubicBezTo>
                    <a:cubicBezTo>
                      <a:pt x="0" y="392"/>
                      <a:pt x="24" y="416"/>
                      <a:pt x="53" y="416"/>
                    </a:cubicBezTo>
                    <a:close/>
                    <a:moveTo>
                      <a:pt x="53" y="416"/>
                    </a:moveTo>
                    <a:cubicBezTo>
                      <a:pt x="53" y="416"/>
                      <a:pt x="53" y="416"/>
                      <a:pt x="53" y="4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grpSp>
      </p:grpSp>
      <p:sp>
        <p:nvSpPr>
          <p:cNvPr id="139" name="Rectangle 138">
            <a:extLst>
              <a:ext uri="{FF2B5EF4-FFF2-40B4-BE49-F238E27FC236}">
                <a16:creationId xmlns:a16="http://schemas.microsoft.com/office/drawing/2014/main" xmlns="" id="{A0209711-25EE-4A32-B67B-9565D6B28383}"/>
              </a:ext>
            </a:extLst>
          </p:cNvPr>
          <p:cNvSpPr/>
          <p:nvPr/>
        </p:nvSpPr>
        <p:spPr>
          <a:xfrm>
            <a:off x="855750" y="4902687"/>
            <a:ext cx="7871371" cy="405000"/>
          </a:xfrm>
          <a:prstGeom prst="rect">
            <a:avLst/>
          </a:prstGeom>
          <a:gradFill flip="none" rotWithShape="1">
            <a:gsLst>
              <a:gs pos="0">
                <a:schemeClr val="bg1"/>
              </a:gs>
              <a:gs pos="100000">
                <a:schemeClr val="bg1">
                  <a:lumMod val="85000"/>
                </a:schemeClr>
              </a:gs>
            </a:gsLst>
            <a:lin ang="10800000" scaled="1"/>
            <a:tileRect/>
          </a:gradFill>
          <a:ln>
            <a:noFill/>
          </a:ln>
        </p:spPr>
        <p:txBody>
          <a:bodyPr vert="horz" wrap="square" lIns="68580" tIns="34290" rIns="68580" bIns="34290" numCol="1" rtlCol="0" anchor="ctr" anchorCtr="0" compatLnSpc="1">
            <a:prstTxWarp prst="textNoShape">
              <a:avLst/>
            </a:prstTxWarp>
            <a:noAutofit/>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algn="ctr" defTabSz="685800">
              <a:defRPr/>
            </a:pPr>
            <a:r>
              <a:rPr lang="en-GB" sz="1350" b="1" dirty="0" err="1">
                <a:solidFill>
                  <a:srgbClr val="000000"/>
                </a:solidFill>
                <a:latin typeface="Times New Roman" panose="02020603050405020304" pitchFamily="18" charset="0"/>
                <a:cs typeface="Times New Roman" panose="02020603050405020304" pitchFamily="18" charset="0"/>
              </a:rPr>
              <a:t>Retestiranje</a:t>
            </a:r>
            <a:r>
              <a:rPr lang="en-GB" sz="1350" b="1" dirty="0">
                <a:solidFill>
                  <a:srgbClr val="000000"/>
                </a:solidFill>
                <a:latin typeface="Times New Roman" panose="02020603050405020304" pitchFamily="18" charset="0"/>
                <a:cs typeface="Times New Roman" panose="02020603050405020304" pitchFamily="18" charset="0"/>
              </a:rPr>
              <a:t> sFlt-1/</a:t>
            </a:r>
            <a:r>
              <a:rPr lang="en-GB" sz="1350" b="1" dirty="0" err="1">
                <a:solidFill>
                  <a:srgbClr val="000000"/>
                </a:solidFill>
                <a:latin typeface="Times New Roman" panose="02020603050405020304" pitchFamily="18" charset="0"/>
                <a:cs typeface="Times New Roman" panose="02020603050405020304" pitchFamily="18" charset="0"/>
              </a:rPr>
              <a:t>PlGF</a:t>
            </a:r>
            <a:r>
              <a:rPr lang="en-GB" sz="1350" b="1" dirty="0">
                <a:solidFill>
                  <a:srgbClr val="000000"/>
                </a:solidFill>
                <a:latin typeface="Times New Roman" panose="02020603050405020304" pitchFamily="18" charset="0"/>
                <a:cs typeface="Times New Roman" panose="02020603050405020304" pitchFamily="18" charset="0"/>
              </a:rPr>
              <a:t> </a:t>
            </a:r>
            <a:r>
              <a:rPr lang="en-GB" sz="1350" b="1" dirty="0" err="1">
                <a:solidFill>
                  <a:srgbClr val="000000"/>
                </a:solidFill>
                <a:latin typeface="Times New Roman" panose="02020603050405020304" pitchFamily="18" charset="0"/>
                <a:cs typeface="Times New Roman" panose="02020603050405020304" pitchFamily="18" charset="0"/>
              </a:rPr>
              <a:t>na</a:t>
            </a:r>
            <a:r>
              <a:rPr lang="en-GB" sz="1350" b="1" dirty="0">
                <a:solidFill>
                  <a:srgbClr val="000000"/>
                </a:solidFill>
                <a:latin typeface="Times New Roman" panose="02020603050405020304" pitchFamily="18" charset="0"/>
                <a:cs typeface="Times New Roman" panose="02020603050405020304" pitchFamily="18" charset="0"/>
              </a:rPr>
              <a:t> 2-3 </a:t>
            </a:r>
            <a:r>
              <a:rPr lang="en-GB" sz="1350" b="1" dirty="0" err="1">
                <a:solidFill>
                  <a:srgbClr val="000000"/>
                </a:solidFill>
                <a:latin typeface="Times New Roman" panose="02020603050405020304" pitchFamily="18" charset="0"/>
                <a:cs typeface="Times New Roman" panose="02020603050405020304" pitchFamily="18" charset="0"/>
              </a:rPr>
              <a:t>nedelje</a:t>
            </a:r>
            <a:r>
              <a:rPr lang="en-GB" sz="1350" b="1" dirty="0">
                <a:solidFill>
                  <a:srgbClr val="000000"/>
                </a:solidFill>
                <a:latin typeface="Times New Roman" panose="02020603050405020304" pitchFamily="18" charset="0"/>
                <a:cs typeface="Times New Roman" panose="02020603050405020304" pitchFamily="18" charset="0"/>
              </a:rPr>
              <a:t> </a:t>
            </a:r>
            <a:r>
              <a:rPr lang="en-GB" sz="1350" b="1" dirty="0" err="1">
                <a:solidFill>
                  <a:srgbClr val="000000"/>
                </a:solidFill>
                <a:latin typeface="Times New Roman" panose="02020603050405020304" pitchFamily="18" charset="0"/>
                <a:cs typeface="Times New Roman" panose="02020603050405020304" pitchFamily="18" charset="0"/>
              </a:rPr>
              <a:t>može</a:t>
            </a:r>
            <a:r>
              <a:rPr lang="en-GB" sz="1350" b="1" dirty="0">
                <a:solidFill>
                  <a:srgbClr val="000000"/>
                </a:solidFill>
                <a:latin typeface="Times New Roman" panose="02020603050405020304" pitchFamily="18" charset="0"/>
                <a:cs typeface="Times New Roman" panose="02020603050405020304" pitchFamily="18" charset="0"/>
              </a:rPr>
              <a:t> </a:t>
            </a:r>
            <a:r>
              <a:rPr lang="en-GB" sz="1350" b="1" dirty="0" err="1">
                <a:solidFill>
                  <a:srgbClr val="000000"/>
                </a:solidFill>
                <a:latin typeface="Times New Roman" panose="02020603050405020304" pitchFamily="18" charset="0"/>
                <a:cs typeface="Times New Roman" panose="02020603050405020304" pitchFamily="18" charset="0"/>
              </a:rPr>
              <a:t>poboljšati</a:t>
            </a:r>
            <a:r>
              <a:rPr lang="en-GB" sz="1350" b="1" dirty="0">
                <a:solidFill>
                  <a:srgbClr val="000000"/>
                </a:solidFill>
                <a:latin typeface="Times New Roman" panose="02020603050405020304" pitchFamily="18" charset="0"/>
                <a:cs typeface="Times New Roman" panose="02020603050405020304" pitchFamily="18" charset="0"/>
              </a:rPr>
              <a:t> </a:t>
            </a:r>
            <a:r>
              <a:rPr lang="en-GB" sz="1350" b="1" dirty="0" err="1">
                <a:solidFill>
                  <a:srgbClr val="000000"/>
                </a:solidFill>
                <a:latin typeface="Times New Roman" panose="02020603050405020304" pitchFamily="18" charset="0"/>
                <a:cs typeface="Times New Roman" panose="02020603050405020304" pitchFamily="18" charset="0"/>
              </a:rPr>
              <a:t>stratifikaciju</a:t>
            </a:r>
            <a:r>
              <a:rPr lang="en-GB" sz="1350" b="1" dirty="0">
                <a:solidFill>
                  <a:srgbClr val="000000"/>
                </a:solidFill>
                <a:latin typeface="Times New Roman" panose="02020603050405020304" pitchFamily="18" charset="0"/>
                <a:cs typeface="Times New Roman" panose="02020603050405020304" pitchFamily="18" charset="0"/>
              </a:rPr>
              <a:t> </a:t>
            </a:r>
            <a:r>
              <a:rPr lang="en-GB" sz="1350" b="1" dirty="0" err="1">
                <a:solidFill>
                  <a:srgbClr val="000000"/>
                </a:solidFill>
                <a:latin typeface="Times New Roman" panose="02020603050405020304" pitchFamily="18" charset="0"/>
                <a:cs typeface="Times New Roman" panose="02020603050405020304" pitchFamily="18" charset="0"/>
              </a:rPr>
              <a:t>rizika</a:t>
            </a:r>
            <a:r>
              <a:rPr lang="en-GB" sz="1350" b="1" dirty="0">
                <a:solidFill>
                  <a:srgbClr val="000000"/>
                </a:solidFill>
                <a:latin typeface="Times New Roman" panose="02020603050405020304" pitchFamily="18" charset="0"/>
                <a:cs typeface="Times New Roman" panose="02020603050405020304" pitchFamily="18" charset="0"/>
              </a:rPr>
              <a:t> / </a:t>
            </a:r>
            <a:br>
              <a:rPr lang="en-GB" sz="1350" b="1" dirty="0">
                <a:solidFill>
                  <a:srgbClr val="000000"/>
                </a:solidFill>
                <a:latin typeface="Times New Roman" panose="02020603050405020304" pitchFamily="18" charset="0"/>
                <a:cs typeface="Times New Roman" panose="02020603050405020304" pitchFamily="18" charset="0"/>
              </a:rPr>
            </a:br>
            <a:r>
              <a:rPr lang="en-GB" sz="1350" b="1" dirty="0">
                <a:solidFill>
                  <a:srgbClr val="000000"/>
                </a:solidFill>
                <a:latin typeface="Times New Roman" panose="02020603050405020304" pitchFamily="18" charset="0"/>
                <a:cs typeface="Times New Roman" panose="02020603050405020304" pitchFamily="18" charset="0"/>
              </a:rPr>
              <a:t>“</a:t>
            </a:r>
            <a:r>
              <a:rPr lang="en-GB" sz="1350" b="1" dirty="0" err="1">
                <a:solidFill>
                  <a:srgbClr val="000000"/>
                </a:solidFill>
                <a:latin typeface="Times New Roman" panose="02020603050405020304" pitchFamily="18" charset="0"/>
                <a:cs typeface="Times New Roman" panose="02020603050405020304" pitchFamily="18" charset="0"/>
              </a:rPr>
              <a:t>rul</a:t>
            </a:r>
            <a:r>
              <a:rPr lang="en-GB" sz="1350" b="1" dirty="0">
                <a:solidFill>
                  <a:srgbClr val="000000"/>
                </a:solidFill>
                <a:latin typeface="Times New Roman" panose="02020603050405020304" pitchFamily="18" charset="0"/>
                <a:cs typeface="Times New Roman" panose="02020603050405020304" pitchFamily="18" charset="0"/>
              </a:rPr>
              <a:t>-in” u </a:t>
            </a:r>
            <a:r>
              <a:rPr lang="en-GB" sz="1350" b="1" dirty="0" err="1">
                <a:solidFill>
                  <a:srgbClr val="000000"/>
                </a:solidFill>
                <a:latin typeface="Times New Roman" panose="02020603050405020304" pitchFamily="18" charset="0"/>
                <a:cs typeface="Times New Roman" panose="02020603050405020304" pitchFamily="18" charset="0"/>
              </a:rPr>
              <a:t>okviru</a:t>
            </a:r>
            <a:r>
              <a:rPr lang="en-GB" sz="1350" b="1" dirty="0">
                <a:solidFill>
                  <a:srgbClr val="000000"/>
                </a:solidFill>
                <a:latin typeface="Times New Roman" panose="02020603050405020304" pitchFamily="18" charset="0"/>
                <a:cs typeface="Times New Roman" panose="02020603050405020304" pitchFamily="18" charset="0"/>
              </a:rPr>
              <a:t> 4 </a:t>
            </a:r>
            <a:r>
              <a:rPr lang="en-GB" sz="1350" b="1" dirty="0" err="1">
                <a:solidFill>
                  <a:srgbClr val="000000"/>
                </a:solidFill>
                <a:latin typeface="Times New Roman" panose="02020603050405020304" pitchFamily="18" charset="0"/>
                <a:cs typeface="Times New Roman" panose="02020603050405020304" pitchFamily="18" charset="0"/>
              </a:rPr>
              <a:t>nedelje</a:t>
            </a:r>
            <a:r>
              <a:rPr lang="en-GB" sz="1350" b="1" dirty="0">
                <a:solidFill>
                  <a:srgbClr val="000000"/>
                </a:solidFill>
                <a:latin typeface="Times New Roman" panose="02020603050405020304" pitchFamily="18" charset="0"/>
                <a:cs typeface="Times New Roman" panose="02020603050405020304" pitchFamily="18" charset="0"/>
              </a:rPr>
              <a:t> i </a:t>
            </a:r>
            <a:r>
              <a:rPr lang="en-GB" sz="1350" b="1" dirty="0" err="1">
                <a:solidFill>
                  <a:srgbClr val="000000"/>
                </a:solidFill>
                <a:latin typeface="Times New Roman" panose="02020603050405020304" pitchFamily="18" charset="0"/>
                <a:cs typeface="Times New Roman" panose="02020603050405020304" pitchFamily="18" charset="0"/>
              </a:rPr>
              <a:t>poboljšati</a:t>
            </a:r>
            <a:r>
              <a:rPr lang="en-GB" sz="1350" b="1" dirty="0">
                <a:solidFill>
                  <a:srgbClr val="000000"/>
                </a:solidFill>
                <a:latin typeface="Times New Roman" panose="02020603050405020304" pitchFamily="18" charset="0"/>
                <a:cs typeface="Times New Roman" panose="02020603050405020304" pitchFamily="18" charset="0"/>
              </a:rPr>
              <a:t> </a:t>
            </a:r>
            <a:r>
              <a:rPr lang="en-GB" sz="1350" b="1" dirty="0" err="1">
                <a:solidFill>
                  <a:srgbClr val="000000"/>
                </a:solidFill>
                <a:latin typeface="Times New Roman" panose="02020603050405020304" pitchFamily="18" charset="0"/>
                <a:cs typeface="Times New Roman" panose="02020603050405020304" pitchFamily="18" charset="0"/>
              </a:rPr>
              <a:t>sigurnost</a:t>
            </a:r>
            <a:r>
              <a:rPr lang="en-GB" sz="1350" b="1" dirty="0">
                <a:solidFill>
                  <a:srgbClr val="000000"/>
                </a:solidFill>
                <a:latin typeface="Times New Roman" panose="02020603050405020304" pitchFamily="18" charset="0"/>
                <a:cs typeface="Times New Roman" panose="02020603050405020304" pitchFamily="18" charset="0"/>
              </a:rPr>
              <a:t> u </a:t>
            </a:r>
            <a:r>
              <a:rPr lang="en-GB" sz="1350" b="1" dirty="0" err="1">
                <a:solidFill>
                  <a:srgbClr val="000000"/>
                </a:solidFill>
                <a:latin typeface="Times New Roman" panose="02020603050405020304" pitchFamily="18" charset="0"/>
                <a:cs typeface="Times New Roman" panose="02020603050405020304" pitchFamily="18" charset="0"/>
              </a:rPr>
              <a:t>donošenju</a:t>
            </a:r>
            <a:r>
              <a:rPr lang="en-GB" sz="1350" b="1" dirty="0">
                <a:solidFill>
                  <a:srgbClr val="000000"/>
                </a:solidFill>
                <a:latin typeface="Times New Roman" panose="02020603050405020304" pitchFamily="18" charset="0"/>
                <a:cs typeface="Times New Roman" panose="02020603050405020304" pitchFamily="18" charset="0"/>
              </a:rPr>
              <a:t> </a:t>
            </a:r>
            <a:r>
              <a:rPr lang="en-GB" sz="1350" b="1" dirty="0" err="1">
                <a:solidFill>
                  <a:srgbClr val="000000"/>
                </a:solidFill>
                <a:latin typeface="Times New Roman" panose="02020603050405020304" pitchFamily="18" charset="0"/>
                <a:cs typeface="Times New Roman" panose="02020603050405020304" pitchFamily="18" charset="0"/>
              </a:rPr>
              <a:t>kliničke</a:t>
            </a:r>
            <a:r>
              <a:rPr lang="en-GB" sz="1350" b="1" dirty="0">
                <a:solidFill>
                  <a:srgbClr val="000000"/>
                </a:solidFill>
                <a:latin typeface="Times New Roman" panose="02020603050405020304" pitchFamily="18" charset="0"/>
                <a:cs typeface="Times New Roman" panose="02020603050405020304" pitchFamily="18" charset="0"/>
              </a:rPr>
              <a:t> </a:t>
            </a:r>
            <a:r>
              <a:rPr lang="en-GB" sz="1350" b="1" dirty="0" err="1">
                <a:solidFill>
                  <a:srgbClr val="000000"/>
                </a:solidFill>
                <a:latin typeface="Times New Roman" panose="02020603050405020304" pitchFamily="18" charset="0"/>
                <a:cs typeface="Times New Roman" panose="02020603050405020304" pitchFamily="18" charset="0"/>
              </a:rPr>
              <a:t>odluke</a:t>
            </a:r>
            <a:endParaRPr lang="en-GB" sz="1350" b="1" dirty="0">
              <a:solidFill>
                <a:srgbClr val="000000"/>
              </a:solidFill>
              <a:latin typeface="Times New Roman" panose="02020603050405020304" pitchFamily="18" charset="0"/>
              <a:cs typeface="Times New Roman" panose="02020603050405020304" pitchFamily="18" charset="0"/>
            </a:endParaRPr>
          </a:p>
        </p:txBody>
      </p:sp>
      <p:sp>
        <p:nvSpPr>
          <p:cNvPr id="140" name="Freeform 48">
            <a:extLst>
              <a:ext uri="{FF2B5EF4-FFF2-40B4-BE49-F238E27FC236}">
                <a16:creationId xmlns:a16="http://schemas.microsoft.com/office/drawing/2014/main" xmlns="" id="{A4FD7E70-8040-44FB-B5B1-DF0AE4309575}"/>
              </a:ext>
            </a:extLst>
          </p:cNvPr>
          <p:cNvSpPr/>
          <p:nvPr/>
        </p:nvSpPr>
        <p:spPr bwMode="auto">
          <a:xfrm>
            <a:off x="368680" y="4851815"/>
            <a:ext cx="572954" cy="493569"/>
          </a:xfrm>
          <a:custGeom>
            <a:avLst/>
            <a:gdLst>
              <a:gd name="connsiteX0" fmla="*/ 0 w 946479"/>
              <a:gd name="connsiteY0" fmla="*/ 0 h 815340"/>
              <a:gd name="connsiteX1" fmla="*/ 815340 w 946479"/>
              <a:gd name="connsiteY1" fmla="*/ 0 h 815340"/>
              <a:gd name="connsiteX2" fmla="*/ 815340 w 946479"/>
              <a:gd name="connsiteY2" fmla="*/ 301483 h 815340"/>
              <a:gd name="connsiteX3" fmla="*/ 946479 w 946479"/>
              <a:gd name="connsiteY3" fmla="*/ 407671 h 815340"/>
              <a:gd name="connsiteX4" fmla="*/ 815340 w 946479"/>
              <a:gd name="connsiteY4" fmla="*/ 513857 h 815340"/>
              <a:gd name="connsiteX5" fmla="*/ 815340 w 946479"/>
              <a:gd name="connsiteY5" fmla="*/ 815340 h 815340"/>
              <a:gd name="connsiteX6" fmla="*/ 0 w 946479"/>
              <a:gd name="connsiteY6" fmla="*/ 815340 h 81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479" h="815340">
                <a:moveTo>
                  <a:pt x="0" y="0"/>
                </a:moveTo>
                <a:lnTo>
                  <a:pt x="815340" y="0"/>
                </a:lnTo>
                <a:lnTo>
                  <a:pt x="815340" y="301483"/>
                </a:lnTo>
                <a:lnTo>
                  <a:pt x="946479" y="407671"/>
                </a:lnTo>
                <a:lnTo>
                  <a:pt x="815340" y="513857"/>
                </a:lnTo>
                <a:lnTo>
                  <a:pt x="815340" y="815340"/>
                </a:lnTo>
                <a:lnTo>
                  <a:pt x="0" y="815340"/>
                </a:lnTo>
                <a:close/>
              </a:path>
            </a:pathLst>
          </a:custGeom>
          <a:solidFill>
            <a:schemeClr val="accent1"/>
          </a:solidFill>
          <a:ln w="38100" cap="flat" cmpd="sng" algn="ctr">
            <a:solidFill>
              <a:schemeClr val="bg1"/>
            </a:solid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algn="l" rtl="0" eaLnBrk="0" fontAlgn="base" hangingPunct="0">
              <a:spcBef>
                <a:spcPct val="50000"/>
              </a:spcBef>
              <a:spcAft>
                <a:spcPct val="0"/>
              </a:spcAft>
              <a:defRPr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kern="1200">
                <a:solidFill>
                  <a:schemeClr val="tx1"/>
                </a:solidFill>
                <a:latin typeface="Imago" pitchFamily="2" charset="0"/>
                <a:ea typeface="+mn-ea"/>
                <a:cs typeface="+mn-cs"/>
              </a:defRPr>
            </a:lvl5pPr>
            <a:lvl6pPr marL="2286000" algn="l" defTabSz="914400" rtl="0" eaLnBrk="1" latinLnBrk="0" hangingPunct="1">
              <a:defRPr kern="1200">
                <a:solidFill>
                  <a:schemeClr val="tx1"/>
                </a:solidFill>
                <a:latin typeface="Imago" pitchFamily="2" charset="0"/>
                <a:ea typeface="+mn-ea"/>
                <a:cs typeface="+mn-cs"/>
              </a:defRPr>
            </a:lvl6pPr>
            <a:lvl7pPr marL="2743200" algn="l" defTabSz="914400" rtl="0" eaLnBrk="1" latinLnBrk="0" hangingPunct="1">
              <a:defRPr kern="1200">
                <a:solidFill>
                  <a:schemeClr val="tx1"/>
                </a:solidFill>
                <a:latin typeface="Imago" pitchFamily="2" charset="0"/>
                <a:ea typeface="+mn-ea"/>
                <a:cs typeface="+mn-cs"/>
              </a:defRPr>
            </a:lvl7pPr>
            <a:lvl8pPr marL="3200400" algn="l" defTabSz="914400" rtl="0" eaLnBrk="1" latinLnBrk="0" hangingPunct="1">
              <a:defRPr kern="1200">
                <a:solidFill>
                  <a:schemeClr val="tx1"/>
                </a:solidFill>
                <a:latin typeface="Imago" pitchFamily="2" charset="0"/>
                <a:ea typeface="+mn-ea"/>
                <a:cs typeface="+mn-cs"/>
              </a:defRPr>
            </a:lvl8pPr>
            <a:lvl9pPr marL="3657600" algn="l" defTabSz="914400" rtl="0" eaLnBrk="1" latinLnBrk="0" hangingPunct="1">
              <a:defRPr kern="1200">
                <a:solidFill>
                  <a:schemeClr val="tx1"/>
                </a:solidFill>
                <a:latin typeface="Imago" pitchFamily="2" charset="0"/>
                <a:ea typeface="+mn-ea"/>
                <a:cs typeface="+mn-cs"/>
              </a:defRPr>
            </a:lvl9pPr>
          </a:lstStyle>
          <a:p>
            <a:pPr defTabSz="685800" eaLnBrk="1" hangingPunct="1">
              <a:spcBef>
                <a:spcPct val="0"/>
              </a:spcBef>
              <a:defRPr/>
            </a:pPr>
            <a:endParaRPr lang="en-GB" sz="1500" dirty="0">
              <a:solidFill>
                <a:srgbClr val="000000"/>
              </a:solidFill>
              <a:latin typeface="Times New Roman" panose="02020603050405020304" pitchFamily="18" charset="0"/>
              <a:cs typeface="Times New Roman" panose="02020603050405020304" pitchFamily="18" charset="0"/>
            </a:endParaRPr>
          </a:p>
        </p:txBody>
      </p:sp>
      <p:sp>
        <p:nvSpPr>
          <p:cNvPr id="154" name="Freeform 5"/>
          <p:cNvSpPr>
            <a:spLocks/>
          </p:cNvSpPr>
          <p:nvPr/>
        </p:nvSpPr>
        <p:spPr bwMode="auto">
          <a:xfrm>
            <a:off x="446593" y="4930379"/>
            <a:ext cx="356401" cy="336441"/>
          </a:xfrm>
          <a:custGeom>
            <a:avLst/>
            <a:gdLst>
              <a:gd name="T0" fmla="*/ 2456 w 2557"/>
              <a:gd name="T1" fmla="*/ 781 h 2557"/>
              <a:gd name="T2" fmla="*/ 2446 w 2557"/>
              <a:gd name="T3" fmla="*/ 756 h 2557"/>
              <a:gd name="T4" fmla="*/ 2434 w 2557"/>
              <a:gd name="T5" fmla="*/ 730 h 2557"/>
              <a:gd name="T6" fmla="*/ 2428 w 2557"/>
              <a:gd name="T7" fmla="*/ 718 h 2557"/>
              <a:gd name="T8" fmla="*/ 2422 w 2557"/>
              <a:gd name="T9" fmla="*/ 706 h 2557"/>
              <a:gd name="T10" fmla="*/ 2414 w 2557"/>
              <a:gd name="T11" fmla="*/ 690 h 2557"/>
              <a:gd name="T12" fmla="*/ 2410 w 2557"/>
              <a:gd name="T13" fmla="*/ 684 h 2557"/>
              <a:gd name="T14" fmla="*/ 2400 w 2557"/>
              <a:gd name="T15" fmla="*/ 665 h 2557"/>
              <a:gd name="T16" fmla="*/ 2400 w 2557"/>
              <a:gd name="T17" fmla="*/ 665 h 2557"/>
              <a:gd name="T18" fmla="*/ 2400 w 2557"/>
              <a:gd name="T19" fmla="*/ 665 h 2557"/>
              <a:gd name="T20" fmla="*/ 2321 w 2557"/>
              <a:gd name="T21" fmla="*/ 538 h 2557"/>
              <a:gd name="T22" fmla="*/ 2139 w 2557"/>
              <a:gd name="T23" fmla="*/ 671 h 2557"/>
              <a:gd name="T24" fmla="*/ 1195 w 2557"/>
              <a:gd name="T25" fmla="*/ 1360 h 2557"/>
              <a:gd name="T26" fmla="*/ 824 w 2557"/>
              <a:gd name="T27" fmla="*/ 1045 h 2557"/>
              <a:gd name="T28" fmla="*/ 564 w 2557"/>
              <a:gd name="T29" fmla="*/ 1276 h 2557"/>
              <a:gd name="T30" fmla="*/ 1196 w 2557"/>
              <a:gd name="T31" fmla="*/ 1880 h 2557"/>
              <a:gd name="T32" fmla="*/ 2268 w 2557"/>
              <a:gd name="T33" fmla="*/ 916 h 2557"/>
              <a:gd name="T34" fmla="*/ 2332 w 2557"/>
              <a:gd name="T35" fmla="*/ 1278 h 2557"/>
              <a:gd name="T36" fmla="*/ 1279 w 2557"/>
              <a:gd name="T37" fmla="*/ 2332 h 2557"/>
              <a:gd name="T38" fmla="*/ 225 w 2557"/>
              <a:gd name="T39" fmla="*/ 1278 h 2557"/>
              <a:gd name="T40" fmla="*/ 1279 w 2557"/>
              <a:gd name="T41" fmla="*/ 225 h 2557"/>
              <a:gd name="T42" fmla="*/ 2078 w 2557"/>
              <a:gd name="T43" fmla="*/ 592 h 2557"/>
              <a:gd name="T44" fmla="*/ 2260 w 2557"/>
              <a:gd name="T45" fmla="*/ 459 h 2557"/>
              <a:gd name="T46" fmla="*/ 2183 w 2557"/>
              <a:gd name="T47" fmla="*/ 374 h 2557"/>
              <a:gd name="T48" fmla="*/ 1776 w 2557"/>
              <a:gd name="T49" fmla="*/ 101 h 2557"/>
              <a:gd name="T50" fmla="*/ 1279 w 2557"/>
              <a:gd name="T51" fmla="*/ 0 h 2557"/>
              <a:gd name="T52" fmla="*/ 781 w 2557"/>
              <a:gd name="T53" fmla="*/ 101 h 2557"/>
              <a:gd name="T54" fmla="*/ 375 w 2557"/>
              <a:gd name="T55" fmla="*/ 374 h 2557"/>
              <a:gd name="T56" fmla="*/ 101 w 2557"/>
              <a:gd name="T57" fmla="*/ 781 h 2557"/>
              <a:gd name="T58" fmla="*/ 0 w 2557"/>
              <a:gd name="T59" fmla="*/ 1278 h 2557"/>
              <a:gd name="T60" fmla="*/ 101 w 2557"/>
              <a:gd name="T61" fmla="*/ 1776 h 2557"/>
              <a:gd name="T62" fmla="*/ 375 w 2557"/>
              <a:gd name="T63" fmla="*/ 2182 h 2557"/>
              <a:gd name="T64" fmla="*/ 781 w 2557"/>
              <a:gd name="T65" fmla="*/ 2456 h 2557"/>
              <a:gd name="T66" fmla="*/ 1279 w 2557"/>
              <a:gd name="T67" fmla="*/ 2557 h 2557"/>
              <a:gd name="T68" fmla="*/ 1776 w 2557"/>
              <a:gd name="T69" fmla="*/ 2456 h 2557"/>
              <a:gd name="T70" fmla="*/ 2183 w 2557"/>
              <a:gd name="T71" fmla="*/ 2182 h 2557"/>
              <a:gd name="T72" fmla="*/ 2456 w 2557"/>
              <a:gd name="T73" fmla="*/ 1776 h 2557"/>
              <a:gd name="T74" fmla="*/ 2557 w 2557"/>
              <a:gd name="T75" fmla="*/ 1278 h 2557"/>
              <a:gd name="T76" fmla="*/ 2456 w 2557"/>
              <a:gd name="T77" fmla="*/ 781 h 2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57" h="2557">
                <a:moveTo>
                  <a:pt x="2456" y="781"/>
                </a:moveTo>
                <a:cubicBezTo>
                  <a:pt x="2453" y="772"/>
                  <a:pt x="2449" y="764"/>
                  <a:pt x="2446" y="756"/>
                </a:cubicBezTo>
                <a:cubicBezTo>
                  <a:pt x="2442" y="747"/>
                  <a:pt x="2438" y="739"/>
                  <a:pt x="2434" y="730"/>
                </a:cubicBezTo>
                <a:cubicBezTo>
                  <a:pt x="2432" y="726"/>
                  <a:pt x="2430" y="722"/>
                  <a:pt x="2428" y="718"/>
                </a:cubicBezTo>
                <a:cubicBezTo>
                  <a:pt x="2426" y="714"/>
                  <a:pt x="2424" y="710"/>
                  <a:pt x="2422" y="706"/>
                </a:cubicBezTo>
                <a:cubicBezTo>
                  <a:pt x="2419" y="701"/>
                  <a:pt x="2417" y="695"/>
                  <a:pt x="2414" y="690"/>
                </a:cubicBezTo>
                <a:cubicBezTo>
                  <a:pt x="2413" y="688"/>
                  <a:pt x="2412" y="686"/>
                  <a:pt x="2410" y="684"/>
                </a:cubicBezTo>
                <a:cubicBezTo>
                  <a:pt x="2407" y="677"/>
                  <a:pt x="2404" y="671"/>
                  <a:pt x="2400" y="665"/>
                </a:cubicBezTo>
                <a:cubicBezTo>
                  <a:pt x="2400" y="665"/>
                  <a:pt x="2400" y="665"/>
                  <a:pt x="2400" y="665"/>
                </a:cubicBezTo>
                <a:cubicBezTo>
                  <a:pt x="2400" y="665"/>
                  <a:pt x="2400" y="665"/>
                  <a:pt x="2400" y="665"/>
                </a:cubicBezTo>
                <a:cubicBezTo>
                  <a:pt x="2376" y="621"/>
                  <a:pt x="2350" y="579"/>
                  <a:pt x="2321" y="538"/>
                </a:cubicBezTo>
                <a:cubicBezTo>
                  <a:pt x="2139" y="671"/>
                  <a:pt x="2139" y="671"/>
                  <a:pt x="2139" y="671"/>
                </a:cubicBezTo>
                <a:cubicBezTo>
                  <a:pt x="1195" y="1360"/>
                  <a:pt x="1195" y="1360"/>
                  <a:pt x="1195" y="1360"/>
                </a:cubicBezTo>
                <a:cubicBezTo>
                  <a:pt x="824" y="1045"/>
                  <a:pt x="824" y="1045"/>
                  <a:pt x="824" y="1045"/>
                </a:cubicBezTo>
                <a:cubicBezTo>
                  <a:pt x="564" y="1276"/>
                  <a:pt x="564" y="1276"/>
                  <a:pt x="564" y="1276"/>
                </a:cubicBezTo>
                <a:cubicBezTo>
                  <a:pt x="1196" y="1880"/>
                  <a:pt x="1196" y="1880"/>
                  <a:pt x="1196" y="1880"/>
                </a:cubicBezTo>
                <a:cubicBezTo>
                  <a:pt x="2268" y="916"/>
                  <a:pt x="2268" y="916"/>
                  <a:pt x="2268" y="916"/>
                </a:cubicBezTo>
                <a:cubicBezTo>
                  <a:pt x="2310" y="1029"/>
                  <a:pt x="2332" y="1151"/>
                  <a:pt x="2332" y="1278"/>
                </a:cubicBezTo>
                <a:cubicBezTo>
                  <a:pt x="2332" y="1860"/>
                  <a:pt x="1860" y="2332"/>
                  <a:pt x="1279" y="2332"/>
                </a:cubicBezTo>
                <a:cubicBezTo>
                  <a:pt x="697" y="2332"/>
                  <a:pt x="225" y="1860"/>
                  <a:pt x="225" y="1278"/>
                </a:cubicBezTo>
                <a:cubicBezTo>
                  <a:pt x="225" y="697"/>
                  <a:pt x="697" y="225"/>
                  <a:pt x="1279" y="225"/>
                </a:cubicBezTo>
                <a:cubicBezTo>
                  <a:pt x="1598" y="225"/>
                  <a:pt x="1884" y="367"/>
                  <a:pt x="2078" y="592"/>
                </a:cubicBezTo>
                <a:cubicBezTo>
                  <a:pt x="2260" y="459"/>
                  <a:pt x="2260" y="459"/>
                  <a:pt x="2260" y="459"/>
                </a:cubicBezTo>
                <a:cubicBezTo>
                  <a:pt x="2236" y="430"/>
                  <a:pt x="2210" y="402"/>
                  <a:pt x="2183" y="374"/>
                </a:cubicBezTo>
                <a:cubicBezTo>
                  <a:pt x="2065" y="257"/>
                  <a:pt x="1928" y="165"/>
                  <a:pt x="1776" y="101"/>
                </a:cubicBezTo>
                <a:cubicBezTo>
                  <a:pt x="1619" y="34"/>
                  <a:pt x="1451" y="0"/>
                  <a:pt x="1279" y="0"/>
                </a:cubicBezTo>
                <a:cubicBezTo>
                  <a:pt x="1106" y="0"/>
                  <a:pt x="939" y="34"/>
                  <a:pt x="781" y="101"/>
                </a:cubicBezTo>
                <a:cubicBezTo>
                  <a:pt x="629" y="165"/>
                  <a:pt x="492" y="257"/>
                  <a:pt x="375" y="374"/>
                </a:cubicBezTo>
                <a:cubicBezTo>
                  <a:pt x="257" y="492"/>
                  <a:pt x="165" y="629"/>
                  <a:pt x="101" y="781"/>
                </a:cubicBezTo>
                <a:cubicBezTo>
                  <a:pt x="34" y="938"/>
                  <a:pt x="0" y="1106"/>
                  <a:pt x="0" y="1278"/>
                </a:cubicBezTo>
                <a:cubicBezTo>
                  <a:pt x="0" y="1451"/>
                  <a:pt x="34" y="1618"/>
                  <a:pt x="101" y="1776"/>
                </a:cubicBezTo>
                <a:cubicBezTo>
                  <a:pt x="165" y="1928"/>
                  <a:pt x="257" y="2065"/>
                  <a:pt x="375" y="2182"/>
                </a:cubicBezTo>
                <a:cubicBezTo>
                  <a:pt x="492" y="2300"/>
                  <a:pt x="629" y="2392"/>
                  <a:pt x="781" y="2456"/>
                </a:cubicBezTo>
                <a:cubicBezTo>
                  <a:pt x="939" y="2523"/>
                  <a:pt x="1106" y="2557"/>
                  <a:pt x="1279" y="2557"/>
                </a:cubicBezTo>
                <a:cubicBezTo>
                  <a:pt x="1451" y="2557"/>
                  <a:pt x="1619" y="2523"/>
                  <a:pt x="1776" y="2456"/>
                </a:cubicBezTo>
                <a:cubicBezTo>
                  <a:pt x="1928" y="2392"/>
                  <a:pt x="2065" y="2300"/>
                  <a:pt x="2183" y="2182"/>
                </a:cubicBezTo>
                <a:cubicBezTo>
                  <a:pt x="2300" y="2065"/>
                  <a:pt x="2392" y="1928"/>
                  <a:pt x="2456" y="1776"/>
                </a:cubicBezTo>
                <a:cubicBezTo>
                  <a:pt x="2523" y="1618"/>
                  <a:pt x="2557" y="1451"/>
                  <a:pt x="2557" y="1278"/>
                </a:cubicBezTo>
                <a:cubicBezTo>
                  <a:pt x="2557" y="1106"/>
                  <a:pt x="2523" y="938"/>
                  <a:pt x="2456" y="78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eaLnBrk="0" fontAlgn="base" hangingPunct="0">
              <a:spcBef>
                <a:spcPct val="50000"/>
              </a:spcBef>
              <a:spcAft>
                <a:spcPct val="0"/>
              </a:spcAft>
              <a:defRPr/>
            </a:pPr>
            <a:endParaRPr lang="en-GB" sz="1350">
              <a:solidFill>
                <a:srgbClr val="000000"/>
              </a:solidFill>
              <a:latin typeface="Times New Roman" panose="02020603050405020304" pitchFamily="18" charset="0"/>
              <a:cs typeface="Times New Roman" panose="02020603050405020304" pitchFamily="18" charset="0"/>
            </a:endParaRPr>
          </a:p>
        </p:txBody>
      </p:sp>
      <p:sp>
        <p:nvSpPr>
          <p:cNvPr id="36" name="Text Placeholder 1">
            <a:extLst>
              <a:ext uri="{FF2B5EF4-FFF2-40B4-BE49-F238E27FC236}">
                <a16:creationId xmlns:a16="http://schemas.microsoft.com/office/drawing/2014/main" xmlns="" id="{E386DD21-359D-4454-A165-6CF1CE87A527}"/>
              </a:ext>
            </a:extLst>
          </p:cNvPr>
          <p:cNvSpPr txBox="1">
            <a:spLocks/>
          </p:cNvSpPr>
          <p:nvPr/>
        </p:nvSpPr>
        <p:spPr>
          <a:xfrm>
            <a:off x="82971" y="5825777"/>
            <a:ext cx="5265000" cy="154222"/>
          </a:xfrm>
          <a:prstGeom prst="rect">
            <a:avLst/>
          </a:prstGeom>
        </p:spPr>
        <p:txBody>
          <a:bodyPr lIns="0" tIns="0" rIns="0" bIns="0" anchor="b" anchorCtr="0"/>
          <a:lstStyle>
            <a:lvl1pPr marL="285750" indent="-285750" algn="l" rtl="0" eaLnBrk="0" fontAlgn="base" hangingPunct="0">
              <a:lnSpc>
                <a:spcPct val="110000"/>
              </a:lnSpc>
              <a:spcBef>
                <a:spcPts val="0"/>
              </a:spcBef>
              <a:spcAft>
                <a:spcPct val="0"/>
              </a:spcAft>
              <a:buSzPct val="120000"/>
              <a:buFont typeface="Arial" pitchFamily="34" charset="0"/>
              <a:buChar char="•"/>
              <a:defRPr sz="2000">
                <a:solidFill>
                  <a:schemeClr val="tx1"/>
                </a:solidFill>
                <a:latin typeface="+mn-lt"/>
                <a:ea typeface="+mn-ea"/>
                <a:cs typeface="+mn-cs"/>
              </a:defRPr>
            </a:lvl1pPr>
            <a:lvl2pPr marL="763588" indent="-287338" algn="l" rtl="0" eaLnBrk="0" fontAlgn="base" hangingPunct="0">
              <a:lnSpc>
                <a:spcPct val="110000"/>
              </a:lnSpc>
              <a:spcBef>
                <a:spcPts val="0"/>
              </a:spcBef>
              <a:spcAft>
                <a:spcPct val="0"/>
              </a:spcAft>
              <a:buSzPct val="120000"/>
              <a:buFont typeface="Arial" panose="020B0604020202020204" pitchFamily="34" charset="0"/>
              <a:buChar char="•"/>
              <a:defRPr sz="2000">
                <a:solidFill>
                  <a:schemeClr val="tx1"/>
                </a:solidFill>
                <a:latin typeface="+mn-lt"/>
              </a:defRPr>
            </a:lvl2pPr>
            <a:lvl3pPr marL="1241425" indent="-287338" algn="l" rtl="0" eaLnBrk="0" fontAlgn="base" hangingPunct="0">
              <a:lnSpc>
                <a:spcPct val="110000"/>
              </a:lnSpc>
              <a:spcBef>
                <a:spcPts val="0"/>
              </a:spcBef>
              <a:spcAft>
                <a:spcPct val="0"/>
              </a:spcAft>
              <a:buSzPct val="120000"/>
              <a:buFont typeface="Arial" panose="020B0604020202020204" pitchFamily="34" charset="0"/>
              <a:buChar char="•"/>
              <a:defRPr sz="2000">
                <a:solidFill>
                  <a:schemeClr val="tx1"/>
                </a:solidFill>
                <a:latin typeface="+mn-lt"/>
              </a:defRPr>
            </a:lvl3pPr>
            <a:lvl4pPr marL="1719263" indent="-287338" algn="l" rtl="0" eaLnBrk="0" fontAlgn="base" hangingPunct="0">
              <a:lnSpc>
                <a:spcPct val="110000"/>
              </a:lnSpc>
              <a:spcBef>
                <a:spcPts val="0"/>
              </a:spcBef>
              <a:spcAft>
                <a:spcPct val="0"/>
              </a:spcAft>
              <a:buSzPct val="120000"/>
              <a:buFont typeface="Arial" panose="020B0604020202020204" pitchFamily="34" charset="0"/>
              <a:buChar char="•"/>
              <a:defRPr sz="2000">
                <a:solidFill>
                  <a:schemeClr val="tx1"/>
                </a:solidFill>
                <a:latin typeface="+mn-lt"/>
              </a:defRPr>
            </a:lvl4pPr>
            <a:lvl5pPr marL="2195513" indent="-285750" algn="l" rtl="0" eaLnBrk="0" fontAlgn="base" hangingPunct="0">
              <a:lnSpc>
                <a:spcPct val="110000"/>
              </a:lnSpc>
              <a:spcBef>
                <a:spcPts val="0"/>
              </a:spcBef>
              <a:spcAft>
                <a:spcPct val="0"/>
              </a:spcAft>
              <a:buSzPct val="120000"/>
              <a:buFont typeface="Arial" panose="020B0604020202020204" pitchFamily="34" charset="0"/>
              <a:buChar char="•"/>
              <a:defRPr sz="2000">
                <a:solidFill>
                  <a:schemeClr val="tx1"/>
                </a:solidFill>
                <a:latin typeface="+mn-lt"/>
              </a:defRPr>
            </a:lvl5pPr>
            <a:lvl6pPr marL="2652713" indent="-285750" algn="l" rtl="0" eaLnBrk="0" fontAlgn="base" hangingPunct="0">
              <a:spcBef>
                <a:spcPct val="20000"/>
              </a:spcBef>
              <a:spcAft>
                <a:spcPct val="0"/>
              </a:spcAft>
              <a:buChar char="»"/>
              <a:defRPr sz="2000">
                <a:solidFill>
                  <a:schemeClr val="tx1"/>
                </a:solidFill>
                <a:latin typeface="+mn-lt"/>
              </a:defRPr>
            </a:lvl6pPr>
            <a:lvl7pPr marL="3109913" indent="-285750" algn="l" rtl="0" eaLnBrk="0" fontAlgn="base" hangingPunct="0">
              <a:spcBef>
                <a:spcPct val="20000"/>
              </a:spcBef>
              <a:spcAft>
                <a:spcPct val="0"/>
              </a:spcAft>
              <a:buChar char="»"/>
              <a:defRPr sz="2000">
                <a:solidFill>
                  <a:schemeClr val="tx1"/>
                </a:solidFill>
                <a:latin typeface="+mn-lt"/>
              </a:defRPr>
            </a:lvl7pPr>
            <a:lvl8pPr marL="3567113" indent="-285750" algn="l" rtl="0" eaLnBrk="0" fontAlgn="base" hangingPunct="0">
              <a:spcBef>
                <a:spcPct val="20000"/>
              </a:spcBef>
              <a:spcAft>
                <a:spcPct val="0"/>
              </a:spcAft>
              <a:buChar char="»"/>
              <a:defRPr sz="2000">
                <a:solidFill>
                  <a:schemeClr val="tx1"/>
                </a:solidFill>
                <a:latin typeface="+mn-lt"/>
              </a:defRPr>
            </a:lvl8pPr>
            <a:lvl9pPr marL="4024313" indent="-285750" algn="l" rtl="0" eaLnBrk="0" fontAlgn="base" hangingPunct="0">
              <a:spcBef>
                <a:spcPct val="20000"/>
              </a:spcBef>
              <a:spcAft>
                <a:spcPct val="0"/>
              </a:spcAft>
              <a:buChar char="»"/>
              <a:defRPr sz="2000">
                <a:solidFill>
                  <a:schemeClr val="tx1"/>
                </a:solidFill>
                <a:latin typeface="+mn-lt"/>
              </a:defRPr>
            </a:lvl9pPr>
          </a:lstStyle>
          <a:p>
            <a:pPr marL="0" indent="0" defTabSz="685800">
              <a:lnSpc>
                <a:spcPct val="100000"/>
              </a:lnSpc>
              <a:buNone/>
              <a:defRPr/>
            </a:pPr>
            <a:r>
              <a:rPr lang="da-DK" sz="900" kern="0" dirty="0">
                <a:solidFill>
                  <a:prstClr val="white"/>
                </a:solidFill>
                <a:latin typeface="Times New Roman" panose="02020603050405020304" pitchFamily="18" charset="0"/>
                <a:cs typeface="Times New Roman" panose="02020603050405020304" pitchFamily="18" charset="0"/>
              </a:rPr>
              <a:t>1. Zeisler H, et al. Ultrasound Obstet Gynecol 2018;  </a:t>
            </a:r>
          </a:p>
          <a:p>
            <a:pPr marL="0" indent="0" defTabSz="685800">
              <a:lnSpc>
                <a:spcPct val="100000"/>
              </a:lnSpc>
              <a:buNone/>
              <a:defRPr/>
            </a:pPr>
            <a:r>
              <a:rPr lang="da-DK" sz="900" kern="0" dirty="0">
                <a:solidFill>
                  <a:prstClr val="white"/>
                </a:solidFill>
                <a:latin typeface="Times New Roman" panose="02020603050405020304" pitchFamily="18" charset="0"/>
                <a:cs typeface="Times New Roman" panose="02020603050405020304" pitchFamily="18" charset="0"/>
              </a:rPr>
              <a:t>2. Zeisler H, et al. N Engl J Med 2016</a:t>
            </a:r>
          </a:p>
        </p:txBody>
      </p:sp>
      <p:sp>
        <p:nvSpPr>
          <p:cNvPr id="141" name="Title 2"/>
          <p:cNvSpPr>
            <a:spLocks noGrp="1"/>
          </p:cNvSpPr>
          <p:nvPr>
            <p:ph type="title"/>
          </p:nvPr>
        </p:nvSpPr>
        <p:spPr>
          <a:xfrm>
            <a:off x="375594" y="662248"/>
            <a:ext cx="7803357" cy="306009"/>
          </a:xfrm>
        </p:spPr>
        <p:txBody>
          <a:bodyPr>
            <a:normAutofit fontScale="90000"/>
          </a:bodyPr>
          <a:lstStyle/>
          <a:p>
            <a:r>
              <a:rPr lang="en-GB" dirty="0" err="1">
                <a:solidFill>
                  <a:srgbClr val="000099"/>
                </a:solidFill>
                <a:latin typeface="Times New Roman" panose="02020603050405020304" pitchFamily="18" charset="0"/>
              </a:rPr>
              <a:t>Prediktivna</a:t>
            </a:r>
            <a:r>
              <a:rPr lang="en-GB" dirty="0">
                <a:solidFill>
                  <a:srgbClr val="000099"/>
                </a:solidFill>
                <a:latin typeface="Times New Roman" panose="02020603050405020304" pitchFamily="18" charset="0"/>
              </a:rPr>
              <a:t> </a:t>
            </a:r>
            <a:r>
              <a:rPr lang="en-GB" dirty="0" err="1">
                <a:solidFill>
                  <a:srgbClr val="000099"/>
                </a:solidFill>
                <a:latin typeface="Times New Roman" panose="02020603050405020304" pitchFamily="18" charset="0"/>
              </a:rPr>
              <a:t>vrijednost</a:t>
            </a:r>
            <a:r>
              <a:rPr lang="en-GB" dirty="0">
                <a:solidFill>
                  <a:srgbClr val="000099"/>
                </a:solidFill>
                <a:latin typeface="Times New Roman" panose="02020603050405020304" pitchFamily="18" charset="0"/>
              </a:rPr>
              <a:t> </a:t>
            </a:r>
            <a:r>
              <a:rPr lang="en-GB" dirty="0" err="1">
                <a:solidFill>
                  <a:srgbClr val="000099"/>
                </a:solidFill>
                <a:latin typeface="Times New Roman" panose="02020603050405020304" pitchFamily="18" charset="0"/>
              </a:rPr>
              <a:t>odnosa</a:t>
            </a:r>
            <a:r>
              <a:rPr lang="en-GB" dirty="0">
                <a:solidFill>
                  <a:srgbClr val="000099"/>
                </a:solidFill>
                <a:latin typeface="Times New Roman" panose="02020603050405020304" pitchFamily="18" charset="0"/>
              </a:rPr>
              <a:t> sFlt-1/PIGF </a:t>
            </a:r>
            <a:r>
              <a:rPr lang="en-GB" dirty="0" err="1">
                <a:solidFill>
                  <a:srgbClr val="000099"/>
                </a:solidFill>
                <a:latin typeface="Times New Roman" panose="02020603050405020304" pitchFamily="18" charset="0"/>
              </a:rPr>
              <a:t>za</a:t>
            </a:r>
            <a:r>
              <a:rPr lang="en-GB" dirty="0">
                <a:solidFill>
                  <a:srgbClr val="000099"/>
                </a:solidFill>
                <a:latin typeface="Times New Roman" panose="02020603050405020304" pitchFamily="18" charset="0"/>
              </a:rPr>
              <a:t> “roll-out” </a:t>
            </a:r>
            <a:r>
              <a:rPr lang="en-GB" dirty="0" err="1">
                <a:solidFill>
                  <a:srgbClr val="000099"/>
                </a:solidFill>
                <a:latin typeface="Times New Roman" panose="02020603050405020304" pitchFamily="18" charset="0"/>
              </a:rPr>
              <a:t>za</a:t>
            </a:r>
            <a:r>
              <a:rPr lang="en-GB" dirty="0">
                <a:solidFill>
                  <a:srgbClr val="000099"/>
                </a:solidFill>
                <a:latin typeface="Times New Roman" panose="02020603050405020304" pitchFamily="18" charset="0"/>
              </a:rPr>
              <a:t> PE, period od 4 </a:t>
            </a:r>
            <a:r>
              <a:rPr lang="en-GB" dirty="0" err="1">
                <a:solidFill>
                  <a:srgbClr val="000099"/>
                </a:solidFill>
                <a:latin typeface="Times New Roman" panose="02020603050405020304" pitchFamily="18" charset="0"/>
              </a:rPr>
              <a:t>nedelje</a:t>
            </a:r>
            <a:endParaRPr lang="en-GB" dirty="0">
              <a:solidFill>
                <a:srgbClr val="000099"/>
              </a:solidFill>
              <a:latin typeface="Times New Roman" panose="02020603050405020304" pitchFamily="18" charset="0"/>
            </a:endParaRPr>
          </a:p>
        </p:txBody>
      </p:sp>
    </p:spTree>
    <p:extLst>
      <p:ext uri="{BB962C8B-B14F-4D97-AF65-F5344CB8AC3E}">
        <p14:creationId xmlns:p14="http://schemas.microsoft.com/office/powerpoint/2010/main" xmlns="" val="1671507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69FD63DB-5DA5-46DB-B84B-FA3BE1D73ADF}"/>
              </a:ext>
            </a:extLst>
          </p:cNvPr>
          <p:cNvSpPr/>
          <p:nvPr/>
        </p:nvSpPr>
        <p:spPr>
          <a:xfrm>
            <a:off x="0" y="5446389"/>
            <a:ext cx="9144000" cy="554361"/>
          </a:xfrm>
          <a:prstGeom prst="rect">
            <a:avLst/>
          </a:prstGeom>
          <a:no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350">
              <a:solidFill>
                <a:prstClr val="white"/>
              </a:solidFill>
              <a:latin typeface="Times New Roman" panose="02020603050405020304" pitchFamily="18" charset="0"/>
              <a:cs typeface="Times New Roman" panose="02020603050405020304" pitchFamily="18" charset="0"/>
            </a:endParaRPr>
          </a:p>
        </p:txBody>
      </p:sp>
      <p:sp>
        <p:nvSpPr>
          <p:cNvPr id="47" name="Rectangle 15">
            <a:extLst>
              <a:ext uri="{FF2B5EF4-FFF2-40B4-BE49-F238E27FC236}">
                <a16:creationId xmlns:a16="http://schemas.microsoft.com/office/drawing/2014/main" xmlns="" id="{B053F2F0-8566-40D7-B754-5A4021714C26}"/>
              </a:ext>
            </a:extLst>
          </p:cNvPr>
          <p:cNvSpPr>
            <a:spLocks noChangeArrowheads="1"/>
          </p:cNvSpPr>
          <p:nvPr/>
        </p:nvSpPr>
        <p:spPr bwMode="auto">
          <a:xfrm>
            <a:off x="110804" y="6510535"/>
            <a:ext cx="8586788" cy="230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marL="0" indent="0" defTabSz="685800" eaLnBrk="1" hangingPunct="1">
              <a:tabLst>
                <a:tab pos="133350" algn="l"/>
                <a:tab pos="271463" algn="l"/>
              </a:tabLst>
            </a:pPr>
            <a:r>
              <a:rPr lang="da-DK" altLang="en-US" sz="1050" b="0" i="1" dirty="0">
                <a:solidFill>
                  <a:prstClr val="white"/>
                </a:solidFill>
                <a:latin typeface="Times New Roman" panose="02020603050405020304" pitchFamily="18" charset="0"/>
                <a:cs typeface="Times New Roman" panose="02020603050405020304" pitchFamily="18" charset="0"/>
              </a:rPr>
              <a:t>PE: Preeclampsia; PlGF: Placental growth factor; sFlt-1: Soluble fms-like tyrosine kinase-1</a:t>
            </a:r>
          </a:p>
          <a:p>
            <a:pPr marL="0" indent="0" defTabSz="685800" eaLnBrk="1" hangingPunct="1">
              <a:tabLst>
                <a:tab pos="133350" algn="l"/>
                <a:tab pos="271463" algn="l"/>
              </a:tabLst>
            </a:pPr>
            <a:r>
              <a:rPr lang="da-DK" altLang="en-US" sz="1050" b="0" i="1" dirty="0">
                <a:solidFill>
                  <a:prstClr val="white"/>
                </a:solidFill>
                <a:latin typeface="Times New Roman" panose="02020603050405020304" pitchFamily="18" charset="0"/>
                <a:cs typeface="Times New Roman" panose="02020603050405020304" pitchFamily="18" charset="0"/>
              </a:rPr>
              <a:t> </a:t>
            </a:r>
            <a:r>
              <a:rPr lang="nl-NL" altLang="en-US" sz="1050" b="0" i="1" dirty="0">
                <a:solidFill>
                  <a:prstClr val="white"/>
                </a:solidFill>
                <a:latin typeface="Times New Roman" panose="02020603050405020304" pitchFamily="18" charset="0"/>
                <a:cs typeface="Times New Roman" panose="02020603050405020304" pitchFamily="18" charset="0"/>
              </a:rPr>
              <a:t>Klein et al. PLoS ONE 2016;11(5): e0156013</a:t>
            </a:r>
          </a:p>
        </p:txBody>
      </p:sp>
      <p:sp>
        <p:nvSpPr>
          <p:cNvPr id="10" name="Title 9"/>
          <p:cNvSpPr>
            <a:spLocks noGrp="1"/>
          </p:cNvSpPr>
          <p:nvPr>
            <p:ph type="title"/>
          </p:nvPr>
        </p:nvSpPr>
        <p:spPr>
          <a:xfrm>
            <a:off x="257175" y="384773"/>
            <a:ext cx="7886700" cy="994172"/>
          </a:xfrm>
        </p:spPr>
        <p:txBody>
          <a:bodyPr>
            <a:normAutofit/>
          </a:bodyPr>
          <a:lstStyle/>
          <a:p>
            <a:r>
              <a:rPr lang="sr-Latn-RS" dirty="0">
                <a:solidFill>
                  <a:srgbClr val="000099"/>
                </a:solidFill>
              </a:rPr>
              <a:t>Odnos </a:t>
            </a:r>
            <a:r>
              <a:rPr lang="en-US" dirty="0" err="1">
                <a:solidFill>
                  <a:srgbClr val="000099"/>
                </a:solidFill>
              </a:rPr>
              <a:t>Elecsys</a:t>
            </a:r>
            <a:r>
              <a:rPr lang="en-US" baseline="30000" dirty="0">
                <a:solidFill>
                  <a:srgbClr val="000099"/>
                </a:solidFill>
              </a:rPr>
              <a:t>®</a:t>
            </a:r>
            <a:r>
              <a:rPr lang="en-US" dirty="0">
                <a:solidFill>
                  <a:srgbClr val="000099"/>
                </a:solidFill>
              </a:rPr>
              <a:t> </a:t>
            </a:r>
            <a:r>
              <a:rPr lang="en-US" dirty="0" err="1">
                <a:solidFill>
                  <a:srgbClr val="000099"/>
                </a:solidFill>
              </a:rPr>
              <a:t>imunoesej</a:t>
            </a:r>
            <a:r>
              <a:rPr lang="sr-Latn-RS" dirty="0">
                <a:solidFill>
                  <a:srgbClr val="000099"/>
                </a:solidFill>
              </a:rPr>
              <a:t>a</a:t>
            </a:r>
            <a:r>
              <a:rPr lang="en-US" dirty="0">
                <a:solidFill>
                  <a:srgbClr val="000099"/>
                </a:solidFill>
              </a:rPr>
              <a:t> sFlt-1/</a:t>
            </a:r>
            <a:r>
              <a:rPr lang="en-US" dirty="0" err="1">
                <a:solidFill>
                  <a:srgbClr val="000099"/>
                </a:solidFill>
              </a:rPr>
              <a:t>PlGF</a:t>
            </a:r>
            <a:r>
              <a:rPr lang="en-US" dirty="0">
                <a:solidFill>
                  <a:srgbClr val="000099"/>
                </a:solidFill>
              </a:rPr>
              <a:t> </a:t>
            </a:r>
            <a:br>
              <a:rPr lang="en-US" dirty="0">
                <a:solidFill>
                  <a:srgbClr val="000099"/>
                </a:solidFill>
              </a:rPr>
            </a:br>
            <a:r>
              <a:rPr lang="en-US" sz="2400" dirty="0" err="1"/>
              <a:t>Uloga</a:t>
            </a:r>
            <a:r>
              <a:rPr lang="en-US" sz="2400" dirty="0"/>
              <a:t> u </a:t>
            </a:r>
            <a:r>
              <a:rPr lang="en-US" sz="2400" dirty="0" err="1"/>
              <a:t>donošenju</a:t>
            </a:r>
            <a:r>
              <a:rPr lang="en-US" sz="2400" dirty="0"/>
              <a:t> </a:t>
            </a:r>
            <a:r>
              <a:rPr lang="en-US" sz="2400" dirty="0" err="1"/>
              <a:t>kliničkih</a:t>
            </a:r>
            <a:r>
              <a:rPr lang="en-US" sz="2400" dirty="0"/>
              <a:t> </a:t>
            </a:r>
            <a:r>
              <a:rPr lang="en-US" sz="2400" dirty="0" err="1"/>
              <a:t>odluka</a:t>
            </a:r>
            <a:r>
              <a:rPr lang="en-US" sz="2400" dirty="0"/>
              <a:t> </a:t>
            </a:r>
            <a:r>
              <a:rPr lang="en-US" sz="2400" dirty="0" err="1"/>
              <a:t>vezanih</a:t>
            </a:r>
            <a:r>
              <a:rPr lang="en-US" sz="2400" dirty="0"/>
              <a:t> za </a:t>
            </a:r>
            <a:r>
              <a:rPr lang="en-US" sz="2400" dirty="0" err="1"/>
              <a:t>preeklampsiju</a:t>
            </a:r>
            <a:r>
              <a:rPr lang="en-US" sz="2400" dirty="0"/>
              <a:t> </a:t>
            </a:r>
          </a:p>
        </p:txBody>
      </p:sp>
      <p:grpSp>
        <p:nvGrpSpPr>
          <p:cNvPr id="80" name="Group 79">
            <a:extLst>
              <a:ext uri="{FF2B5EF4-FFF2-40B4-BE49-F238E27FC236}">
                <a16:creationId xmlns:a16="http://schemas.microsoft.com/office/drawing/2014/main" xmlns="" id="{5554AE12-F37D-4C03-8E40-45790F207793}"/>
              </a:ext>
            </a:extLst>
          </p:cNvPr>
          <p:cNvGrpSpPr/>
          <p:nvPr/>
        </p:nvGrpSpPr>
        <p:grpSpPr>
          <a:xfrm>
            <a:off x="2563776" y="2216594"/>
            <a:ext cx="3061961" cy="3074196"/>
            <a:chOff x="3418368" y="1812458"/>
            <a:chExt cx="4082614" cy="4098928"/>
          </a:xfrm>
        </p:grpSpPr>
        <p:sp>
          <p:nvSpPr>
            <p:cNvPr id="57" name="Rectangle 15">
              <a:extLst>
                <a:ext uri="{FF2B5EF4-FFF2-40B4-BE49-F238E27FC236}">
                  <a16:creationId xmlns:a16="http://schemas.microsoft.com/office/drawing/2014/main" xmlns="" id="{2E377C0D-E2A7-4014-B4F6-3C6A97BF0807}"/>
                </a:ext>
              </a:extLst>
            </p:cNvPr>
            <p:cNvSpPr/>
            <p:nvPr/>
          </p:nvSpPr>
          <p:spPr>
            <a:xfrm flipH="1">
              <a:off x="6152960" y="3319610"/>
              <a:ext cx="1348021" cy="900246"/>
            </a:xfrm>
            <a:prstGeom prst="rect">
              <a:avLst/>
            </a:prstGeom>
          </p:spPr>
          <p:txBody>
            <a:bodyPr wrap="square" rIns="0">
              <a:noAutofit/>
            </a:bodyPr>
            <a:lstStyle/>
            <a:p>
              <a:pPr algn="r" defTabSz="685800"/>
              <a:r>
                <a:rPr lang="en-US" sz="788" kern="0" dirty="0" err="1">
                  <a:solidFill>
                    <a:prstClr val="black"/>
                  </a:solidFill>
                  <a:latin typeface="Times New Roman" panose="02020603050405020304" pitchFamily="18" charset="0"/>
                  <a:cs typeface="Times New Roman" panose="02020603050405020304" pitchFamily="18" charset="0"/>
                </a:rPr>
                <a:t>Kod</a:t>
              </a:r>
              <a:r>
                <a:rPr lang="en-US" sz="788" kern="0" dirty="0">
                  <a:solidFill>
                    <a:prstClr val="black"/>
                  </a:solidFill>
                  <a:latin typeface="Times New Roman" panose="02020603050405020304" pitchFamily="18" charset="0"/>
                  <a:cs typeface="Times New Roman" panose="02020603050405020304" pitchFamily="18" charset="0"/>
                </a:rPr>
                <a:t> 13 </a:t>
              </a:r>
              <a:r>
                <a:rPr lang="en-US" sz="788" kern="0" dirty="0" err="1">
                  <a:solidFill>
                    <a:prstClr val="black"/>
                  </a:solidFill>
                  <a:latin typeface="Times New Roman" panose="02020603050405020304" pitchFamily="18" charset="0"/>
                  <a:cs typeface="Times New Roman" panose="02020603050405020304" pitchFamily="18" charset="0"/>
                </a:rPr>
                <a:t>majki</a:t>
              </a:r>
              <a:r>
                <a:rPr lang="en-US" sz="788" kern="0" dirty="0">
                  <a:solidFill>
                    <a:prstClr val="black"/>
                  </a:solidFill>
                  <a:latin typeface="Times New Roman" panose="02020603050405020304" pitchFamily="18" charset="0"/>
                  <a:cs typeface="Times New Roman" panose="02020603050405020304" pitchFamily="18" charset="0"/>
                </a:rPr>
                <a:t>, </a:t>
              </a:r>
              <a:r>
                <a:rPr lang="en-US" sz="788" kern="0" dirty="0" err="1">
                  <a:solidFill>
                    <a:prstClr val="black"/>
                  </a:solidFill>
                  <a:latin typeface="Times New Roman" panose="02020603050405020304" pitchFamily="18" charset="0"/>
                  <a:cs typeface="Times New Roman" panose="02020603050405020304" pitchFamily="18" charset="0"/>
                </a:rPr>
                <a:t>revidirana</a:t>
              </a:r>
              <a:r>
                <a:rPr lang="en-US" sz="788" kern="0" dirty="0">
                  <a:solidFill>
                    <a:prstClr val="black"/>
                  </a:solidFill>
                  <a:latin typeface="Times New Roman" panose="02020603050405020304" pitchFamily="18" charset="0"/>
                  <a:cs typeface="Times New Roman" panose="02020603050405020304" pitchFamily="18" charset="0"/>
                </a:rPr>
                <a:t> </a:t>
              </a:r>
              <a:r>
                <a:rPr lang="en-US" sz="788" kern="0" dirty="0" err="1">
                  <a:solidFill>
                    <a:prstClr val="black"/>
                  </a:solidFill>
                  <a:latin typeface="Times New Roman" panose="02020603050405020304" pitchFamily="18" charset="0"/>
                  <a:cs typeface="Times New Roman" panose="02020603050405020304" pitchFamily="18" charset="0"/>
                </a:rPr>
                <a:t>odluka</a:t>
              </a:r>
              <a:r>
                <a:rPr lang="en-US" sz="788" kern="0" dirty="0">
                  <a:solidFill>
                    <a:prstClr val="black"/>
                  </a:solidFill>
                  <a:latin typeface="Times New Roman" panose="02020603050405020304" pitchFamily="18" charset="0"/>
                  <a:cs typeface="Times New Roman" panose="02020603050405020304" pitchFamily="18" charset="0"/>
                </a:rPr>
                <a:t> je </a:t>
              </a:r>
              <a:r>
                <a:rPr lang="en-US" sz="788" kern="0" dirty="0" err="1">
                  <a:solidFill>
                    <a:prstClr val="black"/>
                  </a:solidFill>
                  <a:latin typeface="Times New Roman" panose="02020603050405020304" pitchFamily="18" charset="0"/>
                  <a:cs typeface="Times New Roman" panose="02020603050405020304" pitchFamily="18" charset="0"/>
                </a:rPr>
                <a:t>bila</a:t>
              </a:r>
              <a:r>
                <a:rPr lang="en-US" sz="788" kern="0" dirty="0">
                  <a:solidFill>
                    <a:prstClr val="black"/>
                  </a:solidFill>
                  <a:latin typeface="Times New Roman" panose="02020603050405020304" pitchFamily="18" charset="0"/>
                  <a:cs typeface="Times New Roman" panose="02020603050405020304" pitchFamily="18" charset="0"/>
                </a:rPr>
                <a:t/>
              </a:r>
              <a:br>
                <a:rPr lang="en-US" sz="788" kern="0" dirty="0">
                  <a:solidFill>
                    <a:prstClr val="black"/>
                  </a:solidFill>
                  <a:latin typeface="Times New Roman" panose="02020603050405020304" pitchFamily="18" charset="0"/>
                  <a:cs typeface="Times New Roman" panose="02020603050405020304" pitchFamily="18" charset="0"/>
                </a:rPr>
              </a:br>
              <a:r>
                <a:rPr lang="en-US" sz="788" b="1" kern="0" dirty="0">
                  <a:solidFill>
                    <a:prstClr val="black"/>
                  </a:solidFill>
                  <a:latin typeface="Times New Roman" panose="02020603050405020304" pitchFamily="18" charset="0"/>
                  <a:cs typeface="Times New Roman" panose="02020603050405020304" pitchFamily="18" charset="0"/>
                </a:rPr>
                <a:t>“ne </a:t>
              </a:r>
              <a:r>
                <a:rPr lang="en-US" sz="788" b="1" kern="0" dirty="0" err="1">
                  <a:solidFill>
                    <a:prstClr val="black"/>
                  </a:solidFill>
                  <a:latin typeface="Times New Roman" panose="02020603050405020304" pitchFamily="18" charset="0"/>
                  <a:cs typeface="Times New Roman" panose="02020603050405020304" pitchFamily="18" charset="0"/>
                </a:rPr>
                <a:t>hospitalizirati</a:t>
              </a:r>
              <a:r>
                <a:rPr lang="en-US" sz="788" b="1" kern="0" dirty="0">
                  <a:solidFill>
                    <a:prstClr val="black"/>
                  </a:solidFill>
                  <a:latin typeface="Times New Roman" panose="02020603050405020304" pitchFamily="18" charset="0"/>
                  <a:cs typeface="Times New Roman" panose="02020603050405020304" pitchFamily="18" charset="0"/>
                </a:rPr>
                <a:t>”</a:t>
              </a:r>
              <a:endParaRPr lang="en-US" sz="788" dirty="0">
                <a:solidFill>
                  <a:prstClr val="black"/>
                </a:solidFill>
                <a:latin typeface="Times New Roman" panose="02020603050405020304" pitchFamily="18" charset="0"/>
                <a:cs typeface="Times New Roman" panose="02020603050405020304" pitchFamily="18" charset="0"/>
              </a:endParaRPr>
            </a:p>
          </p:txBody>
        </p:sp>
        <p:sp>
          <p:nvSpPr>
            <p:cNvPr id="59" name="Rectangle 15">
              <a:extLst>
                <a:ext uri="{FF2B5EF4-FFF2-40B4-BE49-F238E27FC236}">
                  <a16:creationId xmlns:a16="http://schemas.microsoft.com/office/drawing/2014/main" xmlns="" id="{85BF7ED7-103D-408F-A808-059D1DC023F1}"/>
                </a:ext>
              </a:extLst>
            </p:cNvPr>
            <p:cNvSpPr/>
            <p:nvPr/>
          </p:nvSpPr>
          <p:spPr>
            <a:xfrm flipH="1">
              <a:off x="6155596" y="4391752"/>
              <a:ext cx="1345385" cy="738664"/>
            </a:xfrm>
            <a:prstGeom prst="rect">
              <a:avLst/>
            </a:prstGeom>
          </p:spPr>
          <p:txBody>
            <a:bodyPr wrap="square" rIns="0">
              <a:noAutofit/>
            </a:bodyPr>
            <a:lstStyle/>
            <a:p>
              <a:pPr algn="r" defTabSz="685800"/>
              <a:r>
                <a:rPr lang="en-US" sz="788" kern="0" dirty="0" err="1">
                  <a:solidFill>
                    <a:prstClr val="black"/>
                  </a:solidFill>
                  <a:latin typeface="Times New Roman" panose="02020603050405020304" pitchFamily="18" charset="0"/>
                  <a:cs typeface="Times New Roman" panose="02020603050405020304" pitchFamily="18" charset="0"/>
                </a:rPr>
                <a:t>Kod</a:t>
              </a:r>
              <a:r>
                <a:rPr lang="en-US" sz="788" kern="0" dirty="0">
                  <a:solidFill>
                    <a:prstClr val="black"/>
                  </a:solidFill>
                  <a:latin typeface="Times New Roman" panose="02020603050405020304" pitchFamily="18" charset="0"/>
                  <a:cs typeface="Times New Roman" panose="02020603050405020304" pitchFamily="18" charset="0"/>
                </a:rPr>
                <a:t> 7 </a:t>
              </a:r>
              <a:r>
                <a:rPr lang="en-US" sz="788" kern="0" dirty="0" err="1">
                  <a:solidFill>
                    <a:prstClr val="black"/>
                  </a:solidFill>
                  <a:latin typeface="Times New Roman" panose="02020603050405020304" pitchFamily="18" charset="0"/>
                  <a:cs typeface="Times New Roman" panose="02020603050405020304" pitchFamily="18" charset="0"/>
                </a:rPr>
                <a:t>majki</a:t>
              </a:r>
              <a:r>
                <a:rPr lang="en-US" sz="788" kern="0" dirty="0">
                  <a:solidFill>
                    <a:prstClr val="black"/>
                  </a:solidFill>
                  <a:latin typeface="Times New Roman" panose="02020603050405020304" pitchFamily="18" charset="0"/>
                  <a:cs typeface="Times New Roman" panose="02020603050405020304" pitchFamily="18" charset="0"/>
                </a:rPr>
                <a:t>, </a:t>
              </a:r>
              <a:r>
                <a:rPr lang="en-US" sz="788" kern="0" dirty="0" err="1">
                  <a:solidFill>
                    <a:prstClr val="black"/>
                  </a:solidFill>
                  <a:latin typeface="Times New Roman" panose="02020603050405020304" pitchFamily="18" charset="0"/>
                  <a:cs typeface="Times New Roman" panose="02020603050405020304" pitchFamily="18" charset="0"/>
                </a:rPr>
                <a:t>revidirana</a:t>
              </a:r>
              <a:r>
                <a:rPr lang="en-US" sz="788" kern="0" dirty="0">
                  <a:solidFill>
                    <a:prstClr val="black"/>
                  </a:solidFill>
                  <a:latin typeface="Times New Roman" panose="02020603050405020304" pitchFamily="18" charset="0"/>
                  <a:cs typeface="Times New Roman" panose="02020603050405020304" pitchFamily="18" charset="0"/>
                </a:rPr>
                <a:t> </a:t>
              </a:r>
              <a:r>
                <a:rPr lang="en-US" sz="788" kern="0" dirty="0" err="1">
                  <a:solidFill>
                    <a:prstClr val="black"/>
                  </a:solidFill>
                  <a:latin typeface="Times New Roman" panose="02020603050405020304" pitchFamily="18" charset="0"/>
                  <a:cs typeface="Times New Roman" panose="02020603050405020304" pitchFamily="18" charset="0"/>
                </a:rPr>
                <a:t>odluka</a:t>
              </a:r>
              <a:r>
                <a:rPr lang="en-US" sz="788" kern="0" dirty="0">
                  <a:solidFill>
                    <a:prstClr val="black"/>
                  </a:solidFill>
                  <a:latin typeface="Times New Roman" panose="02020603050405020304" pitchFamily="18" charset="0"/>
                  <a:cs typeface="Times New Roman" panose="02020603050405020304" pitchFamily="18" charset="0"/>
                </a:rPr>
                <a:t> je </a:t>
              </a:r>
              <a:r>
                <a:rPr lang="en-US" sz="788" kern="0" dirty="0" err="1">
                  <a:solidFill>
                    <a:prstClr val="black"/>
                  </a:solidFill>
                  <a:latin typeface="Times New Roman" panose="02020603050405020304" pitchFamily="18" charset="0"/>
                  <a:cs typeface="Times New Roman" panose="02020603050405020304" pitchFamily="18" charset="0"/>
                </a:rPr>
                <a:t>bila</a:t>
              </a:r>
              <a:r>
                <a:rPr lang="en-US" sz="788" kern="0" dirty="0">
                  <a:solidFill>
                    <a:prstClr val="black"/>
                  </a:solidFill>
                  <a:latin typeface="Times New Roman" panose="02020603050405020304" pitchFamily="18" charset="0"/>
                  <a:cs typeface="Times New Roman" panose="02020603050405020304" pitchFamily="18" charset="0"/>
                </a:rPr>
                <a:t> </a:t>
              </a:r>
              <a:br>
                <a:rPr lang="en-US" sz="788" kern="0" dirty="0">
                  <a:solidFill>
                    <a:prstClr val="black"/>
                  </a:solidFill>
                  <a:latin typeface="Times New Roman" panose="02020603050405020304" pitchFamily="18" charset="0"/>
                  <a:cs typeface="Times New Roman" panose="02020603050405020304" pitchFamily="18" charset="0"/>
                </a:rPr>
              </a:br>
              <a:r>
                <a:rPr lang="en-US" sz="788" b="1" kern="0" dirty="0">
                  <a:solidFill>
                    <a:prstClr val="black"/>
                  </a:solidFill>
                  <a:latin typeface="Times New Roman" panose="02020603050405020304" pitchFamily="18" charset="0"/>
                  <a:cs typeface="Times New Roman" panose="02020603050405020304" pitchFamily="18" charset="0"/>
                </a:rPr>
                <a:t>“</a:t>
              </a:r>
              <a:r>
                <a:rPr lang="en-US" sz="788" b="1" kern="0" dirty="0" err="1">
                  <a:solidFill>
                    <a:prstClr val="black"/>
                  </a:solidFill>
                  <a:latin typeface="Times New Roman" panose="02020603050405020304" pitchFamily="18" charset="0"/>
                  <a:cs typeface="Times New Roman" panose="02020603050405020304" pitchFamily="18" charset="0"/>
                </a:rPr>
                <a:t>hospitalizacija</a:t>
              </a:r>
              <a:r>
                <a:rPr lang="en-US" sz="788" b="1" kern="0" dirty="0">
                  <a:solidFill>
                    <a:prstClr val="black"/>
                  </a:solidFill>
                  <a:latin typeface="Times New Roman" panose="02020603050405020304" pitchFamily="18" charset="0"/>
                  <a:cs typeface="Times New Roman" panose="02020603050405020304" pitchFamily="18" charset="0"/>
                </a:rPr>
                <a:t>”’</a:t>
              </a:r>
              <a:endParaRPr lang="en-US" sz="788" dirty="0">
                <a:solidFill>
                  <a:prstClr val="black"/>
                </a:solidFill>
                <a:latin typeface="Times New Roman" panose="02020603050405020304" pitchFamily="18" charset="0"/>
                <a:cs typeface="Times New Roman" panose="02020603050405020304" pitchFamily="18" charset="0"/>
              </a:endParaRPr>
            </a:p>
          </p:txBody>
        </p:sp>
        <p:sp>
          <p:nvSpPr>
            <p:cNvPr id="60" name="Rectangle 15">
              <a:extLst>
                <a:ext uri="{FF2B5EF4-FFF2-40B4-BE49-F238E27FC236}">
                  <a16:creationId xmlns:a16="http://schemas.microsoft.com/office/drawing/2014/main" xmlns="" id="{35F38C1C-03ED-4CF7-9D58-51993C14BA24}"/>
                </a:ext>
              </a:extLst>
            </p:cNvPr>
            <p:cNvSpPr/>
            <p:nvPr/>
          </p:nvSpPr>
          <p:spPr>
            <a:xfrm>
              <a:off x="6982890" y="4063088"/>
              <a:ext cx="518091" cy="369332"/>
            </a:xfrm>
            <a:prstGeom prst="rect">
              <a:avLst/>
            </a:prstGeom>
          </p:spPr>
          <p:txBody>
            <a:bodyPr wrap="square" rIns="0">
              <a:noAutofit/>
            </a:bodyPr>
            <a:lstStyle/>
            <a:p>
              <a:pPr algn="r" defTabSz="685800"/>
              <a:r>
                <a:rPr lang="en-US" sz="1350" b="1" kern="0" dirty="0">
                  <a:solidFill>
                    <a:srgbClr val="ED7D31"/>
                  </a:solidFill>
                  <a:latin typeface="Times New Roman" panose="02020603050405020304" pitchFamily="18" charset="0"/>
                  <a:cs typeface="Times New Roman" panose="02020603050405020304" pitchFamily="18" charset="0"/>
                </a:rPr>
                <a:t>6%</a:t>
              </a:r>
              <a:endParaRPr lang="en-US" sz="1350" dirty="0">
                <a:solidFill>
                  <a:srgbClr val="ED7D31"/>
                </a:solidFill>
                <a:latin typeface="Times New Roman" panose="02020603050405020304" pitchFamily="18" charset="0"/>
                <a:cs typeface="Times New Roman" panose="02020603050405020304" pitchFamily="18" charset="0"/>
              </a:endParaRPr>
            </a:p>
          </p:txBody>
        </p:sp>
        <p:sp>
          <p:nvSpPr>
            <p:cNvPr id="61" name="Rectangle 15">
              <a:extLst>
                <a:ext uri="{FF2B5EF4-FFF2-40B4-BE49-F238E27FC236}">
                  <a16:creationId xmlns:a16="http://schemas.microsoft.com/office/drawing/2014/main" xmlns="" id="{59E46CB9-FFDA-4FED-9193-A7B0C717CB63}"/>
                </a:ext>
              </a:extLst>
            </p:cNvPr>
            <p:cNvSpPr/>
            <p:nvPr/>
          </p:nvSpPr>
          <p:spPr>
            <a:xfrm flipH="1">
              <a:off x="5806760" y="5334305"/>
              <a:ext cx="1694221" cy="577081"/>
            </a:xfrm>
            <a:prstGeom prst="rect">
              <a:avLst/>
            </a:prstGeom>
          </p:spPr>
          <p:txBody>
            <a:bodyPr wrap="square" rIns="0">
              <a:noAutofit/>
            </a:bodyPr>
            <a:lstStyle/>
            <a:p>
              <a:pPr algn="r" defTabSz="685800"/>
              <a:r>
                <a:rPr lang="en-US" sz="788" kern="0" dirty="0" err="1">
                  <a:solidFill>
                    <a:prstClr val="black"/>
                  </a:solidFill>
                  <a:latin typeface="Times New Roman" panose="02020603050405020304" pitchFamily="18" charset="0"/>
                  <a:cs typeface="Times New Roman" panose="02020603050405020304" pitchFamily="18" charset="0"/>
                </a:rPr>
                <a:t>Kod</a:t>
              </a:r>
              <a:r>
                <a:rPr lang="en-US" sz="788" kern="0" dirty="0">
                  <a:solidFill>
                    <a:prstClr val="black"/>
                  </a:solidFill>
                  <a:latin typeface="Times New Roman" panose="02020603050405020304" pitchFamily="18" charset="0"/>
                  <a:cs typeface="Times New Roman" panose="02020603050405020304" pitchFamily="18" charset="0"/>
                </a:rPr>
                <a:t> 98 </a:t>
              </a:r>
              <a:r>
                <a:rPr lang="en-US" sz="788" kern="0" dirty="0" err="1">
                  <a:solidFill>
                    <a:prstClr val="black"/>
                  </a:solidFill>
                  <a:latin typeface="Times New Roman" panose="02020603050405020304" pitchFamily="18" charset="0"/>
                  <a:cs typeface="Times New Roman" panose="02020603050405020304" pitchFamily="18" charset="0"/>
                </a:rPr>
                <a:t>majki</a:t>
              </a:r>
              <a:r>
                <a:rPr lang="en-US" sz="788" kern="0" dirty="0">
                  <a:solidFill>
                    <a:prstClr val="black"/>
                  </a:solidFill>
                  <a:latin typeface="Times New Roman" panose="02020603050405020304" pitchFamily="18" charset="0"/>
                  <a:cs typeface="Times New Roman" panose="02020603050405020304" pitchFamily="18" charset="0"/>
                </a:rPr>
                <a:t> </a:t>
              </a:r>
              <a:r>
                <a:rPr lang="en-US" sz="788" kern="0" dirty="0" err="1">
                  <a:solidFill>
                    <a:prstClr val="black"/>
                  </a:solidFill>
                  <a:latin typeface="Times New Roman" panose="02020603050405020304" pitchFamily="18" charset="0"/>
                  <a:cs typeface="Times New Roman" panose="02020603050405020304" pitchFamily="18" charset="0"/>
                </a:rPr>
                <a:t>nije</a:t>
              </a:r>
              <a:r>
                <a:rPr lang="en-US" sz="788" kern="0" dirty="0">
                  <a:solidFill>
                    <a:prstClr val="black"/>
                  </a:solidFill>
                  <a:latin typeface="Times New Roman" panose="02020603050405020304" pitchFamily="18" charset="0"/>
                  <a:cs typeface="Times New Roman" panose="02020603050405020304" pitchFamily="18" charset="0"/>
                </a:rPr>
                <a:t> </a:t>
              </a:r>
              <a:r>
                <a:rPr lang="en-US" sz="788" kern="0" dirty="0" err="1">
                  <a:solidFill>
                    <a:prstClr val="black"/>
                  </a:solidFill>
                  <a:latin typeface="Times New Roman" panose="02020603050405020304" pitchFamily="18" charset="0"/>
                  <a:cs typeface="Times New Roman" panose="02020603050405020304" pitchFamily="18" charset="0"/>
                </a:rPr>
                <a:t>bilo</a:t>
              </a:r>
              <a:r>
                <a:rPr lang="en-US" sz="788" kern="0" dirty="0">
                  <a:solidFill>
                    <a:prstClr val="black"/>
                  </a:solidFill>
                  <a:latin typeface="Times New Roman" panose="02020603050405020304" pitchFamily="18" charset="0"/>
                  <a:cs typeface="Times New Roman" panose="02020603050405020304" pitchFamily="18" charset="0"/>
                </a:rPr>
                <a:t> </a:t>
              </a:r>
              <a:r>
                <a:rPr lang="en-US" sz="788" kern="0" dirty="0" err="1">
                  <a:solidFill>
                    <a:prstClr val="black"/>
                  </a:solidFill>
                  <a:latin typeface="Times New Roman" panose="02020603050405020304" pitchFamily="18" charset="0"/>
                  <a:cs typeface="Times New Roman" panose="02020603050405020304" pitchFamily="18" charset="0"/>
                </a:rPr>
                <a:t>promjene</a:t>
              </a:r>
              <a:r>
                <a:rPr lang="en-US" sz="788" kern="0" dirty="0">
                  <a:solidFill>
                    <a:prstClr val="black"/>
                  </a:solidFill>
                  <a:latin typeface="Times New Roman" panose="02020603050405020304" pitchFamily="18" charset="0"/>
                  <a:cs typeface="Times New Roman" panose="02020603050405020304" pitchFamily="18" charset="0"/>
                </a:rPr>
                <a:t> </a:t>
              </a:r>
              <a:r>
                <a:rPr lang="en-US" sz="788" kern="0" dirty="0" err="1">
                  <a:solidFill>
                    <a:prstClr val="black"/>
                  </a:solidFill>
                  <a:latin typeface="Times New Roman" panose="02020603050405020304" pitchFamily="18" charset="0"/>
                  <a:cs typeface="Times New Roman" panose="02020603050405020304" pitchFamily="18" charset="0"/>
                </a:rPr>
                <a:t>kliničke</a:t>
              </a:r>
              <a:r>
                <a:rPr lang="en-US" sz="788" kern="0" dirty="0">
                  <a:solidFill>
                    <a:prstClr val="black"/>
                  </a:solidFill>
                  <a:latin typeface="Times New Roman" panose="02020603050405020304" pitchFamily="18" charset="0"/>
                  <a:cs typeface="Times New Roman" panose="02020603050405020304" pitchFamily="18" charset="0"/>
                </a:rPr>
                <a:t> </a:t>
              </a:r>
              <a:r>
                <a:rPr lang="en-US" sz="788" kern="0" dirty="0" err="1">
                  <a:solidFill>
                    <a:prstClr val="black"/>
                  </a:solidFill>
                  <a:latin typeface="Times New Roman" panose="02020603050405020304" pitchFamily="18" charset="0"/>
                  <a:cs typeface="Times New Roman" panose="02020603050405020304" pitchFamily="18" charset="0"/>
                </a:rPr>
                <a:t>odluke</a:t>
              </a:r>
              <a:r>
                <a:rPr lang="en-US" sz="788" kern="0" dirty="0">
                  <a:solidFill>
                    <a:prstClr val="black"/>
                  </a:solidFill>
                  <a:latin typeface="Times New Roman" panose="02020603050405020304" pitchFamily="18" charset="0"/>
                  <a:cs typeface="Times New Roman" panose="02020603050405020304" pitchFamily="18" charset="0"/>
                </a:rPr>
                <a:t> </a:t>
              </a:r>
              <a:r>
                <a:rPr lang="en-US" sz="788" kern="0" dirty="0" err="1">
                  <a:solidFill>
                    <a:prstClr val="black"/>
                  </a:solidFill>
                  <a:latin typeface="Times New Roman" panose="02020603050405020304" pitchFamily="18" charset="0"/>
                  <a:cs typeface="Times New Roman" panose="02020603050405020304" pitchFamily="18" charset="0"/>
                </a:rPr>
                <a:t>vezane</a:t>
              </a:r>
              <a:r>
                <a:rPr lang="en-US" sz="788" kern="0" dirty="0">
                  <a:solidFill>
                    <a:prstClr val="black"/>
                  </a:solidFill>
                  <a:latin typeface="Times New Roman" panose="02020603050405020304" pitchFamily="18" charset="0"/>
                  <a:cs typeface="Times New Roman" panose="02020603050405020304" pitchFamily="18" charset="0"/>
                </a:rPr>
                <a:t> </a:t>
              </a:r>
              <a:r>
                <a:rPr lang="en-US" sz="788" kern="0" dirty="0" err="1">
                  <a:solidFill>
                    <a:prstClr val="black"/>
                  </a:solidFill>
                  <a:latin typeface="Times New Roman" panose="02020603050405020304" pitchFamily="18" charset="0"/>
                  <a:cs typeface="Times New Roman" panose="02020603050405020304" pitchFamily="18" charset="0"/>
                </a:rPr>
                <a:t>za</a:t>
              </a:r>
              <a:r>
                <a:rPr lang="en-US" sz="788" kern="0" dirty="0">
                  <a:solidFill>
                    <a:prstClr val="black"/>
                  </a:solidFill>
                  <a:latin typeface="Times New Roman" panose="02020603050405020304" pitchFamily="18" charset="0"/>
                  <a:cs typeface="Times New Roman" panose="02020603050405020304" pitchFamily="18" charset="0"/>
                </a:rPr>
                <a:t> </a:t>
              </a:r>
              <a:r>
                <a:rPr lang="en-US" sz="788" kern="0" dirty="0" err="1">
                  <a:solidFill>
                    <a:prstClr val="black"/>
                  </a:solidFill>
                  <a:latin typeface="Times New Roman" panose="02020603050405020304" pitchFamily="18" charset="0"/>
                  <a:cs typeface="Times New Roman" panose="02020603050405020304" pitchFamily="18" charset="0"/>
                </a:rPr>
                <a:t>hospitalizaciju</a:t>
              </a:r>
              <a:endParaRPr lang="en-US" sz="788" dirty="0">
                <a:solidFill>
                  <a:prstClr val="black"/>
                </a:solidFill>
                <a:latin typeface="Times New Roman" panose="02020603050405020304" pitchFamily="18" charset="0"/>
                <a:cs typeface="Times New Roman" panose="02020603050405020304" pitchFamily="18" charset="0"/>
              </a:endParaRPr>
            </a:p>
          </p:txBody>
        </p:sp>
        <p:sp>
          <p:nvSpPr>
            <p:cNvPr id="62" name="Rectangle 15">
              <a:extLst>
                <a:ext uri="{FF2B5EF4-FFF2-40B4-BE49-F238E27FC236}">
                  <a16:creationId xmlns:a16="http://schemas.microsoft.com/office/drawing/2014/main" xmlns="" id="{09EAED25-4B58-4A79-9450-A01262DA8358}"/>
                </a:ext>
              </a:extLst>
            </p:cNvPr>
            <p:cNvSpPr/>
            <p:nvPr/>
          </p:nvSpPr>
          <p:spPr>
            <a:xfrm>
              <a:off x="6854650" y="2996378"/>
              <a:ext cx="646331" cy="369332"/>
            </a:xfrm>
            <a:prstGeom prst="rect">
              <a:avLst/>
            </a:prstGeom>
          </p:spPr>
          <p:txBody>
            <a:bodyPr wrap="square" rIns="0">
              <a:noAutofit/>
            </a:bodyPr>
            <a:lstStyle/>
            <a:p>
              <a:pPr algn="r" defTabSz="685800"/>
              <a:r>
                <a:rPr lang="en-US" sz="1350" b="1" kern="0" dirty="0">
                  <a:solidFill>
                    <a:srgbClr val="44546A"/>
                  </a:solidFill>
                  <a:latin typeface="Times New Roman" panose="02020603050405020304" pitchFamily="18" charset="0"/>
                  <a:cs typeface="Times New Roman" panose="02020603050405020304" pitchFamily="18" charset="0"/>
                </a:rPr>
                <a:t>11%</a:t>
              </a:r>
              <a:endParaRPr lang="en-US" sz="1350" dirty="0">
                <a:solidFill>
                  <a:srgbClr val="44546A"/>
                </a:solidFill>
                <a:latin typeface="Times New Roman" panose="02020603050405020304" pitchFamily="18" charset="0"/>
                <a:cs typeface="Times New Roman" panose="02020603050405020304" pitchFamily="18" charset="0"/>
              </a:endParaRPr>
            </a:p>
          </p:txBody>
        </p:sp>
        <p:graphicFrame>
          <p:nvGraphicFramePr>
            <p:cNvPr id="65" name="Chart 13">
              <a:extLst>
                <a:ext uri="{FF2B5EF4-FFF2-40B4-BE49-F238E27FC236}">
                  <a16:creationId xmlns:a16="http://schemas.microsoft.com/office/drawing/2014/main" xmlns="" id="{178CD998-6714-44A9-93DA-3BFE1800F37A}"/>
                </a:ext>
              </a:extLst>
            </p:cNvPr>
            <p:cNvGraphicFramePr/>
            <p:nvPr/>
          </p:nvGraphicFramePr>
          <p:xfrm>
            <a:off x="3418368" y="3229570"/>
            <a:ext cx="2511316" cy="2593297"/>
          </p:xfrm>
          <a:graphic>
            <a:graphicData uri="http://schemas.openxmlformats.org/drawingml/2006/chart">
              <c:chart xmlns:c="http://schemas.openxmlformats.org/drawingml/2006/chart" xmlns:r="http://schemas.openxmlformats.org/officeDocument/2006/relationships" r:id="rId2"/>
            </a:graphicData>
          </a:graphic>
        </p:graphicFrame>
        <p:sp>
          <p:nvSpPr>
            <p:cNvPr id="66" name="Inhaltsplatzhalter 2">
              <a:extLst>
                <a:ext uri="{FF2B5EF4-FFF2-40B4-BE49-F238E27FC236}">
                  <a16:creationId xmlns:a16="http://schemas.microsoft.com/office/drawing/2014/main" xmlns="" id="{C2101453-D946-4196-ACB1-8B3AC95CFD5A}"/>
                </a:ext>
              </a:extLst>
            </p:cNvPr>
            <p:cNvSpPr txBox="1">
              <a:spLocks/>
            </p:cNvSpPr>
            <p:nvPr/>
          </p:nvSpPr>
          <p:spPr>
            <a:xfrm>
              <a:off x="3451848" y="1812458"/>
              <a:ext cx="3857839" cy="720966"/>
            </a:xfrm>
            <a:prstGeom prst="rect">
              <a:avLst/>
            </a:prstGeom>
          </p:spPr>
          <p:txBody>
            <a:bodyPr vert="horz" lIns="0" tIns="0" rIns="108000" bIns="0" numCol="1" spcCol="720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0"/>
                </a:spcBef>
                <a:spcAft>
                  <a:spcPts val="1350"/>
                </a:spcAft>
                <a:buNone/>
              </a:pPr>
              <a:r>
                <a:rPr lang="en-GB" sz="1350" b="1" dirty="0" err="1">
                  <a:solidFill>
                    <a:prstClr val="black"/>
                  </a:solidFill>
                  <a:latin typeface="Times New Roman" panose="02020603050405020304" pitchFamily="18" charset="0"/>
                  <a:cs typeface="Times New Roman" panose="02020603050405020304" pitchFamily="18" charset="0"/>
                </a:rPr>
                <a:t>Odluka</a:t>
              </a:r>
              <a:r>
                <a:rPr lang="en-GB" sz="1350" b="1" dirty="0">
                  <a:solidFill>
                    <a:prstClr val="black"/>
                  </a:solidFill>
                  <a:latin typeface="Times New Roman" panose="02020603050405020304" pitchFamily="18" charset="0"/>
                  <a:cs typeface="Times New Roman" panose="02020603050405020304" pitchFamily="18" charset="0"/>
                </a:rPr>
                <a:t> </a:t>
              </a:r>
              <a:r>
                <a:rPr lang="en-GB" sz="1350" b="1" dirty="0" err="1">
                  <a:solidFill>
                    <a:prstClr val="black"/>
                  </a:solidFill>
                  <a:latin typeface="Times New Roman" panose="02020603050405020304" pitchFamily="18" charset="0"/>
                  <a:cs typeface="Times New Roman" panose="02020603050405020304" pitchFamily="18" charset="0"/>
                </a:rPr>
                <a:t>može</a:t>
              </a:r>
              <a:r>
                <a:rPr lang="en-GB" sz="1350" b="1" dirty="0">
                  <a:solidFill>
                    <a:prstClr val="black"/>
                  </a:solidFill>
                  <a:latin typeface="Times New Roman" panose="02020603050405020304" pitchFamily="18" charset="0"/>
                  <a:cs typeface="Times New Roman" panose="02020603050405020304" pitchFamily="18" charset="0"/>
                </a:rPr>
                <a:t> </a:t>
              </a:r>
              <a:r>
                <a:rPr lang="en-GB" sz="1350" b="1" dirty="0" err="1">
                  <a:solidFill>
                    <a:prstClr val="black"/>
                  </a:solidFill>
                  <a:latin typeface="Times New Roman" panose="02020603050405020304" pitchFamily="18" charset="0"/>
                  <a:cs typeface="Times New Roman" panose="02020603050405020304" pitchFamily="18" charset="0"/>
                </a:rPr>
                <a:t>biti</a:t>
              </a:r>
              <a:r>
                <a:rPr lang="en-GB" sz="1350" b="1" dirty="0">
                  <a:solidFill>
                    <a:prstClr val="black"/>
                  </a:solidFill>
                  <a:latin typeface="Times New Roman" panose="02020603050405020304" pitchFamily="18" charset="0"/>
                  <a:cs typeface="Times New Roman" panose="02020603050405020304" pitchFamily="18" charset="0"/>
                </a:rPr>
                <a:t> </a:t>
              </a:r>
              <a:r>
                <a:rPr lang="en-GB" sz="1350" b="1" dirty="0" err="1">
                  <a:solidFill>
                    <a:prstClr val="black"/>
                  </a:solidFill>
                  <a:latin typeface="Times New Roman" panose="02020603050405020304" pitchFamily="18" charset="0"/>
                  <a:cs typeface="Times New Roman" panose="02020603050405020304" pitchFamily="18" charset="0"/>
                </a:rPr>
                <a:t>revidirana</a:t>
              </a:r>
              <a:r>
                <a:rPr lang="en-GB" sz="1350" b="1" dirty="0">
                  <a:solidFill>
                    <a:prstClr val="black"/>
                  </a:solidFill>
                  <a:latin typeface="Times New Roman" panose="02020603050405020304" pitchFamily="18" charset="0"/>
                  <a:cs typeface="Times New Roman" panose="02020603050405020304" pitchFamily="18" charset="0"/>
                </a:rPr>
                <a:t> </a:t>
              </a:r>
              <a:r>
                <a:rPr lang="en-GB" sz="1350" b="1" dirty="0" err="1">
                  <a:solidFill>
                    <a:prstClr val="black"/>
                  </a:solidFill>
                  <a:latin typeface="Times New Roman" panose="02020603050405020304" pitchFamily="18" charset="0"/>
                  <a:cs typeface="Times New Roman" panose="02020603050405020304" pitchFamily="18" charset="0"/>
                </a:rPr>
                <a:t>ili</a:t>
              </a:r>
              <a:r>
                <a:rPr lang="en-GB" sz="1350" b="1" dirty="0">
                  <a:solidFill>
                    <a:prstClr val="black"/>
                  </a:solidFill>
                  <a:latin typeface="Times New Roman" panose="02020603050405020304" pitchFamily="18" charset="0"/>
                  <a:cs typeface="Times New Roman" panose="02020603050405020304" pitchFamily="18" charset="0"/>
                </a:rPr>
                <a:t> </a:t>
              </a:r>
              <a:r>
                <a:rPr lang="en-GB" sz="1350" b="1" dirty="0" err="1">
                  <a:solidFill>
                    <a:prstClr val="black"/>
                  </a:solidFill>
                  <a:latin typeface="Times New Roman" panose="02020603050405020304" pitchFamily="18" charset="0"/>
                  <a:cs typeface="Times New Roman" panose="02020603050405020304" pitchFamily="18" charset="0"/>
                </a:rPr>
                <a:t>potvrđena</a:t>
              </a:r>
              <a:r>
                <a:rPr lang="en-GB" sz="1350" b="1" dirty="0">
                  <a:solidFill>
                    <a:prstClr val="black"/>
                  </a:solidFill>
                  <a:latin typeface="Times New Roman" panose="02020603050405020304" pitchFamily="18" charset="0"/>
                  <a:cs typeface="Times New Roman" panose="02020603050405020304" pitchFamily="18" charset="0"/>
                </a:rPr>
                <a:t> </a:t>
              </a:r>
              <a:r>
                <a:rPr lang="en-GB" sz="1350" b="1" dirty="0" err="1">
                  <a:solidFill>
                    <a:prstClr val="black"/>
                  </a:solidFill>
                  <a:latin typeface="Times New Roman" panose="02020603050405020304" pitchFamily="18" charset="0"/>
                  <a:cs typeface="Times New Roman" panose="02020603050405020304" pitchFamily="18" charset="0"/>
                </a:rPr>
                <a:t>nakon</a:t>
              </a:r>
              <a:r>
                <a:rPr lang="en-GB" sz="1350" b="1" dirty="0">
                  <a:solidFill>
                    <a:prstClr val="black"/>
                  </a:solidFill>
                  <a:latin typeface="Times New Roman" panose="02020603050405020304" pitchFamily="18" charset="0"/>
                  <a:cs typeface="Times New Roman" panose="02020603050405020304" pitchFamily="18" charset="0"/>
                </a:rPr>
                <a:t> </a:t>
              </a:r>
              <a:r>
                <a:rPr lang="en-GB" sz="1350" b="1" dirty="0" err="1">
                  <a:solidFill>
                    <a:prstClr val="black"/>
                  </a:solidFill>
                  <a:latin typeface="Times New Roman" panose="02020603050405020304" pitchFamily="18" charset="0"/>
                  <a:cs typeface="Times New Roman" panose="02020603050405020304" pitchFamily="18" charset="0"/>
                </a:rPr>
                <a:t>informacije</a:t>
              </a:r>
              <a:r>
                <a:rPr lang="en-GB" sz="1350" b="1" dirty="0">
                  <a:solidFill>
                    <a:prstClr val="black"/>
                  </a:solidFill>
                  <a:latin typeface="Times New Roman" panose="02020603050405020304" pitchFamily="18" charset="0"/>
                  <a:cs typeface="Times New Roman" panose="02020603050405020304" pitchFamily="18" charset="0"/>
                </a:rPr>
                <a:t> o </a:t>
              </a:r>
              <a:r>
                <a:rPr lang="en-GB" sz="1350" b="1" dirty="0" err="1">
                  <a:solidFill>
                    <a:prstClr val="black"/>
                  </a:solidFill>
                  <a:latin typeface="Times New Roman" panose="02020603050405020304" pitchFamily="18" charset="0"/>
                  <a:cs typeface="Times New Roman" panose="02020603050405020304" pitchFamily="18" charset="0"/>
                </a:rPr>
                <a:t>vrijednosti</a:t>
              </a:r>
              <a:r>
                <a:rPr lang="en-GB" sz="1350" b="1" dirty="0">
                  <a:solidFill>
                    <a:prstClr val="black"/>
                  </a:solidFill>
                  <a:latin typeface="Times New Roman" panose="02020603050405020304" pitchFamily="18" charset="0"/>
                  <a:cs typeface="Times New Roman" panose="02020603050405020304" pitchFamily="18" charset="0"/>
                </a:rPr>
                <a:t> </a:t>
              </a:r>
              <a:r>
                <a:rPr lang="en-GB" sz="1350" b="1" dirty="0" err="1">
                  <a:solidFill>
                    <a:prstClr val="black"/>
                  </a:solidFill>
                  <a:latin typeface="Times New Roman" panose="02020603050405020304" pitchFamily="18" charset="0"/>
                  <a:cs typeface="Times New Roman" panose="02020603050405020304" pitchFamily="18" charset="0"/>
                </a:rPr>
                <a:t>odnosa</a:t>
              </a:r>
              <a:r>
                <a:rPr lang="en-GB" sz="1350" b="1" dirty="0">
                  <a:solidFill>
                    <a:prstClr val="black"/>
                  </a:solidFill>
                  <a:latin typeface="Times New Roman" panose="02020603050405020304" pitchFamily="18" charset="0"/>
                  <a:cs typeface="Times New Roman" panose="02020603050405020304" pitchFamily="18" charset="0"/>
                </a:rPr>
                <a:t> sFlt-1/</a:t>
              </a:r>
              <a:r>
                <a:rPr lang="en-GB" sz="1350" b="1" dirty="0" err="1">
                  <a:solidFill>
                    <a:prstClr val="black"/>
                  </a:solidFill>
                  <a:latin typeface="Times New Roman" panose="02020603050405020304" pitchFamily="18" charset="0"/>
                  <a:cs typeface="Times New Roman" panose="02020603050405020304" pitchFamily="18" charset="0"/>
                </a:rPr>
                <a:t>PlGF</a:t>
              </a:r>
              <a:r>
                <a:rPr lang="en-GB" sz="1350" b="1" dirty="0">
                  <a:solidFill>
                    <a:prstClr val="black"/>
                  </a:solidFill>
                  <a:latin typeface="Times New Roman" panose="02020603050405020304" pitchFamily="18" charset="0"/>
                  <a:cs typeface="Times New Roman" panose="02020603050405020304" pitchFamily="18" charset="0"/>
                </a:rPr>
                <a:t>:</a:t>
              </a:r>
            </a:p>
          </p:txBody>
        </p:sp>
        <p:sp>
          <p:nvSpPr>
            <p:cNvPr id="55" name="Rectangle 14">
              <a:extLst>
                <a:ext uri="{FF2B5EF4-FFF2-40B4-BE49-F238E27FC236}">
                  <a16:creationId xmlns:a16="http://schemas.microsoft.com/office/drawing/2014/main" xmlns="" id="{D1A2682E-65E5-4ABD-A799-038952B6A0F5}"/>
                </a:ext>
              </a:extLst>
            </p:cNvPr>
            <p:cNvSpPr/>
            <p:nvPr/>
          </p:nvSpPr>
          <p:spPr>
            <a:xfrm>
              <a:off x="4312507" y="4183951"/>
              <a:ext cx="744221" cy="615553"/>
            </a:xfrm>
            <a:prstGeom prst="rect">
              <a:avLst/>
            </a:prstGeom>
          </p:spPr>
          <p:txBody>
            <a:bodyPr wrap="none" anchor="ctr">
              <a:spAutoFit/>
            </a:bodyPr>
            <a:lstStyle/>
            <a:p>
              <a:pPr algn="ctr" defTabSz="685800">
                <a:lnSpc>
                  <a:spcPct val="80000"/>
                </a:lnSpc>
              </a:pPr>
              <a:r>
                <a:rPr lang="en-US" sz="1500" b="1" kern="0" dirty="0">
                  <a:solidFill>
                    <a:prstClr val="black"/>
                  </a:solidFill>
                  <a:latin typeface="Times New Roman" panose="02020603050405020304" pitchFamily="18" charset="0"/>
                  <a:cs typeface="Times New Roman" panose="02020603050405020304" pitchFamily="18" charset="0"/>
                </a:rPr>
                <a:t>118</a:t>
              </a:r>
            </a:p>
            <a:p>
              <a:pPr algn="ctr" defTabSz="685800">
                <a:lnSpc>
                  <a:spcPct val="80000"/>
                </a:lnSpc>
              </a:pPr>
              <a:r>
                <a:rPr lang="en-US" sz="1500" b="1" kern="0" dirty="0" err="1">
                  <a:solidFill>
                    <a:prstClr val="black"/>
                  </a:solidFill>
                  <a:latin typeface="Times New Roman" panose="02020603050405020304" pitchFamily="18" charset="0"/>
                  <a:cs typeface="Times New Roman" panose="02020603050405020304" pitchFamily="18" charset="0"/>
                </a:rPr>
                <a:t>žena</a:t>
              </a:r>
              <a:endParaRPr lang="en-US" sz="1500" b="1" kern="0" dirty="0">
                <a:solidFill>
                  <a:prstClr val="black"/>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xmlns="" id="{F3FAD1AF-7712-4F9B-8868-1AEC03DF0046}"/>
                </a:ext>
              </a:extLst>
            </p:cNvPr>
            <p:cNvCxnSpPr/>
            <p:nvPr/>
          </p:nvCxnSpPr>
          <p:spPr>
            <a:xfrm flipH="1">
              <a:off x="5806760" y="3329136"/>
              <a:ext cx="1694221" cy="0"/>
            </a:xfrm>
            <a:prstGeom prst="straightConnector1">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xmlns="" id="{0A0BB176-B169-4C5F-9133-1C140B68CFDF}"/>
                </a:ext>
              </a:extLst>
            </p:cNvPr>
            <p:cNvCxnSpPr>
              <a:cxnSpLocks/>
            </p:cNvCxnSpPr>
            <p:nvPr/>
          </p:nvCxnSpPr>
          <p:spPr>
            <a:xfrm flipH="1">
              <a:off x="5600700" y="5288514"/>
              <a:ext cx="1900282" cy="0"/>
            </a:xfrm>
            <a:prstGeom prst="straightConnector1">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8582BDCD-30F6-4B7A-8134-EE7C1AF1F3F3}"/>
                </a:ext>
              </a:extLst>
            </p:cNvPr>
            <p:cNvCxnSpPr>
              <a:cxnSpLocks/>
            </p:cNvCxnSpPr>
            <p:nvPr/>
          </p:nvCxnSpPr>
          <p:spPr>
            <a:xfrm flipH="1">
              <a:off x="5929684" y="4401278"/>
              <a:ext cx="1571298" cy="0"/>
            </a:xfrm>
            <a:prstGeom prst="straightConnector1">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898AF2FE-44FC-46D4-BE22-D5552306EA19}"/>
                </a:ext>
              </a:extLst>
            </p:cNvPr>
            <p:cNvCxnSpPr>
              <a:cxnSpLocks/>
            </p:cNvCxnSpPr>
            <p:nvPr/>
          </p:nvCxnSpPr>
          <p:spPr>
            <a:xfrm flipH="1">
              <a:off x="5547827" y="3325416"/>
              <a:ext cx="265995" cy="264318"/>
            </a:xfrm>
            <a:prstGeom prst="line">
              <a:avLst/>
            </a:prstGeom>
            <a:ln w="25400">
              <a:solidFill>
                <a:schemeClr val="tx2"/>
              </a:solidFill>
              <a:tailEnd type="none" w="med" len="sm"/>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xmlns="" id="{AFA53412-D07E-4555-ACAF-8CA6AA197ABA}"/>
              </a:ext>
            </a:extLst>
          </p:cNvPr>
          <p:cNvGrpSpPr/>
          <p:nvPr/>
        </p:nvGrpSpPr>
        <p:grpSpPr>
          <a:xfrm>
            <a:off x="5886450" y="2216593"/>
            <a:ext cx="2893855" cy="3104861"/>
            <a:chOff x="7848599" y="1812457"/>
            <a:chExt cx="3858473" cy="4139815"/>
          </a:xfrm>
        </p:grpSpPr>
        <p:sp>
          <p:nvSpPr>
            <p:cNvPr id="50" name="Rectangle: Rounded Corners 49">
              <a:extLst>
                <a:ext uri="{FF2B5EF4-FFF2-40B4-BE49-F238E27FC236}">
                  <a16:creationId xmlns:a16="http://schemas.microsoft.com/office/drawing/2014/main" xmlns="" id="{7E4F215B-1E60-4DCE-A07E-D8C55E9EA586}"/>
                </a:ext>
              </a:extLst>
            </p:cNvPr>
            <p:cNvSpPr/>
            <p:nvPr/>
          </p:nvSpPr>
          <p:spPr bwMode="auto">
            <a:xfrm>
              <a:off x="8196217" y="1857268"/>
              <a:ext cx="3510855" cy="4095004"/>
            </a:xfrm>
            <a:prstGeom prst="roundRect">
              <a:avLst>
                <a:gd name="adj" fmla="val 2717"/>
              </a:avLst>
            </a:prstGeom>
            <a:solidFill>
              <a:schemeClr val="tx2"/>
            </a:solidFill>
            <a:ln w="12700" cap="flat" cmpd="sng" algn="ctr">
              <a:noFill/>
              <a:prstDash val="solid"/>
              <a:round/>
              <a:headEnd type="none" w="med" len="med"/>
              <a:tailEnd type="none" w="med" len="med"/>
            </a:ln>
            <a:effectLst/>
          </p:spPr>
          <p:txBody>
            <a:bodyPr vert="horz" wrap="square" lIns="162000" tIns="162000" rIns="459000" bIns="162000" numCol="1" rtlCol="0" anchor="ctr" anchorCtr="0" compatLnSpc="1">
              <a:prstTxWarp prst="textNoShape">
                <a:avLst/>
              </a:prstTxWarp>
              <a:noAutofit/>
            </a:bodyPr>
            <a:lstStyle/>
            <a:p>
              <a:pPr defTabSz="685800">
                <a:spcAft>
                  <a:spcPts val="900"/>
                </a:spcAft>
              </a:pPr>
              <a:r>
                <a:rPr lang="en-GB" sz="1500" b="1" dirty="0">
                  <a:solidFill>
                    <a:srgbClr val="5B9BD5"/>
                  </a:solidFill>
                  <a:latin typeface="Times New Roman" panose="02020603050405020304" pitchFamily="18" charset="0"/>
                  <a:cs typeface="Times New Roman" panose="02020603050405020304" pitchFamily="18" charset="0"/>
                </a:rPr>
                <a:t>sFlt-1/</a:t>
              </a:r>
              <a:r>
                <a:rPr lang="en-GB" sz="1500" b="1" dirty="0" err="1">
                  <a:solidFill>
                    <a:srgbClr val="5B9BD5"/>
                  </a:solidFill>
                  <a:latin typeface="Times New Roman" panose="02020603050405020304" pitchFamily="18" charset="0"/>
                  <a:cs typeface="Times New Roman" panose="02020603050405020304" pitchFamily="18" charset="0"/>
                </a:rPr>
                <a:t>PlGF</a:t>
              </a:r>
              <a:r>
                <a:rPr lang="en-GB" sz="1500" b="1" dirty="0">
                  <a:solidFill>
                    <a:srgbClr val="5B9BD5"/>
                  </a:solidFill>
                  <a:latin typeface="Times New Roman" panose="02020603050405020304" pitchFamily="18" charset="0"/>
                  <a:cs typeface="Times New Roman" panose="02020603050405020304" pitchFamily="18" charset="0"/>
                </a:rPr>
                <a:t> </a:t>
              </a:r>
              <a:r>
                <a:rPr lang="en-GB" sz="1500" b="1" dirty="0" err="1">
                  <a:solidFill>
                    <a:srgbClr val="5B9BD5"/>
                  </a:solidFill>
                  <a:latin typeface="Times New Roman" panose="02020603050405020304" pitchFamily="18" charset="0"/>
                  <a:cs typeface="Times New Roman" panose="02020603050405020304" pitchFamily="18" charset="0"/>
                </a:rPr>
                <a:t>odnos</a:t>
              </a:r>
              <a:r>
                <a:rPr lang="en-GB" sz="1500" b="1" dirty="0">
                  <a:solidFill>
                    <a:srgbClr val="5B9BD5"/>
                  </a:solidFill>
                  <a:latin typeface="Times New Roman" panose="02020603050405020304" pitchFamily="18" charset="0"/>
                  <a:cs typeface="Times New Roman" panose="02020603050405020304" pitchFamily="18" charset="0"/>
                </a:rPr>
                <a:t> </a:t>
              </a:r>
              <a:r>
                <a:rPr lang="en-GB" sz="1500" b="1" dirty="0" err="1">
                  <a:solidFill>
                    <a:srgbClr val="5B9BD5"/>
                  </a:solidFill>
                  <a:latin typeface="Times New Roman" panose="02020603050405020304" pitchFamily="18" charset="0"/>
                  <a:cs typeface="Times New Roman" panose="02020603050405020304" pitchFamily="18" charset="0"/>
                </a:rPr>
                <a:t>vodi</a:t>
              </a:r>
              <a:r>
                <a:rPr lang="en-GB" sz="1500" b="1" dirty="0">
                  <a:solidFill>
                    <a:srgbClr val="5B9BD5"/>
                  </a:solidFill>
                  <a:latin typeface="Times New Roman" panose="02020603050405020304" pitchFamily="18" charset="0"/>
                  <a:cs typeface="Times New Roman" panose="02020603050405020304" pitchFamily="18" charset="0"/>
                </a:rPr>
                <a:t> do </a:t>
              </a:r>
              <a:r>
                <a:rPr lang="en-GB" sz="1500" b="1" dirty="0" err="1">
                  <a:solidFill>
                    <a:srgbClr val="E7E6E6"/>
                  </a:solidFill>
                  <a:latin typeface="Times New Roman" panose="02020603050405020304" pitchFamily="18" charset="0"/>
                  <a:cs typeface="Times New Roman" panose="02020603050405020304" pitchFamily="18" charset="0"/>
                </a:rPr>
                <a:t>korekcije</a:t>
              </a:r>
              <a:r>
                <a:rPr lang="en-GB" sz="1500" b="1" dirty="0">
                  <a:solidFill>
                    <a:srgbClr val="E7E6E6"/>
                  </a:solidFill>
                  <a:latin typeface="Times New Roman" panose="02020603050405020304" pitchFamily="18" charset="0"/>
                  <a:cs typeface="Times New Roman" panose="02020603050405020304" pitchFamily="18" charset="0"/>
                </a:rPr>
                <a:t> </a:t>
              </a:r>
              <a:r>
                <a:rPr lang="en-GB" sz="1500" b="1" dirty="0" err="1">
                  <a:solidFill>
                    <a:srgbClr val="E7E6E6"/>
                  </a:solidFill>
                  <a:latin typeface="Times New Roman" panose="02020603050405020304" pitchFamily="18" charset="0"/>
                  <a:cs typeface="Times New Roman" panose="02020603050405020304" pitchFamily="18" charset="0"/>
                </a:rPr>
                <a:t>kliničke</a:t>
              </a:r>
              <a:r>
                <a:rPr lang="en-GB" sz="1500" b="1" dirty="0">
                  <a:solidFill>
                    <a:srgbClr val="E7E6E6"/>
                  </a:solidFill>
                  <a:latin typeface="Times New Roman" panose="02020603050405020304" pitchFamily="18" charset="0"/>
                  <a:cs typeface="Times New Roman" panose="02020603050405020304" pitchFamily="18" charset="0"/>
                </a:rPr>
                <a:t> </a:t>
              </a:r>
              <a:r>
                <a:rPr lang="en-GB" sz="1500" b="1" dirty="0" err="1">
                  <a:solidFill>
                    <a:srgbClr val="E7E6E6"/>
                  </a:solidFill>
                  <a:latin typeface="Times New Roman" panose="02020603050405020304" pitchFamily="18" charset="0"/>
                  <a:cs typeface="Times New Roman" panose="02020603050405020304" pitchFamily="18" charset="0"/>
                </a:rPr>
                <a:t>odluke</a:t>
              </a:r>
              <a:r>
                <a:rPr lang="en-GB" sz="1500" b="1" dirty="0">
                  <a:solidFill>
                    <a:srgbClr val="E7E6E6"/>
                  </a:solidFill>
                  <a:latin typeface="Times New Roman" panose="02020603050405020304" pitchFamily="18" charset="0"/>
                  <a:cs typeface="Times New Roman" panose="02020603050405020304" pitchFamily="18" charset="0"/>
                </a:rPr>
                <a:t> </a:t>
              </a:r>
              <a:r>
                <a:rPr lang="en-GB" sz="1500" b="1" dirty="0" err="1">
                  <a:solidFill>
                    <a:srgbClr val="E7E6E6"/>
                  </a:solidFill>
                  <a:latin typeface="Times New Roman" panose="02020603050405020304" pitchFamily="18" charset="0"/>
                  <a:cs typeface="Times New Roman" panose="02020603050405020304" pitchFamily="18" charset="0"/>
                </a:rPr>
                <a:t>vezane</a:t>
              </a:r>
              <a:r>
                <a:rPr lang="en-GB" sz="1500" b="1" dirty="0">
                  <a:solidFill>
                    <a:srgbClr val="E7E6E6"/>
                  </a:solidFill>
                  <a:latin typeface="Times New Roman" panose="02020603050405020304" pitchFamily="18" charset="0"/>
                  <a:cs typeface="Times New Roman" panose="02020603050405020304" pitchFamily="18" charset="0"/>
                </a:rPr>
                <a:t> za </a:t>
              </a:r>
              <a:r>
                <a:rPr lang="en-GB" sz="1500" b="1" dirty="0" err="1">
                  <a:solidFill>
                    <a:srgbClr val="E7E6E6"/>
                  </a:solidFill>
                  <a:latin typeface="Times New Roman" panose="02020603050405020304" pitchFamily="18" charset="0"/>
                  <a:cs typeface="Times New Roman" panose="02020603050405020304" pitchFamily="18" charset="0"/>
                </a:rPr>
                <a:t>hospitalizaciju</a:t>
              </a:r>
              <a:r>
                <a:rPr lang="en-GB" sz="1500" b="1" dirty="0">
                  <a:solidFill>
                    <a:srgbClr val="E7E6E6"/>
                  </a:solidFill>
                  <a:latin typeface="Times New Roman" panose="02020603050405020304" pitchFamily="18" charset="0"/>
                  <a:cs typeface="Times New Roman" panose="02020603050405020304" pitchFamily="18" charset="0"/>
                </a:rPr>
                <a:t> </a:t>
              </a:r>
              <a:r>
                <a:rPr lang="en-GB" sz="1500" b="1" dirty="0" err="1">
                  <a:solidFill>
                    <a:srgbClr val="E7E6E6"/>
                  </a:solidFill>
                  <a:latin typeface="Times New Roman" panose="02020603050405020304" pitchFamily="18" charset="0"/>
                  <a:cs typeface="Times New Roman" panose="02020603050405020304" pitchFamily="18" charset="0"/>
                </a:rPr>
                <a:t>kod</a:t>
              </a:r>
              <a:r>
                <a:rPr lang="en-GB" sz="1500" b="1" dirty="0">
                  <a:solidFill>
                    <a:srgbClr val="E7E6E6"/>
                  </a:solidFill>
                  <a:latin typeface="Times New Roman" panose="02020603050405020304" pitchFamily="18" charset="0"/>
                  <a:cs typeface="Times New Roman" panose="02020603050405020304" pitchFamily="18" charset="0"/>
                </a:rPr>
                <a:t> 16.9% </a:t>
              </a:r>
              <a:r>
                <a:rPr lang="en-GB" sz="1500" b="1" dirty="0" err="1">
                  <a:solidFill>
                    <a:srgbClr val="E7E6E6"/>
                  </a:solidFill>
                  <a:latin typeface="Times New Roman" panose="02020603050405020304" pitchFamily="18" charset="0"/>
                  <a:cs typeface="Times New Roman" panose="02020603050405020304" pitchFamily="18" charset="0"/>
                </a:rPr>
                <a:t>trudnica</a:t>
              </a:r>
              <a:r>
                <a:rPr lang="en-GB" sz="1500" b="1" dirty="0">
                  <a:solidFill>
                    <a:srgbClr val="E7E6E6"/>
                  </a:solidFill>
                  <a:latin typeface="Times New Roman" panose="02020603050405020304" pitchFamily="18" charset="0"/>
                  <a:cs typeface="Times New Roman" panose="02020603050405020304" pitchFamily="18" charset="0"/>
                </a:rPr>
                <a:t>, </a:t>
              </a:r>
              <a:r>
                <a:rPr lang="en-GB" sz="1500" b="1" dirty="0" err="1">
                  <a:solidFill>
                    <a:srgbClr val="E7E6E6"/>
                  </a:solidFill>
                  <a:latin typeface="Times New Roman" panose="02020603050405020304" pitchFamily="18" charset="0"/>
                  <a:cs typeface="Times New Roman" panose="02020603050405020304" pitchFamily="18" charset="0"/>
                </a:rPr>
                <a:t>što</a:t>
              </a:r>
              <a:r>
                <a:rPr lang="en-GB" sz="1500" b="1" dirty="0">
                  <a:solidFill>
                    <a:srgbClr val="E7E6E6"/>
                  </a:solidFill>
                  <a:latin typeface="Times New Roman" panose="02020603050405020304" pitchFamily="18" charset="0"/>
                  <a:cs typeface="Times New Roman" panose="02020603050405020304" pitchFamily="18" charset="0"/>
                </a:rPr>
                <a:t> je </a:t>
              </a:r>
              <a:r>
                <a:rPr lang="en-GB" sz="1500" b="1" dirty="0" err="1">
                  <a:solidFill>
                    <a:srgbClr val="E7E6E6"/>
                  </a:solidFill>
                  <a:latin typeface="Times New Roman" panose="02020603050405020304" pitchFamily="18" charset="0"/>
                  <a:cs typeface="Times New Roman" panose="02020603050405020304" pitchFamily="18" charset="0"/>
                </a:rPr>
                <a:t>značajan</a:t>
              </a:r>
              <a:r>
                <a:rPr lang="en-GB" sz="1500" b="1" dirty="0">
                  <a:solidFill>
                    <a:srgbClr val="E7E6E6"/>
                  </a:solidFill>
                  <a:latin typeface="Times New Roman" panose="02020603050405020304" pitchFamily="18" charset="0"/>
                  <a:cs typeface="Times New Roman" panose="02020603050405020304" pitchFamily="18" charset="0"/>
                </a:rPr>
                <a:t> </a:t>
              </a:r>
              <a:r>
                <a:rPr lang="en-GB" sz="1500" b="1" dirty="0" err="1">
                  <a:solidFill>
                    <a:srgbClr val="E7E6E6"/>
                  </a:solidFill>
                  <a:latin typeface="Times New Roman" panose="02020603050405020304" pitchFamily="18" charset="0"/>
                  <a:cs typeface="Times New Roman" panose="02020603050405020304" pitchFamily="18" charset="0"/>
                </a:rPr>
                <a:t>udio</a:t>
              </a:r>
              <a:r>
                <a:rPr lang="en-GB" sz="1500" b="1" dirty="0">
                  <a:solidFill>
                    <a:srgbClr val="E7E6E6"/>
                  </a:solidFill>
                  <a:latin typeface="Times New Roman" panose="02020603050405020304" pitchFamily="18" charset="0"/>
                  <a:cs typeface="Times New Roman" panose="02020603050405020304" pitchFamily="18" charset="0"/>
                </a:rPr>
                <a:t> </a:t>
              </a:r>
              <a:r>
                <a:rPr lang="en-GB" sz="1500" b="1" dirty="0" err="1">
                  <a:solidFill>
                    <a:srgbClr val="5B9BD5"/>
                  </a:solidFill>
                  <a:latin typeface="Times New Roman" panose="02020603050405020304" pitchFamily="18" charset="0"/>
                  <a:cs typeface="Times New Roman" panose="02020603050405020304" pitchFamily="18" charset="0"/>
                </a:rPr>
                <a:t>pacijentica</a:t>
              </a:r>
              <a:r>
                <a:rPr lang="en-GB" sz="1500" b="1" dirty="0">
                  <a:solidFill>
                    <a:srgbClr val="5B9BD5"/>
                  </a:solidFill>
                  <a:latin typeface="Times New Roman" panose="02020603050405020304" pitchFamily="18" charset="0"/>
                  <a:cs typeface="Times New Roman" panose="02020603050405020304" pitchFamily="18" charset="0"/>
                </a:rPr>
                <a:t> </a:t>
              </a:r>
              <a:r>
                <a:rPr lang="en-GB" sz="1500" b="1" dirty="0" err="1">
                  <a:solidFill>
                    <a:srgbClr val="5B9BD5"/>
                  </a:solidFill>
                  <a:latin typeface="Times New Roman" panose="02020603050405020304" pitchFamily="18" charset="0"/>
                  <a:cs typeface="Times New Roman" panose="02020603050405020304" pitchFamily="18" charset="0"/>
                </a:rPr>
                <a:t>sa</a:t>
              </a:r>
              <a:r>
                <a:rPr lang="en-GB" sz="1500" b="1" dirty="0">
                  <a:solidFill>
                    <a:srgbClr val="5B9BD5"/>
                  </a:solidFill>
                  <a:latin typeface="Times New Roman" panose="02020603050405020304" pitchFamily="18" charset="0"/>
                  <a:cs typeface="Times New Roman" panose="02020603050405020304" pitchFamily="18" charset="0"/>
                </a:rPr>
                <a:t> </a:t>
              </a:r>
              <a:r>
                <a:rPr lang="en-GB" sz="1500" b="1" dirty="0" err="1">
                  <a:solidFill>
                    <a:srgbClr val="5B9BD5"/>
                  </a:solidFill>
                  <a:latin typeface="Times New Roman" panose="02020603050405020304" pitchFamily="18" charset="0"/>
                  <a:cs typeface="Times New Roman" panose="02020603050405020304" pitchFamily="18" charset="0"/>
                </a:rPr>
                <a:t>znakovima</a:t>
              </a:r>
              <a:r>
                <a:rPr lang="en-GB" sz="1500" b="1" dirty="0">
                  <a:solidFill>
                    <a:srgbClr val="5B9BD5"/>
                  </a:solidFill>
                  <a:latin typeface="Times New Roman" panose="02020603050405020304" pitchFamily="18" charset="0"/>
                  <a:cs typeface="Times New Roman" panose="02020603050405020304" pitchFamily="18" charset="0"/>
                </a:rPr>
                <a:t> </a:t>
              </a:r>
              <a:r>
                <a:rPr lang="sr-Latn-RS" sz="1500" b="1">
                  <a:solidFill>
                    <a:srgbClr val="5B9BD5"/>
                  </a:solidFill>
                  <a:latin typeface="Times New Roman" panose="02020603050405020304" pitchFamily="18" charset="0"/>
                  <a:cs typeface="Times New Roman" panose="02020603050405020304" pitchFamily="18" charset="0"/>
                </a:rPr>
                <a:t>i</a:t>
              </a:r>
              <a:r>
                <a:rPr lang="en-GB" sz="1500" b="1">
                  <a:solidFill>
                    <a:srgbClr val="5B9BD5"/>
                  </a:solidFill>
                  <a:latin typeface="Times New Roman" panose="02020603050405020304" pitchFamily="18" charset="0"/>
                  <a:cs typeface="Times New Roman" panose="02020603050405020304" pitchFamily="18" charset="0"/>
                </a:rPr>
                <a:t> </a:t>
              </a:r>
              <a:r>
                <a:rPr lang="en-GB" sz="1500" b="1" dirty="0" err="1">
                  <a:solidFill>
                    <a:srgbClr val="5B9BD5"/>
                  </a:solidFill>
                  <a:latin typeface="Times New Roman" panose="02020603050405020304" pitchFamily="18" charset="0"/>
                  <a:cs typeface="Times New Roman" panose="02020603050405020304" pitchFamily="18" charset="0"/>
                </a:rPr>
                <a:t>simptomima</a:t>
              </a:r>
              <a:r>
                <a:rPr lang="en-GB" sz="1500" b="1" dirty="0">
                  <a:solidFill>
                    <a:srgbClr val="5B9BD5"/>
                  </a:solidFill>
                  <a:latin typeface="Times New Roman" panose="02020603050405020304" pitchFamily="18" charset="0"/>
                  <a:cs typeface="Times New Roman" panose="02020603050405020304" pitchFamily="18" charset="0"/>
                </a:rPr>
                <a:t> PE</a:t>
              </a:r>
            </a:p>
          </p:txBody>
        </p:sp>
        <p:grpSp>
          <p:nvGrpSpPr>
            <p:cNvPr id="71" name="Group 70">
              <a:extLst>
                <a:ext uri="{FF2B5EF4-FFF2-40B4-BE49-F238E27FC236}">
                  <a16:creationId xmlns:a16="http://schemas.microsoft.com/office/drawing/2014/main" xmlns="" id="{399C836D-84D8-45A2-B327-E498D3ACC701}"/>
                </a:ext>
              </a:extLst>
            </p:cNvPr>
            <p:cNvGrpSpPr/>
            <p:nvPr/>
          </p:nvGrpSpPr>
          <p:grpSpPr>
            <a:xfrm>
              <a:off x="7848599" y="1812457"/>
              <a:ext cx="242931" cy="4098929"/>
              <a:chOff x="7848599" y="1812457"/>
              <a:chExt cx="242931" cy="4098929"/>
            </a:xfrm>
          </p:grpSpPr>
          <p:sp>
            <p:nvSpPr>
              <p:cNvPr id="51" name="Isosceles Triangle 50">
                <a:extLst>
                  <a:ext uri="{FF2B5EF4-FFF2-40B4-BE49-F238E27FC236}">
                    <a16:creationId xmlns:a16="http://schemas.microsoft.com/office/drawing/2014/main" xmlns="" id="{66F28CA6-74BB-4B71-AA25-388BD1C2CBD5}"/>
                  </a:ext>
                </a:extLst>
              </p:cNvPr>
              <p:cNvSpPr/>
              <p:nvPr/>
            </p:nvSpPr>
            <p:spPr bwMode="auto">
              <a:xfrm rot="5400000" flipH="1">
                <a:off x="7454364" y="3734200"/>
                <a:ext cx="1031402" cy="242931"/>
              </a:xfrm>
              <a:prstGeom prst="triangle">
                <a:avLst>
                  <a:gd name="adj" fmla="val 50000"/>
                </a:avLst>
              </a:prstGeom>
              <a:solidFill>
                <a:schemeClr val="accent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1350" dirty="0">
                  <a:solidFill>
                    <a:srgbClr val="000000"/>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2E67B734-B27F-41E5-8DA5-F6F99B0DC8B8}"/>
                  </a:ext>
                </a:extLst>
              </p:cNvPr>
              <p:cNvCxnSpPr/>
              <p:nvPr/>
            </p:nvCxnSpPr>
            <p:spPr>
              <a:xfrm flipV="1">
                <a:off x="7848599" y="1812457"/>
                <a:ext cx="0" cy="4098929"/>
              </a:xfrm>
              <a:prstGeom prst="line">
                <a:avLst/>
              </a:prstGeom>
              <a:ln w="25400">
                <a:solidFill>
                  <a:schemeClr val="tx2"/>
                </a:solidFill>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xmlns="" id="{202FFAF4-358C-4586-999C-ED0DBB5DEC65}"/>
              </a:ext>
            </a:extLst>
          </p:cNvPr>
          <p:cNvGrpSpPr/>
          <p:nvPr/>
        </p:nvGrpSpPr>
        <p:grpSpPr>
          <a:xfrm>
            <a:off x="266702" y="2267394"/>
            <a:ext cx="2159240" cy="2828889"/>
            <a:chOff x="355603" y="1812458"/>
            <a:chExt cx="2878986" cy="3771852"/>
          </a:xfrm>
        </p:grpSpPr>
        <p:sp>
          <p:nvSpPr>
            <p:cNvPr id="52" name="Inhaltsplatzhalter 2">
              <a:extLst>
                <a:ext uri="{FF2B5EF4-FFF2-40B4-BE49-F238E27FC236}">
                  <a16:creationId xmlns:a16="http://schemas.microsoft.com/office/drawing/2014/main" xmlns="" id="{8B6D7AA0-391B-4F6A-B69E-74D4FB70C0EA}"/>
                </a:ext>
              </a:extLst>
            </p:cNvPr>
            <p:cNvSpPr txBox="1">
              <a:spLocks/>
            </p:cNvSpPr>
            <p:nvPr/>
          </p:nvSpPr>
          <p:spPr>
            <a:xfrm>
              <a:off x="371476" y="1812458"/>
              <a:ext cx="2844800" cy="1616542"/>
            </a:xfrm>
            <a:prstGeom prst="rect">
              <a:avLst/>
            </a:prstGeom>
          </p:spPr>
          <p:txBody>
            <a:bodyPr vert="horz" lIns="0" tIns="0" rIns="108000" bIns="0" numCol="1" spcCol="720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0"/>
                </a:spcBef>
                <a:spcAft>
                  <a:spcPts val="1350"/>
                </a:spcAft>
                <a:buNone/>
              </a:pPr>
              <a:r>
                <a:rPr lang="en-GB" sz="1350" b="1" dirty="0">
                  <a:solidFill>
                    <a:prstClr val="black"/>
                  </a:solidFill>
                  <a:latin typeface="Times New Roman" panose="02020603050405020304" pitchFamily="18" charset="0"/>
                  <a:cs typeface="Times New Roman" panose="02020603050405020304" pitchFamily="18" charset="0"/>
                </a:rPr>
                <a:t>The </a:t>
              </a:r>
              <a:r>
                <a:rPr lang="en-GB" sz="1350" b="1" dirty="0" err="1">
                  <a:solidFill>
                    <a:prstClr val="black"/>
                  </a:solidFill>
                  <a:latin typeface="Times New Roman" panose="02020603050405020304" pitchFamily="18" charset="0"/>
                  <a:cs typeface="Times New Roman" panose="02020603050405020304" pitchFamily="18" charset="0"/>
                </a:rPr>
                <a:t>PreOS</a:t>
              </a:r>
              <a:r>
                <a:rPr lang="en-GB" sz="1350" b="1" dirty="0">
                  <a:solidFill>
                    <a:prstClr val="black"/>
                  </a:solidFill>
                  <a:latin typeface="Times New Roman" panose="02020603050405020304" pitchFamily="18" charset="0"/>
                  <a:cs typeface="Times New Roman" panose="02020603050405020304" pitchFamily="18" charset="0"/>
                </a:rPr>
                <a:t> study </a:t>
              </a:r>
            </a:p>
            <a:p>
              <a:pPr marL="0" indent="0" defTabSz="685800">
                <a:lnSpc>
                  <a:spcPct val="100000"/>
                </a:lnSpc>
                <a:spcBef>
                  <a:spcPts val="0"/>
                </a:spcBef>
                <a:spcAft>
                  <a:spcPts val="1350"/>
                </a:spcAft>
                <a:buNone/>
              </a:pPr>
              <a:r>
                <a:rPr lang="en-GB" sz="1100" dirty="0" err="1">
                  <a:solidFill>
                    <a:prstClr val="black"/>
                  </a:solidFill>
                  <a:latin typeface="Times New Roman" panose="02020603050405020304" pitchFamily="18" charset="0"/>
                  <a:cs typeface="Times New Roman" panose="02020603050405020304" pitchFamily="18" charset="0"/>
                </a:rPr>
                <a:t>Multicentrična</a:t>
              </a:r>
              <a:r>
                <a:rPr lang="en-GB" sz="1100" dirty="0">
                  <a:solidFill>
                    <a:prstClr val="black"/>
                  </a:solidFill>
                  <a:latin typeface="Times New Roman" panose="02020603050405020304" pitchFamily="18" charset="0"/>
                  <a:cs typeface="Times New Roman" panose="02020603050405020304" pitchFamily="18" charset="0"/>
                </a:rPr>
                <a:t>, </a:t>
              </a:r>
              <a:r>
                <a:rPr lang="en-GB" sz="1100" dirty="0" err="1">
                  <a:solidFill>
                    <a:prstClr val="black"/>
                  </a:solidFill>
                  <a:latin typeface="Times New Roman" panose="02020603050405020304" pitchFamily="18" charset="0"/>
                  <a:cs typeface="Times New Roman" panose="02020603050405020304" pitchFamily="18" charset="0"/>
                </a:rPr>
                <a:t>prospektivna</a:t>
              </a:r>
              <a:r>
                <a:rPr lang="en-GB" sz="1100" dirty="0">
                  <a:solidFill>
                    <a:prstClr val="black"/>
                  </a:solidFill>
                  <a:latin typeface="Times New Roman" panose="02020603050405020304" pitchFamily="18" charset="0"/>
                  <a:cs typeface="Times New Roman" panose="02020603050405020304" pitchFamily="18" charset="0"/>
                </a:rPr>
                <a:t>, ne-</a:t>
              </a:r>
              <a:r>
                <a:rPr lang="en-GB" sz="1100" dirty="0" err="1">
                  <a:solidFill>
                    <a:prstClr val="black"/>
                  </a:solidFill>
                  <a:latin typeface="Times New Roman" panose="02020603050405020304" pitchFamily="18" charset="0"/>
                  <a:cs typeface="Times New Roman" panose="02020603050405020304" pitchFamily="18" charset="0"/>
                </a:rPr>
                <a:t>intervencijska</a:t>
              </a:r>
              <a:r>
                <a:rPr lang="en-GB" sz="1100" dirty="0">
                  <a:solidFill>
                    <a:prstClr val="black"/>
                  </a:solidFill>
                  <a:latin typeface="Times New Roman" panose="02020603050405020304" pitchFamily="18" charset="0"/>
                  <a:cs typeface="Times New Roman" panose="02020603050405020304" pitchFamily="18" charset="0"/>
                </a:rPr>
                <a:t> </a:t>
              </a:r>
              <a:r>
                <a:rPr lang="en-GB" sz="1100" dirty="0" err="1">
                  <a:solidFill>
                    <a:prstClr val="black"/>
                  </a:solidFill>
                  <a:latin typeface="Times New Roman" panose="02020603050405020304" pitchFamily="18" charset="0"/>
                  <a:cs typeface="Times New Roman" panose="02020603050405020304" pitchFamily="18" charset="0"/>
                </a:rPr>
                <a:t>studija</a:t>
              </a:r>
              <a:r>
                <a:rPr lang="en-GB" sz="1100" dirty="0">
                  <a:solidFill>
                    <a:prstClr val="black"/>
                  </a:solidFill>
                  <a:latin typeface="Times New Roman" panose="02020603050405020304" pitchFamily="18" charset="0"/>
                  <a:cs typeface="Times New Roman" panose="02020603050405020304" pitchFamily="18" charset="0"/>
                </a:rPr>
                <a:t> </a:t>
              </a:r>
              <a:r>
                <a:rPr lang="en-GB" sz="1100" dirty="0" err="1">
                  <a:solidFill>
                    <a:prstClr val="black"/>
                  </a:solidFill>
                  <a:latin typeface="Times New Roman" panose="02020603050405020304" pitchFamily="18" charset="0"/>
                  <a:cs typeface="Times New Roman" panose="02020603050405020304" pitchFamily="18" charset="0"/>
                </a:rPr>
                <a:t>koja</a:t>
              </a:r>
              <a:r>
                <a:rPr lang="en-GB" sz="1100" dirty="0">
                  <a:solidFill>
                    <a:prstClr val="black"/>
                  </a:solidFill>
                  <a:latin typeface="Times New Roman" panose="02020603050405020304" pitchFamily="18" charset="0"/>
                  <a:cs typeface="Times New Roman" panose="02020603050405020304" pitchFamily="18" charset="0"/>
                </a:rPr>
                <a:t> je </a:t>
              </a:r>
              <a:r>
                <a:rPr lang="en-GB" sz="1100" dirty="0" err="1">
                  <a:solidFill>
                    <a:prstClr val="black"/>
                  </a:solidFill>
                  <a:latin typeface="Times New Roman" panose="02020603050405020304" pitchFamily="18" charset="0"/>
                  <a:cs typeface="Times New Roman" panose="02020603050405020304" pitchFamily="18" charset="0"/>
                </a:rPr>
                <a:t>ispitivala</a:t>
              </a:r>
              <a:r>
                <a:rPr lang="en-GB" sz="1100" dirty="0">
                  <a:solidFill>
                    <a:prstClr val="black"/>
                  </a:solidFill>
                  <a:latin typeface="Times New Roman" panose="02020603050405020304" pitchFamily="18" charset="0"/>
                  <a:cs typeface="Times New Roman" panose="02020603050405020304" pitchFamily="18" charset="0"/>
                </a:rPr>
                <a:t> </a:t>
              </a:r>
              <a:r>
                <a:rPr lang="en-GB" sz="1100" dirty="0" err="1">
                  <a:solidFill>
                    <a:prstClr val="black"/>
                  </a:solidFill>
                  <a:latin typeface="Times New Roman" panose="02020603050405020304" pitchFamily="18" charset="0"/>
                  <a:cs typeface="Times New Roman" panose="02020603050405020304" pitchFamily="18" charset="0"/>
                </a:rPr>
                <a:t>uticaj</a:t>
              </a:r>
              <a:r>
                <a:rPr lang="en-GB" sz="1100" dirty="0">
                  <a:solidFill>
                    <a:prstClr val="black"/>
                  </a:solidFill>
                  <a:latin typeface="Times New Roman" panose="02020603050405020304" pitchFamily="18" charset="0"/>
                  <a:cs typeface="Times New Roman" panose="02020603050405020304" pitchFamily="18" charset="0"/>
                </a:rPr>
                <a:t> sFlt-1/</a:t>
              </a:r>
              <a:r>
                <a:rPr lang="en-GB" sz="1100" dirty="0" err="1">
                  <a:solidFill>
                    <a:prstClr val="black"/>
                  </a:solidFill>
                  <a:latin typeface="Times New Roman" panose="02020603050405020304" pitchFamily="18" charset="0"/>
                  <a:cs typeface="Times New Roman" panose="02020603050405020304" pitchFamily="18" charset="0"/>
                </a:rPr>
                <a:t>PlGF</a:t>
              </a:r>
              <a:r>
                <a:rPr lang="en-GB" sz="1100" dirty="0">
                  <a:solidFill>
                    <a:prstClr val="black"/>
                  </a:solidFill>
                  <a:latin typeface="Times New Roman" panose="02020603050405020304" pitchFamily="18" charset="0"/>
                  <a:cs typeface="Times New Roman" panose="02020603050405020304" pitchFamily="18" charset="0"/>
                </a:rPr>
                <a:t> </a:t>
              </a:r>
              <a:r>
                <a:rPr lang="en-GB" sz="1100" dirty="0" err="1">
                  <a:solidFill>
                    <a:prstClr val="black"/>
                  </a:solidFill>
                  <a:latin typeface="Times New Roman" panose="02020603050405020304" pitchFamily="18" charset="0"/>
                  <a:cs typeface="Times New Roman" panose="02020603050405020304" pitchFamily="18" charset="0"/>
                </a:rPr>
                <a:t>odnosa</a:t>
              </a:r>
              <a:r>
                <a:rPr lang="en-GB" sz="1100" dirty="0">
                  <a:solidFill>
                    <a:prstClr val="black"/>
                  </a:solidFill>
                  <a:latin typeface="Times New Roman" panose="02020603050405020304" pitchFamily="18" charset="0"/>
                  <a:cs typeface="Times New Roman" panose="02020603050405020304" pitchFamily="18" charset="0"/>
                </a:rPr>
                <a:t> </a:t>
              </a:r>
              <a:r>
                <a:rPr lang="en-GB" sz="1100" dirty="0" err="1">
                  <a:solidFill>
                    <a:prstClr val="black"/>
                  </a:solidFill>
                  <a:latin typeface="Times New Roman" panose="02020603050405020304" pitchFamily="18" charset="0"/>
                  <a:cs typeface="Times New Roman" panose="02020603050405020304" pitchFamily="18" charset="0"/>
                </a:rPr>
                <a:t>na</a:t>
              </a:r>
              <a:r>
                <a:rPr lang="sr-Latn-RS" sz="1100" dirty="0">
                  <a:solidFill>
                    <a:prstClr val="black"/>
                  </a:solidFill>
                  <a:latin typeface="Times New Roman" panose="02020603050405020304" pitchFamily="18" charset="0"/>
                  <a:cs typeface="Times New Roman" panose="02020603050405020304" pitchFamily="18" charset="0"/>
                </a:rPr>
                <a:t> </a:t>
              </a:r>
              <a:r>
                <a:rPr lang="en-GB" sz="1100" dirty="0" err="1">
                  <a:solidFill>
                    <a:prstClr val="black"/>
                  </a:solidFill>
                  <a:latin typeface="Times New Roman" panose="02020603050405020304" pitchFamily="18" charset="0"/>
                  <a:cs typeface="Times New Roman" panose="02020603050405020304" pitchFamily="18" charset="0"/>
                </a:rPr>
                <a:t>kliničku</a:t>
              </a:r>
              <a:r>
                <a:rPr lang="en-GB" sz="1100" dirty="0">
                  <a:solidFill>
                    <a:prstClr val="black"/>
                  </a:solidFill>
                  <a:latin typeface="Times New Roman" panose="02020603050405020304" pitchFamily="18" charset="0"/>
                  <a:cs typeface="Times New Roman" panose="02020603050405020304" pitchFamily="18" charset="0"/>
                </a:rPr>
                <a:t> </a:t>
              </a:r>
              <a:r>
                <a:rPr lang="en-GB" sz="1100" dirty="0" err="1">
                  <a:solidFill>
                    <a:prstClr val="black"/>
                  </a:solidFill>
                  <a:latin typeface="Times New Roman" panose="02020603050405020304" pitchFamily="18" charset="0"/>
                  <a:cs typeface="Times New Roman" panose="02020603050405020304" pitchFamily="18" charset="0"/>
                </a:rPr>
                <a:t>odluku</a:t>
              </a:r>
              <a:r>
                <a:rPr lang="en-GB" sz="1100" dirty="0">
                  <a:solidFill>
                    <a:prstClr val="black"/>
                  </a:solidFill>
                  <a:latin typeface="Times New Roman" panose="02020603050405020304" pitchFamily="18" charset="0"/>
                  <a:cs typeface="Times New Roman" panose="02020603050405020304" pitchFamily="18" charset="0"/>
                </a:rPr>
                <a:t> </a:t>
              </a:r>
              <a:r>
                <a:rPr lang="en-GB" sz="1100" dirty="0" err="1">
                  <a:solidFill>
                    <a:prstClr val="black"/>
                  </a:solidFill>
                  <a:latin typeface="Times New Roman" panose="02020603050405020304" pitchFamily="18" charset="0"/>
                  <a:cs typeface="Times New Roman" panose="02020603050405020304" pitchFamily="18" charset="0"/>
                </a:rPr>
                <a:t>kod</a:t>
              </a:r>
              <a:r>
                <a:rPr lang="en-GB" sz="1100" dirty="0">
                  <a:solidFill>
                    <a:prstClr val="black"/>
                  </a:solidFill>
                  <a:latin typeface="Times New Roman" panose="02020603050405020304" pitchFamily="18" charset="0"/>
                  <a:cs typeface="Times New Roman" panose="02020603050405020304" pitchFamily="18" charset="0"/>
                </a:rPr>
                <a:t> </a:t>
              </a:r>
              <a:r>
                <a:rPr lang="en-GB" sz="1100" dirty="0" err="1">
                  <a:solidFill>
                    <a:prstClr val="black"/>
                  </a:solidFill>
                  <a:latin typeface="Times New Roman" panose="02020603050405020304" pitchFamily="18" charset="0"/>
                  <a:cs typeface="Times New Roman" panose="02020603050405020304" pitchFamily="18" charset="0"/>
                </a:rPr>
                <a:t>trudnica</a:t>
              </a:r>
              <a:r>
                <a:rPr lang="en-GB" sz="1100" dirty="0">
                  <a:solidFill>
                    <a:prstClr val="black"/>
                  </a:solidFill>
                  <a:latin typeface="Times New Roman" panose="02020603050405020304" pitchFamily="18" charset="0"/>
                  <a:cs typeface="Times New Roman" panose="02020603050405020304" pitchFamily="18" charset="0"/>
                </a:rPr>
                <a:t> </a:t>
              </a:r>
              <a:r>
                <a:rPr lang="en-GB" sz="1100" dirty="0" err="1">
                  <a:solidFill>
                    <a:prstClr val="black"/>
                  </a:solidFill>
                  <a:latin typeface="Times New Roman" panose="02020603050405020304" pitchFamily="18" charset="0"/>
                  <a:cs typeface="Times New Roman" panose="02020603050405020304" pitchFamily="18" charset="0"/>
                </a:rPr>
                <a:t>sa</a:t>
              </a:r>
              <a:r>
                <a:rPr lang="en-GB" sz="1100" dirty="0">
                  <a:solidFill>
                    <a:prstClr val="black"/>
                  </a:solidFill>
                  <a:latin typeface="Times New Roman" panose="02020603050405020304" pitchFamily="18" charset="0"/>
                  <a:cs typeface="Times New Roman" panose="02020603050405020304" pitchFamily="18" charset="0"/>
                </a:rPr>
                <a:t> </a:t>
              </a:r>
              <a:r>
                <a:rPr lang="en-GB" sz="1100" dirty="0" err="1">
                  <a:solidFill>
                    <a:prstClr val="black"/>
                  </a:solidFill>
                  <a:latin typeface="Times New Roman" panose="02020603050405020304" pitchFamily="18" charset="0"/>
                  <a:cs typeface="Times New Roman" panose="02020603050405020304" pitchFamily="18" charset="0"/>
                </a:rPr>
                <a:t>sumnjom</a:t>
              </a:r>
              <a:r>
                <a:rPr lang="en-GB" sz="1100" dirty="0">
                  <a:solidFill>
                    <a:prstClr val="black"/>
                  </a:solidFill>
                  <a:latin typeface="Times New Roman" panose="02020603050405020304" pitchFamily="18" charset="0"/>
                  <a:cs typeface="Times New Roman" panose="02020603050405020304" pitchFamily="18" charset="0"/>
                </a:rPr>
                <a:t> </a:t>
              </a:r>
              <a:r>
                <a:rPr lang="en-GB" sz="1100" dirty="0" err="1">
                  <a:solidFill>
                    <a:prstClr val="black"/>
                  </a:solidFill>
                  <a:latin typeface="Times New Roman" panose="02020603050405020304" pitchFamily="18" charset="0"/>
                  <a:cs typeface="Times New Roman" panose="02020603050405020304" pitchFamily="18" charset="0"/>
                </a:rPr>
                <a:t>na</a:t>
              </a:r>
              <a:r>
                <a:rPr lang="en-GB" sz="1100" dirty="0">
                  <a:solidFill>
                    <a:prstClr val="black"/>
                  </a:solidFill>
                  <a:latin typeface="Times New Roman" panose="02020603050405020304" pitchFamily="18" charset="0"/>
                  <a:cs typeface="Times New Roman" panose="02020603050405020304" pitchFamily="18" charset="0"/>
                </a:rPr>
                <a:t> PE</a:t>
              </a:r>
            </a:p>
          </p:txBody>
        </p:sp>
        <p:grpSp>
          <p:nvGrpSpPr>
            <p:cNvPr id="77" name="Group 76">
              <a:extLst>
                <a:ext uri="{FF2B5EF4-FFF2-40B4-BE49-F238E27FC236}">
                  <a16:creationId xmlns:a16="http://schemas.microsoft.com/office/drawing/2014/main" xmlns="" id="{4F514DE5-9471-4F50-9EA5-7FA2C75127C1}"/>
                </a:ext>
              </a:extLst>
            </p:cNvPr>
            <p:cNvGrpSpPr/>
            <p:nvPr/>
          </p:nvGrpSpPr>
          <p:grpSpPr>
            <a:xfrm>
              <a:off x="355603" y="3556946"/>
              <a:ext cx="2878986" cy="875474"/>
              <a:chOff x="355603" y="3556946"/>
              <a:chExt cx="2878986" cy="875474"/>
            </a:xfrm>
          </p:grpSpPr>
          <p:grpSp>
            <p:nvGrpSpPr>
              <p:cNvPr id="22" name="Group 21">
                <a:extLst>
                  <a:ext uri="{FF2B5EF4-FFF2-40B4-BE49-F238E27FC236}">
                    <a16:creationId xmlns:a16="http://schemas.microsoft.com/office/drawing/2014/main" xmlns="" id="{B48E9634-207D-4B5E-8E70-1A028ACF5FB6}"/>
                  </a:ext>
                </a:extLst>
              </p:cNvPr>
              <p:cNvGrpSpPr/>
              <p:nvPr/>
            </p:nvGrpSpPr>
            <p:grpSpPr>
              <a:xfrm>
                <a:off x="355603" y="3556946"/>
                <a:ext cx="2860673" cy="875474"/>
                <a:chOff x="355603" y="3652030"/>
                <a:chExt cx="2860673" cy="875474"/>
              </a:xfrm>
            </p:grpSpPr>
            <p:pic>
              <p:nvPicPr>
                <p:cNvPr id="4" name="Picture 3"/>
                <p:cNvPicPr>
                  <a:picLocks noChangeAspect="1"/>
                </p:cNvPicPr>
                <p:nvPr/>
              </p:nvPicPr>
              <p:blipFill rotWithShape="1">
                <a:blip r:embed="rId3" cstate="print"/>
                <a:srcRect/>
                <a:stretch/>
              </p:blipFill>
              <p:spPr>
                <a:xfrm>
                  <a:off x="355603" y="3823001"/>
                  <a:ext cx="674912" cy="548366"/>
                </a:xfrm>
                <a:prstGeom prst="rect">
                  <a:avLst/>
                </a:prstGeom>
              </p:spPr>
            </p:pic>
            <p:sp>
              <p:nvSpPr>
                <p:cNvPr id="69" name="Inhaltsplatzhalter 2">
                  <a:extLst>
                    <a:ext uri="{FF2B5EF4-FFF2-40B4-BE49-F238E27FC236}">
                      <a16:creationId xmlns:a16="http://schemas.microsoft.com/office/drawing/2014/main" xmlns="" id="{23BA433C-C0BA-400B-A4F4-D96A5CB1FABA}"/>
                    </a:ext>
                  </a:extLst>
                </p:cNvPr>
                <p:cNvSpPr txBox="1">
                  <a:spLocks/>
                </p:cNvSpPr>
                <p:nvPr/>
              </p:nvSpPr>
              <p:spPr>
                <a:xfrm>
                  <a:off x="1132114" y="3652030"/>
                  <a:ext cx="2084162" cy="875474"/>
                </a:xfrm>
                <a:prstGeom prst="rect">
                  <a:avLst/>
                </a:prstGeom>
              </p:spPr>
              <p:txBody>
                <a:bodyPr vert="horz" lIns="0" tIns="0" rIns="108000" bIns="0" numCol="1" spcCol="720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0"/>
                    </a:spcBef>
                    <a:spcAft>
                      <a:spcPts val="1350"/>
                    </a:spcAft>
                    <a:buNone/>
                  </a:pPr>
                  <a:r>
                    <a:rPr lang="en-GB" sz="1200" b="1" dirty="0" err="1">
                      <a:solidFill>
                        <a:prstClr val="black"/>
                      </a:solidFill>
                      <a:latin typeface="Times New Roman" panose="02020603050405020304" pitchFamily="18" charset="0"/>
                      <a:cs typeface="Times New Roman" panose="02020603050405020304" pitchFamily="18" charset="0"/>
                    </a:rPr>
                    <a:t>Klinička</a:t>
                  </a:r>
                  <a:r>
                    <a:rPr lang="en-GB" sz="1200" b="1" dirty="0">
                      <a:solidFill>
                        <a:prstClr val="black"/>
                      </a:solidFill>
                      <a:latin typeface="Times New Roman" panose="02020603050405020304" pitchFamily="18" charset="0"/>
                      <a:cs typeface="Times New Roman" panose="02020603050405020304" pitchFamily="18" charset="0"/>
                    </a:rPr>
                    <a:t> </a:t>
                  </a:r>
                  <a:r>
                    <a:rPr lang="en-GB" sz="1200" b="1" dirty="0" err="1">
                      <a:solidFill>
                        <a:prstClr val="black"/>
                      </a:solidFill>
                      <a:latin typeface="Times New Roman" panose="02020603050405020304" pitchFamily="18" charset="0"/>
                      <a:cs typeface="Times New Roman" panose="02020603050405020304" pitchFamily="18" charset="0"/>
                    </a:rPr>
                    <a:t>odluka</a:t>
                  </a:r>
                  <a:r>
                    <a:rPr lang="en-GB" sz="1200" b="1" dirty="0">
                      <a:solidFill>
                        <a:prstClr val="black"/>
                      </a:solidFill>
                      <a:latin typeface="Times New Roman" panose="02020603050405020304" pitchFamily="18" charset="0"/>
                      <a:cs typeface="Times New Roman" panose="02020603050405020304" pitchFamily="18" charset="0"/>
                    </a:rPr>
                    <a:t> 1 bez </a:t>
                  </a:r>
                  <a:r>
                    <a:rPr lang="en-GB" sz="1200" b="1" dirty="0" err="1">
                      <a:solidFill>
                        <a:prstClr val="black"/>
                      </a:solidFill>
                      <a:latin typeface="Times New Roman" panose="02020603050405020304" pitchFamily="18" charset="0"/>
                      <a:cs typeface="Times New Roman" panose="02020603050405020304" pitchFamily="18" charset="0"/>
                    </a:rPr>
                    <a:t>određivanja</a:t>
                  </a:r>
                  <a:r>
                    <a:rPr lang="en-GB" sz="1200" b="1" dirty="0">
                      <a:solidFill>
                        <a:prstClr val="black"/>
                      </a:solidFill>
                      <a:latin typeface="Times New Roman" panose="02020603050405020304" pitchFamily="18" charset="0"/>
                      <a:cs typeface="Times New Roman" panose="02020603050405020304" pitchFamily="18" charset="0"/>
                    </a:rPr>
                    <a:t> sFlt-1/</a:t>
                  </a:r>
                  <a:r>
                    <a:rPr lang="en-GB" sz="1200" b="1" dirty="0" err="1">
                      <a:solidFill>
                        <a:prstClr val="black"/>
                      </a:solidFill>
                      <a:latin typeface="Times New Roman" panose="02020603050405020304" pitchFamily="18" charset="0"/>
                      <a:cs typeface="Times New Roman" panose="02020603050405020304" pitchFamily="18" charset="0"/>
                    </a:rPr>
                    <a:t>PlGF</a:t>
                  </a:r>
                  <a:r>
                    <a:rPr lang="en-GB" sz="1200" b="1" dirty="0">
                      <a:solidFill>
                        <a:prstClr val="black"/>
                      </a:solidFill>
                      <a:latin typeface="Times New Roman" panose="02020603050405020304" pitchFamily="18" charset="0"/>
                      <a:cs typeface="Times New Roman" panose="02020603050405020304" pitchFamily="18" charset="0"/>
                    </a:rPr>
                    <a:t> </a:t>
                  </a:r>
                  <a:r>
                    <a:rPr lang="en-GB" sz="1200" b="1" dirty="0" err="1">
                      <a:solidFill>
                        <a:prstClr val="black"/>
                      </a:solidFill>
                      <a:latin typeface="Times New Roman" panose="02020603050405020304" pitchFamily="18" charset="0"/>
                      <a:cs typeface="Times New Roman" panose="02020603050405020304" pitchFamily="18" charset="0"/>
                    </a:rPr>
                    <a:t>odnosa</a:t>
                  </a:r>
                  <a:endParaRPr lang="en-GB" sz="1200" b="1" dirty="0">
                    <a:solidFill>
                      <a:prstClr val="black"/>
                    </a:solidFill>
                    <a:latin typeface="Times New Roman" panose="02020603050405020304" pitchFamily="18" charset="0"/>
                    <a:cs typeface="Times New Roman" panose="02020603050405020304" pitchFamily="18" charset="0"/>
                  </a:endParaRPr>
                </a:p>
              </p:txBody>
            </p:sp>
          </p:grpSp>
          <p:grpSp>
            <p:nvGrpSpPr>
              <p:cNvPr id="72" name="Group 71">
                <a:extLst>
                  <a:ext uri="{FF2B5EF4-FFF2-40B4-BE49-F238E27FC236}">
                    <a16:creationId xmlns:a16="http://schemas.microsoft.com/office/drawing/2014/main" xmlns="" id="{F480ACEF-8832-4F9D-A2EA-1DCFCAE4FDB1}"/>
                  </a:ext>
                </a:extLst>
              </p:cNvPr>
              <p:cNvGrpSpPr/>
              <p:nvPr/>
            </p:nvGrpSpPr>
            <p:grpSpPr>
              <a:xfrm>
                <a:off x="3131068" y="3644684"/>
                <a:ext cx="103521" cy="726683"/>
                <a:chOff x="7847239" y="1812457"/>
                <a:chExt cx="103521" cy="4098929"/>
              </a:xfrm>
            </p:grpSpPr>
            <p:sp>
              <p:nvSpPr>
                <p:cNvPr id="73" name="Isosceles Triangle 72">
                  <a:extLst>
                    <a:ext uri="{FF2B5EF4-FFF2-40B4-BE49-F238E27FC236}">
                      <a16:creationId xmlns:a16="http://schemas.microsoft.com/office/drawing/2014/main" xmlns="" id="{221FE5FA-2347-46E6-B9CA-456A465227E1}"/>
                    </a:ext>
                  </a:extLst>
                </p:cNvPr>
                <p:cNvSpPr/>
                <p:nvPr/>
              </p:nvSpPr>
              <p:spPr bwMode="auto">
                <a:xfrm rot="5400000" flipH="1">
                  <a:off x="7383299" y="3803900"/>
                  <a:ext cx="1031401" cy="103521"/>
                </a:xfrm>
                <a:prstGeom prst="triangle">
                  <a:avLst>
                    <a:gd name="adj" fmla="val 50000"/>
                  </a:avLst>
                </a:prstGeom>
                <a:solidFill>
                  <a:schemeClr val="accent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1350" dirty="0">
                    <a:solidFill>
                      <a:srgbClr val="000000"/>
                    </a:solidFill>
                    <a:latin typeface="Times New Roman" panose="02020603050405020304" pitchFamily="18"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xmlns="" id="{85BF67EB-5913-4385-9CB9-A582D5CD90E5}"/>
                    </a:ext>
                  </a:extLst>
                </p:cNvPr>
                <p:cNvCxnSpPr/>
                <p:nvPr/>
              </p:nvCxnSpPr>
              <p:spPr>
                <a:xfrm flipV="1">
                  <a:off x="7848599" y="1812457"/>
                  <a:ext cx="0" cy="4098929"/>
                </a:xfrm>
                <a:prstGeom prst="line">
                  <a:avLst/>
                </a:prstGeom>
                <a:ln w="25400">
                  <a:solidFill>
                    <a:schemeClr val="tx2"/>
                  </a:solidFill>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78" name="Group 77">
              <a:extLst>
                <a:ext uri="{FF2B5EF4-FFF2-40B4-BE49-F238E27FC236}">
                  <a16:creationId xmlns:a16="http://schemas.microsoft.com/office/drawing/2014/main" xmlns="" id="{35E14A6C-ECF8-426F-B407-3B7F74A221BB}"/>
                </a:ext>
              </a:extLst>
            </p:cNvPr>
            <p:cNvGrpSpPr/>
            <p:nvPr/>
          </p:nvGrpSpPr>
          <p:grpSpPr>
            <a:xfrm>
              <a:off x="355604" y="4708836"/>
              <a:ext cx="2878985" cy="875474"/>
              <a:chOff x="355604" y="4708836"/>
              <a:chExt cx="2878985" cy="875474"/>
            </a:xfrm>
          </p:grpSpPr>
          <p:grpSp>
            <p:nvGrpSpPr>
              <p:cNvPr id="23" name="Group 22">
                <a:extLst>
                  <a:ext uri="{FF2B5EF4-FFF2-40B4-BE49-F238E27FC236}">
                    <a16:creationId xmlns:a16="http://schemas.microsoft.com/office/drawing/2014/main" xmlns="" id="{648522CC-0FF5-463C-AF24-2E8D352ADF8B}"/>
                  </a:ext>
                </a:extLst>
              </p:cNvPr>
              <p:cNvGrpSpPr/>
              <p:nvPr/>
            </p:nvGrpSpPr>
            <p:grpSpPr>
              <a:xfrm>
                <a:off x="355604" y="4708836"/>
                <a:ext cx="2878985" cy="875474"/>
                <a:chOff x="355604" y="4890259"/>
                <a:chExt cx="2878985" cy="875474"/>
              </a:xfrm>
            </p:grpSpPr>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5604" y="5053329"/>
                  <a:ext cx="674912" cy="549334"/>
                </a:xfrm>
                <a:prstGeom prst="rect">
                  <a:avLst/>
                </a:prstGeom>
              </p:spPr>
            </p:pic>
            <p:sp>
              <p:nvSpPr>
                <p:cNvPr id="70" name="Inhaltsplatzhalter 2">
                  <a:extLst>
                    <a:ext uri="{FF2B5EF4-FFF2-40B4-BE49-F238E27FC236}">
                      <a16:creationId xmlns:a16="http://schemas.microsoft.com/office/drawing/2014/main" xmlns="" id="{8970C959-259C-4F0A-A513-541D91690AAA}"/>
                    </a:ext>
                  </a:extLst>
                </p:cNvPr>
                <p:cNvSpPr txBox="1">
                  <a:spLocks/>
                </p:cNvSpPr>
                <p:nvPr/>
              </p:nvSpPr>
              <p:spPr>
                <a:xfrm>
                  <a:off x="1137010" y="4890259"/>
                  <a:ext cx="2097579" cy="875474"/>
                </a:xfrm>
                <a:prstGeom prst="rect">
                  <a:avLst/>
                </a:prstGeom>
              </p:spPr>
              <p:txBody>
                <a:bodyPr vert="horz" lIns="0" tIns="0" rIns="108000" bIns="0" numCol="1" spcCol="720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0"/>
                    </a:spcBef>
                    <a:spcAft>
                      <a:spcPts val="1350"/>
                    </a:spcAft>
                    <a:buNone/>
                  </a:pPr>
                  <a:r>
                    <a:rPr lang="en-GB" sz="1200" b="1" dirty="0" err="1">
                      <a:solidFill>
                        <a:prstClr val="black"/>
                      </a:solidFill>
                      <a:latin typeface="Times New Roman" panose="02020603050405020304" pitchFamily="18" charset="0"/>
                      <a:cs typeface="Times New Roman" panose="02020603050405020304" pitchFamily="18" charset="0"/>
                    </a:rPr>
                    <a:t>Klinička</a:t>
                  </a:r>
                  <a:r>
                    <a:rPr lang="en-GB" sz="1200" b="1" dirty="0">
                      <a:solidFill>
                        <a:prstClr val="black"/>
                      </a:solidFill>
                      <a:latin typeface="Times New Roman" panose="02020603050405020304" pitchFamily="18" charset="0"/>
                      <a:cs typeface="Times New Roman" panose="02020603050405020304" pitchFamily="18" charset="0"/>
                    </a:rPr>
                    <a:t> </a:t>
                  </a:r>
                  <a:r>
                    <a:rPr lang="en-GB" sz="1200" b="1" dirty="0" err="1">
                      <a:solidFill>
                        <a:prstClr val="black"/>
                      </a:solidFill>
                      <a:latin typeface="Times New Roman" panose="02020603050405020304" pitchFamily="18" charset="0"/>
                      <a:cs typeface="Times New Roman" panose="02020603050405020304" pitchFamily="18" charset="0"/>
                    </a:rPr>
                    <a:t>odluka</a:t>
                  </a:r>
                  <a:r>
                    <a:rPr lang="en-GB" sz="1200" b="1" dirty="0">
                      <a:solidFill>
                        <a:prstClr val="black"/>
                      </a:solidFill>
                      <a:latin typeface="Times New Roman" panose="02020603050405020304" pitchFamily="18" charset="0"/>
                      <a:cs typeface="Times New Roman" panose="02020603050405020304" pitchFamily="18" charset="0"/>
                    </a:rPr>
                    <a:t> 2 s </a:t>
                  </a:r>
                  <a:r>
                    <a:rPr lang="en-GB" sz="1200" b="1" dirty="0" err="1">
                      <a:solidFill>
                        <a:prstClr val="black"/>
                      </a:solidFill>
                      <a:latin typeface="Times New Roman" panose="02020603050405020304" pitchFamily="18" charset="0"/>
                      <a:cs typeface="Times New Roman" panose="02020603050405020304" pitchFamily="18" charset="0"/>
                    </a:rPr>
                    <a:t>određivanjem</a:t>
                  </a:r>
                  <a:r>
                    <a:rPr lang="en-GB" sz="1200" b="1" dirty="0">
                      <a:solidFill>
                        <a:prstClr val="black"/>
                      </a:solidFill>
                      <a:latin typeface="Times New Roman" panose="02020603050405020304" pitchFamily="18" charset="0"/>
                      <a:cs typeface="Times New Roman" panose="02020603050405020304" pitchFamily="18" charset="0"/>
                    </a:rPr>
                    <a:t>            sFlt-1/</a:t>
                  </a:r>
                  <a:r>
                    <a:rPr lang="en-GB" sz="1200" b="1" dirty="0" err="1">
                      <a:solidFill>
                        <a:prstClr val="black"/>
                      </a:solidFill>
                      <a:latin typeface="Times New Roman" panose="02020603050405020304" pitchFamily="18" charset="0"/>
                      <a:cs typeface="Times New Roman" panose="02020603050405020304" pitchFamily="18" charset="0"/>
                    </a:rPr>
                    <a:t>PlGF</a:t>
                  </a:r>
                  <a:r>
                    <a:rPr lang="en-GB" sz="1200" b="1" dirty="0">
                      <a:solidFill>
                        <a:prstClr val="black"/>
                      </a:solidFill>
                      <a:latin typeface="Times New Roman" panose="02020603050405020304" pitchFamily="18" charset="0"/>
                      <a:cs typeface="Times New Roman" panose="02020603050405020304" pitchFamily="18" charset="0"/>
                    </a:rPr>
                    <a:t> </a:t>
                  </a:r>
                  <a:r>
                    <a:rPr lang="en-GB" sz="1200" b="1" dirty="0" err="1">
                      <a:solidFill>
                        <a:prstClr val="black"/>
                      </a:solidFill>
                      <a:latin typeface="Times New Roman" panose="02020603050405020304" pitchFamily="18" charset="0"/>
                      <a:cs typeface="Times New Roman" panose="02020603050405020304" pitchFamily="18" charset="0"/>
                    </a:rPr>
                    <a:t>odnosa</a:t>
                  </a:r>
                  <a:endParaRPr lang="en-GB" sz="1200" b="1" dirty="0">
                    <a:solidFill>
                      <a:prstClr val="black"/>
                    </a:solidFill>
                    <a:latin typeface="Times New Roman" panose="02020603050405020304" pitchFamily="18" charset="0"/>
                    <a:cs typeface="Times New Roman" panose="02020603050405020304" pitchFamily="18" charset="0"/>
                  </a:endParaRPr>
                </a:p>
              </p:txBody>
            </p:sp>
          </p:grpSp>
          <p:sp>
            <p:nvSpPr>
              <p:cNvPr id="75" name="Isosceles Triangle 74">
                <a:extLst>
                  <a:ext uri="{FF2B5EF4-FFF2-40B4-BE49-F238E27FC236}">
                    <a16:creationId xmlns:a16="http://schemas.microsoft.com/office/drawing/2014/main" xmlns="" id="{C206AEC5-8127-4771-B084-DEC031AF381F}"/>
                  </a:ext>
                </a:extLst>
              </p:cNvPr>
              <p:cNvSpPr/>
              <p:nvPr/>
            </p:nvSpPr>
            <p:spPr bwMode="auto">
              <a:xfrm rot="5400000" flipH="1">
                <a:off x="3091402" y="5123614"/>
                <a:ext cx="182853" cy="103521"/>
              </a:xfrm>
              <a:prstGeom prst="triangle">
                <a:avLst>
                  <a:gd name="adj" fmla="val 50000"/>
                </a:avLst>
              </a:prstGeom>
              <a:solidFill>
                <a:schemeClr val="accent1"/>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defTabSz="685800"/>
                <a:endParaRPr lang="en-US" sz="1350" dirty="0">
                  <a:solidFill>
                    <a:srgbClr val="000000"/>
                  </a:solidFill>
                  <a:latin typeface="Times New Roman" panose="02020603050405020304" pitchFamily="18" charset="0"/>
                  <a:cs typeface="Times New Roman" panose="02020603050405020304" pitchFamily="18" charset="0"/>
                </a:endParaRPr>
              </a:p>
            </p:txBody>
          </p:sp>
          <p:cxnSp>
            <p:nvCxnSpPr>
              <p:cNvPr id="76" name="Straight Connector 75">
                <a:extLst>
                  <a:ext uri="{FF2B5EF4-FFF2-40B4-BE49-F238E27FC236}">
                    <a16:creationId xmlns:a16="http://schemas.microsoft.com/office/drawing/2014/main" xmlns="" id="{ECA79711-06DF-4C05-A9C9-A8B56A0D206C}"/>
                  </a:ext>
                </a:extLst>
              </p:cNvPr>
              <p:cNvCxnSpPr/>
              <p:nvPr/>
            </p:nvCxnSpPr>
            <p:spPr>
              <a:xfrm flipV="1">
                <a:off x="3132428" y="4813143"/>
                <a:ext cx="0" cy="726683"/>
              </a:xfrm>
              <a:prstGeom prst="line">
                <a:avLst/>
              </a:prstGeom>
              <a:ln w="25400">
                <a:solidFill>
                  <a:schemeClr val="tx2"/>
                </a:solidFill>
                <a:tailEnd type="none" w="med" len="sm"/>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30106869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childTnLst>
                                </p:cTn>
                              </p:par>
                              <p:par>
                                <p:cTn id="8" presetID="42" presetClass="path" presetSubtype="0" decel="100000" fill="hold" nodeType="withEffect">
                                  <p:stCondLst>
                                    <p:cond delay="0"/>
                                  </p:stCondLst>
                                  <p:childTnLst>
                                    <p:animMotion origin="layout" path="M -2.22045E-16 0.03889 L -2.22045E-16 2.59259E-6 " pathEditMode="relative" rAng="0" ptsTypes="AA">
                                      <p:cBhvr>
                                        <p:cTn id="9" dur="500" fill="hold"/>
                                        <p:tgtEl>
                                          <p:spTgt spid="79"/>
                                        </p:tgtEl>
                                        <p:attrNameLst>
                                          <p:attrName>ppt_x</p:attrName>
                                          <p:attrName>ppt_y</p:attrName>
                                        </p:attrNameLst>
                                      </p:cBhvr>
                                      <p:rCtr x="0" y="-1944"/>
                                    </p:animMotion>
                                  </p:childTnLst>
                                </p:cTn>
                              </p:par>
                              <p:par>
                                <p:cTn id="10" presetID="10" presetClass="entr" presetSubtype="0" fill="hold" nodeType="withEffect">
                                  <p:stCondLst>
                                    <p:cond delay="25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250"/>
                                        <p:tgtEl>
                                          <p:spTgt spid="80"/>
                                        </p:tgtEl>
                                      </p:cBhvr>
                                    </p:animEffect>
                                  </p:childTnLst>
                                </p:cTn>
                              </p:par>
                              <p:par>
                                <p:cTn id="13" presetID="42" presetClass="path" presetSubtype="0" decel="100000" fill="hold" nodeType="withEffect">
                                  <p:stCondLst>
                                    <p:cond delay="250"/>
                                  </p:stCondLst>
                                  <p:childTnLst>
                                    <p:animMotion origin="layout" path="M -2.22045E-16 0.03889 L -2.22045E-16 2.59259E-6 " pathEditMode="relative" rAng="0" ptsTypes="AA">
                                      <p:cBhvr>
                                        <p:cTn id="14" dur="500" fill="hold"/>
                                        <p:tgtEl>
                                          <p:spTgt spid="80"/>
                                        </p:tgtEl>
                                        <p:attrNameLst>
                                          <p:attrName>ppt_x</p:attrName>
                                          <p:attrName>ppt_y</p:attrName>
                                        </p:attrNameLst>
                                      </p:cBhvr>
                                      <p:rCtr x="0" y="-1944"/>
                                    </p:animMotion>
                                  </p:childTnLst>
                                </p:cTn>
                              </p:par>
                              <p:par>
                                <p:cTn id="15" presetID="10" presetClass="entr" presetSubtype="0" fill="hold" nodeType="withEffect">
                                  <p:stCondLst>
                                    <p:cond delay="50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250"/>
                                        <p:tgtEl>
                                          <p:spTgt spid="81"/>
                                        </p:tgtEl>
                                      </p:cBhvr>
                                    </p:animEffect>
                                  </p:childTnLst>
                                </p:cTn>
                              </p:par>
                              <p:par>
                                <p:cTn id="18" presetID="42" presetClass="path" presetSubtype="0" decel="100000" fill="hold" nodeType="withEffect">
                                  <p:stCondLst>
                                    <p:cond delay="500"/>
                                  </p:stCondLst>
                                  <p:childTnLst>
                                    <p:animMotion origin="layout" path="M -0.01718 -0.00023 L -3.95833E-6 3.7037E-7 " pathEditMode="relative" rAng="0" ptsTypes="AA">
                                      <p:cBhvr>
                                        <p:cTn id="19" dur="500" fill="hold"/>
                                        <p:tgtEl>
                                          <p:spTgt spid="81"/>
                                        </p:tgtEl>
                                        <p:attrNameLst>
                                          <p:attrName>ppt_x</p:attrName>
                                          <p:attrName>ppt_y</p:attrName>
                                        </p:attrNameLst>
                                      </p:cBhvr>
                                      <p:rCtr x="85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618BFE7B-D151-4B1E-A8FE-73CDCBBA57B7}"/>
              </a:ext>
            </a:extLst>
          </p:cNvPr>
          <p:cNvSpPr>
            <a:spLocks/>
          </p:cNvSpPr>
          <p:nvPr/>
        </p:nvSpPr>
        <p:spPr>
          <a:xfrm>
            <a:off x="3338994" y="3039159"/>
            <a:ext cx="2605910" cy="1826855"/>
          </a:xfrm>
          <a:prstGeom prst="rect">
            <a:avLst/>
          </a:prstGeom>
          <a:solidFill>
            <a:srgbClr val="BFC0C2"/>
          </a:solidFill>
          <a:ln w="9525" cap="flat" cmpd="sng" algn="ctr">
            <a:noFill/>
            <a:prstDash val="solid"/>
          </a:ln>
          <a:effectLst/>
        </p:spPr>
        <p:txBody>
          <a:bodyPr bIns="81000" rtlCol="0" anchor="b">
            <a:noAutofit/>
          </a:bodyPr>
          <a:lstStyle/>
          <a:p>
            <a:pPr algn="ctr" defTabSz="685800">
              <a:defRPr/>
            </a:pPr>
            <a:endParaRPr lang="en-GB" sz="1200" b="1" kern="0" dirty="0">
              <a:solidFill>
                <a:srgbClr val="000000"/>
              </a:solidFill>
              <a:latin typeface="Times New Roman" panose="02020603050405020304" pitchFamily="18" charset="0"/>
              <a:ea typeface="ＭＳ Ｐゴシック"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7A504D23-EA8C-4267-99B9-E1F163D829B6}"/>
              </a:ext>
            </a:extLst>
          </p:cNvPr>
          <p:cNvSpPr>
            <a:spLocks/>
          </p:cNvSpPr>
          <p:nvPr/>
        </p:nvSpPr>
        <p:spPr>
          <a:xfrm>
            <a:off x="629563" y="3039159"/>
            <a:ext cx="2605910" cy="1826855"/>
          </a:xfrm>
          <a:prstGeom prst="rect">
            <a:avLst/>
          </a:prstGeom>
          <a:solidFill>
            <a:srgbClr val="BFC0C2"/>
          </a:solidFill>
          <a:ln w="9525" cap="flat" cmpd="sng" algn="ctr">
            <a:noFill/>
            <a:prstDash val="solid"/>
          </a:ln>
          <a:effectLst/>
        </p:spPr>
        <p:txBody>
          <a:bodyPr bIns="81000" rtlCol="0" anchor="b">
            <a:noAutofit/>
          </a:bodyPr>
          <a:lstStyle/>
          <a:p>
            <a:pPr algn="ctr" defTabSz="685800">
              <a:defRPr/>
            </a:pPr>
            <a:endParaRPr lang="en-GB" sz="1200" b="1" kern="0" dirty="0">
              <a:solidFill>
                <a:srgbClr val="000000"/>
              </a:solidFill>
              <a:latin typeface="Times New Roman" panose="02020603050405020304" pitchFamily="18" charset="0"/>
              <a:ea typeface="ＭＳ Ｐゴシック" charset="0"/>
              <a:cs typeface="Times New Roman" panose="02020603050405020304" pitchFamily="18" charset="0"/>
            </a:endParaRPr>
          </a:p>
        </p:txBody>
      </p:sp>
      <p:sp>
        <p:nvSpPr>
          <p:cNvPr id="3" name="TextBox 2">
            <a:extLst>
              <a:ext uri="{FF2B5EF4-FFF2-40B4-BE49-F238E27FC236}">
                <a16:creationId xmlns:a16="http://schemas.microsoft.com/office/drawing/2014/main" xmlns="" id="{D185F5CC-0730-4041-B619-6C25EF46A57D}"/>
              </a:ext>
            </a:extLst>
          </p:cNvPr>
          <p:cNvSpPr txBox="1">
            <a:spLocks/>
          </p:cNvSpPr>
          <p:nvPr/>
        </p:nvSpPr>
        <p:spPr>
          <a:xfrm>
            <a:off x="631690" y="2070456"/>
            <a:ext cx="7857000" cy="772107"/>
          </a:xfrm>
          <a:prstGeom prst="rect">
            <a:avLst/>
          </a:prstGeom>
          <a:noFill/>
          <a:ln w="28575">
            <a:solidFill>
              <a:srgbClr val="00925B"/>
            </a:solidFill>
          </a:ln>
        </p:spPr>
        <p:txBody>
          <a:bodyPr wrap="square" lIns="108000" tIns="108000" rIns="108000" bIns="108000" rtlCol="0" anchor="ctr">
            <a:spAutoFit/>
          </a:bodyPr>
          <a:lstStyle>
            <a:defPPr>
              <a:defRPr lang="en-US"/>
            </a:defPPr>
            <a:lvl1pPr algn="ctr">
              <a:spcBef>
                <a:spcPts val="0"/>
              </a:spcBef>
              <a:defRPr sz="1600"/>
            </a:lvl1pPr>
          </a:lstStyle>
          <a:p>
            <a:pPr defTabSz="685800"/>
            <a:r>
              <a:rPr lang="hr-HR" sz="1800" dirty="0">
                <a:solidFill>
                  <a:prstClr val="black"/>
                </a:solidFill>
                <a:latin typeface="Times New Roman" panose="02020603050405020304" pitchFamily="18" charset="0"/>
                <a:cs typeface="Times New Roman" panose="02020603050405020304" pitchFamily="18" charset="0"/>
              </a:rPr>
              <a:t>Predikcija </a:t>
            </a:r>
            <a:r>
              <a:rPr lang="hr-HR" sz="1800" b="1" dirty="0">
                <a:solidFill>
                  <a:srgbClr val="5B9BD5"/>
                </a:solidFill>
                <a:latin typeface="Times New Roman" panose="02020603050405020304" pitchFamily="18" charset="0"/>
                <a:cs typeface="Times New Roman" panose="02020603050405020304" pitchFamily="18" charset="0"/>
              </a:rPr>
              <a:t>k</a:t>
            </a:r>
            <a:r>
              <a:rPr lang="en-GB" sz="1800" b="1" dirty="0" err="1">
                <a:solidFill>
                  <a:srgbClr val="5B9BD5"/>
                </a:solidFill>
                <a:latin typeface="Times New Roman" panose="02020603050405020304" pitchFamily="18" charset="0"/>
                <a:cs typeface="Times New Roman" panose="02020603050405020304" pitchFamily="18" charset="0"/>
              </a:rPr>
              <a:t>ompli</a:t>
            </a:r>
            <a:r>
              <a:rPr lang="hr-HR" sz="1800" b="1" dirty="0">
                <a:solidFill>
                  <a:srgbClr val="5B9BD5"/>
                </a:solidFill>
                <a:latin typeface="Times New Roman" panose="02020603050405020304" pitchFamily="18" charset="0"/>
                <a:cs typeface="Times New Roman" panose="02020603050405020304" pitchFamily="18" charset="0"/>
              </a:rPr>
              <a:t>kacija</a:t>
            </a:r>
            <a:r>
              <a:rPr lang="en-GB" sz="1800" b="1" dirty="0">
                <a:solidFill>
                  <a:srgbClr val="00925B"/>
                </a:solidFill>
                <a:latin typeface="Times New Roman" panose="02020603050405020304" pitchFamily="18" charset="0"/>
                <a:cs typeface="Times New Roman" panose="02020603050405020304" pitchFamily="18" charset="0"/>
              </a:rPr>
              <a:t> </a:t>
            </a:r>
            <a:r>
              <a:rPr lang="hr-HR" sz="1800" dirty="0">
                <a:solidFill>
                  <a:prstClr val="black"/>
                </a:solidFill>
                <a:latin typeface="Times New Roman" panose="02020603050405020304" pitchFamily="18" charset="0"/>
                <a:cs typeface="Times New Roman" panose="02020603050405020304" pitchFamily="18" charset="0"/>
              </a:rPr>
              <a:t>na osnovu odnosa</a:t>
            </a:r>
            <a:r>
              <a:rPr lang="en-GB" sz="1800" dirty="0">
                <a:solidFill>
                  <a:prstClr val="black"/>
                </a:solidFill>
                <a:latin typeface="Times New Roman" panose="02020603050405020304" pitchFamily="18" charset="0"/>
                <a:cs typeface="Times New Roman" panose="02020603050405020304" pitchFamily="18" charset="0"/>
              </a:rPr>
              <a:t> sFlt-1/</a:t>
            </a:r>
            <a:r>
              <a:rPr lang="en-GB" sz="1800" dirty="0" err="1">
                <a:solidFill>
                  <a:prstClr val="black"/>
                </a:solidFill>
                <a:latin typeface="Times New Roman" panose="02020603050405020304" pitchFamily="18" charset="0"/>
                <a:cs typeface="Times New Roman" panose="02020603050405020304" pitchFamily="18" charset="0"/>
              </a:rPr>
              <a:t>PlGF</a:t>
            </a:r>
            <a:r>
              <a:rPr lang="en-GB" sz="1800" dirty="0">
                <a:solidFill>
                  <a:prstClr val="black"/>
                </a:solidFill>
                <a:latin typeface="Times New Roman" panose="02020603050405020304" pitchFamily="18" charset="0"/>
                <a:cs typeface="Times New Roman" panose="02020603050405020304" pitchFamily="18" charset="0"/>
              </a:rPr>
              <a:t> </a:t>
            </a:r>
            <a:r>
              <a:rPr lang="hr-HR" sz="1800" dirty="0">
                <a:solidFill>
                  <a:prstClr val="black"/>
                </a:solidFill>
                <a:latin typeface="Times New Roman" panose="02020603050405020304" pitchFamily="18" charset="0"/>
                <a:cs typeface="Times New Roman" panose="02020603050405020304" pitchFamily="18" charset="0"/>
              </a:rPr>
              <a:t>zajedno s kliničkim parametrima superiorna u odnosu na same kliničke parametre</a:t>
            </a:r>
            <a:r>
              <a:rPr lang="en-GB" sz="1800" baseline="30000" dirty="0">
                <a:solidFill>
                  <a:prstClr val="black"/>
                </a:solidFill>
                <a:latin typeface="Times New Roman" panose="02020603050405020304" pitchFamily="18" charset="0"/>
                <a:cs typeface="Times New Roman" panose="02020603050405020304" pitchFamily="18" charset="0"/>
              </a:rPr>
              <a:t>1</a:t>
            </a:r>
            <a:r>
              <a:rPr lang="en-GB" sz="1800" dirty="0">
                <a:solidFill>
                  <a:prstClr val="black"/>
                </a:solidFill>
                <a:latin typeface="Times New Roman" panose="02020603050405020304" pitchFamily="18" charset="0"/>
                <a:cs typeface="Times New Roman" panose="02020603050405020304" pitchFamily="18" charset="0"/>
              </a:rPr>
              <a:t>. </a:t>
            </a:r>
            <a:endParaRPr lang="en-GB" sz="1800" baseline="30000" dirty="0">
              <a:solidFill>
                <a:prstClr val="black"/>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323528" y="746727"/>
            <a:ext cx="7714895" cy="306009"/>
          </a:xfrm>
        </p:spPr>
        <p:txBody>
          <a:bodyPr>
            <a:noAutofit/>
          </a:bodyPr>
          <a:lstStyle/>
          <a:p>
            <a:r>
              <a:rPr lang="en-GB" dirty="0">
                <a:solidFill>
                  <a:srgbClr val="000099"/>
                </a:solidFill>
                <a:latin typeface="Times New Roman" panose="02020603050405020304" pitchFamily="18" charset="0"/>
              </a:rPr>
              <a:t>Implement</a:t>
            </a:r>
            <a:r>
              <a:rPr lang="hr-HR" dirty="0">
                <a:solidFill>
                  <a:srgbClr val="000099"/>
                </a:solidFill>
                <a:latin typeface="Times New Roman" panose="02020603050405020304" pitchFamily="18" charset="0"/>
              </a:rPr>
              <a:t>acija </a:t>
            </a:r>
            <a:r>
              <a:rPr lang="en-GB" dirty="0">
                <a:solidFill>
                  <a:srgbClr val="000099"/>
                </a:solidFill>
                <a:latin typeface="Times New Roman" panose="02020603050405020304" pitchFamily="18" charset="0"/>
              </a:rPr>
              <a:t>sFlt-1/</a:t>
            </a:r>
            <a:r>
              <a:rPr lang="en-GB" dirty="0" err="1">
                <a:solidFill>
                  <a:srgbClr val="000099"/>
                </a:solidFill>
                <a:latin typeface="Times New Roman" panose="02020603050405020304" pitchFamily="18" charset="0"/>
              </a:rPr>
              <a:t>PlGF</a:t>
            </a:r>
            <a:r>
              <a:rPr lang="sr-Latn-RS" dirty="0">
                <a:latin typeface="Times New Roman" panose="02020603050405020304" pitchFamily="18" charset="0"/>
              </a:rPr>
              <a:t/>
            </a:r>
            <a:br>
              <a:rPr lang="sr-Latn-RS" dirty="0">
                <a:latin typeface="Times New Roman" panose="02020603050405020304" pitchFamily="18" charset="0"/>
              </a:rPr>
            </a:br>
            <a:r>
              <a:rPr lang="hr-HR" sz="2175" i="1" dirty="0">
                <a:latin typeface="Times New Roman" panose="02020603050405020304" pitchFamily="18" charset="0"/>
              </a:rPr>
              <a:t>Jasna prognostička slika, kako za komplikacije kod majke, tako i novorođenčeta</a:t>
            </a:r>
            <a:r>
              <a:rPr lang="en-GB" sz="2175" i="1" baseline="30000" dirty="0">
                <a:latin typeface="Times New Roman" panose="02020603050405020304" pitchFamily="18" charset="0"/>
              </a:rPr>
              <a:t>1–7</a:t>
            </a:r>
            <a:endParaRPr lang="en-US" sz="2175" i="1" baseline="30000" dirty="0">
              <a:latin typeface="Times New Roman" panose="02020603050405020304" pitchFamily="18" charset="0"/>
            </a:endParaRPr>
          </a:p>
        </p:txBody>
      </p:sp>
      <p:sp>
        <p:nvSpPr>
          <p:cNvPr id="23" name="TextBox 22">
            <a:extLst>
              <a:ext uri="{FF2B5EF4-FFF2-40B4-BE49-F238E27FC236}">
                <a16:creationId xmlns:a16="http://schemas.microsoft.com/office/drawing/2014/main" xmlns="" id="{04D3D394-EBA9-43B3-A7B6-9B23658821E3}"/>
              </a:ext>
            </a:extLst>
          </p:cNvPr>
          <p:cNvSpPr txBox="1">
            <a:spLocks/>
          </p:cNvSpPr>
          <p:nvPr/>
        </p:nvSpPr>
        <p:spPr>
          <a:xfrm>
            <a:off x="-20614" y="6309320"/>
            <a:ext cx="9273134" cy="692497"/>
          </a:xfrm>
          <a:prstGeom prst="rect">
            <a:avLst/>
          </a:prstGeom>
          <a:noFill/>
        </p:spPr>
        <p:txBody>
          <a:bodyPr wrap="square" lIns="0" tIns="0" rIns="0" bIns="0" rtlCol="0">
            <a:spAutoFit/>
          </a:bodyPr>
          <a:lstStyle/>
          <a:p>
            <a:pPr defTabSz="685800"/>
            <a:r>
              <a:rPr lang="en-US" sz="900" dirty="0">
                <a:solidFill>
                  <a:prstClr val="white"/>
                </a:solidFill>
                <a:latin typeface="Times New Roman" panose="02020603050405020304" pitchFamily="18" charset="0"/>
                <a:cs typeface="Times New Roman" panose="02020603050405020304" pitchFamily="18" charset="0"/>
              </a:rPr>
              <a:t>AUC, </a:t>
            </a:r>
            <a:r>
              <a:rPr lang="hr-HR" sz="900" dirty="0">
                <a:solidFill>
                  <a:prstClr val="white"/>
                </a:solidFill>
                <a:latin typeface="Times New Roman" panose="02020603050405020304" pitchFamily="18" charset="0"/>
                <a:cs typeface="Times New Roman" panose="02020603050405020304" pitchFamily="18" charset="0"/>
              </a:rPr>
              <a:t>površina ispod krive</a:t>
            </a:r>
            <a:r>
              <a:rPr lang="en-US" sz="900" dirty="0">
                <a:solidFill>
                  <a:prstClr val="white"/>
                </a:solidFill>
                <a:latin typeface="Times New Roman" panose="02020603050405020304" pitchFamily="18" charset="0"/>
                <a:cs typeface="Times New Roman" panose="02020603050405020304" pitchFamily="18" charset="0"/>
              </a:rPr>
              <a:t>; BMI, b</a:t>
            </a:r>
            <a:r>
              <a:rPr lang="hr-HR" sz="900" dirty="0">
                <a:solidFill>
                  <a:prstClr val="white"/>
                </a:solidFill>
                <a:latin typeface="Times New Roman" panose="02020603050405020304" pitchFamily="18" charset="0"/>
                <a:cs typeface="Times New Roman" panose="02020603050405020304" pitchFamily="18" charset="0"/>
              </a:rPr>
              <a:t>ody mass index</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PlGF</a:t>
            </a:r>
            <a:r>
              <a:rPr lang="en-US" sz="900" dirty="0">
                <a:solidFill>
                  <a:prstClr val="white"/>
                </a:solidFill>
                <a:latin typeface="Times New Roman" panose="02020603050405020304" pitchFamily="18" charset="0"/>
                <a:cs typeface="Times New Roman" panose="02020603050405020304" pitchFamily="18" charset="0"/>
              </a:rPr>
              <a:t>, </a:t>
            </a:r>
            <a:r>
              <a:rPr lang="hr-HR" sz="900" dirty="0">
                <a:solidFill>
                  <a:prstClr val="white"/>
                </a:solidFill>
                <a:latin typeface="Times New Roman" panose="02020603050405020304" pitchFamily="18" charset="0"/>
                <a:cs typeface="Times New Roman" panose="02020603050405020304" pitchFamily="18" charset="0"/>
              </a:rPr>
              <a:t>faktor rasta placente</a:t>
            </a:r>
            <a:r>
              <a:rPr lang="en-US" sz="900" dirty="0">
                <a:solidFill>
                  <a:prstClr val="white"/>
                </a:solidFill>
                <a:latin typeface="Times New Roman" panose="02020603050405020304" pitchFamily="18" charset="0"/>
                <a:cs typeface="Times New Roman" panose="02020603050405020304" pitchFamily="18" charset="0"/>
              </a:rPr>
              <a:t>; sFlt-1, </a:t>
            </a:r>
            <a:r>
              <a:rPr lang="hr-HR" sz="900" dirty="0">
                <a:solidFill>
                  <a:prstClr val="white"/>
                </a:solidFill>
                <a:latin typeface="Times New Roman" panose="02020603050405020304" pitchFamily="18" charset="0"/>
                <a:cs typeface="Times New Roman" panose="02020603050405020304" pitchFamily="18" charset="0"/>
              </a:rPr>
              <a:t>rastvorljiva</a:t>
            </a:r>
            <a:r>
              <a:rPr lang="en-US" sz="900" dirty="0">
                <a:solidFill>
                  <a:prstClr val="white"/>
                </a:solidFill>
                <a:latin typeface="Times New Roman" panose="02020603050405020304" pitchFamily="18" charset="0"/>
                <a:cs typeface="Times New Roman" panose="02020603050405020304" pitchFamily="18" charset="0"/>
              </a:rPr>
              <a:t> </a:t>
            </a:r>
            <a:r>
              <a:rPr lang="en-US" sz="900" dirty="0" err="1">
                <a:solidFill>
                  <a:prstClr val="white"/>
                </a:solidFill>
                <a:latin typeface="Times New Roman" panose="02020603050405020304" pitchFamily="18" charset="0"/>
                <a:cs typeface="Times New Roman" panose="02020603050405020304" pitchFamily="18" charset="0"/>
              </a:rPr>
              <a:t>fms</a:t>
            </a:r>
            <a:r>
              <a:rPr lang="en-US" sz="900" dirty="0">
                <a:solidFill>
                  <a:prstClr val="white"/>
                </a:solidFill>
                <a:latin typeface="Times New Roman" panose="02020603050405020304" pitchFamily="18" charset="0"/>
                <a:cs typeface="Times New Roman" panose="02020603050405020304" pitchFamily="18" charset="0"/>
              </a:rPr>
              <a:t>-</a:t>
            </a:r>
            <a:r>
              <a:rPr lang="hr-HR" sz="900" dirty="0">
                <a:solidFill>
                  <a:prstClr val="white"/>
                </a:solidFill>
                <a:latin typeface="Times New Roman" panose="02020603050405020304" pitchFamily="18" charset="0"/>
                <a:cs typeface="Times New Roman" panose="02020603050405020304" pitchFamily="18" charset="0"/>
              </a:rPr>
              <a:t>slična tirozin kinaza</a:t>
            </a:r>
            <a:r>
              <a:rPr lang="en-US" sz="900" dirty="0">
                <a:solidFill>
                  <a:prstClr val="white"/>
                </a:solidFill>
                <a:latin typeface="Times New Roman" panose="02020603050405020304" pitchFamily="18" charset="0"/>
                <a:cs typeface="Times New Roman" panose="02020603050405020304" pitchFamily="18" charset="0"/>
              </a:rPr>
              <a:t>-1</a:t>
            </a:r>
          </a:p>
          <a:p>
            <a:pPr defTabSz="685800"/>
            <a:r>
              <a:rPr lang="en-US" sz="900" dirty="0">
                <a:solidFill>
                  <a:prstClr val="white"/>
                </a:solidFill>
                <a:latin typeface="Times New Roman" panose="02020603050405020304" pitchFamily="18" charset="0"/>
                <a:cs typeface="Times New Roman" panose="02020603050405020304" pitchFamily="18" charset="0"/>
              </a:rPr>
              <a:t>1. Moore AG, et al. 2012. J Matern Fetal Neonatal Med 25, 2651–2657; 2. Rana S, et al. 2012. Circulation 125, 911–919; 3. Stepan H, et al. 2015. Ultrasound Obstet Gynecol 45, 241–246; 4. Vatish M, et al. 2016. Ultrasound Obstet Gynecol 48, 765–771; 5. Verlohren S, et al. 2012. Am J Obstet Gynecol 206, e1–8; 6. Zeisler H, et al. 2016. N Engl J Med 374, 13–22; 7. Zeisler H, et al. 2016. Obstet Gynecol 128, 261–269. </a:t>
            </a:r>
          </a:p>
          <a:p>
            <a:pPr defTabSz="685800"/>
            <a:endParaRPr lang="en-US" sz="900" dirty="0">
              <a:solidFill>
                <a:prstClr val="white"/>
              </a:solidFill>
              <a:latin typeface="Times New Roman" panose="02020603050405020304" pitchFamily="18" charset="0"/>
              <a:cs typeface="Times New Roman" panose="02020603050405020304" pitchFamily="18" charset="0"/>
            </a:endParaRPr>
          </a:p>
        </p:txBody>
      </p:sp>
      <p:graphicFrame>
        <p:nvGraphicFramePr>
          <p:cNvPr id="22" name="Chart 21">
            <a:extLst>
              <a:ext uri="{FF2B5EF4-FFF2-40B4-BE49-F238E27FC236}">
                <a16:creationId xmlns:a16="http://schemas.microsoft.com/office/drawing/2014/main" xmlns="" id="{87FAB230-DBDA-497A-BACA-A9551591398A}"/>
              </a:ext>
            </a:extLst>
          </p:cNvPr>
          <p:cNvGraphicFramePr>
            <a:graphicFrameLocks/>
          </p:cNvGraphicFramePr>
          <p:nvPr/>
        </p:nvGraphicFramePr>
        <p:xfrm>
          <a:off x="999104" y="3487379"/>
          <a:ext cx="1871892" cy="1446828"/>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angle 25">
            <a:extLst>
              <a:ext uri="{FF2B5EF4-FFF2-40B4-BE49-F238E27FC236}">
                <a16:creationId xmlns:a16="http://schemas.microsoft.com/office/drawing/2014/main" xmlns="" id="{1F24414E-DDE9-4579-9F6A-AD7FFD9742E2}"/>
              </a:ext>
            </a:extLst>
          </p:cNvPr>
          <p:cNvSpPr>
            <a:spLocks/>
          </p:cNvSpPr>
          <p:nvPr/>
        </p:nvSpPr>
        <p:spPr>
          <a:xfrm>
            <a:off x="1601785" y="4132403"/>
            <a:ext cx="622286" cy="332399"/>
          </a:xfrm>
          <a:prstGeom prst="rect">
            <a:avLst/>
          </a:prstGeom>
        </p:spPr>
        <p:txBody>
          <a:bodyPr wrap="none" anchor="ctr">
            <a:spAutoFit/>
          </a:bodyPr>
          <a:lstStyle/>
          <a:p>
            <a:pPr algn="ctr" defTabSz="685800" eaLnBrk="0" fontAlgn="base" hangingPunct="0">
              <a:lnSpc>
                <a:spcPct val="80000"/>
              </a:lnSpc>
              <a:spcAft>
                <a:spcPct val="0"/>
              </a:spcAft>
            </a:pPr>
            <a:r>
              <a:rPr lang="en-GB" sz="1950" b="1" dirty="0">
                <a:solidFill>
                  <a:srgbClr val="00925B"/>
                </a:solidFill>
                <a:latin typeface="Times New Roman" panose="02020603050405020304" pitchFamily="18" charset="0"/>
                <a:ea typeface="ＭＳ Ｐゴシック" charset="0"/>
                <a:cs typeface="Times New Roman" panose="02020603050405020304" pitchFamily="18" charset="0"/>
              </a:rPr>
              <a:t>0.76</a:t>
            </a:r>
            <a:endParaRPr lang="en-GB" sz="1950" b="1" baseline="30000" dirty="0">
              <a:solidFill>
                <a:srgbClr val="00925B"/>
              </a:solidFill>
              <a:latin typeface="Times New Roman" panose="02020603050405020304" pitchFamily="18" charset="0"/>
              <a:ea typeface="ＭＳ Ｐゴシック"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024BAAA8-E123-4AD3-BE57-327E8D6501CC}"/>
              </a:ext>
            </a:extLst>
          </p:cNvPr>
          <p:cNvSpPr>
            <a:spLocks/>
          </p:cNvSpPr>
          <p:nvPr/>
        </p:nvSpPr>
        <p:spPr>
          <a:xfrm>
            <a:off x="1632724" y="3956878"/>
            <a:ext cx="604653" cy="276999"/>
          </a:xfrm>
          <a:prstGeom prst="rect">
            <a:avLst/>
          </a:prstGeom>
        </p:spPr>
        <p:txBody>
          <a:bodyPr wrap="none">
            <a:spAutoFit/>
          </a:bodyPr>
          <a:lstStyle/>
          <a:p>
            <a:pPr algn="ctr" defTabSz="685800" eaLnBrk="0" fontAlgn="base" hangingPunct="0">
              <a:spcBef>
                <a:spcPct val="50000"/>
              </a:spcBef>
              <a:spcAft>
                <a:spcPct val="0"/>
              </a:spcAft>
            </a:pPr>
            <a:r>
              <a:rPr lang="en-GB" sz="1200" b="1" kern="0" dirty="0">
                <a:solidFill>
                  <a:srgbClr val="00925B"/>
                </a:solidFill>
                <a:latin typeface="Times New Roman" panose="02020603050405020304" pitchFamily="18" charset="0"/>
                <a:ea typeface="ＭＳ Ｐゴシック" charset="0"/>
                <a:cs typeface="Times New Roman" panose="02020603050405020304" pitchFamily="18" charset="0"/>
              </a:rPr>
              <a:t>AUC=</a:t>
            </a:r>
            <a:endParaRPr lang="en-GB" sz="1200" dirty="0">
              <a:solidFill>
                <a:srgbClr val="00925B"/>
              </a:solidFill>
              <a:latin typeface="Times New Roman" panose="02020603050405020304" pitchFamily="18" charset="0"/>
              <a:ea typeface="ＭＳ Ｐゴシック" charset="0"/>
              <a:cs typeface="Times New Roman" panose="02020603050405020304" pitchFamily="18" charset="0"/>
            </a:endParaRPr>
          </a:p>
        </p:txBody>
      </p:sp>
      <p:graphicFrame>
        <p:nvGraphicFramePr>
          <p:cNvPr id="19" name="Chart 18">
            <a:extLst>
              <a:ext uri="{FF2B5EF4-FFF2-40B4-BE49-F238E27FC236}">
                <a16:creationId xmlns:a16="http://schemas.microsoft.com/office/drawing/2014/main" xmlns="" id="{5E6058FE-F49A-4088-B23D-3B6E9044EC7B}"/>
              </a:ext>
            </a:extLst>
          </p:cNvPr>
          <p:cNvGraphicFramePr>
            <a:graphicFrameLocks/>
          </p:cNvGraphicFramePr>
          <p:nvPr/>
        </p:nvGraphicFramePr>
        <p:xfrm>
          <a:off x="3699404" y="3482954"/>
          <a:ext cx="1871892" cy="1446828"/>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xmlns="" id="{3FA69F2B-533E-4A0B-B96B-1AF79DD346B5}"/>
              </a:ext>
            </a:extLst>
          </p:cNvPr>
          <p:cNvSpPr>
            <a:spLocks/>
          </p:cNvSpPr>
          <p:nvPr/>
        </p:nvSpPr>
        <p:spPr>
          <a:xfrm>
            <a:off x="4302085" y="4127978"/>
            <a:ext cx="622286" cy="332399"/>
          </a:xfrm>
          <a:prstGeom prst="rect">
            <a:avLst/>
          </a:prstGeom>
        </p:spPr>
        <p:txBody>
          <a:bodyPr wrap="none" anchor="ctr">
            <a:spAutoFit/>
          </a:bodyPr>
          <a:lstStyle/>
          <a:p>
            <a:pPr algn="ctr" defTabSz="685800" eaLnBrk="0" fontAlgn="base" hangingPunct="0">
              <a:lnSpc>
                <a:spcPct val="80000"/>
              </a:lnSpc>
              <a:spcAft>
                <a:spcPct val="0"/>
              </a:spcAft>
            </a:pPr>
            <a:r>
              <a:rPr lang="en-GB" sz="1950" b="1" dirty="0">
                <a:solidFill>
                  <a:srgbClr val="00925B"/>
                </a:solidFill>
                <a:latin typeface="Times New Roman" panose="02020603050405020304" pitchFamily="18" charset="0"/>
                <a:ea typeface="ＭＳ Ｐゴシック" charset="0"/>
                <a:cs typeface="Times New Roman" panose="02020603050405020304" pitchFamily="18" charset="0"/>
              </a:rPr>
              <a:t>0.82</a:t>
            </a:r>
            <a:endParaRPr lang="en-GB" sz="1950" b="1" baseline="30000" dirty="0">
              <a:solidFill>
                <a:srgbClr val="00925B"/>
              </a:solidFill>
              <a:latin typeface="Times New Roman" panose="02020603050405020304" pitchFamily="18" charset="0"/>
              <a:ea typeface="ＭＳ Ｐゴシック"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C088FCD6-3F35-456C-9649-5F45867F82D7}"/>
              </a:ext>
            </a:extLst>
          </p:cNvPr>
          <p:cNvSpPr>
            <a:spLocks/>
          </p:cNvSpPr>
          <p:nvPr/>
        </p:nvSpPr>
        <p:spPr>
          <a:xfrm>
            <a:off x="4333024" y="3952453"/>
            <a:ext cx="604653" cy="276999"/>
          </a:xfrm>
          <a:prstGeom prst="rect">
            <a:avLst/>
          </a:prstGeom>
        </p:spPr>
        <p:txBody>
          <a:bodyPr wrap="none">
            <a:spAutoFit/>
          </a:bodyPr>
          <a:lstStyle/>
          <a:p>
            <a:pPr algn="ctr" defTabSz="685800" eaLnBrk="0" fontAlgn="base" hangingPunct="0">
              <a:spcBef>
                <a:spcPct val="50000"/>
              </a:spcBef>
              <a:spcAft>
                <a:spcPct val="0"/>
              </a:spcAft>
            </a:pPr>
            <a:r>
              <a:rPr lang="en-GB" sz="1200" b="1" kern="0" dirty="0">
                <a:solidFill>
                  <a:srgbClr val="00925B"/>
                </a:solidFill>
                <a:latin typeface="Times New Roman" panose="02020603050405020304" pitchFamily="18" charset="0"/>
                <a:ea typeface="ＭＳ Ｐゴシック" charset="0"/>
                <a:cs typeface="Times New Roman" panose="02020603050405020304" pitchFamily="18" charset="0"/>
              </a:rPr>
              <a:t>AUC=</a:t>
            </a:r>
            <a:endParaRPr lang="en-GB" sz="1200" dirty="0">
              <a:solidFill>
                <a:srgbClr val="00925B"/>
              </a:solidFill>
              <a:latin typeface="Times New Roman" panose="02020603050405020304" pitchFamily="18" charset="0"/>
              <a:ea typeface="ＭＳ Ｐゴシック"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A72B2F2C-21DE-419A-8C65-949D51FD14B1}"/>
              </a:ext>
            </a:extLst>
          </p:cNvPr>
          <p:cNvSpPr>
            <a:spLocks/>
          </p:cNvSpPr>
          <p:nvPr/>
        </p:nvSpPr>
        <p:spPr>
          <a:xfrm>
            <a:off x="6048424" y="3039159"/>
            <a:ext cx="2605910" cy="1826855"/>
          </a:xfrm>
          <a:prstGeom prst="rect">
            <a:avLst/>
          </a:prstGeom>
          <a:solidFill>
            <a:srgbClr val="BFC0C2"/>
          </a:solidFill>
          <a:ln w="9525" cap="flat" cmpd="sng" algn="ctr">
            <a:noFill/>
            <a:prstDash val="solid"/>
          </a:ln>
          <a:effectLst/>
        </p:spPr>
        <p:txBody>
          <a:bodyPr bIns="81000" rtlCol="0" anchor="b">
            <a:noAutofit/>
          </a:bodyPr>
          <a:lstStyle/>
          <a:p>
            <a:pPr algn="ctr" defTabSz="685800">
              <a:defRPr/>
            </a:pPr>
            <a:endParaRPr lang="en-GB" sz="1200" b="1" kern="0" dirty="0">
              <a:solidFill>
                <a:srgbClr val="000000"/>
              </a:solidFill>
              <a:latin typeface="Times New Roman" panose="02020603050405020304" pitchFamily="18" charset="0"/>
              <a:ea typeface="ＭＳ Ｐゴシック" charset="0"/>
              <a:cs typeface="Times New Roman" panose="02020603050405020304" pitchFamily="18" charset="0"/>
            </a:endParaRPr>
          </a:p>
        </p:txBody>
      </p:sp>
      <p:graphicFrame>
        <p:nvGraphicFramePr>
          <p:cNvPr id="25" name="Chart 24">
            <a:extLst>
              <a:ext uri="{FF2B5EF4-FFF2-40B4-BE49-F238E27FC236}">
                <a16:creationId xmlns:a16="http://schemas.microsoft.com/office/drawing/2014/main" xmlns="" id="{D4739F99-15CB-4B27-87DE-812FC81D0A08}"/>
              </a:ext>
            </a:extLst>
          </p:cNvPr>
          <p:cNvGraphicFramePr>
            <a:graphicFrameLocks/>
          </p:cNvGraphicFramePr>
          <p:nvPr/>
        </p:nvGraphicFramePr>
        <p:xfrm>
          <a:off x="6417966" y="3475580"/>
          <a:ext cx="1871892" cy="1446828"/>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a:extLst>
              <a:ext uri="{FF2B5EF4-FFF2-40B4-BE49-F238E27FC236}">
                <a16:creationId xmlns:a16="http://schemas.microsoft.com/office/drawing/2014/main" xmlns="" id="{EA7AED41-B1C2-42CD-9E53-E279266C9FD1}"/>
              </a:ext>
            </a:extLst>
          </p:cNvPr>
          <p:cNvSpPr>
            <a:spLocks/>
          </p:cNvSpPr>
          <p:nvPr/>
        </p:nvSpPr>
        <p:spPr>
          <a:xfrm>
            <a:off x="7020646" y="4120604"/>
            <a:ext cx="622286" cy="332399"/>
          </a:xfrm>
          <a:prstGeom prst="rect">
            <a:avLst/>
          </a:prstGeom>
        </p:spPr>
        <p:txBody>
          <a:bodyPr wrap="none" anchor="ctr">
            <a:spAutoFit/>
          </a:bodyPr>
          <a:lstStyle/>
          <a:p>
            <a:pPr algn="ctr" defTabSz="685800" eaLnBrk="0" fontAlgn="base" hangingPunct="0">
              <a:lnSpc>
                <a:spcPct val="80000"/>
              </a:lnSpc>
              <a:spcAft>
                <a:spcPct val="0"/>
              </a:spcAft>
            </a:pPr>
            <a:r>
              <a:rPr lang="en-GB" sz="1950" b="1" dirty="0">
                <a:solidFill>
                  <a:srgbClr val="00925B"/>
                </a:solidFill>
                <a:latin typeface="Times New Roman" panose="02020603050405020304" pitchFamily="18" charset="0"/>
                <a:ea typeface="ＭＳ Ｐゴシック" charset="0"/>
                <a:cs typeface="Times New Roman" panose="02020603050405020304" pitchFamily="18" charset="0"/>
              </a:rPr>
              <a:t>0.91</a:t>
            </a:r>
            <a:endParaRPr lang="en-GB" sz="1950" b="1" baseline="30000" dirty="0">
              <a:solidFill>
                <a:srgbClr val="00925B"/>
              </a:solidFill>
              <a:latin typeface="Times New Roman" panose="02020603050405020304" pitchFamily="18" charset="0"/>
              <a:ea typeface="ＭＳ Ｐゴシック"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1024B633-D9DE-4005-ADE4-9DE25888093B}"/>
              </a:ext>
            </a:extLst>
          </p:cNvPr>
          <p:cNvSpPr>
            <a:spLocks/>
          </p:cNvSpPr>
          <p:nvPr/>
        </p:nvSpPr>
        <p:spPr>
          <a:xfrm>
            <a:off x="7051586" y="3945079"/>
            <a:ext cx="604653" cy="276999"/>
          </a:xfrm>
          <a:prstGeom prst="rect">
            <a:avLst/>
          </a:prstGeom>
        </p:spPr>
        <p:txBody>
          <a:bodyPr wrap="none">
            <a:spAutoFit/>
          </a:bodyPr>
          <a:lstStyle/>
          <a:p>
            <a:pPr algn="ctr" defTabSz="685800" eaLnBrk="0" fontAlgn="base" hangingPunct="0">
              <a:spcBef>
                <a:spcPct val="50000"/>
              </a:spcBef>
              <a:spcAft>
                <a:spcPct val="0"/>
              </a:spcAft>
            </a:pPr>
            <a:r>
              <a:rPr lang="en-GB" sz="1200" b="1" kern="0" dirty="0">
                <a:solidFill>
                  <a:srgbClr val="00925B"/>
                </a:solidFill>
                <a:latin typeface="Times New Roman" panose="02020603050405020304" pitchFamily="18" charset="0"/>
                <a:ea typeface="ＭＳ Ｐゴシック" charset="0"/>
                <a:cs typeface="Times New Roman" panose="02020603050405020304" pitchFamily="18" charset="0"/>
              </a:rPr>
              <a:t>AUC=</a:t>
            </a:r>
            <a:endParaRPr lang="en-GB" sz="1200" dirty="0">
              <a:solidFill>
                <a:srgbClr val="00925B"/>
              </a:solidFill>
              <a:latin typeface="Times New Roman" panose="02020603050405020304" pitchFamily="18" charset="0"/>
              <a:ea typeface="ＭＳ Ｐゴシック" charset="0"/>
              <a:cs typeface="Times New Roman" panose="02020603050405020304" pitchFamily="18" charset="0"/>
            </a:endParaRPr>
          </a:p>
        </p:txBody>
      </p:sp>
      <p:sp>
        <p:nvSpPr>
          <p:cNvPr id="33" name="TextBox 32">
            <a:extLst>
              <a:ext uri="{FF2B5EF4-FFF2-40B4-BE49-F238E27FC236}">
                <a16:creationId xmlns:a16="http://schemas.microsoft.com/office/drawing/2014/main" xmlns="" id="{13FE4A5A-DF24-46F7-ADEB-1A6A05401984}"/>
              </a:ext>
            </a:extLst>
          </p:cNvPr>
          <p:cNvSpPr txBox="1">
            <a:spLocks/>
          </p:cNvSpPr>
          <p:nvPr/>
        </p:nvSpPr>
        <p:spPr>
          <a:xfrm flipH="1">
            <a:off x="532080" y="3077312"/>
            <a:ext cx="2761696" cy="178592"/>
          </a:xfrm>
          <a:prstGeom prst="rect">
            <a:avLst/>
          </a:prstGeom>
          <a:noFill/>
          <a:ln>
            <a:noFill/>
          </a:ln>
        </p:spPr>
        <p:txBody>
          <a:bodyPr wrap="square" lIns="27000" tIns="27000" rIns="27000" bIns="27000" rtlCol="0" anchor="ctr" anchorCtr="0">
            <a:noAutofit/>
          </a:bodyPr>
          <a:lstStyle/>
          <a:p>
            <a:pPr algn="ctr" defTabSz="685800"/>
            <a:r>
              <a:rPr lang="en-GB" sz="1200" b="1" dirty="0">
                <a:solidFill>
                  <a:srgbClr val="00925B"/>
                </a:solidFill>
                <a:latin typeface="Times New Roman" panose="02020603050405020304" pitchFamily="18" charset="0"/>
                <a:cs typeface="Times New Roman" panose="02020603050405020304" pitchFamily="18" charset="0"/>
              </a:rPr>
              <a:t>sFlt-1/</a:t>
            </a:r>
            <a:r>
              <a:rPr lang="en-GB" sz="1200" b="1" dirty="0" err="1">
                <a:solidFill>
                  <a:srgbClr val="00925B"/>
                </a:solidFill>
                <a:latin typeface="Times New Roman" panose="02020603050405020304" pitchFamily="18" charset="0"/>
                <a:cs typeface="Times New Roman" panose="02020603050405020304" pitchFamily="18" charset="0"/>
              </a:rPr>
              <a:t>PlGF</a:t>
            </a:r>
            <a:endParaRPr lang="en-US" sz="1200" b="1" dirty="0">
              <a:solidFill>
                <a:srgbClr val="00925B"/>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546369CF-70F4-4CC0-B031-07AE3D712954}"/>
              </a:ext>
            </a:extLst>
          </p:cNvPr>
          <p:cNvSpPr txBox="1">
            <a:spLocks/>
          </p:cNvSpPr>
          <p:nvPr/>
        </p:nvSpPr>
        <p:spPr>
          <a:xfrm flipH="1">
            <a:off x="3248545" y="3077312"/>
            <a:ext cx="2761696" cy="178592"/>
          </a:xfrm>
          <a:prstGeom prst="rect">
            <a:avLst/>
          </a:prstGeom>
          <a:noFill/>
          <a:ln>
            <a:noFill/>
          </a:ln>
        </p:spPr>
        <p:txBody>
          <a:bodyPr wrap="square" lIns="27000" tIns="27000" rIns="27000" bIns="27000" rtlCol="0" anchor="ctr" anchorCtr="0">
            <a:noAutofit/>
          </a:bodyPr>
          <a:lstStyle/>
          <a:p>
            <a:pPr algn="ctr" defTabSz="685800"/>
            <a:r>
              <a:rPr lang="hr-HR" sz="1200" b="1" dirty="0">
                <a:solidFill>
                  <a:srgbClr val="00925B"/>
                </a:solidFill>
                <a:latin typeface="Times New Roman" panose="02020603050405020304" pitchFamily="18" charset="0"/>
                <a:cs typeface="Times New Roman" panose="02020603050405020304" pitchFamily="18" charset="0"/>
              </a:rPr>
              <a:t>Klinički</a:t>
            </a:r>
            <a:r>
              <a:rPr lang="en-GB" sz="1200" b="1" dirty="0">
                <a:solidFill>
                  <a:srgbClr val="00925B"/>
                </a:solidFill>
                <a:latin typeface="Times New Roman" panose="02020603050405020304" pitchFamily="18" charset="0"/>
                <a:cs typeface="Times New Roman" panose="02020603050405020304" pitchFamily="18" charset="0"/>
              </a:rPr>
              <a:t> </a:t>
            </a:r>
            <a:r>
              <a:rPr lang="hr-HR" sz="1200" b="1" dirty="0">
                <a:solidFill>
                  <a:srgbClr val="00925B"/>
                </a:solidFill>
                <a:latin typeface="Times New Roman" panose="02020603050405020304" pitchFamily="18" charset="0"/>
                <a:cs typeface="Times New Roman" panose="02020603050405020304" pitchFamily="18" charset="0"/>
              </a:rPr>
              <a:t>parametri</a:t>
            </a:r>
            <a:r>
              <a:rPr lang="en-GB" sz="1200" b="1" dirty="0">
                <a:solidFill>
                  <a:srgbClr val="00925B"/>
                </a:solidFill>
                <a:latin typeface="Times New Roman" panose="02020603050405020304" pitchFamily="18" charset="0"/>
                <a:cs typeface="Times New Roman" panose="02020603050405020304" pitchFamily="18" charset="0"/>
              </a:rPr>
              <a:t>*</a:t>
            </a:r>
            <a:endParaRPr lang="en-US" sz="1200" b="1" dirty="0">
              <a:solidFill>
                <a:srgbClr val="00925B"/>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6DFC0F94-8791-4FBB-BEED-C1BCCD11F25F}"/>
              </a:ext>
            </a:extLst>
          </p:cNvPr>
          <p:cNvSpPr txBox="1">
            <a:spLocks/>
          </p:cNvSpPr>
          <p:nvPr/>
        </p:nvSpPr>
        <p:spPr>
          <a:xfrm flipH="1">
            <a:off x="5985730" y="3077312"/>
            <a:ext cx="2761696" cy="178592"/>
          </a:xfrm>
          <a:prstGeom prst="rect">
            <a:avLst/>
          </a:prstGeom>
          <a:noFill/>
          <a:ln>
            <a:noFill/>
          </a:ln>
        </p:spPr>
        <p:txBody>
          <a:bodyPr wrap="square" lIns="27000" tIns="27000" rIns="27000" bIns="27000" rtlCol="0" anchor="ctr" anchorCtr="0">
            <a:noAutofit/>
          </a:bodyPr>
          <a:lstStyle/>
          <a:p>
            <a:pPr algn="ctr" defTabSz="685800"/>
            <a:r>
              <a:rPr lang="en-GB" sz="1200" b="1" dirty="0">
                <a:solidFill>
                  <a:srgbClr val="00925B"/>
                </a:solidFill>
                <a:latin typeface="Times New Roman" panose="02020603050405020304" pitchFamily="18" charset="0"/>
                <a:cs typeface="Times New Roman" panose="02020603050405020304" pitchFamily="18" charset="0"/>
              </a:rPr>
              <a:t>sFlt-1/</a:t>
            </a:r>
            <a:r>
              <a:rPr lang="en-GB" sz="1200" b="1" dirty="0" err="1">
                <a:solidFill>
                  <a:srgbClr val="00925B"/>
                </a:solidFill>
                <a:latin typeface="Times New Roman" panose="02020603050405020304" pitchFamily="18" charset="0"/>
                <a:cs typeface="Times New Roman" panose="02020603050405020304" pitchFamily="18" charset="0"/>
              </a:rPr>
              <a:t>PlGF</a:t>
            </a:r>
            <a:r>
              <a:rPr lang="en-GB" sz="1200" b="1" dirty="0">
                <a:solidFill>
                  <a:srgbClr val="00925B"/>
                </a:solidFill>
                <a:latin typeface="Times New Roman" panose="02020603050405020304" pitchFamily="18" charset="0"/>
                <a:cs typeface="Times New Roman" panose="02020603050405020304" pitchFamily="18" charset="0"/>
              </a:rPr>
              <a:t> + </a:t>
            </a:r>
            <a:r>
              <a:rPr lang="hr-HR" sz="1200" b="1" dirty="0">
                <a:solidFill>
                  <a:srgbClr val="00925B"/>
                </a:solidFill>
                <a:latin typeface="Times New Roman" panose="02020603050405020304" pitchFamily="18" charset="0"/>
                <a:cs typeface="Times New Roman" panose="02020603050405020304" pitchFamily="18" charset="0"/>
              </a:rPr>
              <a:t>klinički parametri</a:t>
            </a:r>
            <a:r>
              <a:rPr lang="en-GB" sz="1200" b="1" dirty="0">
                <a:solidFill>
                  <a:srgbClr val="00925B"/>
                </a:solidFill>
                <a:latin typeface="Times New Roman" panose="02020603050405020304" pitchFamily="18" charset="0"/>
                <a:cs typeface="Times New Roman" panose="02020603050405020304" pitchFamily="18" charset="0"/>
              </a:rPr>
              <a:t>*</a:t>
            </a:r>
            <a:endParaRPr lang="en-US" sz="1200" b="1" dirty="0">
              <a:solidFill>
                <a:srgbClr val="00925B"/>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7D9E9560-9116-4943-9FE5-90755685073A}"/>
              </a:ext>
            </a:extLst>
          </p:cNvPr>
          <p:cNvSpPr txBox="1"/>
          <p:nvPr/>
        </p:nvSpPr>
        <p:spPr>
          <a:xfrm>
            <a:off x="629562" y="4899965"/>
            <a:ext cx="7992888" cy="338554"/>
          </a:xfrm>
          <a:prstGeom prst="rect">
            <a:avLst/>
          </a:prstGeom>
          <a:noFill/>
        </p:spPr>
        <p:txBody>
          <a:bodyPr wrap="square" lIns="0" tIns="0" rIns="0" bIns="0" rtlCol="0">
            <a:spAutoFit/>
          </a:bodyPr>
          <a:lstStyle/>
          <a:p>
            <a:pPr defTabSz="685800"/>
            <a:r>
              <a:rPr lang="en-GB" sz="1100" dirty="0">
                <a:solidFill>
                  <a:prstClr val="black"/>
                </a:solidFill>
                <a:latin typeface="Times New Roman" panose="02020603050405020304" pitchFamily="18" charset="0"/>
                <a:cs typeface="Times New Roman" panose="02020603050405020304" pitchFamily="18" charset="0"/>
              </a:rPr>
              <a:t>*</a:t>
            </a:r>
            <a:r>
              <a:rPr lang="hr-HR" sz="1100" dirty="0">
                <a:solidFill>
                  <a:prstClr val="black"/>
                </a:solidFill>
                <a:latin typeface="Times New Roman" panose="02020603050405020304" pitchFamily="18" charset="0"/>
                <a:cs typeface="Times New Roman" panose="02020603050405020304" pitchFamily="18" charset="0"/>
              </a:rPr>
              <a:t>Klinički parametri su bili rasa, hronična hipertenzija, istorija bubrežne bolesti, prvorotkinja vs. višerotkinja</a:t>
            </a:r>
            <a:r>
              <a:rPr lang="en-US" sz="1100" dirty="0">
                <a:solidFill>
                  <a:prstClr val="black"/>
                </a:solidFill>
                <a:latin typeface="Times New Roman" panose="02020603050405020304" pitchFamily="18" charset="0"/>
                <a:cs typeface="Times New Roman" panose="02020603050405020304" pitchFamily="18" charset="0"/>
              </a:rPr>
              <a:t>, </a:t>
            </a:r>
            <a:r>
              <a:rPr lang="hr-HR" sz="1100" dirty="0">
                <a:solidFill>
                  <a:prstClr val="black"/>
                </a:solidFill>
                <a:latin typeface="Times New Roman" panose="02020603050405020304" pitchFamily="18" charset="0"/>
                <a:cs typeface="Times New Roman" panose="02020603050405020304" pitchFamily="18" charset="0"/>
              </a:rPr>
              <a:t>istorija preeklampsije</a:t>
            </a:r>
            <a:r>
              <a:rPr lang="en-GB" sz="1100" dirty="0">
                <a:solidFill>
                  <a:prstClr val="black"/>
                </a:solidFill>
                <a:latin typeface="Times New Roman" panose="02020603050405020304" pitchFamily="18" charset="0"/>
                <a:cs typeface="Times New Roman" panose="02020603050405020304" pitchFamily="18" charset="0"/>
              </a:rPr>
              <a:t>, </a:t>
            </a:r>
            <a:r>
              <a:rPr lang="hr-HR" sz="1100" dirty="0">
                <a:solidFill>
                  <a:prstClr val="black"/>
                </a:solidFill>
                <a:latin typeface="Times New Roman" panose="02020603050405020304" pitchFamily="18" charset="0"/>
                <a:cs typeface="Times New Roman" panose="02020603050405020304" pitchFamily="18" charset="0"/>
              </a:rPr>
              <a:t>godina majke</a:t>
            </a:r>
            <a:r>
              <a:rPr lang="en-GB" sz="1100" dirty="0">
                <a:solidFill>
                  <a:prstClr val="black"/>
                </a:solidFill>
                <a:latin typeface="Times New Roman" panose="02020603050405020304" pitchFamily="18" charset="0"/>
                <a:cs typeface="Times New Roman" panose="02020603050405020304" pitchFamily="18" charset="0"/>
              </a:rPr>
              <a:t>, </a:t>
            </a:r>
            <a:r>
              <a:rPr lang="hr-HR" sz="1100" dirty="0">
                <a:solidFill>
                  <a:prstClr val="black"/>
                </a:solidFill>
                <a:latin typeface="Times New Roman" panose="02020603050405020304" pitchFamily="18" charset="0"/>
                <a:cs typeface="Times New Roman" panose="02020603050405020304" pitchFamily="18" charset="0"/>
              </a:rPr>
              <a:t>pušenje</a:t>
            </a:r>
            <a:r>
              <a:rPr lang="en-GB" sz="1100" dirty="0">
                <a:solidFill>
                  <a:prstClr val="black"/>
                </a:solidFill>
                <a:latin typeface="Times New Roman" panose="02020603050405020304" pitchFamily="18" charset="0"/>
                <a:cs typeface="Times New Roman" panose="02020603050405020304" pitchFamily="18" charset="0"/>
              </a:rPr>
              <a:t>, </a:t>
            </a:r>
            <a:r>
              <a:rPr lang="hr-HR" sz="1100" dirty="0">
                <a:solidFill>
                  <a:prstClr val="black"/>
                </a:solidFill>
                <a:latin typeface="Times New Roman" panose="02020603050405020304" pitchFamily="18" charset="0"/>
                <a:cs typeface="Times New Roman" panose="02020603050405020304" pitchFamily="18" charset="0"/>
              </a:rPr>
              <a:t>gojaznost</a:t>
            </a:r>
            <a:r>
              <a:rPr lang="en-GB" sz="1100" dirty="0">
                <a:solidFill>
                  <a:prstClr val="black"/>
                </a:solidFill>
                <a:latin typeface="Times New Roman" panose="02020603050405020304" pitchFamily="18" charset="0"/>
                <a:cs typeface="Times New Roman" panose="02020603050405020304" pitchFamily="18" charset="0"/>
              </a:rPr>
              <a:t> (BMI &gt;30 kg/m</a:t>
            </a:r>
            <a:r>
              <a:rPr lang="en-GB" sz="1100" baseline="30000" dirty="0">
                <a:solidFill>
                  <a:prstClr val="black"/>
                </a:solidFill>
                <a:latin typeface="Times New Roman" panose="02020603050405020304" pitchFamily="18" charset="0"/>
                <a:cs typeface="Times New Roman" panose="02020603050405020304" pitchFamily="18" charset="0"/>
              </a:rPr>
              <a:t>2</a:t>
            </a:r>
            <a:r>
              <a:rPr lang="en-GB" sz="1100" dirty="0">
                <a:solidFill>
                  <a:prstClr val="black"/>
                </a:solidFill>
                <a:latin typeface="Times New Roman" panose="02020603050405020304" pitchFamily="18" charset="0"/>
                <a:cs typeface="Times New Roman" panose="02020603050405020304" pitchFamily="18" charset="0"/>
              </a:rPr>
              <a:t>), pre-</a:t>
            </a:r>
            <a:r>
              <a:rPr lang="en-GB" sz="1100" dirty="0" err="1">
                <a:solidFill>
                  <a:prstClr val="black"/>
                </a:solidFill>
                <a:latin typeface="Times New Roman" panose="02020603050405020304" pitchFamily="18" charset="0"/>
                <a:cs typeface="Times New Roman" panose="02020603050405020304" pitchFamily="18" charset="0"/>
              </a:rPr>
              <a:t>gesta</a:t>
            </a:r>
            <a:r>
              <a:rPr lang="hr-HR" sz="1100" dirty="0">
                <a:solidFill>
                  <a:prstClr val="black"/>
                </a:solidFill>
                <a:latin typeface="Times New Roman" panose="02020603050405020304" pitchFamily="18" charset="0"/>
                <a:cs typeface="Times New Roman" panose="02020603050405020304" pitchFamily="18" charset="0"/>
              </a:rPr>
              <a:t>cioni dijabetes</a:t>
            </a:r>
            <a:r>
              <a:rPr lang="en-GB" sz="1100" dirty="0">
                <a:solidFill>
                  <a:prstClr val="black"/>
                </a:solidFill>
                <a:latin typeface="Times New Roman" panose="02020603050405020304" pitchFamily="18" charset="0"/>
                <a:cs typeface="Times New Roman" panose="02020603050405020304" pitchFamily="18" charset="0"/>
              </a:rPr>
              <a:t>, </a:t>
            </a:r>
            <a:r>
              <a:rPr lang="hr-HR" sz="1100" dirty="0">
                <a:solidFill>
                  <a:prstClr val="black"/>
                </a:solidFill>
                <a:latin typeface="Times New Roman" panose="02020603050405020304" pitchFamily="18" charset="0"/>
                <a:cs typeface="Times New Roman" panose="02020603050405020304" pitchFamily="18" charset="0"/>
              </a:rPr>
              <a:t>klinička dijagnoza PE i gestaciona starost na pregledu</a:t>
            </a:r>
            <a:endParaRPr lang="en-US" sz="11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521478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91D0B1A0-C8AF-4CDB-800A-67E560F86A4D}"/>
              </a:ext>
            </a:extLst>
          </p:cNvPr>
          <p:cNvSpPr>
            <a:spLocks/>
          </p:cNvSpPr>
          <p:nvPr/>
        </p:nvSpPr>
        <p:spPr>
          <a:xfrm>
            <a:off x="643500" y="3195785"/>
            <a:ext cx="4648379" cy="1785560"/>
          </a:xfrm>
          <a:prstGeom prst="rect">
            <a:avLst/>
          </a:prstGeom>
          <a:solidFill>
            <a:srgbClr val="BFC0C2"/>
          </a:solidFill>
          <a:ln w="9525" cap="flat" cmpd="sng" algn="ctr">
            <a:noFill/>
            <a:prstDash val="solid"/>
          </a:ln>
          <a:effectLst/>
        </p:spPr>
        <p:txBody>
          <a:bodyPr bIns="81000" rtlCol="0" anchor="b">
            <a:noAutofit/>
          </a:bodyPr>
          <a:lstStyle/>
          <a:p>
            <a:pPr algn="ctr" defTabSz="685800">
              <a:defRPr/>
            </a:pPr>
            <a:endParaRPr lang="en-GB" sz="1200" b="1" kern="0" dirty="0">
              <a:solidFill>
                <a:srgbClr val="000000"/>
              </a:solidFill>
              <a:latin typeface="Times New Roman" panose="02020603050405020304" pitchFamily="18" charset="0"/>
              <a:ea typeface="ＭＳ Ｐゴシック" charset="0"/>
              <a:cs typeface="Times New Roman" panose="02020603050405020304" pitchFamily="18" charset="0"/>
            </a:endParaRPr>
          </a:p>
        </p:txBody>
      </p:sp>
      <p:sp>
        <p:nvSpPr>
          <p:cNvPr id="3" name="TextBox 2">
            <a:extLst>
              <a:ext uri="{FF2B5EF4-FFF2-40B4-BE49-F238E27FC236}">
                <a16:creationId xmlns:a16="http://schemas.microsoft.com/office/drawing/2014/main" xmlns="" id="{D185F5CC-0730-4041-B619-6C25EF46A57D}"/>
              </a:ext>
            </a:extLst>
          </p:cNvPr>
          <p:cNvSpPr txBox="1">
            <a:spLocks/>
          </p:cNvSpPr>
          <p:nvPr/>
        </p:nvSpPr>
        <p:spPr>
          <a:xfrm>
            <a:off x="643500" y="2185040"/>
            <a:ext cx="7857000" cy="679774"/>
          </a:xfrm>
          <a:prstGeom prst="rect">
            <a:avLst/>
          </a:prstGeom>
          <a:noFill/>
          <a:ln w="28575">
            <a:solidFill>
              <a:srgbClr val="00925B"/>
            </a:solidFill>
          </a:ln>
        </p:spPr>
        <p:txBody>
          <a:bodyPr wrap="square" lIns="108000" tIns="108000" rIns="108000" bIns="108000" rtlCol="0" anchor="ctr">
            <a:spAutoFit/>
          </a:bodyPr>
          <a:lstStyle>
            <a:defPPr>
              <a:defRPr lang="en-US"/>
            </a:defPPr>
            <a:lvl1pPr algn="ctr">
              <a:spcBef>
                <a:spcPts val="0"/>
              </a:spcBef>
              <a:defRPr sz="1600"/>
            </a:lvl1pPr>
          </a:lstStyle>
          <a:p>
            <a:pPr defTabSz="685800"/>
            <a:r>
              <a:rPr lang="hr-HR" sz="1500" dirty="0">
                <a:solidFill>
                  <a:prstClr val="black"/>
                </a:solidFill>
                <a:latin typeface="Times New Roman" panose="02020603050405020304" pitchFamily="18" charset="0"/>
                <a:cs typeface="Times New Roman" panose="02020603050405020304" pitchFamily="18" charset="0"/>
              </a:rPr>
              <a:t>Odnos</a:t>
            </a:r>
            <a:r>
              <a:rPr lang="en-GB" sz="1500" dirty="0">
                <a:solidFill>
                  <a:prstClr val="black"/>
                </a:solidFill>
                <a:latin typeface="Times New Roman" panose="02020603050405020304" pitchFamily="18" charset="0"/>
                <a:cs typeface="Times New Roman" panose="02020603050405020304" pitchFamily="18" charset="0"/>
              </a:rPr>
              <a:t> sFlt-1/</a:t>
            </a:r>
            <a:r>
              <a:rPr lang="en-GB" sz="1500" dirty="0" err="1">
                <a:solidFill>
                  <a:prstClr val="black"/>
                </a:solidFill>
                <a:latin typeface="Times New Roman" panose="02020603050405020304" pitchFamily="18" charset="0"/>
                <a:cs typeface="Times New Roman" panose="02020603050405020304" pitchFamily="18" charset="0"/>
              </a:rPr>
              <a:t>PlGF</a:t>
            </a:r>
            <a:r>
              <a:rPr lang="en-GB" sz="1500" dirty="0">
                <a:solidFill>
                  <a:prstClr val="black"/>
                </a:solidFill>
                <a:latin typeface="Times New Roman" panose="02020603050405020304" pitchFamily="18" charset="0"/>
                <a:cs typeface="Times New Roman" panose="02020603050405020304" pitchFamily="18" charset="0"/>
              </a:rPr>
              <a:t> </a:t>
            </a:r>
            <a:r>
              <a:rPr lang="hr-HR" sz="1500" dirty="0" smtClean="0">
                <a:solidFill>
                  <a:prstClr val="black"/>
                </a:solidFill>
                <a:latin typeface="Times New Roman" panose="02020603050405020304" pitchFamily="18" charset="0"/>
                <a:cs typeface="Times New Roman" panose="02020603050405020304" pitchFamily="18" charset="0"/>
              </a:rPr>
              <a:t>je </a:t>
            </a:r>
            <a:r>
              <a:rPr lang="hr-HR" sz="1500" dirty="0">
                <a:solidFill>
                  <a:prstClr val="black"/>
                </a:solidFill>
                <a:latin typeface="Times New Roman" panose="02020603050405020304" pitchFamily="18" charset="0"/>
                <a:cs typeface="Times New Roman" panose="02020603050405020304" pitchFamily="18" charset="0"/>
              </a:rPr>
              <a:t>prediktivan vezano za</a:t>
            </a:r>
            <a:r>
              <a:rPr lang="en-GB" sz="1500" dirty="0">
                <a:solidFill>
                  <a:prstClr val="black"/>
                </a:solidFill>
                <a:latin typeface="Times New Roman" panose="02020603050405020304" pitchFamily="18" charset="0"/>
                <a:cs typeface="Times New Roman" panose="02020603050405020304" pitchFamily="18" charset="0"/>
              </a:rPr>
              <a:t> </a:t>
            </a:r>
            <a:r>
              <a:rPr lang="hr-HR" sz="1500" b="1" dirty="0">
                <a:solidFill>
                  <a:srgbClr val="00925B"/>
                </a:solidFill>
                <a:latin typeface="Times New Roman" panose="02020603050405020304" pitchFamily="18" charset="0"/>
                <a:cs typeface="Times New Roman" panose="02020603050405020304" pitchFamily="18" charset="0"/>
              </a:rPr>
              <a:t>kraće trajanje trudnoće</a:t>
            </a:r>
            <a:r>
              <a:rPr lang="en-GB" sz="1500" dirty="0">
                <a:solidFill>
                  <a:prstClr val="black"/>
                </a:solidFill>
                <a:latin typeface="Times New Roman" panose="02020603050405020304" pitchFamily="18" charset="0"/>
                <a:cs typeface="Times New Roman" panose="02020603050405020304" pitchFamily="18" charset="0"/>
              </a:rPr>
              <a:t> </a:t>
            </a:r>
            <a:r>
              <a:rPr lang="hr-HR" sz="1500" dirty="0">
                <a:solidFill>
                  <a:prstClr val="black"/>
                </a:solidFill>
                <a:latin typeface="Times New Roman" panose="02020603050405020304" pitchFamily="18" charset="0"/>
                <a:cs typeface="Times New Roman" panose="02020603050405020304" pitchFamily="18" charset="0"/>
              </a:rPr>
              <a:t>bez obzira da li se radi o trudnicama koje su razvile preeklampsiju ili ne</a:t>
            </a:r>
            <a:endParaRPr lang="en-GB" sz="1500" dirty="0">
              <a:solidFill>
                <a:prstClr val="black"/>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395536" y="548680"/>
            <a:ext cx="7560840" cy="409957"/>
          </a:xfrm>
        </p:spPr>
        <p:txBody>
          <a:bodyPr>
            <a:noAutofit/>
          </a:bodyPr>
          <a:lstStyle/>
          <a:p>
            <a:r>
              <a:rPr lang="en-GB" sz="3100" dirty="0" err="1">
                <a:solidFill>
                  <a:srgbClr val="000099"/>
                </a:solidFill>
                <a:latin typeface="Times New Roman" panose="02020603050405020304" pitchFamily="18" charset="0"/>
              </a:rPr>
              <a:t>Imple</a:t>
            </a:r>
            <a:r>
              <a:rPr lang="hr-HR" sz="3100" dirty="0">
                <a:solidFill>
                  <a:srgbClr val="000099"/>
                </a:solidFill>
                <a:latin typeface="Times New Roman" panose="02020603050405020304" pitchFamily="18" charset="0"/>
              </a:rPr>
              <a:t>mentacija odnosa</a:t>
            </a:r>
            <a:r>
              <a:rPr lang="en-GB" sz="3100" dirty="0">
                <a:solidFill>
                  <a:srgbClr val="000099"/>
                </a:solidFill>
                <a:latin typeface="Times New Roman" panose="02020603050405020304" pitchFamily="18" charset="0"/>
              </a:rPr>
              <a:t> Elecsys</a:t>
            </a:r>
            <a:r>
              <a:rPr lang="en-US" sz="3100" baseline="30000" dirty="0">
                <a:solidFill>
                  <a:srgbClr val="000099"/>
                </a:solidFill>
                <a:latin typeface="Times New Roman" panose="02020603050405020304" pitchFamily="18" charset="0"/>
              </a:rPr>
              <a:t>®</a:t>
            </a:r>
            <a:r>
              <a:rPr lang="en-GB" sz="3100" dirty="0">
                <a:solidFill>
                  <a:srgbClr val="000099"/>
                </a:solidFill>
                <a:latin typeface="Times New Roman" panose="02020603050405020304" pitchFamily="18" charset="0"/>
              </a:rPr>
              <a:t> sFlt-1/</a:t>
            </a:r>
            <a:r>
              <a:rPr lang="en-GB" sz="3100" dirty="0" err="1">
                <a:solidFill>
                  <a:srgbClr val="000099"/>
                </a:solidFill>
                <a:latin typeface="Times New Roman" panose="02020603050405020304" pitchFamily="18" charset="0"/>
              </a:rPr>
              <a:t>PlGF</a:t>
            </a:r>
            <a:r>
              <a:rPr lang="en-GB" sz="3100" dirty="0">
                <a:solidFill>
                  <a:srgbClr val="000099"/>
                </a:solidFill>
                <a:latin typeface="Times New Roman" panose="02020603050405020304" pitchFamily="18" charset="0"/>
              </a:rPr>
              <a:t> </a:t>
            </a:r>
            <a:r>
              <a:rPr lang="en-GB" dirty="0">
                <a:solidFill>
                  <a:srgbClr val="000099"/>
                </a:solidFill>
                <a:latin typeface="Times New Roman" panose="02020603050405020304" pitchFamily="18" charset="0"/>
              </a:rPr>
              <a:t/>
            </a:r>
            <a:br>
              <a:rPr lang="en-GB" dirty="0">
                <a:solidFill>
                  <a:srgbClr val="000099"/>
                </a:solidFill>
                <a:latin typeface="Times New Roman" panose="02020603050405020304" pitchFamily="18" charset="0"/>
              </a:rPr>
            </a:br>
            <a:r>
              <a:rPr lang="hr-HR" sz="2175" i="1" dirty="0">
                <a:latin typeface="Times New Roman" panose="02020603050405020304" pitchFamily="18" charset="0"/>
              </a:rPr>
              <a:t>Jasna koleracija sa preostalim vremenom do porođaja</a:t>
            </a:r>
            <a:r>
              <a:rPr lang="en-GB" sz="2175" i="1" baseline="30000" dirty="0">
                <a:latin typeface="Times New Roman" panose="02020603050405020304" pitchFamily="18" charset="0"/>
              </a:rPr>
              <a:t>1–5</a:t>
            </a:r>
            <a:endParaRPr lang="en-US" sz="2175" i="1" baseline="30000" dirty="0">
              <a:latin typeface="Times New Roman" panose="02020603050405020304" pitchFamily="18" charset="0"/>
            </a:endParaRPr>
          </a:p>
        </p:txBody>
      </p:sp>
      <p:sp>
        <p:nvSpPr>
          <p:cNvPr id="23" name="TextBox 22">
            <a:extLst>
              <a:ext uri="{FF2B5EF4-FFF2-40B4-BE49-F238E27FC236}">
                <a16:creationId xmlns:a16="http://schemas.microsoft.com/office/drawing/2014/main" xmlns="" id="{04D3D394-EBA9-43B3-A7B6-9B23658821E3}"/>
              </a:ext>
            </a:extLst>
          </p:cNvPr>
          <p:cNvSpPr txBox="1">
            <a:spLocks/>
          </p:cNvSpPr>
          <p:nvPr/>
        </p:nvSpPr>
        <p:spPr>
          <a:xfrm>
            <a:off x="74149" y="6383069"/>
            <a:ext cx="8944583" cy="646331"/>
          </a:xfrm>
          <a:prstGeom prst="rect">
            <a:avLst/>
          </a:prstGeom>
          <a:noFill/>
        </p:spPr>
        <p:txBody>
          <a:bodyPr wrap="square" lIns="0" tIns="0" rIns="0" bIns="0" rtlCol="0">
            <a:spAutoFit/>
          </a:bodyPr>
          <a:lstStyle/>
          <a:p>
            <a:pPr defTabSz="685800"/>
            <a:r>
              <a:rPr lang="en-US" sz="1050" dirty="0" err="1">
                <a:solidFill>
                  <a:prstClr val="white"/>
                </a:solidFill>
                <a:latin typeface="Times New Roman" panose="02020603050405020304" pitchFamily="18" charset="0"/>
                <a:cs typeface="Times New Roman" panose="02020603050405020304" pitchFamily="18" charset="0"/>
              </a:rPr>
              <a:t>PlGF</a:t>
            </a:r>
            <a:r>
              <a:rPr lang="en-US" sz="1050" dirty="0">
                <a:solidFill>
                  <a:prstClr val="white"/>
                </a:solidFill>
                <a:latin typeface="Times New Roman" panose="02020603050405020304" pitchFamily="18" charset="0"/>
                <a:cs typeface="Times New Roman" panose="02020603050405020304" pitchFamily="18" charset="0"/>
              </a:rPr>
              <a:t>, </a:t>
            </a:r>
            <a:r>
              <a:rPr lang="hr-HR" sz="1050" dirty="0">
                <a:solidFill>
                  <a:prstClr val="white"/>
                </a:solidFill>
                <a:latin typeface="Times New Roman" panose="02020603050405020304" pitchFamily="18" charset="0"/>
                <a:cs typeface="Times New Roman" panose="02020603050405020304" pitchFamily="18" charset="0"/>
              </a:rPr>
              <a:t>faktor rasta placente</a:t>
            </a:r>
            <a:r>
              <a:rPr lang="en-US" sz="1050" dirty="0">
                <a:solidFill>
                  <a:prstClr val="white"/>
                </a:solidFill>
                <a:latin typeface="Times New Roman" panose="02020603050405020304" pitchFamily="18" charset="0"/>
                <a:cs typeface="Times New Roman" panose="02020603050405020304" pitchFamily="18" charset="0"/>
              </a:rPr>
              <a:t>; sFlt-1, </a:t>
            </a:r>
            <a:r>
              <a:rPr lang="hr-HR" sz="1050" dirty="0">
                <a:solidFill>
                  <a:prstClr val="white"/>
                </a:solidFill>
                <a:latin typeface="Times New Roman" panose="02020603050405020304" pitchFamily="18" charset="0"/>
                <a:cs typeface="Times New Roman" panose="02020603050405020304" pitchFamily="18" charset="0"/>
              </a:rPr>
              <a:t>rastvorljiva</a:t>
            </a:r>
            <a:r>
              <a:rPr lang="en-US" sz="1050" dirty="0">
                <a:solidFill>
                  <a:prstClr val="white"/>
                </a:solidFill>
                <a:latin typeface="Times New Roman" panose="02020603050405020304" pitchFamily="18" charset="0"/>
                <a:cs typeface="Times New Roman" panose="02020603050405020304" pitchFamily="18" charset="0"/>
              </a:rPr>
              <a:t> </a:t>
            </a:r>
            <a:r>
              <a:rPr lang="en-US" sz="1050" dirty="0" err="1">
                <a:solidFill>
                  <a:prstClr val="white"/>
                </a:solidFill>
                <a:latin typeface="Times New Roman" panose="02020603050405020304" pitchFamily="18" charset="0"/>
                <a:cs typeface="Times New Roman" panose="02020603050405020304" pitchFamily="18" charset="0"/>
              </a:rPr>
              <a:t>fms</a:t>
            </a:r>
            <a:r>
              <a:rPr lang="en-US" sz="1050" dirty="0">
                <a:solidFill>
                  <a:prstClr val="white"/>
                </a:solidFill>
                <a:latin typeface="Times New Roman" panose="02020603050405020304" pitchFamily="18" charset="0"/>
                <a:cs typeface="Times New Roman" panose="02020603050405020304" pitchFamily="18" charset="0"/>
              </a:rPr>
              <a:t>-</a:t>
            </a:r>
            <a:r>
              <a:rPr lang="hr-HR" sz="1050" dirty="0">
                <a:solidFill>
                  <a:prstClr val="white"/>
                </a:solidFill>
                <a:latin typeface="Times New Roman" panose="02020603050405020304" pitchFamily="18" charset="0"/>
                <a:cs typeface="Times New Roman" panose="02020603050405020304" pitchFamily="18" charset="0"/>
              </a:rPr>
              <a:t>slična tirozin kinaza</a:t>
            </a:r>
            <a:r>
              <a:rPr lang="en-US" sz="1050" dirty="0">
                <a:solidFill>
                  <a:prstClr val="white"/>
                </a:solidFill>
                <a:latin typeface="Times New Roman" panose="02020603050405020304" pitchFamily="18" charset="0"/>
                <a:cs typeface="Times New Roman" panose="02020603050405020304" pitchFamily="18" charset="0"/>
              </a:rPr>
              <a:t>-1</a:t>
            </a:r>
          </a:p>
          <a:p>
            <a:pPr defTabSz="685800"/>
            <a:r>
              <a:rPr lang="en-US" sz="1050" dirty="0">
                <a:solidFill>
                  <a:prstClr val="white"/>
                </a:solidFill>
                <a:latin typeface="Times New Roman" panose="02020603050405020304" pitchFamily="18" charset="0"/>
                <a:cs typeface="Times New Roman" panose="02020603050405020304" pitchFamily="18" charset="0"/>
              </a:rPr>
              <a:t>1. Moore AG, et al. 2012. J Matern Fetal Neonatal Med 25, 2651–2657; 2. Rana S, et al. 2012. Circulation 125, 911–919; 3. Stepan H, et al. 2015. Ultrasound Obstet Gynecol 45, 241–246; 4. Verlohren S, et al. 2012. Am J Obstet Gynecol 206, e1–8;5. Zeisler H, et al. 2016. Hypertension 128, 261–269. </a:t>
            </a:r>
          </a:p>
          <a:p>
            <a:pPr defTabSz="685800"/>
            <a:endParaRPr lang="en-US" sz="1050" dirty="0">
              <a:solidFill>
                <a:prstClr val="white"/>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B746DAA1-643C-4319-9E73-18EA144E757B}"/>
              </a:ext>
            </a:extLst>
          </p:cNvPr>
          <p:cNvSpPr txBox="1">
            <a:spLocks/>
          </p:cNvSpPr>
          <p:nvPr/>
        </p:nvSpPr>
        <p:spPr>
          <a:xfrm flipH="1">
            <a:off x="1784745" y="3320989"/>
            <a:ext cx="2761696" cy="178592"/>
          </a:xfrm>
          <a:prstGeom prst="rect">
            <a:avLst/>
          </a:prstGeom>
          <a:noFill/>
          <a:ln>
            <a:noFill/>
          </a:ln>
        </p:spPr>
        <p:txBody>
          <a:bodyPr wrap="square" lIns="27000" tIns="27000" rIns="27000" bIns="27000" rtlCol="0" anchor="ctr" anchorCtr="0">
            <a:noAutofit/>
          </a:bodyPr>
          <a:lstStyle/>
          <a:p>
            <a:pPr algn="ctr" defTabSz="685800"/>
            <a:r>
              <a:rPr lang="hr-HR" sz="1200" b="1" dirty="0">
                <a:solidFill>
                  <a:srgbClr val="00925B"/>
                </a:solidFill>
                <a:latin typeface="Times New Roman" panose="02020603050405020304" pitchFamily="18" charset="0"/>
                <a:cs typeface="Times New Roman" panose="02020603050405020304" pitchFamily="18" charset="0"/>
              </a:rPr>
              <a:t>Prosječno vrijeme do porođaja</a:t>
            </a:r>
            <a:r>
              <a:rPr lang="en-GB" sz="1200" b="1" baseline="30000" dirty="0">
                <a:solidFill>
                  <a:srgbClr val="00925B"/>
                </a:solidFill>
                <a:latin typeface="Times New Roman" panose="02020603050405020304" pitchFamily="18" charset="0"/>
                <a:cs typeface="Times New Roman" panose="02020603050405020304" pitchFamily="18" charset="0"/>
              </a:rPr>
              <a:t>5</a:t>
            </a:r>
            <a:endParaRPr lang="en-US" sz="1200" b="1" baseline="30000" dirty="0">
              <a:solidFill>
                <a:srgbClr val="00925B"/>
              </a:solidFill>
              <a:latin typeface="Times New Roman" panose="02020603050405020304" pitchFamily="18" charset="0"/>
              <a:cs typeface="Times New Roman" panose="02020603050405020304" pitchFamily="18" charset="0"/>
            </a:endParaRPr>
          </a:p>
        </p:txBody>
      </p:sp>
      <p:graphicFrame>
        <p:nvGraphicFramePr>
          <p:cNvPr id="70" name="Chart 69">
            <a:extLst>
              <a:ext uri="{FF2B5EF4-FFF2-40B4-BE49-F238E27FC236}">
                <a16:creationId xmlns:a16="http://schemas.microsoft.com/office/drawing/2014/main" xmlns="" id="{E8A70B13-60C2-46E3-8B5B-5018E47F802A}"/>
              </a:ext>
            </a:extLst>
          </p:cNvPr>
          <p:cNvGraphicFramePr>
            <a:graphicFrameLocks/>
          </p:cNvGraphicFramePr>
          <p:nvPr/>
        </p:nvGraphicFramePr>
        <p:xfrm>
          <a:off x="1144583" y="3537012"/>
          <a:ext cx="3870144" cy="12735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xmlns="" id="{A370B604-9BEF-4DC6-A0CB-E03976A7603A}"/>
              </a:ext>
            </a:extLst>
          </p:cNvPr>
          <p:cNvSpPr txBox="1">
            <a:spLocks/>
          </p:cNvSpPr>
          <p:nvPr/>
        </p:nvSpPr>
        <p:spPr>
          <a:xfrm rot="16200000">
            <a:off x="512203" y="4081860"/>
            <a:ext cx="1244974" cy="184666"/>
          </a:xfrm>
          <a:prstGeom prst="rect">
            <a:avLst/>
          </a:prstGeom>
          <a:noFill/>
        </p:spPr>
        <p:txBody>
          <a:bodyPr wrap="square" lIns="0" tIns="0" rIns="0" bIns="0" rtlCol="0">
            <a:spAutoFit/>
          </a:bodyPr>
          <a:lstStyle/>
          <a:p>
            <a:pPr algn="ctr" defTabSz="685800"/>
            <a:r>
              <a:rPr lang="en-GB" sz="1200" dirty="0">
                <a:solidFill>
                  <a:prstClr val="black"/>
                </a:solidFill>
                <a:latin typeface="Times New Roman" panose="02020603050405020304" pitchFamily="18" charset="0"/>
                <a:cs typeface="Times New Roman" panose="02020603050405020304" pitchFamily="18" charset="0"/>
              </a:rPr>
              <a:t>sFlt-1/</a:t>
            </a:r>
            <a:r>
              <a:rPr lang="en-GB" sz="1200" dirty="0" err="1">
                <a:solidFill>
                  <a:prstClr val="black"/>
                </a:solidFill>
                <a:latin typeface="Times New Roman" panose="02020603050405020304" pitchFamily="18" charset="0"/>
                <a:cs typeface="Times New Roman" panose="02020603050405020304" pitchFamily="18" charset="0"/>
              </a:rPr>
              <a:t>PlGF</a:t>
            </a:r>
            <a:r>
              <a:rPr lang="en-GB" sz="1200" dirty="0">
                <a:solidFill>
                  <a:prstClr val="black"/>
                </a:solidFill>
                <a:latin typeface="Times New Roman" panose="02020603050405020304" pitchFamily="18" charset="0"/>
                <a:cs typeface="Times New Roman" panose="02020603050405020304" pitchFamily="18" charset="0"/>
              </a:rPr>
              <a:t> </a:t>
            </a:r>
            <a:r>
              <a:rPr lang="hr-HR" sz="1200" dirty="0">
                <a:solidFill>
                  <a:prstClr val="black"/>
                </a:solidFill>
                <a:latin typeface="Times New Roman" panose="02020603050405020304" pitchFamily="18" charset="0"/>
                <a:cs typeface="Times New Roman" panose="02020603050405020304" pitchFamily="18" charset="0"/>
              </a:rPr>
              <a:t>odnos</a:t>
            </a:r>
            <a:endParaRPr lang="en-GB" sz="1200" dirty="0">
              <a:solidFill>
                <a:prstClr val="black"/>
              </a:solidFill>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xmlns="" id="{E6DAAC29-BFCF-4B0B-940A-D7139DB14292}"/>
              </a:ext>
            </a:extLst>
          </p:cNvPr>
          <p:cNvSpPr txBox="1">
            <a:spLocks/>
          </p:cNvSpPr>
          <p:nvPr/>
        </p:nvSpPr>
        <p:spPr>
          <a:xfrm>
            <a:off x="2303748" y="4779150"/>
            <a:ext cx="1244974" cy="184666"/>
          </a:xfrm>
          <a:prstGeom prst="rect">
            <a:avLst/>
          </a:prstGeom>
          <a:noFill/>
        </p:spPr>
        <p:txBody>
          <a:bodyPr wrap="square" lIns="0" tIns="0" rIns="0" bIns="0" rtlCol="0">
            <a:spAutoFit/>
          </a:bodyPr>
          <a:lstStyle/>
          <a:p>
            <a:pPr algn="ctr" defTabSz="685800"/>
            <a:r>
              <a:rPr lang="en-GB" sz="1200" dirty="0">
                <a:solidFill>
                  <a:prstClr val="black"/>
                </a:solidFill>
                <a:latin typeface="Times New Roman" panose="02020603050405020304" pitchFamily="18" charset="0"/>
                <a:cs typeface="Times New Roman" panose="02020603050405020304" pitchFamily="18" charset="0"/>
              </a:rPr>
              <a:t>Da</a:t>
            </a:r>
            <a:r>
              <a:rPr lang="hr-HR" sz="1200" dirty="0">
                <a:solidFill>
                  <a:prstClr val="black"/>
                </a:solidFill>
                <a:latin typeface="Times New Roman" panose="02020603050405020304" pitchFamily="18" charset="0"/>
                <a:cs typeface="Times New Roman" panose="02020603050405020304" pitchFamily="18" charset="0"/>
              </a:rPr>
              <a:t>ni</a:t>
            </a:r>
            <a:endParaRPr lang="en-GB" sz="1200" dirty="0">
              <a:solidFill>
                <a:prstClr val="black"/>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2ED8E13-C638-4FE6-8C3F-2FEBBEFBA1B9}"/>
              </a:ext>
            </a:extLst>
          </p:cNvPr>
          <p:cNvSpPr txBox="1">
            <a:spLocks/>
          </p:cNvSpPr>
          <p:nvPr/>
        </p:nvSpPr>
        <p:spPr>
          <a:xfrm>
            <a:off x="2675185" y="3782548"/>
            <a:ext cx="516168" cy="184666"/>
          </a:xfrm>
          <a:prstGeom prst="rect">
            <a:avLst/>
          </a:prstGeom>
          <a:noFill/>
        </p:spPr>
        <p:txBody>
          <a:bodyPr wrap="none" lIns="0" tIns="0" rIns="0" bIns="0" rtlCol="0">
            <a:spAutoFit/>
          </a:bodyPr>
          <a:lstStyle/>
          <a:p>
            <a:pPr algn="ctr" defTabSz="685800"/>
            <a:r>
              <a:rPr lang="en-GB" sz="1200" b="1" dirty="0">
                <a:solidFill>
                  <a:srgbClr val="00925B"/>
                </a:solidFill>
                <a:latin typeface="Times New Roman" panose="02020603050405020304" pitchFamily="18" charset="0"/>
                <a:cs typeface="Times New Roman" panose="02020603050405020304" pitchFamily="18" charset="0"/>
              </a:rPr>
              <a:t>17 da</a:t>
            </a:r>
            <a:r>
              <a:rPr lang="hr-HR" sz="1200" b="1" dirty="0">
                <a:solidFill>
                  <a:srgbClr val="00925B"/>
                </a:solidFill>
                <a:latin typeface="Times New Roman" panose="02020603050405020304" pitchFamily="18" charset="0"/>
                <a:cs typeface="Times New Roman" panose="02020603050405020304" pitchFamily="18" charset="0"/>
              </a:rPr>
              <a:t>na</a:t>
            </a:r>
            <a:endParaRPr lang="en-GB" sz="1200" b="1" dirty="0">
              <a:solidFill>
                <a:srgbClr val="00925B"/>
              </a:solidFill>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xmlns="" id="{AE1D6FCE-14F8-45F9-91AA-2181B5B161C1}"/>
              </a:ext>
            </a:extLst>
          </p:cNvPr>
          <p:cNvSpPr txBox="1">
            <a:spLocks/>
          </p:cNvSpPr>
          <p:nvPr/>
        </p:nvSpPr>
        <p:spPr>
          <a:xfrm>
            <a:off x="4417996" y="4202322"/>
            <a:ext cx="439224" cy="184666"/>
          </a:xfrm>
          <a:prstGeom prst="rect">
            <a:avLst/>
          </a:prstGeom>
          <a:noFill/>
        </p:spPr>
        <p:txBody>
          <a:bodyPr wrap="none" lIns="0" tIns="0" rIns="0" bIns="0" rtlCol="0">
            <a:spAutoFit/>
          </a:bodyPr>
          <a:lstStyle/>
          <a:p>
            <a:pPr algn="ctr" defTabSz="685800"/>
            <a:r>
              <a:rPr lang="en-GB" sz="1200" b="1" dirty="0">
                <a:solidFill>
                  <a:srgbClr val="00925B"/>
                </a:solidFill>
                <a:latin typeface="Times New Roman" panose="02020603050405020304" pitchFamily="18" charset="0"/>
                <a:cs typeface="Times New Roman" panose="02020603050405020304" pitchFamily="18" charset="0"/>
              </a:rPr>
              <a:t>51 da</a:t>
            </a:r>
            <a:r>
              <a:rPr lang="hr-HR" sz="1200" b="1" dirty="0">
                <a:solidFill>
                  <a:srgbClr val="00925B"/>
                </a:solidFill>
                <a:latin typeface="Times New Roman" panose="02020603050405020304" pitchFamily="18" charset="0"/>
                <a:cs typeface="Times New Roman" panose="02020603050405020304" pitchFamily="18" charset="0"/>
              </a:rPr>
              <a:t>n</a:t>
            </a:r>
            <a:endParaRPr lang="en-GB" sz="1200" b="1" dirty="0">
              <a:solidFill>
                <a:srgbClr val="00925B"/>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D5BA24FE-BE83-4A8E-BC3A-3A5296F1B555}"/>
              </a:ext>
            </a:extLst>
          </p:cNvPr>
          <p:cNvSpPr txBox="1">
            <a:spLocks/>
          </p:cNvSpPr>
          <p:nvPr/>
        </p:nvSpPr>
        <p:spPr>
          <a:xfrm>
            <a:off x="5572132" y="3486335"/>
            <a:ext cx="2928368" cy="1204461"/>
          </a:xfrm>
          <a:prstGeom prst="rect">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100000" t="100000"/>
            </a:path>
            <a:tileRect r="-100000" b="-100000"/>
          </a:gradFill>
          <a:ln w="38100">
            <a:noFill/>
          </a:ln>
        </p:spPr>
        <p:style>
          <a:lnRef idx="2">
            <a:schemeClr val="accent6"/>
          </a:lnRef>
          <a:fillRef idx="1">
            <a:schemeClr val="lt1"/>
          </a:fillRef>
          <a:effectRef idx="0">
            <a:schemeClr val="accent6"/>
          </a:effectRef>
          <a:fontRef idx="minor">
            <a:schemeClr val="dk1"/>
          </a:fontRef>
        </p:style>
        <p:txBody>
          <a:bodyPr wrap="square" lIns="0" tIns="24923" rIns="0" bIns="24923" rtlCol="0" anchor="ctr" anchorCtr="0">
            <a:noAutofit/>
          </a:bodyPr>
          <a:lstStyle/>
          <a:p>
            <a:pPr marL="124619" defTabSz="685800"/>
            <a:r>
              <a:rPr lang="en-GB" sz="2400" b="1" dirty="0">
                <a:solidFill>
                  <a:prstClr val="white"/>
                </a:solidFill>
                <a:latin typeface="Times New Roman" panose="02020603050405020304" pitchFamily="18" charset="0"/>
                <a:cs typeface="Times New Roman" panose="02020603050405020304" pitchFamily="18" charset="0"/>
              </a:rPr>
              <a:t>2.9x</a:t>
            </a:r>
            <a:r>
              <a:rPr lang="en-GB" sz="1500" b="1" dirty="0">
                <a:solidFill>
                  <a:prstClr val="white"/>
                </a:solidFill>
                <a:latin typeface="Times New Roman" panose="02020603050405020304" pitchFamily="18" charset="0"/>
                <a:cs typeface="Times New Roman" panose="02020603050405020304" pitchFamily="18" charset="0"/>
              </a:rPr>
              <a:t> </a:t>
            </a:r>
            <a:r>
              <a:rPr lang="hr-HR" sz="1200" b="1" dirty="0">
                <a:solidFill>
                  <a:prstClr val="white"/>
                </a:solidFill>
                <a:latin typeface="Times New Roman" panose="02020603050405020304" pitchFamily="18" charset="0"/>
                <a:cs typeface="Times New Roman" panose="02020603050405020304" pitchFamily="18" charset="0"/>
              </a:rPr>
              <a:t>veća vjerovatnoća</a:t>
            </a:r>
            <a:r>
              <a:rPr lang="en-GB" sz="1200" b="1" dirty="0">
                <a:solidFill>
                  <a:prstClr val="white"/>
                </a:solidFill>
                <a:latin typeface="Times New Roman" panose="02020603050405020304" pitchFamily="18" charset="0"/>
                <a:cs typeface="Times New Roman" panose="02020603050405020304" pitchFamily="18" charset="0"/>
              </a:rPr>
              <a:t> </a:t>
            </a:r>
            <a:br>
              <a:rPr lang="en-GB" sz="1200" b="1" dirty="0">
                <a:solidFill>
                  <a:prstClr val="white"/>
                </a:solidFill>
                <a:latin typeface="Times New Roman" panose="02020603050405020304" pitchFamily="18" charset="0"/>
                <a:cs typeface="Times New Roman" panose="02020603050405020304" pitchFamily="18" charset="0"/>
              </a:rPr>
            </a:br>
            <a:r>
              <a:rPr lang="hr-HR" sz="2400" b="1" dirty="0">
                <a:solidFill>
                  <a:prstClr val="white"/>
                </a:solidFill>
                <a:latin typeface="Times New Roman" panose="02020603050405020304" pitchFamily="18" charset="0"/>
                <a:cs typeface="Times New Roman" panose="02020603050405020304" pitchFamily="18" charset="0"/>
              </a:rPr>
              <a:t>skorog porođaja</a:t>
            </a:r>
            <a:r>
              <a:rPr lang="en-GB" sz="2400" b="1" dirty="0">
                <a:solidFill>
                  <a:prstClr val="white"/>
                </a:solidFill>
                <a:latin typeface="Times New Roman" panose="02020603050405020304" pitchFamily="18" charset="0"/>
                <a:cs typeface="Times New Roman" panose="02020603050405020304" pitchFamily="18" charset="0"/>
              </a:rPr>
              <a:t/>
            </a:r>
            <a:br>
              <a:rPr lang="en-GB" sz="2400" b="1" dirty="0">
                <a:solidFill>
                  <a:prstClr val="white"/>
                </a:solidFill>
                <a:latin typeface="Times New Roman" panose="02020603050405020304" pitchFamily="18" charset="0"/>
                <a:cs typeface="Times New Roman" panose="02020603050405020304" pitchFamily="18" charset="0"/>
              </a:rPr>
            </a:br>
            <a:r>
              <a:rPr lang="hr-HR" sz="1200" b="1" dirty="0">
                <a:solidFill>
                  <a:prstClr val="white"/>
                </a:solidFill>
                <a:latin typeface="Times New Roman" panose="02020603050405020304" pitchFamily="18" charset="0"/>
                <a:cs typeface="Times New Roman" panose="02020603050405020304" pitchFamily="18" charset="0"/>
              </a:rPr>
              <a:t>za žene s odnosom</a:t>
            </a:r>
            <a:r>
              <a:rPr lang="en-GB" sz="1200" b="1" dirty="0">
                <a:solidFill>
                  <a:prstClr val="white"/>
                </a:solidFill>
                <a:latin typeface="Times New Roman" panose="02020603050405020304" pitchFamily="18" charset="0"/>
                <a:cs typeface="Times New Roman" panose="02020603050405020304" pitchFamily="18" charset="0"/>
              </a:rPr>
              <a:t> sFlt-1/</a:t>
            </a:r>
            <a:r>
              <a:rPr lang="en-GB" sz="1200" b="1" dirty="0" err="1">
                <a:solidFill>
                  <a:prstClr val="white"/>
                </a:solidFill>
                <a:latin typeface="Times New Roman" panose="02020603050405020304" pitchFamily="18" charset="0"/>
                <a:cs typeface="Times New Roman" panose="02020603050405020304" pitchFamily="18" charset="0"/>
              </a:rPr>
              <a:t>PlGF</a:t>
            </a:r>
            <a:r>
              <a:rPr lang="en-GB" sz="1200" b="1" dirty="0">
                <a:solidFill>
                  <a:prstClr val="white"/>
                </a:solidFill>
                <a:latin typeface="Times New Roman" panose="02020603050405020304" pitchFamily="18" charset="0"/>
                <a:cs typeface="Times New Roman" panose="02020603050405020304" pitchFamily="18" charset="0"/>
              </a:rPr>
              <a:t> &gt;38</a:t>
            </a:r>
            <a:r>
              <a:rPr lang="en-GB" sz="1200" b="1" baseline="30000" dirty="0">
                <a:solidFill>
                  <a:prstClr val="white"/>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xmlns="" val="1765842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Arrow Connector 49">
            <a:extLst>
              <a:ext uri="{FF2B5EF4-FFF2-40B4-BE49-F238E27FC236}">
                <a16:creationId xmlns:a16="http://schemas.microsoft.com/office/drawing/2014/main" xmlns="" id="{2ACE1DAA-16D7-4AB4-9F34-84232FA205CE}"/>
              </a:ext>
            </a:extLst>
          </p:cNvPr>
          <p:cNvCxnSpPr/>
          <p:nvPr/>
        </p:nvCxnSpPr>
        <p:spPr bwMode="auto">
          <a:xfrm>
            <a:off x="4654552" y="3980246"/>
            <a:ext cx="378042" cy="0"/>
          </a:xfrm>
          <a:prstGeom prst="straightConnector1">
            <a:avLst/>
          </a:prstGeom>
          <a:noFill/>
          <a:ln w="12700" cap="flat" cmpd="sng" algn="ctr">
            <a:solidFill>
              <a:srgbClr val="808285"/>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89B7C76D-71BE-4195-92AA-7CC206895990}"/>
              </a:ext>
            </a:extLst>
          </p:cNvPr>
          <p:cNvCxnSpPr>
            <a:cxnSpLocks/>
          </p:cNvCxnSpPr>
          <p:nvPr/>
        </p:nvCxnSpPr>
        <p:spPr bwMode="auto">
          <a:xfrm>
            <a:off x="4654552" y="4865237"/>
            <a:ext cx="378042" cy="0"/>
          </a:xfrm>
          <a:prstGeom prst="straightConnector1">
            <a:avLst/>
          </a:prstGeom>
          <a:noFill/>
          <a:ln w="12700" cap="flat" cmpd="sng" algn="ctr">
            <a:solidFill>
              <a:srgbClr val="808285"/>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F6205720-C693-4897-9D88-C201A2C929F4}"/>
              </a:ext>
            </a:extLst>
          </p:cNvPr>
          <p:cNvCxnSpPr>
            <a:cxnSpLocks/>
          </p:cNvCxnSpPr>
          <p:nvPr/>
        </p:nvCxnSpPr>
        <p:spPr bwMode="auto">
          <a:xfrm>
            <a:off x="6883725" y="3980246"/>
            <a:ext cx="432000" cy="0"/>
          </a:xfrm>
          <a:prstGeom prst="straightConnector1">
            <a:avLst/>
          </a:prstGeom>
          <a:noFill/>
          <a:ln w="12700" cap="flat" cmpd="sng" algn="ctr">
            <a:solidFill>
              <a:srgbClr val="808285"/>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3382" y="746727"/>
            <a:ext cx="7290001" cy="306009"/>
          </a:xfrm>
        </p:spPr>
        <p:txBody>
          <a:bodyPr>
            <a:noAutofit/>
          </a:bodyPr>
          <a:lstStyle/>
          <a:p>
            <a:r>
              <a:rPr lang="en-GB" sz="2800" dirty="0" err="1">
                <a:latin typeface="Times New Roman" panose="02020603050405020304" pitchFamily="18" charset="0"/>
              </a:rPr>
              <a:t>Implementa</a:t>
            </a:r>
            <a:r>
              <a:rPr lang="hr-HR" sz="2800" dirty="0">
                <a:latin typeface="Times New Roman" panose="02020603050405020304" pitchFamily="18" charset="0"/>
              </a:rPr>
              <a:t>cija odnosa</a:t>
            </a:r>
            <a:r>
              <a:rPr lang="en-GB" sz="2800" dirty="0">
                <a:latin typeface="Times New Roman" panose="02020603050405020304" pitchFamily="18" charset="0"/>
              </a:rPr>
              <a:t> </a:t>
            </a:r>
            <a:r>
              <a:rPr lang="en-GB" sz="2800" dirty="0" err="1">
                <a:latin typeface="Times New Roman" panose="02020603050405020304" pitchFamily="18" charset="0"/>
              </a:rPr>
              <a:t>Elecsys</a:t>
            </a:r>
            <a:r>
              <a:rPr lang="en-US" sz="2800" baseline="30000" dirty="0">
                <a:latin typeface="Times New Roman" panose="02020603050405020304" pitchFamily="18" charset="0"/>
              </a:rPr>
              <a:t>®</a:t>
            </a:r>
            <a:r>
              <a:rPr lang="en-GB" sz="2800" dirty="0">
                <a:latin typeface="Times New Roman" panose="02020603050405020304" pitchFamily="18" charset="0"/>
              </a:rPr>
              <a:t> sFlt-1/</a:t>
            </a:r>
            <a:r>
              <a:rPr lang="en-GB" sz="2800" dirty="0" err="1">
                <a:latin typeface="Times New Roman" panose="02020603050405020304" pitchFamily="18" charset="0"/>
              </a:rPr>
              <a:t>PlGF</a:t>
            </a:r>
            <a:r>
              <a:rPr lang="en-GB" sz="2800" dirty="0">
                <a:latin typeface="Times New Roman" panose="02020603050405020304" pitchFamily="18" charset="0"/>
              </a:rPr>
              <a:t> </a:t>
            </a:r>
            <a:r>
              <a:rPr lang="hr-HR" sz="2800" dirty="0">
                <a:latin typeface="Times New Roman" panose="02020603050405020304" pitchFamily="18" charset="0"/>
              </a:rPr>
              <a:t>u kliničkoj praksi, 2-3 trimestar</a:t>
            </a:r>
            <a:r>
              <a:rPr lang="en-GB" sz="2800" dirty="0">
                <a:latin typeface="Times New Roman" panose="02020603050405020304" pitchFamily="18" charset="0"/>
              </a:rPr>
              <a:t/>
            </a:r>
            <a:br>
              <a:rPr lang="en-GB" sz="2800" dirty="0">
                <a:latin typeface="Times New Roman" panose="02020603050405020304" pitchFamily="18" charset="0"/>
              </a:rPr>
            </a:br>
            <a:endParaRPr lang="en-US" sz="2800" i="1" dirty="0">
              <a:latin typeface="Times New Roman" panose="02020603050405020304" pitchFamily="18" charset="0"/>
            </a:endParaRPr>
          </a:p>
        </p:txBody>
      </p:sp>
      <p:sp>
        <p:nvSpPr>
          <p:cNvPr id="25" name="Rectangle: Rounded Corners 24">
            <a:extLst>
              <a:ext uri="{FF2B5EF4-FFF2-40B4-BE49-F238E27FC236}">
                <a16:creationId xmlns:a16="http://schemas.microsoft.com/office/drawing/2014/main" xmlns="" id="{2115F9CD-6ED9-4AA7-9BCC-8731EC6A6EEA}"/>
              </a:ext>
            </a:extLst>
          </p:cNvPr>
          <p:cNvSpPr>
            <a:spLocks/>
          </p:cNvSpPr>
          <p:nvPr/>
        </p:nvSpPr>
        <p:spPr>
          <a:xfrm>
            <a:off x="2483768" y="1772816"/>
            <a:ext cx="2598569" cy="330005"/>
          </a:xfrm>
          <a:prstGeom prst="roundRect">
            <a:avLst/>
          </a:prstGeom>
          <a:solidFill>
            <a:srgbClr val="808285"/>
          </a:solidFill>
          <a:ln>
            <a:solidFill>
              <a:srgbClr val="808285"/>
            </a:solidFill>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hr-HR" sz="1350" b="1" dirty="0">
                <a:solidFill>
                  <a:prstClr val="white"/>
                </a:solidFill>
                <a:latin typeface="Times New Roman" panose="02020603050405020304" pitchFamily="18" charset="0"/>
                <a:cs typeface="Times New Roman" panose="02020603050405020304" pitchFamily="18" charset="0"/>
              </a:rPr>
              <a:t>K</a:t>
            </a:r>
            <a:r>
              <a:rPr lang="en-GB" sz="1350" b="1" dirty="0" err="1">
                <a:solidFill>
                  <a:prstClr val="white"/>
                </a:solidFill>
                <a:latin typeface="Times New Roman" panose="02020603050405020304" pitchFamily="18" charset="0"/>
                <a:cs typeface="Times New Roman" panose="02020603050405020304" pitchFamily="18" charset="0"/>
              </a:rPr>
              <a:t>onsen</a:t>
            </a:r>
            <a:r>
              <a:rPr lang="hr-HR" sz="1350" b="1" dirty="0">
                <a:solidFill>
                  <a:prstClr val="white"/>
                </a:solidFill>
                <a:latin typeface="Times New Roman" panose="02020603050405020304" pitchFamily="18" charset="0"/>
                <a:cs typeface="Times New Roman" panose="02020603050405020304" pitchFamily="18" charset="0"/>
              </a:rPr>
              <a:t>z</a:t>
            </a:r>
            <a:r>
              <a:rPr lang="en-GB" sz="1350" b="1" dirty="0">
                <a:solidFill>
                  <a:prstClr val="white"/>
                </a:solidFill>
                <a:latin typeface="Times New Roman" panose="02020603050405020304" pitchFamily="18" charset="0"/>
                <a:cs typeface="Times New Roman" panose="02020603050405020304" pitchFamily="18" charset="0"/>
              </a:rPr>
              <a:t>us</a:t>
            </a:r>
            <a:r>
              <a:rPr lang="en-GB" sz="1350" b="1" baseline="30000" dirty="0">
                <a:solidFill>
                  <a:prstClr val="white"/>
                </a:solidFill>
                <a:latin typeface="Times New Roman" panose="02020603050405020304" pitchFamily="18" charset="0"/>
                <a:cs typeface="Times New Roman" panose="02020603050405020304" pitchFamily="18" charset="0"/>
              </a:rPr>
              <a:t>1</a:t>
            </a:r>
          </a:p>
        </p:txBody>
      </p:sp>
      <p:sp>
        <p:nvSpPr>
          <p:cNvPr id="27" name="Rounded Rectangle 5">
            <a:extLst>
              <a:ext uri="{FF2B5EF4-FFF2-40B4-BE49-F238E27FC236}">
                <a16:creationId xmlns:a16="http://schemas.microsoft.com/office/drawing/2014/main" xmlns="" id="{A3A59ACF-F194-4C76-9813-CA0A8693856C}"/>
              </a:ext>
            </a:extLst>
          </p:cNvPr>
          <p:cNvSpPr>
            <a:spLocks/>
          </p:cNvSpPr>
          <p:nvPr/>
        </p:nvSpPr>
        <p:spPr bwMode="auto">
          <a:xfrm>
            <a:off x="5047737" y="2237136"/>
            <a:ext cx="1944216" cy="324000"/>
          </a:xfrm>
          <a:prstGeom prst="roundRect">
            <a:avLst/>
          </a:prstGeom>
          <a:solidFill>
            <a:srgbClr val="00925B"/>
          </a:solidFill>
          <a:ln w="31750">
            <a:noFill/>
            <a:round/>
            <a:headEnd/>
            <a:tailEnd/>
          </a:ln>
          <a:effectLst/>
        </p:spPr>
        <p:txBody>
          <a:bodyPr vert="horz" wrap="square" lIns="27000" tIns="27000" rIns="27000" bIns="27000" numCol="1" rtlCol="0" anchor="ctr" anchorCtr="0" compatLnSpc="1">
            <a:prstTxWarp prst="textNoShape">
              <a:avLst/>
            </a:prstTxWarp>
            <a:noAutofit/>
          </a:bodyPr>
          <a:lstStyle/>
          <a:p>
            <a:pPr algn="ctr" defTabSz="685800"/>
            <a:r>
              <a:rPr lang="en-GB" sz="1050" dirty="0">
                <a:solidFill>
                  <a:prstClr val="white"/>
                </a:solidFill>
                <a:latin typeface="Times New Roman" panose="02020603050405020304" pitchFamily="18" charset="0"/>
                <a:cs typeface="Times New Roman" panose="02020603050405020304" pitchFamily="18" charset="0"/>
              </a:rPr>
              <a:t>Rule-out PE </a:t>
            </a:r>
            <a:r>
              <a:rPr lang="hr-HR" sz="1050" dirty="0">
                <a:solidFill>
                  <a:prstClr val="white"/>
                </a:solidFill>
                <a:latin typeface="Times New Roman" panose="02020603050405020304" pitchFamily="18" charset="0"/>
                <a:cs typeface="Times New Roman" panose="02020603050405020304" pitchFamily="18" charset="0"/>
              </a:rPr>
              <a:t>za najmanje 1 sedmicu</a:t>
            </a:r>
            <a:endParaRPr lang="en-US" sz="1050" dirty="0">
              <a:solidFill>
                <a:prstClr val="white"/>
              </a:solidFill>
              <a:latin typeface="Times New Roman" panose="02020603050405020304" pitchFamily="18" charset="0"/>
              <a:cs typeface="Times New Roman" panose="02020603050405020304" pitchFamily="18" charset="0"/>
            </a:endParaRPr>
          </a:p>
        </p:txBody>
      </p:sp>
      <p:sp>
        <p:nvSpPr>
          <p:cNvPr id="28" name="Rounded Rectangle 5">
            <a:extLst>
              <a:ext uri="{FF2B5EF4-FFF2-40B4-BE49-F238E27FC236}">
                <a16:creationId xmlns:a16="http://schemas.microsoft.com/office/drawing/2014/main" xmlns="" id="{6FEE1013-1084-4CD1-8C4F-F2A4A68E5088}"/>
              </a:ext>
            </a:extLst>
          </p:cNvPr>
          <p:cNvSpPr>
            <a:spLocks/>
          </p:cNvSpPr>
          <p:nvPr/>
        </p:nvSpPr>
        <p:spPr bwMode="auto">
          <a:xfrm>
            <a:off x="948713" y="2745785"/>
            <a:ext cx="1674186" cy="324000"/>
          </a:xfrm>
          <a:prstGeom prst="roundRect">
            <a:avLst/>
          </a:prstGeom>
          <a:solidFill>
            <a:srgbClr val="00A3AD"/>
          </a:solidFill>
          <a:ln w="31750">
            <a:noFill/>
            <a:round/>
            <a:headEnd/>
            <a:tailEnd/>
          </a:ln>
          <a:effectLst/>
        </p:spPr>
        <p:txBody>
          <a:bodyPr vert="horz" wrap="square" lIns="27000" tIns="27000" rIns="27000" bIns="27000" numCol="1" rtlCol="0" anchor="ctr" anchorCtr="0" compatLnSpc="1">
            <a:prstTxWarp prst="textNoShape">
              <a:avLst/>
            </a:prstTxWarp>
            <a:noAutofit/>
          </a:bodyPr>
          <a:lstStyle/>
          <a:p>
            <a:pPr algn="ctr" defTabSz="685800"/>
            <a:r>
              <a:rPr lang="en-US" sz="1050" dirty="0">
                <a:solidFill>
                  <a:prstClr val="white"/>
                </a:solidFill>
                <a:latin typeface="Times New Roman" panose="02020603050405020304" pitchFamily="18" charset="0"/>
                <a:cs typeface="Times New Roman" panose="02020603050405020304" pitchFamily="18" charset="0"/>
              </a:rPr>
              <a:t>sFlt-1/</a:t>
            </a:r>
            <a:r>
              <a:rPr lang="en-US" sz="1050" dirty="0" err="1">
                <a:solidFill>
                  <a:prstClr val="white"/>
                </a:solidFill>
                <a:latin typeface="Times New Roman" panose="02020603050405020304" pitchFamily="18" charset="0"/>
                <a:cs typeface="Times New Roman" panose="02020603050405020304" pitchFamily="18" charset="0"/>
              </a:rPr>
              <a:t>PlGF</a:t>
            </a:r>
            <a:r>
              <a:rPr lang="en-US" sz="1050" dirty="0">
                <a:solidFill>
                  <a:prstClr val="white"/>
                </a:solidFill>
                <a:latin typeface="Times New Roman" panose="02020603050405020304" pitchFamily="18" charset="0"/>
                <a:cs typeface="Times New Roman" panose="02020603050405020304" pitchFamily="18" charset="0"/>
              </a:rPr>
              <a:t> </a:t>
            </a:r>
            <a:r>
              <a:rPr lang="hr-HR" sz="1050" dirty="0">
                <a:solidFill>
                  <a:prstClr val="white"/>
                </a:solidFill>
                <a:latin typeface="Times New Roman" panose="02020603050405020304" pitchFamily="18" charset="0"/>
                <a:cs typeface="Times New Roman" panose="02020603050405020304" pitchFamily="18" charset="0"/>
              </a:rPr>
              <a:t>odnos</a:t>
            </a:r>
            <a:r>
              <a:rPr lang="en-US" sz="1050" dirty="0">
                <a:solidFill>
                  <a:prstClr val="white"/>
                </a:solidFill>
                <a:latin typeface="Times New Roman" panose="02020603050405020304" pitchFamily="18" charset="0"/>
                <a:cs typeface="Times New Roman" panose="02020603050405020304" pitchFamily="18" charset="0"/>
              </a:rPr>
              <a:t> </a:t>
            </a:r>
            <a:r>
              <a:rPr lang="en-GB" sz="1050" dirty="0">
                <a:solidFill>
                  <a:prstClr val="white"/>
                </a:solidFill>
                <a:latin typeface="Times New Roman" panose="02020603050405020304" pitchFamily="18" charset="0"/>
                <a:cs typeface="Times New Roman" panose="02020603050405020304" pitchFamily="18" charset="0"/>
              </a:rPr>
              <a:t>38–85</a:t>
            </a:r>
            <a:endParaRPr lang="en-US" sz="1050" dirty="0">
              <a:solidFill>
                <a:prstClr val="white"/>
              </a:solidFill>
              <a:latin typeface="Times New Roman" panose="02020603050405020304" pitchFamily="18" charset="0"/>
              <a:cs typeface="Times New Roman" panose="02020603050405020304" pitchFamily="18" charset="0"/>
            </a:endParaRPr>
          </a:p>
          <a:p>
            <a:pPr algn="ctr" defTabSz="685800"/>
            <a:r>
              <a:rPr lang="en-US" sz="1050" dirty="0">
                <a:solidFill>
                  <a:prstClr val="white"/>
                </a:solidFill>
                <a:latin typeface="Times New Roman" panose="02020603050405020304" pitchFamily="18" charset="0"/>
                <a:cs typeface="Times New Roman" panose="02020603050405020304" pitchFamily="18" charset="0"/>
              </a:rPr>
              <a:t>(&lt;34 </a:t>
            </a:r>
            <a:r>
              <a:rPr lang="hr-HR" sz="1050" dirty="0">
                <a:solidFill>
                  <a:prstClr val="white"/>
                </a:solidFill>
                <a:latin typeface="Times New Roman" panose="02020603050405020304" pitchFamily="18" charset="0"/>
                <a:cs typeface="Times New Roman" panose="02020603050405020304" pitchFamily="18" charset="0"/>
              </a:rPr>
              <a:t>nedelje</a:t>
            </a:r>
            <a:r>
              <a:rPr lang="en-US" sz="1050" dirty="0">
                <a:solidFill>
                  <a:prstClr val="white"/>
                </a:solidFill>
                <a:latin typeface="Times New Roman" panose="02020603050405020304" pitchFamily="18" charset="0"/>
                <a:cs typeface="Times New Roman" panose="02020603050405020304" pitchFamily="18" charset="0"/>
              </a:rPr>
              <a:t>)</a:t>
            </a:r>
          </a:p>
        </p:txBody>
      </p:sp>
      <p:sp>
        <p:nvSpPr>
          <p:cNvPr id="29" name="Rounded Rectangle 5">
            <a:extLst>
              <a:ext uri="{FF2B5EF4-FFF2-40B4-BE49-F238E27FC236}">
                <a16:creationId xmlns:a16="http://schemas.microsoft.com/office/drawing/2014/main" xmlns="" id="{2E3D398C-5B91-4B3E-8F66-51BE3A3CBAD4}"/>
              </a:ext>
            </a:extLst>
          </p:cNvPr>
          <p:cNvSpPr>
            <a:spLocks/>
          </p:cNvSpPr>
          <p:nvPr/>
        </p:nvSpPr>
        <p:spPr bwMode="auto">
          <a:xfrm>
            <a:off x="5047737" y="2745785"/>
            <a:ext cx="1944216" cy="324000"/>
          </a:xfrm>
          <a:prstGeom prst="roundRect">
            <a:avLst/>
          </a:prstGeom>
          <a:solidFill>
            <a:srgbClr val="00A3AD"/>
          </a:solidFill>
          <a:ln w="31750">
            <a:noFill/>
            <a:round/>
            <a:headEnd/>
            <a:tailEnd/>
          </a:ln>
          <a:effectLst/>
        </p:spPr>
        <p:txBody>
          <a:bodyPr vert="horz" wrap="square" lIns="27000" tIns="27000" rIns="27000" bIns="27000" numCol="1" rtlCol="0" anchor="ctr" anchorCtr="0" compatLnSpc="1">
            <a:prstTxWarp prst="textNoShape">
              <a:avLst/>
            </a:prstTxWarp>
            <a:noAutofit/>
          </a:bodyPr>
          <a:lstStyle/>
          <a:p>
            <a:pPr algn="ctr" defTabSz="685800"/>
            <a:r>
              <a:rPr lang="hr-HR" sz="900" dirty="0">
                <a:solidFill>
                  <a:prstClr val="white"/>
                </a:solidFill>
                <a:latin typeface="Times New Roman" panose="02020603050405020304" pitchFamily="18" charset="0"/>
                <a:cs typeface="Times New Roman" panose="02020603050405020304" pitchFamily="18" charset="0"/>
              </a:rPr>
              <a:t>Razmotriti ponovno mjerenje</a:t>
            </a:r>
            <a:r>
              <a:rPr lang="en-GB" sz="900" dirty="0">
                <a:solidFill>
                  <a:prstClr val="white"/>
                </a:solidFill>
                <a:latin typeface="Times New Roman" panose="02020603050405020304" pitchFamily="18" charset="0"/>
                <a:cs typeface="Times New Roman" panose="02020603050405020304" pitchFamily="18" charset="0"/>
              </a:rPr>
              <a:t> sFlt-1/</a:t>
            </a:r>
            <a:r>
              <a:rPr lang="en-GB" sz="900" dirty="0" err="1">
                <a:solidFill>
                  <a:prstClr val="white"/>
                </a:solidFill>
                <a:latin typeface="Times New Roman" panose="02020603050405020304" pitchFamily="18" charset="0"/>
                <a:cs typeface="Times New Roman" panose="02020603050405020304" pitchFamily="18" charset="0"/>
              </a:rPr>
              <a:t>PlGF</a:t>
            </a:r>
            <a:r>
              <a:rPr lang="en-GB" sz="900" dirty="0">
                <a:solidFill>
                  <a:prstClr val="white"/>
                </a:solidFill>
                <a:latin typeface="Times New Roman" panose="02020603050405020304" pitchFamily="18" charset="0"/>
                <a:cs typeface="Times New Roman" panose="02020603050405020304" pitchFamily="18" charset="0"/>
              </a:rPr>
              <a:t> test</a:t>
            </a:r>
            <a:r>
              <a:rPr lang="hr-HR" sz="900" dirty="0">
                <a:solidFill>
                  <a:prstClr val="white"/>
                </a:solidFill>
                <a:latin typeface="Times New Roman" panose="02020603050405020304" pitchFamily="18" charset="0"/>
                <a:cs typeface="Times New Roman" panose="02020603050405020304" pitchFamily="18" charset="0"/>
              </a:rPr>
              <a:t>ova za 1-2 nedelje</a:t>
            </a:r>
            <a:r>
              <a:rPr lang="en-GB" sz="900" dirty="0">
                <a:solidFill>
                  <a:prstClr val="white"/>
                </a:solidFill>
                <a:latin typeface="Times New Roman" panose="02020603050405020304" pitchFamily="18" charset="0"/>
                <a:cs typeface="Times New Roman" panose="02020603050405020304" pitchFamily="18" charset="0"/>
              </a:rPr>
              <a:t> </a:t>
            </a:r>
            <a:endParaRPr lang="en-US" sz="900" dirty="0">
              <a:solidFill>
                <a:prstClr val="white"/>
              </a:solidFill>
              <a:latin typeface="Times New Roman" panose="02020603050405020304" pitchFamily="18" charset="0"/>
              <a:cs typeface="Times New Roman" panose="02020603050405020304" pitchFamily="18" charset="0"/>
            </a:endParaRPr>
          </a:p>
        </p:txBody>
      </p:sp>
      <p:sp>
        <p:nvSpPr>
          <p:cNvPr id="30" name="Rounded Rectangle 5">
            <a:extLst>
              <a:ext uri="{FF2B5EF4-FFF2-40B4-BE49-F238E27FC236}">
                <a16:creationId xmlns:a16="http://schemas.microsoft.com/office/drawing/2014/main" xmlns="" id="{31150152-EDCC-479F-AB5F-AF5A8D70495C}"/>
              </a:ext>
            </a:extLst>
          </p:cNvPr>
          <p:cNvSpPr>
            <a:spLocks/>
          </p:cNvSpPr>
          <p:nvPr/>
        </p:nvSpPr>
        <p:spPr bwMode="auto">
          <a:xfrm>
            <a:off x="948713" y="3126980"/>
            <a:ext cx="1674186" cy="324000"/>
          </a:xfrm>
          <a:prstGeom prst="roundRect">
            <a:avLst/>
          </a:prstGeom>
          <a:solidFill>
            <a:srgbClr val="00A3AD"/>
          </a:solidFill>
          <a:ln w="31750">
            <a:noFill/>
            <a:round/>
            <a:headEnd/>
            <a:tailEnd/>
          </a:ln>
          <a:effectLst/>
        </p:spPr>
        <p:txBody>
          <a:bodyPr vert="horz" wrap="square" lIns="27000" tIns="27000" rIns="27000" bIns="27000" numCol="1" rtlCol="0" anchor="ctr" anchorCtr="0" compatLnSpc="1">
            <a:prstTxWarp prst="textNoShape">
              <a:avLst/>
            </a:prstTxWarp>
            <a:noAutofit/>
          </a:bodyPr>
          <a:lstStyle/>
          <a:p>
            <a:pPr algn="ctr" defTabSz="685800"/>
            <a:r>
              <a:rPr lang="en-US" sz="1050" dirty="0">
                <a:solidFill>
                  <a:prstClr val="white"/>
                </a:solidFill>
                <a:latin typeface="Times New Roman" panose="02020603050405020304" pitchFamily="18" charset="0"/>
                <a:cs typeface="Times New Roman" panose="02020603050405020304" pitchFamily="18" charset="0"/>
              </a:rPr>
              <a:t>sFlt-1/</a:t>
            </a:r>
            <a:r>
              <a:rPr lang="en-US" sz="1050" dirty="0" err="1">
                <a:solidFill>
                  <a:prstClr val="white"/>
                </a:solidFill>
                <a:latin typeface="Times New Roman" panose="02020603050405020304" pitchFamily="18" charset="0"/>
                <a:cs typeface="Times New Roman" panose="02020603050405020304" pitchFamily="18" charset="0"/>
              </a:rPr>
              <a:t>PlGF</a:t>
            </a:r>
            <a:r>
              <a:rPr lang="en-US" sz="1050" dirty="0">
                <a:solidFill>
                  <a:prstClr val="white"/>
                </a:solidFill>
                <a:latin typeface="Times New Roman" panose="02020603050405020304" pitchFamily="18" charset="0"/>
                <a:cs typeface="Times New Roman" panose="02020603050405020304" pitchFamily="18" charset="0"/>
              </a:rPr>
              <a:t> </a:t>
            </a:r>
            <a:r>
              <a:rPr lang="hr-HR" sz="1050" dirty="0">
                <a:solidFill>
                  <a:prstClr val="white"/>
                </a:solidFill>
                <a:latin typeface="Times New Roman" panose="02020603050405020304" pitchFamily="18" charset="0"/>
                <a:cs typeface="Times New Roman" panose="02020603050405020304" pitchFamily="18" charset="0"/>
              </a:rPr>
              <a:t>odnos</a:t>
            </a:r>
            <a:r>
              <a:rPr lang="en-US" sz="1050" dirty="0">
                <a:solidFill>
                  <a:prstClr val="white"/>
                </a:solidFill>
                <a:latin typeface="Times New Roman" panose="02020603050405020304" pitchFamily="18" charset="0"/>
                <a:cs typeface="Times New Roman" panose="02020603050405020304" pitchFamily="18" charset="0"/>
              </a:rPr>
              <a:t> </a:t>
            </a:r>
            <a:r>
              <a:rPr lang="en-GB" sz="1050" dirty="0">
                <a:solidFill>
                  <a:prstClr val="white"/>
                </a:solidFill>
                <a:latin typeface="Times New Roman" panose="02020603050405020304" pitchFamily="18" charset="0"/>
                <a:cs typeface="Times New Roman" panose="02020603050405020304" pitchFamily="18" charset="0"/>
              </a:rPr>
              <a:t>38–110</a:t>
            </a:r>
          </a:p>
          <a:p>
            <a:pPr algn="ctr" defTabSz="685800"/>
            <a:r>
              <a:rPr lang="en-GB" sz="1050" dirty="0">
                <a:solidFill>
                  <a:prstClr val="white"/>
                </a:solidFill>
                <a:latin typeface="Times New Roman" panose="02020603050405020304" pitchFamily="18" charset="0"/>
                <a:cs typeface="Times New Roman" panose="02020603050405020304" pitchFamily="18" charset="0"/>
              </a:rPr>
              <a:t>(</a:t>
            </a:r>
            <a:r>
              <a:rPr lang="en-US" sz="1050" dirty="0">
                <a:solidFill>
                  <a:prstClr val="white"/>
                </a:solidFill>
                <a:latin typeface="Times New Roman" panose="02020603050405020304" pitchFamily="18" charset="0"/>
                <a:cs typeface="Times New Roman" panose="02020603050405020304" pitchFamily="18" charset="0"/>
              </a:rPr>
              <a:t>≥34 </a:t>
            </a:r>
            <a:r>
              <a:rPr lang="hr-HR" sz="1050" dirty="0">
                <a:solidFill>
                  <a:prstClr val="white"/>
                </a:solidFill>
                <a:latin typeface="Times New Roman" panose="02020603050405020304" pitchFamily="18" charset="0"/>
                <a:cs typeface="Times New Roman" panose="02020603050405020304" pitchFamily="18" charset="0"/>
              </a:rPr>
              <a:t>nedelje</a:t>
            </a:r>
            <a:r>
              <a:rPr lang="en-US" sz="1050" dirty="0">
                <a:solidFill>
                  <a:prstClr val="white"/>
                </a:solidFill>
                <a:latin typeface="Times New Roman" panose="02020603050405020304" pitchFamily="18" charset="0"/>
                <a:cs typeface="Times New Roman" panose="02020603050405020304" pitchFamily="18" charset="0"/>
              </a:rPr>
              <a:t>)</a:t>
            </a:r>
          </a:p>
        </p:txBody>
      </p:sp>
      <p:sp>
        <p:nvSpPr>
          <p:cNvPr id="31" name="Rounded Rectangle 5">
            <a:extLst>
              <a:ext uri="{FF2B5EF4-FFF2-40B4-BE49-F238E27FC236}">
                <a16:creationId xmlns:a16="http://schemas.microsoft.com/office/drawing/2014/main" xmlns="" id="{CFB0793A-7572-4E86-845F-7E39A54941E1}"/>
              </a:ext>
            </a:extLst>
          </p:cNvPr>
          <p:cNvSpPr>
            <a:spLocks/>
          </p:cNvSpPr>
          <p:nvPr/>
        </p:nvSpPr>
        <p:spPr bwMode="auto">
          <a:xfrm>
            <a:off x="3031228" y="3126980"/>
            <a:ext cx="1674186" cy="324000"/>
          </a:xfrm>
          <a:prstGeom prst="roundRect">
            <a:avLst/>
          </a:prstGeom>
          <a:solidFill>
            <a:srgbClr val="00A3AD"/>
          </a:solidFill>
          <a:ln w="31750">
            <a:noFill/>
            <a:round/>
            <a:headEnd/>
            <a:tailEnd/>
          </a:ln>
          <a:effectLst/>
        </p:spPr>
        <p:txBody>
          <a:bodyPr vert="horz" wrap="square" lIns="27000" tIns="27000" rIns="27000" bIns="27000" numCol="1" rtlCol="0" anchor="ctr" anchorCtr="0" compatLnSpc="1">
            <a:prstTxWarp prst="textNoShape">
              <a:avLst/>
            </a:prstTxWarp>
            <a:noAutofit/>
          </a:bodyPr>
          <a:lstStyle/>
          <a:p>
            <a:pPr algn="ctr" defTabSz="685800"/>
            <a:r>
              <a:rPr lang="en-GB" sz="1050" dirty="0" err="1">
                <a:solidFill>
                  <a:prstClr val="white"/>
                </a:solidFill>
                <a:latin typeface="Times New Roman" panose="02020603050405020304" pitchFamily="18" charset="0"/>
                <a:cs typeface="Times New Roman" panose="02020603050405020304" pitchFamily="18" charset="0"/>
              </a:rPr>
              <a:t>Sug</a:t>
            </a:r>
            <a:r>
              <a:rPr lang="hr-HR" sz="1050" dirty="0">
                <a:solidFill>
                  <a:prstClr val="white"/>
                </a:solidFill>
                <a:latin typeface="Times New Roman" panose="02020603050405020304" pitchFamily="18" charset="0"/>
                <a:cs typeface="Times New Roman" panose="02020603050405020304" pitchFamily="18" charset="0"/>
              </a:rPr>
              <a:t>eriše nadolazak </a:t>
            </a:r>
            <a:r>
              <a:rPr lang="en-GB" sz="1050" dirty="0">
                <a:solidFill>
                  <a:prstClr val="white"/>
                </a:solidFill>
                <a:latin typeface="Times New Roman" panose="02020603050405020304" pitchFamily="18" charset="0"/>
                <a:cs typeface="Times New Roman" panose="02020603050405020304" pitchFamily="18" charset="0"/>
              </a:rPr>
              <a:t>placental</a:t>
            </a:r>
            <a:r>
              <a:rPr lang="hr-HR" sz="1050" dirty="0">
                <a:solidFill>
                  <a:prstClr val="white"/>
                </a:solidFill>
                <a:latin typeface="Times New Roman" panose="02020603050405020304" pitchFamily="18" charset="0"/>
                <a:cs typeface="Times New Roman" panose="02020603050405020304" pitchFamily="18" charset="0"/>
              </a:rPr>
              <a:t>ne</a:t>
            </a:r>
            <a:r>
              <a:rPr lang="en-GB" sz="1050" dirty="0">
                <a:solidFill>
                  <a:prstClr val="white"/>
                </a:solidFill>
                <a:latin typeface="Times New Roman" panose="02020603050405020304" pitchFamily="18" charset="0"/>
                <a:cs typeface="Times New Roman" panose="02020603050405020304" pitchFamily="18" charset="0"/>
              </a:rPr>
              <a:t> d</a:t>
            </a:r>
            <a:r>
              <a:rPr lang="hr-HR" sz="1050" dirty="0" smtClean="0">
                <a:solidFill>
                  <a:prstClr val="white"/>
                </a:solidFill>
                <a:latin typeface="Times New Roman" panose="02020603050405020304" pitchFamily="18" charset="0"/>
                <a:cs typeface="Times New Roman" panose="02020603050405020304" pitchFamily="18" charset="0"/>
              </a:rPr>
              <a:t>u</a:t>
            </a:r>
            <a:r>
              <a:rPr lang="en-GB" sz="1050" dirty="0" err="1" smtClean="0">
                <a:solidFill>
                  <a:prstClr val="white"/>
                </a:solidFill>
                <a:latin typeface="Times New Roman" panose="02020603050405020304" pitchFamily="18" charset="0"/>
                <a:cs typeface="Times New Roman" panose="02020603050405020304" pitchFamily="18" charset="0"/>
              </a:rPr>
              <a:t>sfun</a:t>
            </a:r>
            <a:r>
              <a:rPr lang="hr-HR" sz="1050" dirty="0">
                <a:solidFill>
                  <a:prstClr val="white"/>
                </a:solidFill>
                <a:latin typeface="Times New Roman" panose="02020603050405020304" pitchFamily="18" charset="0"/>
                <a:cs typeface="Times New Roman" panose="02020603050405020304" pitchFamily="18" charset="0"/>
              </a:rPr>
              <a:t>cije</a:t>
            </a:r>
            <a:endParaRPr lang="en-US" sz="1050" dirty="0">
              <a:solidFill>
                <a:prstClr val="white"/>
              </a:solidFill>
              <a:latin typeface="Times New Roman" panose="02020603050405020304" pitchFamily="18" charset="0"/>
              <a:cs typeface="Times New Roman" panose="02020603050405020304" pitchFamily="18" charset="0"/>
            </a:endParaRPr>
          </a:p>
        </p:txBody>
      </p:sp>
      <p:sp>
        <p:nvSpPr>
          <p:cNvPr id="32" name="Rounded Rectangle 5">
            <a:extLst>
              <a:ext uri="{FF2B5EF4-FFF2-40B4-BE49-F238E27FC236}">
                <a16:creationId xmlns:a16="http://schemas.microsoft.com/office/drawing/2014/main" xmlns="" id="{D393A381-3F52-4BDB-B83A-E8E1E2EABCA7}"/>
              </a:ext>
            </a:extLst>
          </p:cNvPr>
          <p:cNvSpPr>
            <a:spLocks/>
          </p:cNvSpPr>
          <p:nvPr/>
        </p:nvSpPr>
        <p:spPr bwMode="auto">
          <a:xfrm>
            <a:off x="5039139" y="3126980"/>
            <a:ext cx="1952814" cy="279658"/>
          </a:xfrm>
          <a:prstGeom prst="roundRect">
            <a:avLst/>
          </a:prstGeom>
          <a:solidFill>
            <a:srgbClr val="00A3AD"/>
          </a:solidFill>
          <a:ln w="31750">
            <a:noFill/>
            <a:round/>
            <a:headEnd/>
            <a:tailEnd/>
          </a:ln>
          <a:effectLst/>
        </p:spPr>
        <p:txBody>
          <a:bodyPr vert="horz" wrap="square" lIns="27000" tIns="27000" rIns="27000" bIns="27000" numCol="1" rtlCol="0" anchor="ctr" anchorCtr="0" compatLnSpc="1">
            <a:prstTxWarp prst="textNoShape">
              <a:avLst/>
            </a:prstTxWarp>
            <a:noAutofit/>
          </a:bodyPr>
          <a:lstStyle/>
          <a:p>
            <a:pPr algn="ctr" defTabSz="685800"/>
            <a:r>
              <a:rPr lang="hr-HR" sz="900" dirty="0">
                <a:solidFill>
                  <a:prstClr val="white"/>
                </a:solidFill>
                <a:latin typeface="Times New Roman" panose="02020603050405020304" pitchFamily="18" charset="0"/>
                <a:cs typeface="Times New Roman" panose="02020603050405020304" pitchFamily="18" charset="0"/>
              </a:rPr>
              <a:t>Razmotriti raniju</a:t>
            </a:r>
            <a:r>
              <a:rPr lang="en-GB" sz="900" dirty="0">
                <a:solidFill>
                  <a:prstClr val="white"/>
                </a:solidFill>
                <a:latin typeface="Times New Roman" panose="02020603050405020304" pitchFamily="18" charset="0"/>
                <a:cs typeface="Times New Roman" panose="02020603050405020304" pitchFamily="18" charset="0"/>
              </a:rPr>
              <a:t> </a:t>
            </a:r>
            <a:r>
              <a:rPr lang="en-GB" sz="900" dirty="0" err="1">
                <a:solidFill>
                  <a:prstClr val="white"/>
                </a:solidFill>
                <a:latin typeface="Times New Roman" panose="02020603050405020304" pitchFamily="18" charset="0"/>
                <a:cs typeface="Times New Roman" panose="02020603050405020304" pitchFamily="18" charset="0"/>
              </a:rPr>
              <a:t>ciljnu</a:t>
            </a:r>
            <a:r>
              <a:rPr lang="en-GB" sz="900" dirty="0">
                <a:solidFill>
                  <a:prstClr val="white"/>
                </a:solidFill>
                <a:latin typeface="Times New Roman" panose="02020603050405020304" pitchFamily="18" charset="0"/>
                <a:cs typeface="Times New Roman" panose="02020603050405020304" pitchFamily="18" charset="0"/>
              </a:rPr>
              <a:t> </a:t>
            </a:r>
            <a:r>
              <a:rPr lang="en-GB" sz="900" dirty="0" err="1">
                <a:solidFill>
                  <a:prstClr val="white"/>
                </a:solidFill>
                <a:latin typeface="Times New Roman" panose="02020603050405020304" pitchFamily="18" charset="0"/>
                <a:cs typeface="Times New Roman" panose="02020603050405020304" pitchFamily="18" charset="0"/>
              </a:rPr>
              <a:t>nedelju</a:t>
            </a:r>
            <a:r>
              <a:rPr lang="en-GB" sz="900" dirty="0">
                <a:solidFill>
                  <a:prstClr val="white"/>
                </a:solidFill>
                <a:latin typeface="Times New Roman" panose="02020603050405020304" pitchFamily="18" charset="0"/>
                <a:cs typeface="Times New Roman" panose="02020603050405020304" pitchFamily="18" charset="0"/>
              </a:rPr>
              <a:t> za</a:t>
            </a:r>
            <a:r>
              <a:rPr lang="hr-HR" sz="900" dirty="0">
                <a:solidFill>
                  <a:prstClr val="white"/>
                </a:solidFill>
                <a:latin typeface="Times New Roman" panose="02020603050405020304" pitchFamily="18" charset="0"/>
                <a:cs typeface="Times New Roman" panose="02020603050405020304" pitchFamily="18" charset="0"/>
              </a:rPr>
              <a:t> indukciju porođaja</a:t>
            </a:r>
            <a:endParaRPr lang="en-US" sz="900" dirty="0">
              <a:solidFill>
                <a:prstClr val="white"/>
              </a:solidFill>
              <a:latin typeface="Times New Roman" panose="02020603050405020304" pitchFamily="18" charset="0"/>
              <a:cs typeface="Times New Roman" panose="02020603050405020304" pitchFamily="18" charset="0"/>
            </a:endParaRPr>
          </a:p>
        </p:txBody>
      </p:sp>
      <p:sp>
        <p:nvSpPr>
          <p:cNvPr id="33" name="Rounded Rectangle 5">
            <a:extLst>
              <a:ext uri="{FF2B5EF4-FFF2-40B4-BE49-F238E27FC236}">
                <a16:creationId xmlns:a16="http://schemas.microsoft.com/office/drawing/2014/main" xmlns="" id="{FA42E87E-AF9A-431B-9E6D-E0C1D1634749}"/>
              </a:ext>
            </a:extLst>
          </p:cNvPr>
          <p:cNvSpPr>
            <a:spLocks/>
          </p:cNvSpPr>
          <p:nvPr/>
        </p:nvSpPr>
        <p:spPr bwMode="auto">
          <a:xfrm>
            <a:off x="948713" y="3623003"/>
            <a:ext cx="1674186" cy="324000"/>
          </a:xfrm>
          <a:prstGeom prst="roundRect">
            <a:avLst/>
          </a:prstGeom>
          <a:solidFill>
            <a:srgbClr val="0066CC"/>
          </a:solidFill>
          <a:ln w="38100">
            <a:solidFill>
              <a:srgbClr val="EF3340"/>
            </a:solidFill>
            <a:round/>
            <a:headEnd/>
            <a:tailEnd/>
          </a:ln>
          <a:effectLst/>
        </p:spPr>
        <p:txBody>
          <a:bodyPr vert="horz" wrap="square" lIns="27000" tIns="27000" rIns="27000" bIns="27000" numCol="1" rtlCol="0" anchor="ctr" anchorCtr="0" compatLnSpc="1">
            <a:prstTxWarp prst="textNoShape">
              <a:avLst/>
            </a:prstTxWarp>
            <a:noAutofit/>
          </a:bodyPr>
          <a:lstStyle/>
          <a:p>
            <a:pPr algn="ctr" defTabSz="685800"/>
            <a:r>
              <a:rPr lang="en-US" sz="1050" dirty="0">
                <a:solidFill>
                  <a:prstClr val="white"/>
                </a:solidFill>
                <a:latin typeface="Times New Roman" panose="02020603050405020304" pitchFamily="18" charset="0"/>
                <a:cs typeface="Times New Roman" panose="02020603050405020304" pitchFamily="18" charset="0"/>
              </a:rPr>
              <a:t>sFlt-1/</a:t>
            </a:r>
            <a:r>
              <a:rPr lang="en-US" sz="1050" dirty="0" err="1">
                <a:solidFill>
                  <a:prstClr val="white"/>
                </a:solidFill>
                <a:latin typeface="Times New Roman" panose="02020603050405020304" pitchFamily="18" charset="0"/>
                <a:cs typeface="Times New Roman" panose="02020603050405020304" pitchFamily="18" charset="0"/>
              </a:rPr>
              <a:t>PlGF</a:t>
            </a:r>
            <a:r>
              <a:rPr lang="en-US" sz="1050" dirty="0">
                <a:solidFill>
                  <a:prstClr val="white"/>
                </a:solidFill>
                <a:latin typeface="Times New Roman" panose="02020603050405020304" pitchFamily="18" charset="0"/>
                <a:cs typeface="Times New Roman" panose="02020603050405020304" pitchFamily="18" charset="0"/>
              </a:rPr>
              <a:t> </a:t>
            </a:r>
            <a:r>
              <a:rPr lang="hr-HR" sz="1050" dirty="0">
                <a:solidFill>
                  <a:prstClr val="white"/>
                </a:solidFill>
                <a:latin typeface="Times New Roman" panose="02020603050405020304" pitchFamily="18" charset="0"/>
                <a:cs typeface="Times New Roman" panose="02020603050405020304" pitchFamily="18" charset="0"/>
              </a:rPr>
              <a:t>odnos</a:t>
            </a:r>
            <a:r>
              <a:rPr lang="en-US" sz="1050" dirty="0">
                <a:solidFill>
                  <a:prstClr val="white"/>
                </a:solidFill>
                <a:latin typeface="Times New Roman" panose="02020603050405020304" pitchFamily="18" charset="0"/>
                <a:cs typeface="Times New Roman" panose="02020603050405020304" pitchFamily="18" charset="0"/>
              </a:rPr>
              <a:t> &gt;</a:t>
            </a:r>
            <a:r>
              <a:rPr lang="en-GB" sz="1050" dirty="0">
                <a:solidFill>
                  <a:prstClr val="white"/>
                </a:solidFill>
                <a:latin typeface="Times New Roman" panose="02020603050405020304" pitchFamily="18" charset="0"/>
                <a:cs typeface="Times New Roman" panose="02020603050405020304" pitchFamily="18" charset="0"/>
              </a:rPr>
              <a:t>85</a:t>
            </a:r>
            <a:endParaRPr lang="en-US" sz="1050" dirty="0">
              <a:solidFill>
                <a:prstClr val="white"/>
              </a:solidFill>
              <a:latin typeface="Times New Roman" panose="02020603050405020304" pitchFamily="18" charset="0"/>
              <a:cs typeface="Times New Roman" panose="02020603050405020304" pitchFamily="18" charset="0"/>
            </a:endParaRPr>
          </a:p>
          <a:p>
            <a:pPr algn="ctr" defTabSz="685800"/>
            <a:r>
              <a:rPr lang="en-US" sz="1050" dirty="0">
                <a:solidFill>
                  <a:prstClr val="white"/>
                </a:solidFill>
                <a:latin typeface="Times New Roman" panose="02020603050405020304" pitchFamily="18" charset="0"/>
                <a:cs typeface="Times New Roman" panose="02020603050405020304" pitchFamily="18" charset="0"/>
              </a:rPr>
              <a:t>(&lt;34 </a:t>
            </a:r>
            <a:r>
              <a:rPr lang="hr-HR" sz="1050" dirty="0">
                <a:solidFill>
                  <a:prstClr val="white"/>
                </a:solidFill>
                <a:latin typeface="Times New Roman" panose="02020603050405020304" pitchFamily="18" charset="0"/>
                <a:cs typeface="Times New Roman" panose="02020603050405020304" pitchFamily="18" charset="0"/>
              </a:rPr>
              <a:t>nedelje</a:t>
            </a:r>
            <a:r>
              <a:rPr lang="en-US" sz="1050" dirty="0">
                <a:solidFill>
                  <a:prstClr val="white"/>
                </a:solidFill>
                <a:latin typeface="Times New Roman" panose="02020603050405020304" pitchFamily="18" charset="0"/>
                <a:cs typeface="Times New Roman" panose="02020603050405020304" pitchFamily="18" charset="0"/>
              </a:rPr>
              <a:t>)</a:t>
            </a:r>
          </a:p>
        </p:txBody>
      </p:sp>
      <p:sp>
        <p:nvSpPr>
          <p:cNvPr id="34" name="Rounded Rectangle 5">
            <a:extLst>
              <a:ext uri="{FF2B5EF4-FFF2-40B4-BE49-F238E27FC236}">
                <a16:creationId xmlns:a16="http://schemas.microsoft.com/office/drawing/2014/main" xmlns="" id="{0B1B97DB-68EC-4FBF-8F39-07EC7FE347D5}"/>
              </a:ext>
            </a:extLst>
          </p:cNvPr>
          <p:cNvSpPr>
            <a:spLocks/>
          </p:cNvSpPr>
          <p:nvPr/>
        </p:nvSpPr>
        <p:spPr bwMode="auto">
          <a:xfrm>
            <a:off x="948713" y="4013489"/>
            <a:ext cx="1674186" cy="324000"/>
          </a:xfrm>
          <a:prstGeom prst="roundRect">
            <a:avLst/>
          </a:prstGeom>
          <a:solidFill>
            <a:srgbClr val="0066CC"/>
          </a:solidFill>
          <a:ln w="38100">
            <a:solidFill>
              <a:srgbClr val="EF3340"/>
            </a:solidFill>
            <a:round/>
            <a:headEnd/>
            <a:tailEnd/>
          </a:ln>
          <a:effectLst/>
        </p:spPr>
        <p:txBody>
          <a:bodyPr vert="horz" wrap="square" lIns="27000" tIns="27000" rIns="27000" bIns="27000" numCol="1" rtlCol="0" anchor="ctr" anchorCtr="0" compatLnSpc="1">
            <a:prstTxWarp prst="textNoShape">
              <a:avLst/>
            </a:prstTxWarp>
            <a:noAutofit/>
          </a:bodyPr>
          <a:lstStyle/>
          <a:p>
            <a:pPr algn="ctr" defTabSz="685800"/>
            <a:r>
              <a:rPr lang="en-US" sz="1050" dirty="0">
                <a:solidFill>
                  <a:prstClr val="white"/>
                </a:solidFill>
                <a:latin typeface="Times New Roman" panose="02020603050405020304" pitchFamily="18" charset="0"/>
                <a:cs typeface="Times New Roman" panose="02020603050405020304" pitchFamily="18" charset="0"/>
              </a:rPr>
              <a:t>sFlt-1/</a:t>
            </a:r>
            <a:r>
              <a:rPr lang="en-US" sz="1050" dirty="0" err="1">
                <a:solidFill>
                  <a:prstClr val="white"/>
                </a:solidFill>
                <a:latin typeface="Times New Roman" panose="02020603050405020304" pitchFamily="18" charset="0"/>
                <a:cs typeface="Times New Roman" panose="02020603050405020304" pitchFamily="18" charset="0"/>
              </a:rPr>
              <a:t>PlGF</a:t>
            </a:r>
            <a:r>
              <a:rPr lang="en-US" sz="1050" dirty="0">
                <a:solidFill>
                  <a:prstClr val="white"/>
                </a:solidFill>
                <a:latin typeface="Times New Roman" panose="02020603050405020304" pitchFamily="18" charset="0"/>
                <a:cs typeface="Times New Roman" panose="02020603050405020304" pitchFamily="18" charset="0"/>
              </a:rPr>
              <a:t> </a:t>
            </a:r>
            <a:r>
              <a:rPr lang="hr-HR" sz="1050" dirty="0">
                <a:solidFill>
                  <a:prstClr val="white"/>
                </a:solidFill>
                <a:latin typeface="Times New Roman" panose="02020603050405020304" pitchFamily="18" charset="0"/>
                <a:cs typeface="Times New Roman" panose="02020603050405020304" pitchFamily="18" charset="0"/>
              </a:rPr>
              <a:t>odnos</a:t>
            </a:r>
            <a:r>
              <a:rPr lang="en-US" sz="1050" dirty="0">
                <a:solidFill>
                  <a:prstClr val="white"/>
                </a:solidFill>
                <a:latin typeface="Times New Roman" panose="02020603050405020304" pitchFamily="18" charset="0"/>
                <a:cs typeface="Times New Roman" panose="02020603050405020304" pitchFamily="18" charset="0"/>
              </a:rPr>
              <a:t> &gt;</a:t>
            </a:r>
            <a:r>
              <a:rPr lang="en-GB" sz="1050" dirty="0">
                <a:solidFill>
                  <a:prstClr val="white"/>
                </a:solidFill>
                <a:latin typeface="Times New Roman" panose="02020603050405020304" pitchFamily="18" charset="0"/>
                <a:cs typeface="Times New Roman" panose="02020603050405020304" pitchFamily="18" charset="0"/>
              </a:rPr>
              <a:t>110</a:t>
            </a:r>
            <a:endParaRPr lang="en-US" sz="1050" dirty="0">
              <a:solidFill>
                <a:prstClr val="white"/>
              </a:solidFill>
              <a:latin typeface="Times New Roman" panose="02020603050405020304" pitchFamily="18" charset="0"/>
              <a:cs typeface="Times New Roman" panose="02020603050405020304" pitchFamily="18" charset="0"/>
            </a:endParaRPr>
          </a:p>
          <a:p>
            <a:pPr algn="ctr" defTabSz="685800"/>
            <a:r>
              <a:rPr lang="en-US" sz="1050" dirty="0">
                <a:solidFill>
                  <a:prstClr val="white"/>
                </a:solidFill>
                <a:latin typeface="Times New Roman" panose="02020603050405020304" pitchFamily="18" charset="0"/>
                <a:cs typeface="Times New Roman" panose="02020603050405020304" pitchFamily="18" charset="0"/>
              </a:rPr>
              <a:t>(≥34 </a:t>
            </a:r>
            <a:r>
              <a:rPr lang="hr-HR" sz="1050" dirty="0">
                <a:solidFill>
                  <a:prstClr val="white"/>
                </a:solidFill>
                <a:latin typeface="Times New Roman" panose="02020603050405020304" pitchFamily="18" charset="0"/>
                <a:cs typeface="Times New Roman" panose="02020603050405020304" pitchFamily="18" charset="0"/>
              </a:rPr>
              <a:t>nedelje</a:t>
            </a:r>
            <a:r>
              <a:rPr lang="en-US" sz="1050" dirty="0">
                <a:solidFill>
                  <a:prstClr val="white"/>
                </a:solidFill>
                <a:latin typeface="Times New Roman" panose="02020603050405020304" pitchFamily="18" charset="0"/>
                <a:cs typeface="Times New Roman" panose="02020603050405020304" pitchFamily="18" charset="0"/>
              </a:rPr>
              <a:t>)</a:t>
            </a:r>
          </a:p>
        </p:txBody>
      </p:sp>
      <p:sp>
        <p:nvSpPr>
          <p:cNvPr id="35" name="Rounded Rectangle 5">
            <a:extLst>
              <a:ext uri="{FF2B5EF4-FFF2-40B4-BE49-F238E27FC236}">
                <a16:creationId xmlns:a16="http://schemas.microsoft.com/office/drawing/2014/main" xmlns="" id="{546BBBE4-5738-475C-A5F2-E5C9E1103036}"/>
              </a:ext>
            </a:extLst>
          </p:cNvPr>
          <p:cNvSpPr>
            <a:spLocks/>
          </p:cNvSpPr>
          <p:nvPr/>
        </p:nvSpPr>
        <p:spPr bwMode="auto">
          <a:xfrm>
            <a:off x="948713" y="4506349"/>
            <a:ext cx="1674186" cy="324000"/>
          </a:xfrm>
          <a:prstGeom prst="roundRect">
            <a:avLst/>
          </a:prstGeom>
          <a:solidFill>
            <a:srgbClr val="003B5C"/>
          </a:solidFill>
          <a:ln w="38100">
            <a:solidFill>
              <a:srgbClr val="EF3340"/>
            </a:solidFill>
            <a:round/>
            <a:headEnd/>
            <a:tailEnd/>
          </a:ln>
          <a:effectLst/>
        </p:spPr>
        <p:txBody>
          <a:bodyPr vert="horz" wrap="square" lIns="27000" tIns="27000" rIns="27000" bIns="27000" numCol="1" rtlCol="0" anchor="ctr" anchorCtr="0" compatLnSpc="1">
            <a:prstTxWarp prst="textNoShape">
              <a:avLst/>
            </a:prstTxWarp>
            <a:noAutofit/>
          </a:bodyPr>
          <a:lstStyle/>
          <a:p>
            <a:pPr algn="ctr" defTabSz="685800"/>
            <a:r>
              <a:rPr lang="en-US" sz="1050" dirty="0">
                <a:solidFill>
                  <a:prstClr val="white"/>
                </a:solidFill>
                <a:latin typeface="Times New Roman" panose="02020603050405020304" pitchFamily="18" charset="0"/>
                <a:cs typeface="Times New Roman" panose="02020603050405020304" pitchFamily="18" charset="0"/>
              </a:rPr>
              <a:t>sFlt-1/</a:t>
            </a:r>
            <a:r>
              <a:rPr lang="en-US" sz="1050" dirty="0" err="1">
                <a:solidFill>
                  <a:prstClr val="white"/>
                </a:solidFill>
                <a:latin typeface="Times New Roman" panose="02020603050405020304" pitchFamily="18" charset="0"/>
                <a:cs typeface="Times New Roman" panose="02020603050405020304" pitchFamily="18" charset="0"/>
              </a:rPr>
              <a:t>PlGF</a:t>
            </a:r>
            <a:r>
              <a:rPr lang="en-US" sz="1050" dirty="0">
                <a:solidFill>
                  <a:prstClr val="white"/>
                </a:solidFill>
                <a:latin typeface="Times New Roman" panose="02020603050405020304" pitchFamily="18" charset="0"/>
                <a:cs typeface="Times New Roman" panose="02020603050405020304" pitchFamily="18" charset="0"/>
              </a:rPr>
              <a:t> </a:t>
            </a:r>
            <a:r>
              <a:rPr lang="hr-HR" sz="1050" dirty="0">
                <a:solidFill>
                  <a:prstClr val="white"/>
                </a:solidFill>
                <a:latin typeface="Times New Roman" panose="02020603050405020304" pitchFamily="18" charset="0"/>
                <a:cs typeface="Times New Roman" panose="02020603050405020304" pitchFamily="18" charset="0"/>
              </a:rPr>
              <a:t>odnos</a:t>
            </a:r>
            <a:r>
              <a:rPr lang="en-US" sz="1050" dirty="0">
                <a:solidFill>
                  <a:prstClr val="white"/>
                </a:solidFill>
                <a:latin typeface="Times New Roman" panose="02020603050405020304" pitchFamily="18" charset="0"/>
                <a:cs typeface="Times New Roman" panose="02020603050405020304" pitchFamily="18" charset="0"/>
              </a:rPr>
              <a:t> &gt;</a:t>
            </a:r>
            <a:r>
              <a:rPr lang="en-GB" sz="1050" dirty="0">
                <a:solidFill>
                  <a:prstClr val="white"/>
                </a:solidFill>
                <a:latin typeface="Times New Roman" panose="02020603050405020304" pitchFamily="18" charset="0"/>
                <a:cs typeface="Times New Roman" panose="02020603050405020304" pitchFamily="18" charset="0"/>
              </a:rPr>
              <a:t>655</a:t>
            </a:r>
            <a:endParaRPr lang="en-US" sz="1050" dirty="0">
              <a:solidFill>
                <a:prstClr val="white"/>
              </a:solidFill>
              <a:latin typeface="Times New Roman" panose="02020603050405020304" pitchFamily="18" charset="0"/>
              <a:cs typeface="Times New Roman" panose="02020603050405020304" pitchFamily="18" charset="0"/>
            </a:endParaRPr>
          </a:p>
          <a:p>
            <a:pPr algn="ctr" defTabSz="685800"/>
            <a:r>
              <a:rPr lang="en-US" sz="1050" dirty="0">
                <a:solidFill>
                  <a:prstClr val="white"/>
                </a:solidFill>
                <a:latin typeface="Times New Roman" panose="02020603050405020304" pitchFamily="18" charset="0"/>
                <a:cs typeface="Times New Roman" panose="02020603050405020304" pitchFamily="18" charset="0"/>
              </a:rPr>
              <a:t>(&lt;34 </a:t>
            </a:r>
            <a:r>
              <a:rPr lang="hr-HR" sz="1050" dirty="0">
                <a:solidFill>
                  <a:prstClr val="white"/>
                </a:solidFill>
                <a:latin typeface="Times New Roman" panose="02020603050405020304" pitchFamily="18" charset="0"/>
                <a:cs typeface="Times New Roman" panose="02020603050405020304" pitchFamily="18" charset="0"/>
              </a:rPr>
              <a:t>nedelja</a:t>
            </a:r>
            <a:r>
              <a:rPr lang="en-US" sz="1050" dirty="0">
                <a:solidFill>
                  <a:prstClr val="white"/>
                </a:solidFill>
                <a:latin typeface="Times New Roman" panose="02020603050405020304" pitchFamily="18" charset="0"/>
                <a:cs typeface="Times New Roman" panose="02020603050405020304" pitchFamily="18" charset="0"/>
              </a:rPr>
              <a:t>)</a:t>
            </a:r>
          </a:p>
        </p:txBody>
      </p:sp>
      <p:sp>
        <p:nvSpPr>
          <p:cNvPr id="36" name="Rounded Rectangle 5">
            <a:extLst>
              <a:ext uri="{FF2B5EF4-FFF2-40B4-BE49-F238E27FC236}">
                <a16:creationId xmlns:a16="http://schemas.microsoft.com/office/drawing/2014/main" xmlns="" id="{2274708C-D71B-44F9-B3BE-32D8FD44B1BB}"/>
              </a:ext>
            </a:extLst>
          </p:cNvPr>
          <p:cNvSpPr>
            <a:spLocks/>
          </p:cNvSpPr>
          <p:nvPr/>
        </p:nvSpPr>
        <p:spPr bwMode="auto">
          <a:xfrm>
            <a:off x="948713" y="4886018"/>
            <a:ext cx="1674186" cy="324000"/>
          </a:xfrm>
          <a:prstGeom prst="roundRect">
            <a:avLst/>
          </a:prstGeom>
          <a:solidFill>
            <a:srgbClr val="003B5C"/>
          </a:solidFill>
          <a:ln w="38100">
            <a:solidFill>
              <a:srgbClr val="EF3340"/>
            </a:solidFill>
            <a:round/>
            <a:headEnd/>
            <a:tailEnd/>
          </a:ln>
          <a:effectLst/>
        </p:spPr>
        <p:txBody>
          <a:bodyPr vert="horz" wrap="square" lIns="27000" tIns="27000" rIns="27000" bIns="27000" numCol="1" rtlCol="0" anchor="ctr" anchorCtr="0" compatLnSpc="1">
            <a:prstTxWarp prst="textNoShape">
              <a:avLst/>
            </a:prstTxWarp>
            <a:noAutofit/>
          </a:bodyPr>
          <a:lstStyle/>
          <a:p>
            <a:pPr algn="ctr" defTabSz="685800"/>
            <a:r>
              <a:rPr lang="en-US" sz="1050" dirty="0">
                <a:solidFill>
                  <a:prstClr val="white"/>
                </a:solidFill>
                <a:latin typeface="Times New Roman" panose="02020603050405020304" pitchFamily="18" charset="0"/>
                <a:cs typeface="Times New Roman" panose="02020603050405020304" pitchFamily="18" charset="0"/>
              </a:rPr>
              <a:t>sFlt-1/</a:t>
            </a:r>
            <a:r>
              <a:rPr lang="en-US" sz="1050" dirty="0" err="1">
                <a:solidFill>
                  <a:prstClr val="white"/>
                </a:solidFill>
                <a:latin typeface="Times New Roman" panose="02020603050405020304" pitchFamily="18" charset="0"/>
                <a:cs typeface="Times New Roman" panose="02020603050405020304" pitchFamily="18" charset="0"/>
              </a:rPr>
              <a:t>PlGF</a:t>
            </a:r>
            <a:r>
              <a:rPr lang="en-US" sz="1050" dirty="0">
                <a:solidFill>
                  <a:prstClr val="white"/>
                </a:solidFill>
                <a:latin typeface="Times New Roman" panose="02020603050405020304" pitchFamily="18" charset="0"/>
                <a:cs typeface="Times New Roman" panose="02020603050405020304" pitchFamily="18" charset="0"/>
              </a:rPr>
              <a:t> </a:t>
            </a:r>
            <a:r>
              <a:rPr lang="hr-HR" sz="1050" dirty="0">
                <a:solidFill>
                  <a:prstClr val="white"/>
                </a:solidFill>
                <a:latin typeface="Times New Roman" panose="02020603050405020304" pitchFamily="18" charset="0"/>
                <a:cs typeface="Times New Roman" panose="02020603050405020304" pitchFamily="18" charset="0"/>
              </a:rPr>
              <a:t>odnos</a:t>
            </a:r>
            <a:r>
              <a:rPr lang="en-US" sz="1050" dirty="0">
                <a:solidFill>
                  <a:prstClr val="white"/>
                </a:solidFill>
                <a:latin typeface="Times New Roman" panose="02020603050405020304" pitchFamily="18" charset="0"/>
                <a:cs typeface="Times New Roman" panose="02020603050405020304" pitchFamily="18" charset="0"/>
              </a:rPr>
              <a:t> &gt;</a:t>
            </a:r>
            <a:r>
              <a:rPr lang="en-GB" sz="1050" dirty="0">
                <a:solidFill>
                  <a:prstClr val="white"/>
                </a:solidFill>
                <a:latin typeface="Times New Roman" panose="02020603050405020304" pitchFamily="18" charset="0"/>
                <a:cs typeface="Times New Roman" panose="02020603050405020304" pitchFamily="18" charset="0"/>
              </a:rPr>
              <a:t>201</a:t>
            </a:r>
            <a:endParaRPr lang="en-US" sz="1050" dirty="0">
              <a:solidFill>
                <a:prstClr val="white"/>
              </a:solidFill>
              <a:latin typeface="Times New Roman" panose="02020603050405020304" pitchFamily="18" charset="0"/>
              <a:cs typeface="Times New Roman" panose="02020603050405020304" pitchFamily="18" charset="0"/>
            </a:endParaRPr>
          </a:p>
          <a:p>
            <a:pPr algn="ctr" defTabSz="685800"/>
            <a:r>
              <a:rPr lang="en-US" sz="1050" dirty="0">
                <a:solidFill>
                  <a:prstClr val="white"/>
                </a:solidFill>
                <a:latin typeface="Times New Roman" panose="02020603050405020304" pitchFamily="18" charset="0"/>
                <a:cs typeface="Times New Roman" panose="02020603050405020304" pitchFamily="18" charset="0"/>
              </a:rPr>
              <a:t>(≥34 </a:t>
            </a:r>
            <a:r>
              <a:rPr lang="hr-HR" sz="1050" dirty="0">
                <a:solidFill>
                  <a:prstClr val="white"/>
                </a:solidFill>
                <a:latin typeface="Times New Roman" panose="02020603050405020304" pitchFamily="18" charset="0"/>
                <a:cs typeface="Times New Roman" panose="02020603050405020304" pitchFamily="18" charset="0"/>
              </a:rPr>
              <a:t>nedelja</a:t>
            </a:r>
            <a:r>
              <a:rPr lang="en-US" sz="1050" dirty="0">
                <a:solidFill>
                  <a:prstClr val="white"/>
                </a:solidFill>
                <a:latin typeface="Times New Roman" panose="02020603050405020304" pitchFamily="18" charset="0"/>
                <a:cs typeface="Times New Roman" panose="02020603050405020304" pitchFamily="18" charset="0"/>
              </a:rPr>
              <a:t>)</a:t>
            </a:r>
          </a:p>
        </p:txBody>
      </p:sp>
      <p:sp>
        <p:nvSpPr>
          <p:cNvPr id="37" name="Rounded Rectangle 5">
            <a:extLst>
              <a:ext uri="{FF2B5EF4-FFF2-40B4-BE49-F238E27FC236}">
                <a16:creationId xmlns:a16="http://schemas.microsoft.com/office/drawing/2014/main" xmlns="" id="{10423D38-6D37-47F7-A477-C5E4286695DD}"/>
              </a:ext>
            </a:extLst>
          </p:cNvPr>
          <p:cNvSpPr>
            <a:spLocks/>
          </p:cNvSpPr>
          <p:nvPr/>
        </p:nvSpPr>
        <p:spPr bwMode="auto">
          <a:xfrm>
            <a:off x="3031228" y="3623003"/>
            <a:ext cx="1674186" cy="714486"/>
          </a:xfrm>
          <a:prstGeom prst="roundRect">
            <a:avLst/>
          </a:prstGeom>
          <a:solidFill>
            <a:srgbClr val="0066CC"/>
          </a:solidFill>
          <a:ln w="38100">
            <a:solidFill>
              <a:srgbClr val="EF3340"/>
            </a:solidFill>
            <a:round/>
            <a:headEnd/>
            <a:tailEnd/>
          </a:ln>
          <a:effectLst/>
        </p:spPr>
        <p:txBody>
          <a:bodyPr vert="horz" wrap="square" lIns="27000" tIns="27000" rIns="27000" bIns="27000" numCol="1" rtlCol="0" anchor="ctr" anchorCtr="0" compatLnSpc="1">
            <a:prstTxWarp prst="textNoShape">
              <a:avLst/>
            </a:prstTxWarp>
            <a:noAutofit/>
          </a:bodyPr>
          <a:lstStyle/>
          <a:p>
            <a:pPr algn="ctr" defTabSz="685800"/>
            <a:r>
              <a:rPr lang="en-GB" sz="1050" dirty="0">
                <a:solidFill>
                  <a:prstClr val="white"/>
                </a:solidFill>
                <a:latin typeface="Times New Roman" panose="02020603050405020304" pitchFamily="18" charset="0"/>
                <a:cs typeface="Times New Roman" panose="02020603050405020304" pitchFamily="18" charset="0"/>
              </a:rPr>
              <a:t>PE </a:t>
            </a:r>
            <a:r>
              <a:rPr lang="hr-HR" sz="1050" dirty="0">
                <a:solidFill>
                  <a:prstClr val="white"/>
                </a:solidFill>
                <a:latin typeface="Times New Roman" panose="02020603050405020304" pitchFamily="18" charset="0"/>
                <a:cs typeface="Times New Roman" panose="02020603050405020304" pitchFamily="18" charset="0"/>
              </a:rPr>
              <a:t>ili</a:t>
            </a:r>
            <a:r>
              <a:rPr lang="en-GB" sz="1050" dirty="0">
                <a:solidFill>
                  <a:prstClr val="white"/>
                </a:solidFill>
                <a:latin typeface="Times New Roman" panose="02020603050405020304" pitchFamily="18" charset="0"/>
                <a:cs typeface="Times New Roman" panose="02020603050405020304" pitchFamily="18" charset="0"/>
              </a:rPr>
              <a:t> placenta-</a:t>
            </a:r>
            <a:r>
              <a:rPr lang="hr-HR" sz="1050" dirty="0">
                <a:solidFill>
                  <a:prstClr val="white"/>
                </a:solidFill>
                <a:latin typeface="Times New Roman" panose="02020603050405020304" pitchFamily="18" charset="0"/>
                <a:cs typeface="Times New Roman" panose="02020603050405020304" pitchFamily="18" charset="0"/>
              </a:rPr>
              <a:t>vezani poremećaji visoko vjerovatni</a:t>
            </a:r>
            <a:endParaRPr lang="en-US" sz="1050" dirty="0">
              <a:solidFill>
                <a:prstClr val="white"/>
              </a:solidFill>
              <a:latin typeface="Times New Roman" panose="02020603050405020304" pitchFamily="18" charset="0"/>
              <a:cs typeface="Times New Roman" panose="02020603050405020304" pitchFamily="18" charset="0"/>
            </a:endParaRPr>
          </a:p>
        </p:txBody>
      </p:sp>
      <p:sp>
        <p:nvSpPr>
          <p:cNvPr id="38" name="Rounded Rectangle 5">
            <a:extLst>
              <a:ext uri="{FF2B5EF4-FFF2-40B4-BE49-F238E27FC236}">
                <a16:creationId xmlns:a16="http://schemas.microsoft.com/office/drawing/2014/main" xmlns="" id="{4A3F99C6-1B8A-47C4-98F9-1401542129FD}"/>
              </a:ext>
            </a:extLst>
          </p:cNvPr>
          <p:cNvSpPr>
            <a:spLocks/>
          </p:cNvSpPr>
          <p:nvPr/>
        </p:nvSpPr>
        <p:spPr bwMode="auto">
          <a:xfrm>
            <a:off x="3031228" y="4506349"/>
            <a:ext cx="1674186" cy="703670"/>
          </a:xfrm>
          <a:prstGeom prst="roundRect">
            <a:avLst/>
          </a:prstGeom>
          <a:solidFill>
            <a:srgbClr val="003B5C"/>
          </a:solidFill>
          <a:ln w="38100">
            <a:solidFill>
              <a:srgbClr val="EF3340"/>
            </a:solidFill>
            <a:round/>
            <a:headEnd/>
            <a:tailEnd/>
          </a:ln>
          <a:effectLst/>
        </p:spPr>
        <p:txBody>
          <a:bodyPr vert="horz" wrap="square" lIns="27000" tIns="27000" rIns="27000" bIns="27000" numCol="1" rtlCol="0" anchor="ctr" anchorCtr="0" compatLnSpc="1">
            <a:prstTxWarp prst="textNoShape">
              <a:avLst/>
            </a:prstTxWarp>
            <a:noAutofit/>
          </a:bodyPr>
          <a:lstStyle/>
          <a:p>
            <a:pPr algn="ctr" defTabSz="685800"/>
            <a:r>
              <a:rPr lang="hr-HR" sz="1050" dirty="0">
                <a:solidFill>
                  <a:prstClr val="white"/>
                </a:solidFill>
                <a:latin typeface="Times New Roman" panose="02020603050405020304" pitchFamily="18" charset="0"/>
                <a:cs typeface="Times New Roman" panose="02020603050405020304" pitchFamily="18" charset="0"/>
              </a:rPr>
              <a:t>Visoko vezano za potrebu prijevremenog poroda u roku od 48 sati</a:t>
            </a:r>
            <a:endParaRPr lang="en-US" sz="1050" dirty="0">
              <a:solidFill>
                <a:prstClr val="white"/>
              </a:solidFill>
              <a:latin typeface="Times New Roman" panose="02020603050405020304" pitchFamily="18"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xmlns="" id="{58E85C5E-BEF2-45F8-8FC7-851892910706}"/>
              </a:ext>
            </a:extLst>
          </p:cNvPr>
          <p:cNvCxnSpPr>
            <a:stCxn id="26" idx="3"/>
            <a:endCxn id="27" idx="1"/>
          </p:cNvCxnSpPr>
          <p:nvPr/>
        </p:nvCxnSpPr>
        <p:spPr bwMode="auto">
          <a:xfrm>
            <a:off x="2622900" y="2399136"/>
            <a:ext cx="2424838" cy="0"/>
          </a:xfrm>
          <a:prstGeom prst="straightConnector1">
            <a:avLst/>
          </a:prstGeom>
          <a:noFill/>
          <a:ln w="12700" cap="flat" cmpd="sng" algn="ctr">
            <a:solidFill>
              <a:srgbClr val="808285"/>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41" name="Rounded Rectangle 5">
            <a:extLst>
              <a:ext uri="{FF2B5EF4-FFF2-40B4-BE49-F238E27FC236}">
                <a16:creationId xmlns:a16="http://schemas.microsoft.com/office/drawing/2014/main" xmlns="" id="{5B2782F2-3BDC-493A-968A-5AE9996895F6}"/>
              </a:ext>
            </a:extLst>
          </p:cNvPr>
          <p:cNvSpPr>
            <a:spLocks/>
          </p:cNvSpPr>
          <p:nvPr/>
        </p:nvSpPr>
        <p:spPr bwMode="auto">
          <a:xfrm>
            <a:off x="7327472" y="3617043"/>
            <a:ext cx="1674000" cy="1603887"/>
          </a:xfrm>
          <a:prstGeom prst="roundRect">
            <a:avLst/>
          </a:prstGeom>
          <a:solidFill>
            <a:srgbClr val="909090"/>
          </a:solidFill>
          <a:ln w="38100">
            <a:solidFill>
              <a:srgbClr val="EF3340"/>
            </a:solidFill>
            <a:round/>
            <a:headEnd/>
            <a:tailEnd/>
          </a:ln>
          <a:effectLst/>
        </p:spPr>
        <p:txBody>
          <a:bodyPr vert="horz" wrap="square" lIns="27000" tIns="27000" rIns="27000" bIns="27000" numCol="1" rtlCol="0" anchor="t" anchorCtr="0" compatLnSpc="1">
            <a:prstTxWarp prst="textNoShape">
              <a:avLst/>
            </a:prstTxWarp>
            <a:noAutofit/>
          </a:bodyPr>
          <a:lstStyle/>
          <a:p>
            <a:pPr algn="ctr" defTabSz="685800"/>
            <a:r>
              <a:rPr lang="hr-HR" sz="1050" dirty="0">
                <a:solidFill>
                  <a:prstClr val="white"/>
                </a:solidFill>
                <a:latin typeface="Times New Roman" panose="02020603050405020304" pitchFamily="18" charset="0"/>
                <a:cs typeface="Times New Roman" panose="02020603050405020304" pitchFamily="18" charset="0"/>
              </a:rPr>
              <a:t>Ponovo mjeriti za </a:t>
            </a:r>
            <a:r>
              <a:rPr lang="en-GB" sz="1050" dirty="0">
                <a:solidFill>
                  <a:prstClr val="white"/>
                </a:solidFill>
                <a:latin typeface="Times New Roman" panose="02020603050405020304" pitchFamily="18" charset="0"/>
                <a:cs typeface="Times New Roman" panose="02020603050405020304" pitchFamily="18" charset="0"/>
              </a:rPr>
              <a:t>2–4 da</a:t>
            </a:r>
            <a:r>
              <a:rPr lang="hr-HR" sz="1050" dirty="0">
                <a:solidFill>
                  <a:prstClr val="white"/>
                </a:solidFill>
                <a:latin typeface="Times New Roman" panose="02020603050405020304" pitchFamily="18" charset="0"/>
                <a:cs typeface="Times New Roman" panose="02020603050405020304" pitchFamily="18" charset="0"/>
              </a:rPr>
              <a:t>na da bi se pratila promjena. Praćenje prema kliničkoj diskreciji</a:t>
            </a:r>
            <a:r>
              <a:rPr lang="en-GB" sz="1050" dirty="0">
                <a:solidFill>
                  <a:prstClr val="white"/>
                </a:solidFill>
                <a:latin typeface="Times New Roman" panose="02020603050405020304" pitchFamily="18" charset="0"/>
                <a:cs typeface="Times New Roman" panose="02020603050405020304" pitchFamily="18" charset="0"/>
              </a:rPr>
              <a:t>*</a:t>
            </a:r>
            <a:endParaRPr lang="en-US" sz="1050" dirty="0">
              <a:solidFill>
                <a:prstClr val="white"/>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3184484A-DAB5-4BD4-9031-188CB37164AF}"/>
              </a:ext>
            </a:extLst>
          </p:cNvPr>
          <p:cNvSpPr txBox="1">
            <a:spLocks/>
          </p:cNvSpPr>
          <p:nvPr/>
        </p:nvSpPr>
        <p:spPr>
          <a:xfrm>
            <a:off x="7441803" y="4632954"/>
            <a:ext cx="1479128" cy="461665"/>
          </a:xfrm>
          <a:prstGeom prst="rect">
            <a:avLst/>
          </a:prstGeom>
          <a:noFill/>
          <a:ln w="38100">
            <a:noFill/>
          </a:ln>
        </p:spPr>
        <p:txBody>
          <a:bodyPr wrap="square" lIns="0" tIns="0" rIns="0" bIns="0" rtlCol="0" anchor="ctr">
            <a:spAutoFit/>
          </a:bodyPr>
          <a:lstStyle/>
          <a:p>
            <a:pPr defTabSz="685800"/>
            <a:r>
              <a:rPr lang="en-GB" sz="750" dirty="0">
                <a:solidFill>
                  <a:prstClr val="white"/>
                </a:solidFill>
                <a:latin typeface="Times New Roman" panose="02020603050405020304" pitchFamily="18" charset="0"/>
                <a:cs typeface="Times New Roman" panose="02020603050405020304" pitchFamily="18" charset="0"/>
              </a:rPr>
              <a:t>*</a:t>
            </a:r>
            <a:r>
              <a:rPr lang="hr-HR" sz="750" dirty="0">
                <a:solidFill>
                  <a:prstClr val="white"/>
                </a:solidFill>
                <a:latin typeface="Times New Roman" panose="02020603050405020304" pitchFamily="18" charset="0"/>
                <a:cs typeface="Times New Roman" panose="02020603050405020304" pitchFamily="18" charset="0"/>
              </a:rPr>
              <a:t>frekvenca testiranja može biti prilagođena kliničkoj situaciji i dinamici promjena odnosa testova</a:t>
            </a:r>
            <a:r>
              <a:rPr lang="en-GB" sz="750" dirty="0">
                <a:solidFill>
                  <a:prstClr val="white"/>
                </a:solidFill>
                <a:latin typeface="Times New Roman" panose="02020603050405020304" pitchFamily="18" charset="0"/>
                <a:cs typeface="Times New Roman" panose="02020603050405020304" pitchFamily="18" charset="0"/>
              </a:rPr>
              <a:t> </a:t>
            </a:r>
            <a:br>
              <a:rPr lang="en-GB" sz="750" dirty="0">
                <a:solidFill>
                  <a:prstClr val="white"/>
                </a:solidFill>
                <a:latin typeface="Times New Roman" panose="02020603050405020304" pitchFamily="18" charset="0"/>
                <a:cs typeface="Times New Roman" panose="02020603050405020304" pitchFamily="18" charset="0"/>
              </a:rPr>
            </a:br>
            <a:r>
              <a:rPr lang="en-GB" sz="750" dirty="0">
                <a:solidFill>
                  <a:prstClr val="white"/>
                </a:solidFill>
                <a:latin typeface="Times New Roman" panose="02020603050405020304" pitchFamily="18" charset="0"/>
                <a:cs typeface="Times New Roman" panose="02020603050405020304" pitchFamily="18" charset="0"/>
              </a:rPr>
              <a:t>sFlt-1/</a:t>
            </a:r>
            <a:r>
              <a:rPr lang="en-GB" sz="750" dirty="0" err="1">
                <a:solidFill>
                  <a:prstClr val="white"/>
                </a:solidFill>
                <a:latin typeface="Times New Roman" panose="02020603050405020304" pitchFamily="18" charset="0"/>
                <a:cs typeface="Times New Roman" panose="02020603050405020304" pitchFamily="18" charset="0"/>
              </a:rPr>
              <a:t>PlGF</a:t>
            </a:r>
            <a:r>
              <a:rPr lang="en-GB" sz="750" dirty="0">
                <a:solidFill>
                  <a:prstClr val="white"/>
                </a:solidFill>
                <a:latin typeface="Times New Roman" panose="02020603050405020304" pitchFamily="18" charset="0"/>
                <a:cs typeface="Times New Roman" panose="02020603050405020304" pitchFamily="18" charset="0"/>
              </a:rPr>
              <a:t> </a:t>
            </a:r>
          </a:p>
        </p:txBody>
      </p:sp>
      <p:sp>
        <p:nvSpPr>
          <p:cNvPr id="44" name="TextBox 43">
            <a:extLst>
              <a:ext uri="{FF2B5EF4-FFF2-40B4-BE49-F238E27FC236}">
                <a16:creationId xmlns:a16="http://schemas.microsoft.com/office/drawing/2014/main" xmlns="" id="{5141FF53-3139-4428-A809-BFEFA3AAFF9D}"/>
              </a:ext>
            </a:extLst>
          </p:cNvPr>
          <p:cNvSpPr txBox="1">
            <a:spLocks/>
          </p:cNvSpPr>
          <p:nvPr/>
        </p:nvSpPr>
        <p:spPr>
          <a:xfrm>
            <a:off x="58331" y="5679528"/>
            <a:ext cx="9144000" cy="230832"/>
          </a:xfrm>
          <a:prstGeom prst="rect">
            <a:avLst/>
          </a:prstGeom>
          <a:noFill/>
        </p:spPr>
        <p:txBody>
          <a:bodyPr wrap="square" lIns="0" tIns="0" rIns="0" bIns="0" rtlCol="0">
            <a:spAutoFit/>
          </a:bodyPr>
          <a:lstStyle/>
          <a:p>
            <a:pPr defTabSz="685800"/>
            <a:r>
              <a:rPr lang="en-US" sz="750" dirty="0">
                <a:solidFill>
                  <a:srgbClr val="0070C0"/>
                </a:solidFill>
                <a:latin typeface="Times New Roman" panose="02020603050405020304" pitchFamily="18" charset="0"/>
                <a:cs typeface="Times New Roman" panose="02020603050405020304" pitchFamily="18" charset="0"/>
              </a:rPr>
              <a:t>PE, </a:t>
            </a:r>
            <a:r>
              <a:rPr lang="en-US" sz="750" dirty="0" err="1">
                <a:solidFill>
                  <a:srgbClr val="0070C0"/>
                </a:solidFill>
                <a:latin typeface="Times New Roman" panose="02020603050405020304" pitchFamily="18" charset="0"/>
                <a:cs typeface="Times New Roman" panose="02020603050405020304" pitchFamily="18" charset="0"/>
              </a:rPr>
              <a:t>pree</a:t>
            </a:r>
            <a:r>
              <a:rPr lang="hr-HR" sz="750" dirty="0">
                <a:solidFill>
                  <a:srgbClr val="0070C0"/>
                </a:solidFill>
                <a:latin typeface="Times New Roman" panose="02020603050405020304" pitchFamily="18" charset="0"/>
                <a:cs typeface="Times New Roman" panose="02020603050405020304" pitchFamily="18" charset="0"/>
              </a:rPr>
              <a:t>k</a:t>
            </a:r>
            <a:r>
              <a:rPr lang="en-US" sz="750" dirty="0" err="1">
                <a:solidFill>
                  <a:srgbClr val="0070C0"/>
                </a:solidFill>
                <a:latin typeface="Times New Roman" panose="02020603050405020304" pitchFamily="18" charset="0"/>
                <a:cs typeface="Times New Roman" panose="02020603050405020304" pitchFamily="18" charset="0"/>
              </a:rPr>
              <a:t>lampsia</a:t>
            </a:r>
            <a:r>
              <a:rPr lang="en-US" sz="750" dirty="0">
                <a:solidFill>
                  <a:srgbClr val="0070C0"/>
                </a:solidFill>
                <a:latin typeface="Times New Roman" panose="02020603050405020304" pitchFamily="18" charset="0"/>
                <a:cs typeface="Times New Roman" panose="02020603050405020304" pitchFamily="18" charset="0"/>
              </a:rPr>
              <a:t>; PlGF, </a:t>
            </a:r>
            <a:r>
              <a:rPr lang="hr-HR" sz="750" dirty="0">
                <a:solidFill>
                  <a:srgbClr val="0070C0"/>
                </a:solidFill>
                <a:latin typeface="Times New Roman" panose="02020603050405020304" pitchFamily="18" charset="0"/>
                <a:cs typeface="Times New Roman" panose="02020603050405020304" pitchFamily="18" charset="0"/>
              </a:rPr>
              <a:t>faktor rasta placente</a:t>
            </a:r>
            <a:r>
              <a:rPr lang="en-US" sz="750" dirty="0">
                <a:solidFill>
                  <a:srgbClr val="0070C0"/>
                </a:solidFill>
                <a:latin typeface="Times New Roman" panose="02020603050405020304" pitchFamily="18" charset="0"/>
                <a:cs typeface="Times New Roman" panose="02020603050405020304" pitchFamily="18" charset="0"/>
              </a:rPr>
              <a:t>; sFlt-1, </a:t>
            </a:r>
            <a:r>
              <a:rPr lang="en-US" sz="750" dirty="0" err="1">
                <a:solidFill>
                  <a:srgbClr val="0070C0"/>
                </a:solidFill>
                <a:latin typeface="Times New Roman" panose="02020603050405020304" pitchFamily="18" charset="0"/>
                <a:cs typeface="Times New Roman" panose="02020603050405020304" pitchFamily="18" charset="0"/>
              </a:rPr>
              <a:t>solub</a:t>
            </a:r>
            <a:r>
              <a:rPr lang="hr-HR" sz="750" dirty="0">
                <a:solidFill>
                  <a:srgbClr val="0070C0"/>
                </a:solidFill>
                <a:latin typeface="Times New Roman" panose="02020603050405020304" pitchFamily="18" charset="0"/>
                <a:cs typeface="Times New Roman" panose="02020603050405020304" pitchFamily="18" charset="0"/>
              </a:rPr>
              <a:t>ilna</a:t>
            </a:r>
            <a:r>
              <a:rPr lang="en-US" sz="750" dirty="0">
                <a:solidFill>
                  <a:srgbClr val="0070C0"/>
                </a:solidFill>
                <a:latin typeface="Times New Roman" panose="02020603050405020304" pitchFamily="18" charset="0"/>
                <a:cs typeface="Times New Roman" panose="02020603050405020304" pitchFamily="18" charset="0"/>
              </a:rPr>
              <a:t> </a:t>
            </a:r>
            <a:r>
              <a:rPr lang="en-US" sz="750" dirty="0" err="1">
                <a:solidFill>
                  <a:srgbClr val="0070C0"/>
                </a:solidFill>
                <a:latin typeface="Times New Roman" panose="02020603050405020304" pitchFamily="18" charset="0"/>
                <a:cs typeface="Times New Roman" panose="02020603050405020304" pitchFamily="18" charset="0"/>
              </a:rPr>
              <a:t>fms</a:t>
            </a:r>
            <a:r>
              <a:rPr lang="en-US" sz="750" dirty="0">
                <a:solidFill>
                  <a:srgbClr val="0070C0"/>
                </a:solidFill>
                <a:latin typeface="Times New Roman" panose="02020603050405020304" pitchFamily="18" charset="0"/>
                <a:cs typeface="Times New Roman" panose="02020603050405020304" pitchFamily="18" charset="0"/>
              </a:rPr>
              <a:t>-</a:t>
            </a:r>
            <a:r>
              <a:rPr lang="hr-HR" sz="750" dirty="0">
                <a:solidFill>
                  <a:srgbClr val="0070C0"/>
                </a:solidFill>
                <a:latin typeface="Times New Roman" panose="02020603050405020304" pitchFamily="18" charset="0"/>
                <a:cs typeface="Times New Roman" panose="02020603050405020304" pitchFamily="18" charset="0"/>
              </a:rPr>
              <a:t>slična</a:t>
            </a:r>
            <a:r>
              <a:rPr lang="en-US" sz="750" dirty="0">
                <a:solidFill>
                  <a:srgbClr val="0070C0"/>
                </a:solidFill>
                <a:latin typeface="Times New Roman" panose="02020603050405020304" pitchFamily="18" charset="0"/>
                <a:cs typeface="Times New Roman" panose="02020603050405020304" pitchFamily="18" charset="0"/>
              </a:rPr>
              <a:t> t</a:t>
            </a:r>
            <a:r>
              <a:rPr lang="hr-HR" sz="750" dirty="0">
                <a:solidFill>
                  <a:srgbClr val="0070C0"/>
                </a:solidFill>
                <a:latin typeface="Times New Roman" panose="02020603050405020304" pitchFamily="18" charset="0"/>
                <a:cs typeface="Times New Roman" panose="02020603050405020304" pitchFamily="18" charset="0"/>
              </a:rPr>
              <a:t>i</a:t>
            </a:r>
            <a:r>
              <a:rPr lang="en-US" sz="750" dirty="0" err="1">
                <a:solidFill>
                  <a:srgbClr val="0070C0"/>
                </a:solidFill>
                <a:latin typeface="Times New Roman" panose="02020603050405020304" pitchFamily="18" charset="0"/>
                <a:cs typeface="Times New Roman" panose="02020603050405020304" pitchFamily="18" charset="0"/>
              </a:rPr>
              <a:t>ro</a:t>
            </a:r>
            <a:r>
              <a:rPr lang="hr-HR" sz="750" dirty="0">
                <a:solidFill>
                  <a:srgbClr val="0070C0"/>
                </a:solidFill>
                <a:latin typeface="Times New Roman" panose="02020603050405020304" pitchFamily="18" charset="0"/>
                <a:cs typeface="Times New Roman" panose="02020603050405020304" pitchFamily="18" charset="0"/>
              </a:rPr>
              <a:t>z</a:t>
            </a:r>
            <a:r>
              <a:rPr lang="en-US" sz="750" dirty="0" err="1">
                <a:solidFill>
                  <a:srgbClr val="0070C0"/>
                </a:solidFill>
                <a:latin typeface="Times New Roman" panose="02020603050405020304" pitchFamily="18" charset="0"/>
                <a:cs typeface="Times New Roman" panose="02020603050405020304" pitchFamily="18" charset="0"/>
              </a:rPr>
              <a:t>ine</a:t>
            </a:r>
            <a:r>
              <a:rPr lang="en-US" sz="750" dirty="0">
                <a:solidFill>
                  <a:srgbClr val="0070C0"/>
                </a:solidFill>
                <a:latin typeface="Times New Roman" panose="02020603050405020304" pitchFamily="18" charset="0"/>
                <a:cs typeface="Times New Roman" panose="02020603050405020304" pitchFamily="18" charset="0"/>
              </a:rPr>
              <a:t> kina</a:t>
            </a:r>
            <a:r>
              <a:rPr lang="hr-HR" sz="750" dirty="0">
                <a:solidFill>
                  <a:srgbClr val="0070C0"/>
                </a:solidFill>
                <a:latin typeface="Times New Roman" panose="02020603050405020304" pitchFamily="18" charset="0"/>
                <a:cs typeface="Times New Roman" panose="02020603050405020304" pitchFamily="18" charset="0"/>
              </a:rPr>
              <a:t>za</a:t>
            </a:r>
            <a:r>
              <a:rPr lang="en-US" sz="750" dirty="0">
                <a:solidFill>
                  <a:srgbClr val="0070C0"/>
                </a:solidFill>
                <a:latin typeface="Times New Roman" panose="02020603050405020304" pitchFamily="18" charset="0"/>
                <a:cs typeface="Times New Roman" panose="02020603050405020304" pitchFamily="18" charset="0"/>
              </a:rPr>
              <a:t>-1</a:t>
            </a:r>
          </a:p>
          <a:p>
            <a:pPr defTabSz="685800"/>
            <a:r>
              <a:rPr lang="en-US" sz="750" dirty="0">
                <a:solidFill>
                  <a:srgbClr val="0070C0"/>
                </a:solidFill>
                <a:latin typeface="Times New Roman" panose="02020603050405020304" pitchFamily="18" charset="0"/>
                <a:cs typeface="Times New Roman" panose="02020603050405020304" pitchFamily="18" charset="0"/>
              </a:rPr>
              <a:t>1. Stepan H, et al. 2015. Ultrasound Obstet Gynecol 45, 241–246.</a:t>
            </a:r>
          </a:p>
        </p:txBody>
      </p:sp>
      <p:cxnSp>
        <p:nvCxnSpPr>
          <p:cNvPr id="45" name="Straight Arrow Connector 44">
            <a:extLst>
              <a:ext uri="{FF2B5EF4-FFF2-40B4-BE49-F238E27FC236}">
                <a16:creationId xmlns:a16="http://schemas.microsoft.com/office/drawing/2014/main" xmlns="" id="{E518752C-016F-4EAF-9D69-2381A426A790}"/>
              </a:ext>
            </a:extLst>
          </p:cNvPr>
          <p:cNvCxnSpPr>
            <a:stCxn id="28" idx="3"/>
            <a:endCxn id="29" idx="1"/>
          </p:cNvCxnSpPr>
          <p:nvPr/>
        </p:nvCxnSpPr>
        <p:spPr bwMode="auto">
          <a:xfrm>
            <a:off x="2622900" y="2907785"/>
            <a:ext cx="2424838" cy="0"/>
          </a:xfrm>
          <a:prstGeom prst="straightConnector1">
            <a:avLst/>
          </a:prstGeom>
          <a:noFill/>
          <a:ln w="12700" cap="flat" cmpd="sng" algn="ctr">
            <a:solidFill>
              <a:srgbClr val="808285"/>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9ED2934B-B831-4760-B3F2-28DD1B48AD13}"/>
              </a:ext>
            </a:extLst>
          </p:cNvPr>
          <p:cNvCxnSpPr/>
          <p:nvPr/>
        </p:nvCxnSpPr>
        <p:spPr bwMode="auto">
          <a:xfrm>
            <a:off x="2615756" y="3288980"/>
            <a:ext cx="405000" cy="0"/>
          </a:xfrm>
          <a:prstGeom prst="straightConnector1">
            <a:avLst/>
          </a:prstGeom>
          <a:noFill/>
          <a:ln w="12700" cap="flat" cmpd="sng" algn="ctr">
            <a:solidFill>
              <a:srgbClr val="808285"/>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79E70911-9896-47E5-8C69-FF72A93DCC2B}"/>
              </a:ext>
            </a:extLst>
          </p:cNvPr>
          <p:cNvCxnSpPr>
            <a:stCxn id="31" idx="3"/>
            <a:endCxn id="32" idx="1"/>
          </p:cNvCxnSpPr>
          <p:nvPr/>
        </p:nvCxnSpPr>
        <p:spPr bwMode="auto">
          <a:xfrm flipV="1">
            <a:off x="4705414" y="3266809"/>
            <a:ext cx="333725" cy="22171"/>
          </a:xfrm>
          <a:prstGeom prst="straightConnector1">
            <a:avLst/>
          </a:prstGeom>
          <a:noFill/>
          <a:ln w="12700" cap="flat" cmpd="sng" algn="ctr">
            <a:solidFill>
              <a:srgbClr val="808285"/>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8B5E1182-940F-43C3-899A-CC6B6D9C7E6F}"/>
              </a:ext>
            </a:extLst>
          </p:cNvPr>
          <p:cNvCxnSpPr>
            <a:cxnSpLocks/>
          </p:cNvCxnSpPr>
          <p:nvPr/>
        </p:nvCxnSpPr>
        <p:spPr bwMode="auto">
          <a:xfrm>
            <a:off x="2615756" y="3980246"/>
            <a:ext cx="405000" cy="0"/>
          </a:xfrm>
          <a:prstGeom prst="straightConnector1">
            <a:avLst/>
          </a:prstGeom>
          <a:noFill/>
          <a:ln w="12700" cap="flat" cmpd="sng" algn="ctr">
            <a:solidFill>
              <a:srgbClr val="808285"/>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2AD74110-ECB0-4603-86E6-368F67D8139E}"/>
              </a:ext>
            </a:extLst>
          </p:cNvPr>
          <p:cNvCxnSpPr>
            <a:cxnSpLocks/>
          </p:cNvCxnSpPr>
          <p:nvPr/>
        </p:nvCxnSpPr>
        <p:spPr bwMode="auto">
          <a:xfrm>
            <a:off x="2615756" y="4865237"/>
            <a:ext cx="405000" cy="0"/>
          </a:xfrm>
          <a:prstGeom prst="straightConnector1">
            <a:avLst/>
          </a:prstGeom>
          <a:noFill/>
          <a:ln w="12700" cap="flat" cmpd="sng" algn="ctr">
            <a:solidFill>
              <a:srgbClr val="808285"/>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07F8E1A4-B061-4007-9538-BDF2A16764CC}"/>
              </a:ext>
            </a:extLst>
          </p:cNvPr>
          <p:cNvCxnSpPr>
            <a:cxnSpLocks/>
          </p:cNvCxnSpPr>
          <p:nvPr/>
        </p:nvCxnSpPr>
        <p:spPr bwMode="auto">
          <a:xfrm>
            <a:off x="6895472" y="4865237"/>
            <a:ext cx="432000" cy="0"/>
          </a:xfrm>
          <a:prstGeom prst="straightConnector1">
            <a:avLst/>
          </a:prstGeom>
          <a:noFill/>
          <a:ln w="12700" cap="flat" cmpd="sng" algn="ctr">
            <a:solidFill>
              <a:srgbClr val="808285"/>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54" name="Rounded Rectangle 5">
            <a:extLst>
              <a:ext uri="{FF2B5EF4-FFF2-40B4-BE49-F238E27FC236}">
                <a16:creationId xmlns:a16="http://schemas.microsoft.com/office/drawing/2014/main" xmlns="" id="{D9B743F9-C711-484F-8AB6-FE3AEA2A59BE}"/>
              </a:ext>
            </a:extLst>
          </p:cNvPr>
          <p:cNvSpPr>
            <a:spLocks/>
          </p:cNvSpPr>
          <p:nvPr/>
        </p:nvSpPr>
        <p:spPr bwMode="auto">
          <a:xfrm>
            <a:off x="5047737" y="4506348"/>
            <a:ext cx="1944000" cy="703669"/>
          </a:xfrm>
          <a:prstGeom prst="roundRect">
            <a:avLst/>
          </a:prstGeom>
          <a:solidFill>
            <a:srgbClr val="003B5C"/>
          </a:solidFill>
          <a:ln w="38100">
            <a:solidFill>
              <a:srgbClr val="EF3340"/>
            </a:solidFill>
            <a:round/>
            <a:headEnd/>
            <a:tailEnd/>
          </a:ln>
          <a:effectLst/>
        </p:spPr>
        <p:txBody>
          <a:bodyPr vert="horz" wrap="square" lIns="27000" tIns="27000" rIns="27000" bIns="27000" numCol="1" rtlCol="0" anchor="ctr" anchorCtr="0" compatLnSpc="1">
            <a:prstTxWarp prst="textNoShape">
              <a:avLst/>
            </a:prstTxWarp>
            <a:noAutofit/>
          </a:bodyPr>
          <a:lstStyle/>
          <a:p>
            <a:pPr algn="ctr" defTabSz="685800"/>
            <a:r>
              <a:rPr lang="hr-HR" sz="1050" dirty="0">
                <a:solidFill>
                  <a:prstClr val="white"/>
                </a:solidFill>
                <a:latin typeface="Times New Roman" panose="02020603050405020304" pitchFamily="18" charset="0"/>
                <a:cs typeface="Times New Roman" panose="02020603050405020304" pitchFamily="18" charset="0"/>
              </a:rPr>
              <a:t>Intenzivno praćenje i</a:t>
            </a:r>
            <a:r>
              <a:rPr lang="en-GB" sz="1050" dirty="0">
                <a:solidFill>
                  <a:prstClr val="white"/>
                </a:solidFill>
                <a:latin typeface="Times New Roman" panose="02020603050405020304" pitchFamily="18" charset="0"/>
                <a:cs typeface="Times New Roman" panose="02020603050405020304" pitchFamily="18" charset="0"/>
              </a:rPr>
              <a:t> </a:t>
            </a:r>
            <a:br>
              <a:rPr lang="en-GB" sz="1050" dirty="0">
                <a:solidFill>
                  <a:prstClr val="white"/>
                </a:solidFill>
                <a:latin typeface="Times New Roman" panose="02020603050405020304" pitchFamily="18" charset="0"/>
                <a:cs typeface="Times New Roman" panose="02020603050405020304" pitchFamily="18" charset="0"/>
              </a:rPr>
            </a:br>
            <a:r>
              <a:rPr lang="en-GB" sz="1050" dirty="0">
                <a:solidFill>
                  <a:prstClr val="white"/>
                </a:solidFill>
                <a:latin typeface="Times New Roman" panose="02020603050405020304" pitchFamily="18" charset="0"/>
                <a:cs typeface="Times New Roman" panose="02020603050405020304" pitchFamily="18" charset="0"/>
              </a:rPr>
              <a:t>(</a:t>
            </a:r>
            <a:r>
              <a:rPr lang="hr-HR" sz="1050" dirty="0">
                <a:solidFill>
                  <a:prstClr val="white"/>
                </a:solidFill>
                <a:latin typeface="Times New Roman" panose="02020603050405020304" pitchFamily="18" charset="0"/>
                <a:cs typeface="Times New Roman" panose="02020603050405020304" pitchFamily="18" charset="0"/>
              </a:rPr>
              <a:t>ako je </a:t>
            </a:r>
            <a:r>
              <a:rPr lang="en-GB" sz="1050" dirty="0">
                <a:solidFill>
                  <a:prstClr val="white"/>
                </a:solidFill>
                <a:latin typeface="Times New Roman" panose="02020603050405020304" pitchFamily="18" charset="0"/>
                <a:cs typeface="Times New Roman" panose="02020603050405020304" pitchFamily="18" charset="0"/>
              </a:rPr>
              <a:t>&lt;34 </a:t>
            </a:r>
            <a:r>
              <a:rPr lang="hr-HR" sz="1050" dirty="0">
                <a:solidFill>
                  <a:prstClr val="white"/>
                </a:solidFill>
                <a:latin typeface="Times New Roman" panose="02020603050405020304" pitchFamily="18" charset="0"/>
                <a:cs typeface="Times New Roman" panose="02020603050405020304" pitchFamily="18" charset="0"/>
              </a:rPr>
              <a:t>nedelje</a:t>
            </a:r>
            <a:r>
              <a:rPr lang="en-GB" sz="1050" dirty="0">
                <a:solidFill>
                  <a:prstClr val="white"/>
                </a:solidFill>
                <a:latin typeface="Times New Roman" panose="02020603050405020304" pitchFamily="18" charset="0"/>
                <a:cs typeface="Times New Roman" panose="02020603050405020304" pitchFamily="18" charset="0"/>
              </a:rPr>
              <a:t>) </a:t>
            </a:r>
            <a:r>
              <a:rPr lang="hr-HR" sz="1050" dirty="0">
                <a:solidFill>
                  <a:prstClr val="white"/>
                </a:solidFill>
                <a:latin typeface="Times New Roman" panose="02020603050405020304" pitchFamily="18" charset="0"/>
                <a:cs typeface="Times New Roman" panose="02020603050405020304" pitchFamily="18" charset="0"/>
              </a:rPr>
              <a:t>uključenje kortikosteroida prenatalno</a:t>
            </a:r>
            <a:endParaRPr lang="en-US" sz="1050" dirty="0">
              <a:solidFill>
                <a:prstClr val="white"/>
              </a:solidFill>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xmlns="" id="{AB72AA76-BE19-4865-A445-9CFCBB95446C}"/>
              </a:ext>
            </a:extLst>
          </p:cNvPr>
          <p:cNvCxnSpPr>
            <a:cxnSpLocks/>
          </p:cNvCxnSpPr>
          <p:nvPr/>
        </p:nvCxnSpPr>
        <p:spPr bwMode="auto">
          <a:xfrm>
            <a:off x="844701" y="2194859"/>
            <a:ext cx="0" cy="3042662"/>
          </a:xfrm>
          <a:prstGeom prst="straightConnector1">
            <a:avLst/>
          </a:prstGeom>
          <a:noFill/>
          <a:ln w="38100" cap="flat" cmpd="sng" algn="ctr">
            <a:solidFill>
              <a:srgbClr val="808285"/>
            </a:solidFill>
            <a:prstDash val="solid"/>
            <a:round/>
            <a:headEnd type="none" w="med" len="med"/>
            <a:tailEnd type="triangle"/>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36D93278-2245-40C3-921E-60AAB44B12D0}"/>
              </a:ext>
            </a:extLst>
          </p:cNvPr>
          <p:cNvSpPr txBox="1"/>
          <p:nvPr/>
        </p:nvSpPr>
        <p:spPr>
          <a:xfrm>
            <a:off x="78572" y="2159794"/>
            <a:ext cx="756083" cy="323165"/>
          </a:xfrm>
          <a:prstGeom prst="rect">
            <a:avLst/>
          </a:prstGeom>
          <a:noFill/>
        </p:spPr>
        <p:txBody>
          <a:bodyPr wrap="square" lIns="0" tIns="0" rIns="0" bIns="0" rtlCol="0">
            <a:spAutoFit/>
          </a:bodyPr>
          <a:lstStyle/>
          <a:p>
            <a:pPr algn="ctr" defTabSz="685800"/>
            <a:r>
              <a:rPr lang="hr-HR" sz="1050" b="1" dirty="0">
                <a:solidFill>
                  <a:srgbClr val="808285"/>
                </a:solidFill>
                <a:latin typeface="Times New Roman" panose="02020603050405020304" pitchFamily="18" charset="0"/>
                <a:cs typeface="Times New Roman" panose="02020603050405020304" pitchFamily="18" charset="0"/>
              </a:rPr>
              <a:t>Nizak odnos</a:t>
            </a:r>
            <a:r>
              <a:rPr lang="en-GB" sz="1050" b="1" dirty="0">
                <a:solidFill>
                  <a:srgbClr val="808285"/>
                </a:solidFill>
                <a:latin typeface="Times New Roman" panose="02020603050405020304" pitchFamily="18" charset="0"/>
                <a:cs typeface="Times New Roman" panose="02020603050405020304" pitchFamily="18" charset="0"/>
              </a:rPr>
              <a:t> </a:t>
            </a:r>
            <a:br>
              <a:rPr lang="en-GB" sz="1050" b="1" dirty="0">
                <a:solidFill>
                  <a:srgbClr val="808285"/>
                </a:solidFill>
                <a:latin typeface="Times New Roman" panose="02020603050405020304" pitchFamily="18" charset="0"/>
                <a:cs typeface="Times New Roman" panose="02020603050405020304" pitchFamily="18" charset="0"/>
              </a:rPr>
            </a:br>
            <a:r>
              <a:rPr lang="en-GB" sz="1050" b="1" dirty="0">
                <a:solidFill>
                  <a:srgbClr val="808285"/>
                </a:solidFill>
                <a:latin typeface="Times New Roman" panose="02020603050405020304" pitchFamily="18" charset="0"/>
                <a:cs typeface="Times New Roman" panose="02020603050405020304" pitchFamily="18" charset="0"/>
              </a:rPr>
              <a:t>sFlt-1/</a:t>
            </a:r>
            <a:r>
              <a:rPr lang="en-GB" sz="1050" b="1" dirty="0" err="1">
                <a:solidFill>
                  <a:srgbClr val="808285"/>
                </a:solidFill>
                <a:latin typeface="Times New Roman" panose="02020603050405020304" pitchFamily="18" charset="0"/>
                <a:cs typeface="Times New Roman" panose="02020603050405020304" pitchFamily="18" charset="0"/>
              </a:rPr>
              <a:t>PlGF</a:t>
            </a:r>
            <a:r>
              <a:rPr lang="en-GB" sz="1050" b="1" dirty="0">
                <a:solidFill>
                  <a:srgbClr val="808285"/>
                </a:solidFill>
                <a:latin typeface="Times New Roman" panose="02020603050405020304" pitchFamily="18" charset="0"/>
                <a:cs typeface="Times New Roman" panose="02020603050405020304" pitchFamily="18" charset="0"/>
              </a:rPr>
              <a:t> </a:t>
            </a:r>
            <a:endParaRPr lang="en-US" sz="1050" b="1" dirty="0">
              <a:solidFill>
                <a:srgbClr val="808285"/>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xmlns="" id="{EC6BEEC7-2817-463C-A2DA-3DC3E1B5B8CA}"/>
              </a:ext>
            </a:extLst>
          </p:cNvPr>
          <p:cNvSpPr txBox="1"/>
          <p:nvPr/>
        </p:nvSpPr>
        <p:spPr>
          <a:xfrm>
            <a:off x="58331" y="4774458"/>
            <a:ext cx="756083" cy="323165"/>
          </a:xfrm>
          <a:prstGeom prst="rect">
            <a:avLst/>
          </a:prstGeom>
          <a:noFill/>
        </p:spPr>
        <p:txBody>
          <a:bodyPr wrap="square" lIns="0" tIns="0" rIns="0" bIns="0" rtlCol="0">
            <a:spAutoFit/>
          </a:bodyPr>
          <a:lstStyle/>
          <a:p>
            <a:pPr algn="ctr" defTabSz="685800"/>
            <a:r>
              <a:rPr lang="en-GB" sz="1050" b="1" dirty="0" err="1">
                <a:solidFill>
                  <a:srgbClr val="808285"/>
                </a:solidFill>
                <a:latin typeface="Times New Roman" panose="02020603050405020304" pitchFamily="18" charset="0"/>
                <a:cs typeface="Times New Roman" panose="02020603050405020304" pitchFamily="18" charset="0"/>
              </a:rPr>
              <a:t>Visok</a:t>
            </a:r>
            <a:r>
              <a:rPr lang="en-GB" sz="1050" b="1" dirty="0">
                <a:solidFill>
                  <a:srgbClr val="808285"/>
                </a:solidFill>
                <a:latin typeface="Times New Roman" panose="02020603050405020304" pitchFamily="18" charset="0"/>
                <a:cs typeface="Times New Roman" panose="02020603050405020304" pitchFamily="18" charset="0"/>
              </a:rPr>
              <a:t> </a:t>
            </a:r>
            <a:r>
              <a:rPr lang="en-GB" sz="1050" b="1" dirty="0" err="1">
                <a:solidFill>
                  <a:srgbClr val="808285"/>
                </a:solidFill>
                <a:latin typeface="Times New Roman" panose="02020603050405020304" pitchFamily="18" charset="0"/>
                <a:cs typeface="Times New Roman" panose="02020603050405020304" pitchFamily="18" charset="0"/>
              </a:rPr>
              <a:t>odnos</a:t>
            </a:r>
            <a:r>
              <a:rPr lang="en-GB" sz="1050" b="1" dirty="0">
                <a:solidFill>
                  <a:srgbClr val="808285"/>
                </a:solidFill>
                <a:latin typeface="Times New Roman" panose="02020603050405020304" pitchFamily="18" charset="0"/>
                <a:cs typeface="Times New Roman" panose="02020603050405020304" pitchFamily="18" charset="0"/>
              </a:rPr>
              <a:t> </a:t>
            </a:r>
            <a:br>
              <a:rPr lang="en-GB" sz="1050" b="1" dirty="0">
                <a:solidFill>
                  <a:srgbClr val="808285"/>
                </a:solidFill>
                <a:latin typeface="Times New Roman" panose="02020603050405020304" pitchFamily="18" charset="0"/>
                <a:cs typeface="Times New Roman" panose="02020603050405020304" pitchFamily="18" charset="0"/>
              </a:rPr>
            </a:br>
            <a:r>
              <a:rPr lang="en-GB" sz="1050" b="1" dirty="0">
                <a:solidFill>
                  <a:srgbClr val="808285"/>
                </a:solidFill>
                <a:latin typeface="Times New Roman" panose="02020603050405020304" pitchFamily="18" charset="0"/>
                <a:cs typeface="Times New Roman" panose="02020603050405020304" pitchFamily="18" charset="0"/>
              </a:rPr>
              <a:t>sFlt-1/</a:t>
            </a:r>
            <a:r>
              <a:rPr lang="en-GB" sz="1050" b="1" dirty="0" err="1">
                <a:solidFill>
                  <a:srgbClr val="808285"/>
                </a:solidFill>
                <a:latin typeface="Times New Roman" panose="02020603050405020304" pitchFamily="18" charset="0"/>
                <a:cs typeface="Times New Roman" panose="02020603050405020304" pitchFamily="18" charset="0"/>
              </a:rPr>
              <a:t>PlGF</a:t>
            </a:r>
            <a:endParaRPr lang="en-US" sz="1050" b="1" dirty="0">
              <a:solidFill>
                <a:srgbClr val="808285"/>
              </a:solidFill>
              <a:latin typeface="Times New Roman" panose="02020603050405020304" pitchFamily="18" charset="0"/>
              <a:cs typeface="Times New Roman" panose="02020603050405020304" pitchFamily="18" charset="0"/>
            </a:endParaRPr>
          </a:p>
        </p:txBody>
      </p:sp>
      <p:sp>
        <p:nvSpPr>
          <p:cNvPr id="56" name="Rounded Rectangle 5">
            <a:extLst>
              <a:ext uri="{FF2B5EF4-FFF2-40B4-BE49-F238E27FC236}">
                <a16:creationId xmlns:a16="http://schemas.microsoft.com/office/drawing/2014/main" xmlns="" id="{F70E2FB6-78E9-4D95-AF39-4BEF4B7C5372}"/>
              </a:ext>
            </a:extLst>
          </p:cNvPr>
          <p:cNvSpPr>
            <a:spLocks/>
          </p:cNvSpPr>
          <p:nvPr/>
        </p:nvSpPr>
        <p:spPr bwMode="auto">
          <a:xfrm>
            <a:off x="5047737" y="3623003"/>
            <a:ext cx="1944000" cy="714486"/>
          </a:xfrm>
          <a:prstGeom prst="roundRect">
            <a:avLst/>
          </a:prstGeom>
          <a:solidFill>
            <a:srgbClr val="0066CC"/>
          </a:solidFill>
          <a:ln w="38100">
            <a:solidFill>
              <a:srgbClr val="EF3340"/>
            </a:solidFill>
            <a:round/>
            <a:headEnd/>
            <a:tailEnd/>
          </a:ln>
          <a:effectLst/>
        </p:spPr>
        <p:txBody>
          <a:bodyPr vert="horz" wrap="square" lIns="27000" tIns="27000" rIns="27000" bIns="27000" numCol="1" rtlCol="0" anchor="ctr" anchorCtr="0" compatLnSpc="1">
            <a:prstTxWarp prst="textNoShape">
              <a:avLst/>
            </a:prstTxWarp>
            <a:noAutofit/>
          </a:bodyPr>
          <a:lstStyle/>
          <a:p>
            <a:pPr algn="ctr" defTabSz="685800"/>
            <a:r>
              <a:rPr lang="hr-HR" sz="1050" dirty="0">
                <a:solidFill>
                  <a:prstClr val="white"/>
                </a:solidFill>
                <a:latin typeface="Times New Roman" panose="02020603050405020304" pitchFamily="18" charset="0"/>
                <a:cs typeface="Times New Roman" panose="02020603050405020304" pitchFamily="18" charset="0"/>
              </a:rPr>
              <a:t>Tretirati u skladu s lokalnim smjernicama</a:t>
            </a:r>
            <a:endParaRPr lang="en-US" sz="1050" dirty="0">
              <a:solidFill>
                <a:prstClr val="white"/>
              </a:solidFill>
              <a:latin typeface="Times New Roman" panose="02020603050405020304" pitchFamily="18" charset="0"/>
              <a:cs typeface="Times New Roman" panose="02020603050405020304" pitchFamily="18" charset="0"/>
            </a:endParaRPr>
          </a:p>
        </p:txBody>
      </p:sp>
      <p:sp>
        <p:nvSpPr>
          <p:cNvPr id="60" name="Rounded Rectangle 5">
            <a:extLst>
              <a:ext uri="{FF2B5EF4-FFF2-40B4-BE49-F238E27FC236}">
                <a16:creationId xmlns:a16="http://schemas.microsoft.com/office/drawing/2014/main" xmlns="" id="{7F7D330D-BCB6-475D-8A74-D8F6DE219432}"/>
              </a:ext>
            </a:extLst>
          </p:cNvPr>
          <p:cNvSpPr>
            <a:spLocks/>
          </p:cNvSpPr>
          <p:nvPr/>
        </p:nvSpPr>
        <p:spPr bwMode="auto">
          <a:xfrm>
            <a:off x="948713" y="2237136"/>
            <a:ext cx="1674186" cy="324000"/>
          </a:xfrm>
          <a:prstGeom prst="roundRect">
            <a:avLst/>
          </a:prstGeom>
          <a:solidFill>
            <a:srgbClr val="00925B"/>
          </a:solidFill>
          <a:ln w="31750">
            <a:noFill/>
            <a:round/>
            <a:headEnd/>
            <a:tailEnd/>
          </a:ln>
          <a:effectLst/>
        </p:spPr>
        <p:txBody>
          <a:bodyPr vert="horz" wrap="square" lIns="27000" tIns="27000" rIns="27000" bIns="27000" numCol="1" rtlCol="0" anchor="ctr" anchorCtr="0" compatLnSpc="1">
            <a:prstTxWarp prst="textNoShape">
              <a:avLst/>
            </a:prstTxWarp>
            <a:noAutofit/>
          </a:bodyPr>
          <a:lstStyle/>
          <a:p>
            <a:pPr defTabSz="685800">
              <a:lnSpc>
                <a:spcPct val="115000"/>
              </a:lnSpc>
              <a:spcBef>
                <a:spcPts val="150"/>
              </a:spcBef>
              <a:spcAft>
                <a:spcPts val="75"/>
              </a:spcAft>
            </a:pPr>
            <a:r>
              <a:rPr lang="en-US" sz="900" dirty="0">
                <a:solidFill>
                  <a:prstClr val="white"/>
                </a:solidFill>
                <a:latin typeface="Times New Roman" panose="02020603050405020304" pitchFamily="18" charset="0"/>
                <a:cs typeface="Times New Roman" panose="02020603050405020304" pitchFamily="18" charset="0"/>
              </a:rPr>
              <a:t>sFlt-1/</a:t>
            </a:r>
            <a:r>
              <a:rPr lang="en-US" sz="900" dirty="0" err="1">
                <a:solidFill>
                  <a:prstClr val="white"/>
                </a:solidFill>
                <a:latin typeface="Times New Roman" panose="02020603050405020304" pitchFamily="18" charset="0"/>
                <a:cs typeface="Times New Roman" panose="02020603050405020304" pitchFamily="18" charset="0"/>
              </a:rPr>
              <a:t>PlGF</a:t>
            </a:r>
            <a:r>
              <a:rPr lang="en-US" sz="900" dirty="0">
                <a:solidFill>
                  <a:prstClr val="white"/>
                </a:solidFill>
                <a:latin typeface="Times New Roman" panose="02020603050405020304" pitchFamily="18" charset="0"/>
                <a:cs typeface="Times New Roman" panose="02020603050405020304" pitchFamily="18" charset="0"/>
              </a:rPr>
              <a:t> </a:t>
            </a:r>
            <a:r>
              <a:rPr lang="hr-HR" sz="900" dirty="0">
                <a:solidFill>
                  <a:prstClr val="white"/>
                </a:solidFill>
                <a:latin typeface="Times New Roman" panose="02020603050405020304" pitchFamily="18" charset="0"/>
                <a:cs typeface="Times New Roman" panose="02020603050405020304" pitchFamily="18" charset="0"/>
              </a:rPr>
              <a:t>odnos</a:t>
            </a:r>
            <a:r>
              <a:rPr lang="en-US" sz="900" dirty="0">
                <a:solidFill>
                  <a:prstClr val="white"/>
                </a:solidFill>
                <a:latin typeface="Times New Roman" panose="02020603050405020304" pitchFamily="18" charset="0"/>
                <a:cs typeface="Times New Roman" panose="02020603050405020304" pitchFamily="18" charset="0"/>
              </a:rPr>
              <a:t> </a:t>
            </a:r>
            <a:r>
              <a:rPr lang="de-DE" sz="900" dirty="0">
                <a:solidFill>
                  <a:prstClr val="white"/>
                </a:solidFill>
                <a:latin typeface="Times New Roman" panose="02020603050405020304" pitchFamily="18" charset="0"/>
                <a:cs typeface="Times New Roman" panose="02020603050405020304" pitchFamily="18" charset="0"/>
              </a:rPr>
              <a:t>≤38</a:t>
            </a:r>
            <a:r>
              <a:rPr lang="hr-HR" sz="900" dirty="0">
                <a:solidFill>
                  <a:prstClr val="white"/>
                </a:solidFill>
                <a:latin typeface="Times New Roman" panose="02020603050405020304" pitchFamily="18" charset="0"/>
                <a:cs typeface="Times New Roman" panose="02020603050405020304" pitchFamily="18" charset="0"/>
              </a:rPr>
              <a:t>  </a:t>
            </a:r>
          </a:p>
          <a:p>
            <a:pPr defTabSz="685800">
              <a:lnSpc>
                <a:spcPct val="115000"/>
              </a:lnSpc>
              <a:spcBef>
                <a:spcPts val="150"/>
              </a:spcBef>
              <a:spcAft>
                <a:spcPts val="75"/>
              </a:spcAft>
            </a:pPr>
            <a:r>
              <a:rPr lang="en-GB" sz="900" dirty="0">
                <a:solidFill>
                  <a:prstClr val="white"/>
                </a:solidFill>
                <a:latin typeface="Times New Roman" panose="02020603050405020304" pitchFamily="18" charset="0"/>
                <a:cs typeface="Times New Roman" panose="02020603050405020304" pitchFamily="18" charset="0"/>
              </a:rPr>
              <a:t>(</a:t>
            </a:r>
            <a:r>
              <a:rPr lang="hr-HR" sz="900" dirty="0">
                <a:solidFill>
                  <a:prstClr val="white"/>
                </a:solidFill>
                <a:latin typeface="Times New Roman" panose="02020603050405020304" pitchFamily="18" charset="0"/>
                <a:cs typeface="Times New Roman" panose="02020603050405020304" pitchFamily="18" charset="0"/>
              </a:rPr>
              <a:t>bilo koja gestaciona starost</a:t>
            </a:r>
            <a:r>
              <a:rPr lang="en-GB" sz="900" dirty="0">
                <a:solidFill>
                  <a:prstClr val="white"/>
                </a:solidFill>
                <a:latin typeface="Times New Roman" panose="02020603050405020304" pitchFamily="18" charset="0"/>
                <a:cs typeface="Times New Roman" panose="02020603050405020304" pitchFamily="18" charset="0"/>
              </a:rPr>
              <a:t>)</a:t>
            </a:r>
            <a:endParaRPr lang="en-US" sz="9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824204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1" grpId="0" animBg="1"/>
      <p:bldP spid="54" grpId="0" animBg="1"/>
      <p:bldP spid="56" grpId="0" animBg="1"/>
      <p:bldP spid="6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7" y="5519301"/>
            <a:ext cx="9213275" cy="54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7" name="Title 3"/>
          <p:cNvSpPr txBox="1">
            <a:spLocks noGrp="1"/>
          </p:cNvSpPr>
          <p:nvPr>
            <p:ph type="title"/>
          </p:nvPr>
        </p:nvSpPr>
        <p:spPr>
          <a:xfrm>
            <a:off x="251520" y="416906"/>
            <a:ext cx="7886700" cy="994172"/>
          </a:xfrm>
          <a:prstGeom prst="rect">
            <a:avLst/>
          </a:prstGeom>
          <a:noFill/>
        </p:spPr>
        <p:txBody>
          <a:bodyPr vert="horz" wrap="square" lIns="0" tIns="0" rIns="0" bIns="0" rtlCol="0" anchor="ctr">
            <a:noAutofit/>
          </a:bodyPr>
          <a:lstStyle/>
          <a:p>
            <a:r>
              <a:rPr lang="hr-HR" sz="3200" dirty="0"/>
              <a:t>Medicina zasnovana na dokazima</a:t>
            </a:r>
            <a:r>
              <a:rPr lang="en-GB" sz="1950" dirty="0"/>
              <a:t/>
            </a:r>
            <a:br>
              <a:rPr lang="en-GB" sz="1950" dirty="0"/>
            </a:br>
            <a:r>
              <a:rPr lang="en-GB" sz="1950" i="1" dirty="0" err="1"/>
              <a:t>Kliničke</a:t>
            </a:r>
            <a:r>
              <a:rPr lang="en-GB" sz="1950" i="1" dirty="0"/>
              <a:t> </a:t>
            </a:r>
            <a:r>
              <a:rPr lang="en-GB" sz="1950" i="1" dirty="0" err="1"/>
              <a:t>studije</a:t>
            </a:r>
            <a:r>
              <a:rPr lang="en-GB" sz="1950" i="1" dirty="0"/>
              <a:t> </a:t>
            </a:r>
            <a:r>
              <a:rPr lang="en-GB" sz="1950" i="1" dirty="0" err="1"/>
              <a:t>koje</a:t>
            </a:r>
            <a:r>
              <a:rPr lang="en-GB" sz="1950" i="1" dirty="0"/>
              <a:t> </a:t>
            </a:r>
            <a:r>
              <a:rPr lang="en-GB" sz="1950" i="1" dirty="0" err="1"/>
              <a:t>su</a:t>
            </a:r>
            <a:r>
              <a:rPr lang="en-GB" sz="1950" i="1" dirty="0"/>
              <a:t> </a:t>
            </a:r>
            <a:r>
              <a:rPr lang="en-GB" sz="1950" i="1" dirty="0" err="1"/>
              <a:t>pokazale</a:t>
            </a:r>
            <a:r>
              <a:rPr lang="en-GB" sz="1950" i="1" dirty="0"/>
              <a:t> </a:t>
            </a:r>
            <a:r>
              <a:rPr lang="en-GB" sz="1950" i="1" dirty="0" err="1"/>
              <a:t>klinički</a:t>
            </a:r>
            <a:r>
              <a:rPr lang="en-GB" sz="1950" i="1" dirty="0"/>
              <a:t> </a:t>
            </a:r>
            <a:r>
              <a:rPr lang="en-GB" sz="1950" i="1" dirty="0" err="1"/>
              <a:t>značaj</a:t>
            </a:r>
            <a:r>
              <a:rPr lang="en-GB" sz="1950" i="1" dirty="0"/>
              <a:t> </a:t>
            </a:r>
            <a:r>
              <a:rPr lang="en-GB" sz="1950" i="1" dirty="0" err="1"/>
              <a:t>odnosa</a:t>
            </a:r>
            <a:r>
              <a:rPr lang="en-GB" sz="1950" i="1" dirty="0"/>
              <a:t> </a:t>
            </a:r>
            <a:r>
              <a:rPr lang="en-GB" sz="1950" i="1" dirty="0" err="1"/>
              <a:t>sFlt</a:t>
            </a:r>
            <a:r>
              <a:rPr lang="en-GB" sz="1950" i="1" dirty="0"/>
              <a:t>-a/</a:t>
            </a:r>
            <a:r>
              <a:rPr lang="en-GB" sz="1950" i="1" dirty="0" err="1"/>
              <a:t>PlGF</a:t>
            </a:r>
            <a:endParaRPr lang="bs-Latn-BA" sz="1950" i="1" dirty="0" err="1"/>
          </a:p>
        </p:txBody>
      </p:sp>
      <p:pic>
        <p:nvPicPr>
          <p:cNvPr id="8" name="Content Placeholder 6"/>
          <p:cNvPicPr>
            <a:picLocks noGrp="1" noChangeAspect="1"/>
          </p:cNvPicPr>
          <p:nvPr>
            <p:ph idx="1"/>
          </p:nvPr>
        </p:nvPicPr>
        <p:blipFill>
          <a:blip r:embed="rId2" cstate="print"/>
          <a:stretch>
            <a:fillRect/>
          </a:stretch>
        </p:blipFill>
        <p:spPr>
          <a:xfrm>
            <a:off x="4579725" y="1931803"/>
            <a:ext cx="4564275" cy="2569687"/>
          </a:xfrm>
          <a:prstGeom prst="rect">
            <a:avLst/>
          </a:prstGeom>
          <a:ln>
            <a:solidFill>
              <a:srgbClr val="000099"/>
            </a:solidFill>
          </a:ln>
        </p:spPr>
      </p:pic>
      <p:pic>
        <p:nvPicPr>
          <p:cNvPr id="9" name="Picture 8"/>
          <p:cNvPicPr>
            <a:picLocks noChangeAspect="1"/>
          </p:cNvPicPr>
          <p:nvPr/>
        </p:nvPicPr>
        <p:blipFill>
          <a:blip r:embed="rId3" cstate="print"/>
          <a:stretch>
            <a:fillRect/>
          </a:stretch>
        </p:blipFill>
        <p:spPr>
          <a:xfrm>
            <a:off x="-12797" y="1931803"/>
            <a:ext cx="4572396" cy="2569687"/>
          </a:xfrm>
          <a:prstGeom prst="rect">
            <a:avLst/>
          </a:prstGeom>
          <a:ln>
            <a:solidFill>
              <a:srgbClr val="000099"/>
            </a:solidFill>
          </a:ln>
        </p:spPr>
      </p:pic>
      <p:pic>
        <p:nvPicPr>
          <p:cNvPr id="10" name="Picture 9"/>
          <p:cNvPicPr>
            <a:picLocks noChangeAspect="1"/>
          </p:cNvPicPr>
          <p:nvPr/>
        </p:nvPicPr>
        <p:blipFill>
          <a:blip r:embed="rId4" cstate="print"/>
          <a:stretch>
            <a:fillRect/>
          </a:stretch>
        </p:blipFill>
        <p:spPr>
          <a:xfrm>
            <a:off x="2143308" y="3511162"/>
            <a:ext cx="4553128" cy="2558858"/>
          </a:xfrm>
          <a:prstGeom prst="rect">
            <a:avLst/>
          </a:prstGeom>
          <a:ln>
            <a:solidFill>
              <a:srgbClr val="000099"/>
            </a:solidFill>
          </a:ln>
        </p:spPr>
      </p:pic>
    </p:spTree>
    <p:extLst>
      <p:ext uri="{BB962C8B-B14F-4D97-AF65-F5344CB8AC3E}">
        <p14:creationId xmlns:p14="http://schemas.microsoft.com/office/powerpoint/2010/main" xmlns="" val="38367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Smjernice</a:t>
            </a:r>
            <a:br>
              <a:rPr lang="hr-HR" dirty="0"/>
            </a:br>
            <a:endParaRPr lang="bs-Latn-BA" dirty="0"/>
          </a:p>
        </p:txBody>
      </p:sp>
      <p:pic>
        <p:nvPicPr>
          <p:cNvPr id="5" name="Picture 4"/>
          <p:cNvPicPr>
            <a:picLocks noChangeAspect="1"/>
          </p:cNvPicPr>
          <p:nvPr/>
        </p:nvPicPr>
        <p:blipFill>
          <a:blip r:embed="rId2" cstate="print"/>
          <a:stretch>
            <a:fillRect/>
          </a:stretch>
        </p:blipFill>
        <p:spPr>
          <a:xfrm>
            <a:off x="45398" y="1207756"/>
            <a:ext cx="4572638" cy="2572109"/>
          </a:xfrm>
          <a:prstGeom prst="rect">
            <a:avLst/>
          </a:prstGeom>
          <a:effectLst>
            <a:innerShdw blurRad="63500" dist="50800" dir="18900000">
              <a:prstClr val="black">
                <a:alpha val="50000"/>
              </a:prstClr>
            </a:innerShdw>
          </a:effectLst>
        </p:spPr>
      </p:pic>
      <p:pic>
        <p:nvPicPr>
          <p:cNvPr id="6" name="Picture 5"/>
          <p:cNvPicPr>
            <a:picLocks noChangeAspect="1"/>
          </p:cNvPicPr>
          <p:nvPr/>
        </p:nvPicPr>
        <p:blipFill>
          <a:blip r:embed="rId3" cstate="print"/>
          <a:stretch>
            <a:fillRect/>
          </a:stretch>
        </p:blipFill>
        <p:spPr>
          <a:xfrm>
            <a:off x="616900" y="2068272"/>
            <a:ext cx="4572638" cy="2572109"/>
          </a:xfrm>
          <a:prstGeom prst="rect">
            <a:avLst/>
          </a:prstGeom>
          <a:effectLst>
            <a:innerShdw blurRad="63500" dist="50800" dir="18900000">
              <a:prstClr val="black">
                <a:alpha val="50000"/>
              </a:prstClr>
            </a:innerShdw>
          </a:effectLst>
        </p:spPr>
      </p:pic>
      <p:pic>
        <p:nvPicPr>
          <p:cNvPr id="8" name="Picture 7"/>
          <p:cNvPicPr>
            <a:picLocks noChangeAspect="1"/>
          </p:cNvPicPr>
          <p:nvPr/>
        </p:nvPicPr>
        <p:blipFill>
          <a:blip r:embed="rId4" cstate="print"/>
          <a:stretch>
            <a:fillRect/>
          </a:stretch>
        </p:blipFill>
        <p:spPr>
          <a:xfrm>
            <a:off x="1129619" y="2834040"/>
            <a:ext cx="4572638" cy="2572109"/>
          </a:xfrm>
          <a:prstGeom prst="rect">
            <a:avLst/>
          </a:prstGeom>
          <a:effectLst>
            <a:innerShdw blurRad="63500" dist="50800" dir="18900000">
              <a:prstClr val="black">
                <a:alpha val="50000"/>
              </a:prstClr>
            </a:innerShdw>
          </a:effectLst>
        </p:spPr>
      </p:pic>
      <p:pic>
        <p:nvPicPr>
          <p:cNvPr id="9" name="Picture 8"/>
          <p:cNvPicPr>
            <a:picLocks noChangeAspect="1"/>
          </p:cNvPicPr>
          <p:nvPr/>
        </p:nvPicPr>
        <p:blipFill>
          <a:blip r:embed="rId5" cstate="print"/>
          <a:stretch>
            <a:fillRect/>
          </a:stretch>
        </p:blipFill>
        <p:spPr>
          <a:xfrm>
            <a:off x="1877467" y="3354326"/>
            <a:ext cx="4572638" cy="2572109"/>
          </a:xfrm>
          <a:prstGeom prst="rect">
            <a:avLst/>
          </a:prstGeom>
          <a:effectLst>
            <a:innerShdw blurRad="63500" dist="50800" dir="18900000">
              <a:prstClr val="black">
                <a:alpha val="50000"/>
              </a:prstClr>
            </a:innerShdw>
          </a:effectLst>
        </p:spPr>
      </p:pic>
      <p:pic>
        <p:nvPicPr>
          <p:cNvPr id="10" name="Picture 9"/>
          <p:cNvPicPr>
            <a:picLocks noChangeAspect="1"/>
          </p:cNvPicPr>
          <p:nvPr/>
        </p:nvPicPr>
        <p:blipFill>
          <a:blip r:embed="rId6" cstate="print"/>
          <a:stretch>
            <a:fillRect/>
          </a:stretch>
        </p:blipFill>
        <p:spPr>
          <a:xfrm>
            <a:off x="3009355" y="3737211"/>
            <a:ext cx="4572638" cy="2572109"/>
          </a:xfrm>
          <a:prstGeom prst="rect">
            <a:avLst/>
          </a:prstGeom>
          <a:effectLst>
            <a:innerShdw blurRad="63500" dist="50800" dir="18900000">
              <a:prstClr val="black">
                <a:alpha val="50000"/>
              </a:prstClr>
            </a:innerShdw>
          </a:effectLst>
        </p:spPr>
      </p:pic>
      <p:sp>
        <p:nvSpPr>
          <p:cNvPr id="3" name="TextBox 2"/>
          <p:cNvSpPr txBox="1"/>
          <p:nvPr/>
        </p:nvSpPr>
        <p:spPr>
          <a:xfrm>
            <a:off x="5680369" y="1974509"/>
            <a:ext cx="3553029" cy="1061829"/>
          </a:xfrm>
          <a:prstGeom prst="rect">
            <a:avLst/>
          </a:prstGeom>
          <a:noFill/>
        </p:spPr>
        <p:txBody>
          <a:bodyPr wrap="square" rtlCol="0">
            <a:spAutoFit/>
          </a:bodyPr>
          <a:lstStyle/>
          <a:p>
            <a:pPr algn="ctr" defTabSz="685800"/>
            <a:r>
              <a:rPr lang="en-GB" sz="2100" dirty="0" err="1">
                <a:solidFill>
                  <a:srgbClr val="000099"/>
                </a:solidFill>
                <a:latin typeface="Times New Roman" panose="02020603050405020304" pitchFamily="18" charset="0"/>
                <a:cs typeface="Times New Roman" panose="02020603050405020304" pitchFamily="18" charset="0"/>
              </a:rPr>
              <a:t>Odnos</a:t>
            </a:r>
            <a:r>
              <a:rPr lang="en-GB" sz="2100" dirty="0">
                <a:solidFill>
                  <a:srgbClr val="000099"/>
                </a:solidFill>
                <a:latin typeface="Times New Roman" panose="02020603050405020304" pitchFamily="18" charset="0"/>
                <a:cs typeface="Times New Roman" panose="02020603050405020304" pitchFamily="18" charset="0"/>
              </a:rPr>
              <a:t> sFlt-1/</a:t>
            </a:r>
            <a:r>
              <a:rPr lang="en-GB" sz="2100" dirty="0" err="1">
                <a:solidFill>
                  <a:srgbClr val="000099"/>
                </a:solidFill>
                <a:latin typeface="Times New Roman" panose="02020603050405020304" pitchFamily="18" charset="0"/>
                <a:cs typeface="Times New Roman" panose="02020603050405020304" pitchFamily="18" charset="0"/>
              </a:rPr>
              <a:t>PlGF</a:t>
            </a:r>
            <a:r>
              <a:rPr lang="en-GB" sz="2100" dirty="0">
                <a:solidFill>
                  <a:srgbClr val="000099"/>
                </a:solidFill>
                <a:latin typeface="Times New Roman" panose="02020603050405020304" pitchFamily="18" charset="0"/>
                <a:cs typeface="Times New Roman" panose="02020603050405020304" pitchFamily="18" charset="0"/>
              </a:rPr>
              <a:t> je </a:t>
            </a:r>
            <a:r>
              <a:rPr lang="en-GB" sz="2100" dirty="0" err="1">
                <a:solidFill>
                  <a:srgbClr val="000099"/>
                </a:solidFill>
                <a:latin typeface="Times New Roman" panose="02020603050405020304" pitchFamily="18" charset="0"/>
                <a:cs typeface="Times New Roman" panose="02020603050405020304" pitchFamily="18" charset="0"/>
              </a:rPr>
              <a:t>zastupljen</a:t>
            </a:r>
            <a:r>
              <a:rPr lang="en-GB" sz="2100" dirty="0">
                <a:solidFill>
                  <a:srgbClr val="000099"/>
                </a:solidFill>
                <a:latin typeface="Times New Roman" panose="02020603050405020304" pitchFamily="18" charset="0"/>
                <a:cs typeface="Times New Roman" panose="02020603050405020304" pitchFamily="18" charset="0"/>
              </a:rPr>
              <a:t> u </a:t>
            </a:r>
            <a:r>
              <a:rPr lang="en-GB" sz="2100" dirty="0" err="1">
                <a:solidFill>
                  <a:srgbClr val="000099"/>
                </a:solidFill>
                <a:latin typeface="Times New Roman" panose="02020603050405020304" pitchFamily="18" charset="0"/>
                <a:cs typeface="Times New Roman" panose="02020603050405020304" pitchFamily="18" charset="0"/>
              </a:rPr>
              <a:t>velikom</a:t>
            </a:r>
            <a:r>
              <a:rPr lang="en-GB" sz="2100" dirty="0">
                <a:solidFill>
                  <a:srgbClr val="000099"/>
                </a:solidFill>
                <a:latin typeface="Times New Roman" panose="02020603050405020304" pitchFamily="18" charset="0"/>
                <a:cs typeface="Times New Roman" panose="02020603050405020304" pitchFamily="18" charset="0"/>
              </a:rPr>
              <a:t> </a:t>
            </a:r>
            <a:r>
              <a:rPr lang="en-GB" sz="2100" dirty="0" err="1">
                <a:solidFill>
                  <a:srgbClr val="000099"/>
                </a:solidFill>
                <a:latin typeface="Times New Roman" panose="02020603050405020304" pitchFamily="18" charset="0"/>
                <a:cs typeface="Times New Roman" panose="02020603050405020304" pitchFamily="18" charset="0"/>
              </a:rPr>
              <a:t>broju</a:t>
            </a:r>
            <a:r>
              <a:rPr lang="en-GB" sz="2100" dirty="0">
                <a:solidFill>
                  <a:srgbClr val="000099"/>
                </a:solidFill>
                <a:latin typeface="Times New Roman" panose="02020603050405020304" pitchFamily="18" charset="0"/>
                <a:cs typeface="Times New Roman" panose="02020603050405020304" pitchFamily="18" charset="0"/>
              </a:rPr>
              <a:t> </a:t>
            </a:r>
            <a:r>
              <a:rPr lang="en-GB" sz="2100" dirty="0" err="1">
                <a:solidFill>
                  <a:srgbClr val="000099"/>
                </a:solidFill>
                <a:latin typeface="Times New Roman" panose="02020603050405020304" pitchFamily="18" charset="0"/>
                <a:cs typeface="Times New Roman" panose="02020603050405020304" pitchFamily="18" charset="0"/>
              </a:rPr>
              <a:t>značajnih</a:t>
            </a:r>
            <a:r>
              <a:rPr lang="en-GB" sz="2100" dirty="0">
                <a:solidFill>
                  <a:srgbClr val="000099"/>
                </a:solidFill>
                <a:latin typeface="Times New Roman" panose="02020603050405020304" pitchFamily="18" charset="0"/>
                <a:cs typeface="Times New Roman" panose="02020603050405020304" pitchFamily="18" charset="0"/>
              </a:rPr>
              <a:t> </a:t>
            </a:r>
            <a:r>
              <a:rPr lang="en-GB" sz="2100" dirty="0" err="1">
                <a:solidFill>
                  <a:srgbClr val="000099"/>
                </a:solidFill>
                <a:latin typeface="Times New Roman" panose="02020603050405020304" pitchFamily="18" charset="0"/>
                <a:cs typeface="Times New Roman" panose="02020603050405020304" pitchFamily="18" charset="0"/>
              </a:rPr>
              <a:t>kliničkih</a:t>
            </a:r>
            <a:r>
              <a:rPr lang="en-GB" sz="2100" dirty="0">
                <a:solidFill>
                  <a:srgbClr val="000099"/>
                </a:solidFill>
                <a:latin typeface="Times New Roman" panose="02020603050405020304" pitchFamily="18" charset="0"/>
                <a:cs typeface="Times New Roman" panose="02020603050405020304" pitchFamily="18" charset="0"/>
              </a:rPr>
              <a:t> </a:t>
            </a:r>
            <a:r>
              <a:rPr lang="en-GB" sz="2100" dirty="0" err="1">
                <a:solidFill>
                  <a:srgbClr val="000099"/>
                </a:solidFill>
                <a:latin typeface="Times New Roman" panose="02020603050405020304" pitchFamily="18" charset="0"/>
                <a:cs typeface="Times New Roman" panose="02020603050405020304" pitchFamily="18" charset="0"/>
              </a:rPr>
              <a:t>smjernica</a:t>
            </a:r>
            <a:endParaRPr lang="en-GB" sz="21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77758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8438"/>
            <a:ext cx="8229600" cy="5246043"/>
          </a:xfrm>
        </p:spPr>
        <p:txBody>
          <a:bodyPr>
            <a:normAutofit/>
          </a:bodyPr>
          <a:lstStyle/>
          <a:p>
            <a:r>
              <a:rPr lang="sr-Latn-BA" dirty="0"/>
              <a:t>Za procjenu ovarijalne rezerve, odnosno ovarijalne funkcije mjere se      4 osnovna hormona: </a:t>
            </a:r>
            <a:r>
              <a:rPr lang="sr-Latn-BA" b="1" dirty="0"/>
              <a:t>FSH, estradiol, inhibin B i AMH</a:t>
            </a:r>
            <a:r>
              <a:rPr lang="sr-Latn-BA" dirty="0"/>
              <a:t>. </a:t>
            </a:r>
          </a:p>
          <a:p>
            <a:r>
              <a:rPr lang="sr-Latn-BA" dirty="0" smtClean="0"/>
              <a:t>FSH - </a:t>
            </a:r>
            <a:r>
              <a:rPr lang="sr-Latn-BA" dirty="0"/>
              <a:t>folikulostimulišući hormon, inhibin B i estradiol mjere se drugog ili trećeg dana menstruacionog ciklusa, dok se AMH mjeri bilo kog dana menstruacionog ciklusa.</a:t>
            </a:r>
          </a:p>
          <a:p>
            <a:r>
              <a:rPr lang="sr-Latn-BA" dirty="0"/>
              <a:t>Loš test procjene ovarijalne rezerve ukazuje na lošu prognozu kod mlađih žena.</a:t>
            </a:r>
          </a:p>
          <a:p>
            <a:r>
              <a:rPr lang="sr-Latn-BA" dirty="0"/>
              <a:t>Dobar test procjene ovarijalne rezerve ne znači uvijek i  dobru prognozu kod starijih žena.</a:t>
            </a:r>
            <a:r>
              <a:rPr lang="en-GB" sz="2000" baseline="30000" dirty="0">
                <a:latin typeface="Calibri" panose="020F0502020204030204" pitchFamily="34" charset="0"/>
                <a:cs typeface="Calibri" panose="020F0502020204030204" pitchFamily="34" charset="0"/>
              </a:rPr>
              <a:t>1</a:t>
            </a:r>
            <a:endParaRPr lang="sr-Latn-BA" sz="2000" baseline="30000" dirty="0">
              <a:latin typeface="Calibri" panose="020F0502020204030204" pitchFamily="34" charset="0"/>
              <a:cs typeface="Calibri" panose="020F0502020204030204" pitchFamily="34" charset="0"/>
            </a:endParaRPr>
          </a:p>
        </p:txBody>
      </p:sp>
      <p:sp>
        <p:nvSpPr>
          <p:cNvPr id="3" name="TextBox 2"/>
          <p:cNvSpPr txBox="1"/>
          <p:nvPr/>
        </p:nvSpPr>
        <p:spPr>
          <a:xfrm flipH="1">
            <a:off x="0" y="6395321"/>
            <a:ext cx="8451210" cy="461665"/>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1.</a:t>
            </a:r>
            <a:r>
              <a:rPr lang="sr-Latn-RS" sz="1200" dirty="0">
                <a:solidFill>
                  <a:schemeClr val="bg1"/>
                </a:solidFill>
                <a:latin typeface="Times New Roman" panose="02020603050405020304" pitchFamily="18" charset="0"/>
                <a:cs typeface="Times New Roman" panose="02020603050405020304" pitchFamily="18" charset="0"/>
              </a:rPr>
              <a:t> Mitrović Jovanović, A.: Značaj AMH inhibina u procjeni fertilnosti, u Radunović, N.: Humana reprodukcija, Univerzitet u Beogradu, 2013, (225)</a:t>
            </a:r>
            <a:endParaRPr lang="en-GB" sz="1200" dirty="0">
              <a:solidFill>
                <a:schemeClr val="bg1"/>
              </a:solidFill>
              <a:latin typeface="Times New Roman" panose="02020603050405020304" pitchFamily="18" charset="0"/>
              <a:cs typeface="Times New Roman" panose="02020603050405020304" pitchFamily="18" charset="0"/>
            </a:endParaRPr>
          </a:p>
        </p:txBody>
      </p:sp>
      <p:sp>
        <p:nvSpPr>
          <p:cNvPr id="4" name="Title 2"/>
          <p:cNvSpPr>
            <a:spLocks noGrp="1"/>
          </p:cNvSpPr>
          <p:nvPr>
            <p:ph type="title"/>
          </p:nvPr>
        </p:nvSpPr>
        <p:spPr>
          <a:xfrm>
            <a:off x="628650" y="312875"/>
            <a:ext cx="7886700" cy="1325563"/>
          </a:xfrm>
        </p:spPr>
        <p:txBody>
          <a:bodyPr/>
          <a:lstStyle/>
          <a:p>
            <a:r>
              <a:rPr lang="sr-Latn-BA" dirty="0"/>
              <a:t>AMH</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561" y="741882"/>
            <a:ext cx="7264819" cy="310854"/>
          </a:xfrm>
        </p:spPr>
        <p:txBody>
          <a:bodyPr>
            <a:noAutofit/>
          </a:bodyPr>
          <a:lstStyle/>
          <a:p>
            <a:r>
              <a:rPr lang="hr-HR" sz="3200" dirty="0"/>
              <a:t>Umjesto zaključka</a:t>
            </a:r>
            <a:endParaRPr lang="bs-Latn-BA"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3898399"/>
              </p:ext>
            </p:extLst>
          </p:nvPr>
        </p:nvGraphicFramePr>
        <p:xfrm>
          <a:off x="-1" y="1842173"/>
          <a:ext cx="9144002" cy="4165875"/>
        </p:xfrm>
        <a:graphic>
          <a:graphicData uri="http://schemas.openxmlformats.org/drawingml/2006/table">
            <a:tbl>
              <a:tblPr firstRow="1" bandRow="1">
                <a:tableStyleId>{5C22544A-7EE6-4342-B048-85BDC9FD1C3A}</a:tableStyleId>
              </a:tblPr>
              <a:tblGrid>
                <a:gridCol w="2286001">
                  <a:extLst>
                    <a:ext uri="{9D8B030D-6E8A-4147-A177-3AD203B41FA5}">
                      <a16:colId xmlns:a16="http://schemas.microsoft.com/office/drawing/2014/main" xmlns="" val="3429669103"/>
                    </a:ext>
                  </a:extLst>
                </a:gridCol>
                <a:gridCol w="1762784">
                  <a:extLst>
                    <a:ext uri="{9D8B030D-6E8A-4147-A177-3AD203B41FA5}">
                      <a16:colId xmlns:a16="http://schemas.microsoft.com/office/drawing/2014/main" xmlns="" val="3901892650"/>
                    </a:ext>
                  </a:extLst>
                </a:gridCol>
                <a:gridCol w="1876319">
                  <a:extLst>
                    <a:ext uri="{9D8B030D-6E8A-4147-A177-3AD203B41FA5}">
                      <a16:colId xmlns:a16="http://schemas.microsoft.com/office/drawing/2014/main" xmlns="" val="4106860181"/>
                    </a:ext>
                  </a:extLst>
                </a:gridCol>
                <a:gridCol w="3218898">
                  <a:extLst>
                    <a:ext uri="{9D8B030D-6E8A-4147-A177-3AD203B41FA5}">
                      <a16:colId xmlns:a16="http://schemas.microsoft.com/office/drawing/2014/main" xmlns="" val="4163478544"/>
                    </a:ext>
                  </a:extLst>
                </a:gridCol>
              </a:tblGrid>
              <a:tr h="502778">
                <a:tc>
                  <a:txBody>
                    <a:bodyPr/>
                    <a:lstStyle/>
                    <a:p>
                      <a:r>
                        <a:rPr lang="hr-HR" sz="1400" dirty="0">
                          <a:latin typeface="Times New Roman" panose="02020603050405020304" pitchFamily="18" charset="0"/>
                          <a:cs typeface="Times New Roman" panose="02020603050405020304" pitchFamily="18" charset="0"/>
                        </a:rPr>
                        <a:t>Indikacija</a:t>
                      </a:r>
                      <a:endParaRPr lang="bs-Latn-BA" sz="14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hr-HR" sz="1400" dirty="0">
                          <a:latin typeface="Times New Roman" panose="02020603050405020304" pitchFamily="18" charset="0"/>
                          <a:cs typeface="Times New Roman" panose="02020603050405020304" pitchFamily="18" charset="0"/>
                        </a:rPr>
                        <a:t>Gestaciona nedelja</a:t>
                      </a:r>
                      <a:endParaRPr lang="bs-Latn-BA" sz="14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hr-HR" sz="1400" dirty="0">
                          <a:solidFill>
                            <a:schemeClr val="tx1"/>
                          </a:solidFill>
                          <a:latin typeface="Times New Roman" panose="02020603050405020304" pitchFamily="18" charset="0"/>
                          <a:cs typeface="Times New Roman" panose="02020603050405020304" pitchFamily="18" charset="0"/>
                        </a:rPr>
                        <a:t>Vrijednosti</a:t>
                      </a:r>
                      <a:r>
                        <a:rPr lang="hr-HR" sz="1400" baseline="0" dirty="0">
                          <a:solidFill>
                            <a:schemeClr val="tx1"/>
                          </a:solidFill>
                          <a:latin typeface="Times New Roman" panose="02020603050405020304" pitchFamily="18" charset="0"/>
                          <a:cs typeface="Times New Roman" panose="02020603050405020304" pitchFamily="18" charset="0"/>
                        </a:rPr>
                        <a:t> PlGF</a:t>
                      </a:r>
                    </a:p>
                    <a:p>
                      <a:r>
                        <a:rPr lang="hr-HR" sz="1400" i="0" baseline="0" dirty="0">
                          <a:latin typeface="Times New Roman" panose="02020603050405020304" pitchFamily="18" charset="0"/>
                          <a:cs typeface="Times New Roman" panose="02020603050405020304" pitchFamily="18" charset="0"/>
                        </a:rPr>
                        <a:t>Odnos sFlt-1/PlGF</a:t>
                      </a:r>
                      <a:endParaRPr lang="bs-Latn-BA" sz="1400" i="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hr-HR" sz="1400" dirty="0">
                          <a:latin typeface="Times New Roman" panose="02020603050405020304" pitchFamily="18" charset="0"/>
                          <a:cs typeface="Times New Roman" panose="02020603050405020304" pitchFamily="18" charset="0"/>
                        </a:rPr>
                        <a:t>Komentar</a:t>
                      </a:r>
                      <a:endParaRPr lang="bs-Latn-BA" sz="14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73141672"/>
                  </a:ext>
                </a:extLst>
              </a:tr>
              <a:tr h="1364681">
                <a:tc>
                  <a:txBody>
                    <a:bodyPr/>
                    <a:lstStyle/>
                    <a:p>
                      <a:pPr algn="ctr"/>
                      <a:endParaRPr lang="hr-HR" sz="1400" dirty="0">
                        <a:latin typeface="Times New Roman" panose="02020603050405020304" pitchFamily="18" charset="0"/>
                        <a:cs typeface="Times New Roman" panose="02020603050405020304" pitchFamily="18" charset="0"/>
                      </a:endParaRPr>
                    </a:p>
                    <a:p>
                      <a:pPr algn="ctr"/>
                      <a:r>
                        <a:rPr lang="hr-HR" sz="1400" dirty="0">
                          <a:latin typeface="Times New Roman" panose="02020603050405020304" pitchFamily="18" charset="0"/>
                          <a:cs typeface="Times New Roman" panose="02020603050405020304" pitchFamily="18" charset="0"/>
                        </a:rPr>
                        <a:t>Skrining</a:t>
                      </a:r>
                      <a:r>
                        <a:rPr lang="hr-HR" sz="1400" baseline="0" dirty="0">
                          <a:latin typeface="Times New Roman" panose="02020603050405020304" pitchFamily="18" charset="0"/>
                          <a:cs typeface="Times New Roman" panose="02020603050405020304" pitchFamily="18" charset="0"/>
                        </a:rPr>
                        <a:t> </a:t>
                      </a:r>
                      <a:endParaRPr lang="bs-Latn-BA" sz="14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hr-HR" sz="1400" dirty="0">
                        <a:latin typeface="Times New Roman" panose="02020603050405020304" pitchFamily="18" charset="0"/>
                        <a:cs typeface="Times New Roman" panose="02020603050405020304" pitchFamily="18" charset="0"/>
                      </a:endParaRPr>
                    </a:p>
                    <a:p>
                      <a:r>
                        <a:rPr lang="hr-HR" sz="1400" dirty="0">
                          <a:latin typeface="Times New Roman" panose="02020603050405020304" pitchFamily="18" charset="0"/>
                          <a:cs typeface="Times New Roman" panose="02020603050405020304" pitchFamily="18" charset="0"/>
                        </a:rPr>
                        <a:t>11-14</a:t>
                      </a:r>
                      <a:endParaRPr lang="bs-Latn-BA" sz="14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bs-Latn-BA" sz="1400" dirty="0">
                        <a:latin typeface="Times New Roman" panose="02020603050405020304" pitchFamily="18" charset="0"/>
                        <a:cs typeface="Times New Roman" panose="02020603050405020304" pitchFamily="18" charset="0"/>
                      </a:endParaRPr>
                    </a:p>
                    <a:p>
                      <a:r>
                        <a:rPr lang="hr-HR" sz="1400" dirty="0">
                          <a:latin typeface="Times New Roman" panose="02020603050405020304" pitchFamily="18" charset="0"/>
                          <a:cs typeface="Times New Roman" panose="02020603050405020304" pitchFamily="18" charset="0"/>
                        </a:rPr>
                        <a:t>*dio</a:t>
                      </a:r>
                      <a:r>
                        <a:rPr lang="hr-HR" sz="1400" baseline="0" dirty="0">
                          <a:latin typeface="Times New Roman" panose="02020603050405020304" pitchFamily="18" charset="0"/>
                          <a:cs typeface="Times New Roman" panose="02020603050405020304" pitchFamily="18" charset="0"/>
                        </a:rPr>
                        <a:t> algoritma koji uključuje i ostale parametre (ne postoje egzaktne vrijednosti)</a:t>
                      </a:r>
                      <a:endParaRPr lang="bs-Latn-BA" sz="1400" dirty="0">
                        <a:latin typeface="Times New Roman" panose="02020603050405020304" pitchFamily="18" charset="0"/>
                        <a:cs typeface="Times New Roman" panose="02020603050405020304" pitchFamily="18" charset="0"/>
                      </a:endParaRPr>
                    </a:p>
                  </a:txBody>
                  <a:tcPr marL="68580" marR="68580" marT="34290" marB="34290"/>
                </a:tc>
                <a:tc>
                  <a:txBody>
                    <a:bodyPr/>
                    <a:lstStyle/>
                    <a:p>
                      <a:endParaRPr lang="hr-HR" sz="1400" dirty="0">
                        <a:latin typeface="Times New Roman" panose="02020603050405020304" pitchFamily="18" charset="0"/>
                        <a:cs typeface="Times New Roman" panose="02020603050405020304" pitchFamily="18" charset="0"/>
                      </a:endParaRPr>
                    </a:p>
                    <a:p>
                      <a:r>
                        <a:rPr lang="hr-HR" sz="1400" dirty="0">
                          <a:latin typeface="Times New Roman" panose="02020603050405020304" pitchFamily="18" charset="0"/>
                          <a:cs typeface="Times New Roman" panose="02020603050405020304" pitchFamily="18" charset="0"/>
                        </a:rPr>
                        <a:t>U kombinaciji s drugim faktorima,</a:t>
                      </a:r>
                      <a:r>
                        <a:rPr lang="hr-HR" sz="1400" baseline="0" dirty="0">
                          <a:latin typeface="Times New Roman" panose="02020603050405020304" pitchFamily="18" charset="0"/>
                          <a:cs typeface="Times New Roman" panose="02020603050405020304" pitchFamily="18" charset="0"/>
                        </a:rPr>
                        <a:t> </a:t>
                      </a:r>
                      <a:r>
                        <a:rPr lang="hr-HR" sz="1400" dirty="0">
                          <a:latin typeface="Times New Roman" panose="02020603050405020304" pitchFamily="18" charset="0"/>
                          <a:cs typeface="Times New Roman" panose="02020603050405020304" pitchFamily="18" charset="0"/>
                        </a:rPr>
                        <a:t>10% lažno pozitivnih rezultata, profilaktička</a:t>
                      </a:r>
                      <a:r>
                        <a:rPr lang="hr-HR" sz="1400" baseline="0" dirty="0">
                          <a:latin typeface="Times New Roman" panose="02020603050405020304" pitchFamily="18" charset="0"/>
                          <a:cs typeface="Times New Roman" panose="02020603050405020304" pitchFamily="18" charset="0"/>
                        </a:rPr>
                        <a:t> primjena Aspirina,</a:t>
                      </a:r>
                    </a:p>
                    <a:p>
                      <a:r>
                        <a:rPr lang="hr-HR" sz="1400" baseline="0" dirty="0">
                          <a:latin typeface="Times New Roman" panose="02020603050405020304" pitchFamily="18" charset="0"/>
                          <a:cs typeface="Times New Roman" panose="02020603050405020304" pitchFamily="18" charset="0"/>
                        </a:rPr>
                        <a:t>ne isključuje testiranje u 2 i 3 trimestru</a:t>
                      </a:r>
                      <a:endParaRPr lang="bs-Latn-BA" sz="14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675655562"/>
                  </a:ext>
                </a:extLst>
              </a:tr>
              <a:tr h="287302">
                <a:tc rowSpan="6">
                  <a:txBody>
                    <a:bodyPr/>
                    <a:lstStyle/>
                    <a:p>
                      <a:pPr algn="ctr"/>
                      <a:endParaRPr lang="hr-HR" sz="1400" dirty="0">
                        <a:solidFill>
                          <a:schemeClr val="bg1"/>
                        </a:solidFill>
                        <a:latin typeface="Times New Roman" panose="02020603050405020304" pitchFamily="18" charset="0"/>
                        <a:cs typeface="Times New Roman" panose="02020603050405020304" pitchFamily="18" charset="0"/>
                      </a:endParaRPr>
                    </a:p>
                    <a:p>
                      <a:pPr algn="ctr"/>
                      <a:r>
                        <a:rPr lang="hr-HR" sz="1400" dirty="0">
                          <a:solidFill>
                            <a:schemeClr val="bg1"/>
                          </a:solidFill>
                          <a:latin typeface="Times New Roman" panose="02020603050405020304" pitchFamily="18" charset="0"/>
                          <a:cs typeface="Times New Roman" panose="02020603050405020304" pitchFamily="18" charset="0"/>
                        </a:rPr>
                        <a:t>Predikcija razvoja</a:t>
                      </a:r>
                    </a:p>
                    <a:p>
                      <a:pPr algn="ctr"/>
                      <a:endParaRPr lang="hr-HR" sz="1400" dirty="0">
                        <a:solidFill>
                          <a:schemeClr val="bg1"/>
                        </a:solidFill>
                        <a:latin typeface="Times New Roman" panose="02020603050405020304" pitchFamily="18" charset="0"/>
                        <a:cs typeface="Times New Roman" panose="02020603050405020304" pitchFamily="18" charset="0"/>
                      </a:endParaRPr>
                    </a:p>
                    <a:p>
                      <a:pPr algn="ctr"/>
                      <a:endParaRPr lang="hr-HR" sz="1400" dirty="0">
                        <a:solidFill>
                          <a:schemeClr val="bg1"/>
                        </a:solidFill>
                        <a:latin typeface="Times New Roman" panose="02020603050405020304" pitchFamily="18" charset="0"/>
                        <a:cs typeface="Times New Roman" panose="02020603050405020304" pitchFamily="18" charset="0"/>
                      </a:endParaRPr>
                    </a:p>
                    <a:p>
                      <a:pPr algn="ctr"/>
                      <a:r>
                        <a:rPr lang="hr-HR" sz="1400" dirty="0">
                          <a:solidFill>
                            <a:schemeClr val="bg1"/>
                          </a:solidFill>
                          <a:latin typeface="Times New Roman" panose="02020603050405020304" pitchFamily="18" charset="0"/>
                          <a:cs typeface="Times New Roman" panose="02020603050405020304" pitchFamily="18" charset="0"/>
                        </a:rPr>
                        <a:t>Dijagnoza*</a:t>
                      </a:r>
                      <a:endParaRPr lang="bs-Latn-BA"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bg1">
                        <a:lumMod val="50000"/>
                      </a:schemeClr>
                    </a:solidFill>
                  </a:tcPr>
                </a:tc>
                <a:tc rowSpan="3">
                  <a:txBody>
                    <a:bodyPr/>
                    <a:lstStyle/>
                    <a:p>
                      <a:r>
                        <a:rPr lang="hr-HR" sz="1400" dirty="0">
                          <a:solidFill>
                            <a:schemeClr val="bg1"/>
                          </a:solidFill>
                          <a:latin typeface="Times New Roman" panose="02020603050405020304" pitchFamily="18" charset="0"/>
                          <a:cs typeface="Times New Roman" panose="02020603050405020304" pitchFamily="18" charset="0"/>
                        </a:rPr>
                        <a:t>20-34</a:t>
                      </a:r>
                      <a:endParaRPr lang="bs-Latn-BA"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bg1">
                        <a:lumMod val="50000"/>
                      </a:schemeClr>
                    </a:solidFill>
                  </a:tcPr>
                </a:tc>
                <a:tc>
                  <a:txBody>
                    <a:bodyPr/>
                    <a:lstStyle/>
                    <a:p>
                      <a:r>
                        <a:rPr lang="bs-Latn-BA" sz="1400" dirty="0">
                          <a:solidFill>
                            <a:schemeClr val="bg1"/>
                          </a:solidFill>
                          <a:latin typeface="Times New Roman" panose="02020603050405020304" pitchFamily="18" charset="0"/>
                          <a:cs typeface="Times New Roman" panose="02020603050405020304" pitchFamily="18" charset="0"/>
                        </a:rPr>
                        <a:t>˂38</a:t>
                      </a:r>
                    </a:p>
                  </a:txBody>
                  <a:tcPr marL="68580" marR="68580" marT="34290" marB="34290">
                    <a:solidFill>
                      <a:schemeClr val="bg1">
                        <a:lumMod val="50000"/>
                      </a:schemeClr>
                    </a:solidFill>
                  </a:tcPr>
                </a:tc>
                <a:tc>
                  <a:txBody>
                    <a:bodyPr/>
                    <a:lstStyle/>
                    <a:p>
                      <a:r>
                        <a:rPr lang="hr-HR" sz="1400" dirty="0">
                          <a:solidFill>
                            <a:schemeClr val="bg1"/>
                          </a:solidFill>
                          <a:latin typeface="Times New Roman" panose="02020603050405020304" pitchFamily="18" charset="0"/>
                          <a:cs typeface="Times New Roman" panose="02020603050405020304" pitchFamily="18" charset="0"/>
                        </a:rPr>
                        <a:t>PE</a:t>
                      </a:r>
                      <a:r>
                        <a:rPr lang="hr-HR" sz="1400" baseline="0" dirty="0">
                          <a:solidFill>
                            <a:schemeClr val="bg1"/>
                          </a:solidFill>
                          <a:latin typeface="Times New Roman" panose="02020603050405020304" pitchFamily="18" charset="0"/>
                          <a:cs typeface="Times New Roman" panose="02020603050405020304" pitchFamily="18" charset="0"/>
                        </a:rPr>
                        <a:t> se neće razviti u 1 sedmici</a:t>
                      </a:r>
                      <a:endParaRPr lang="bs-Latn-BA"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bg1">
                        <a:lumMod val="50000"/>
                      </a:schemeClr>
                    </a:solidFill>
                  </a:tcPr>
                </a:tc>
                <a:extLst>
                  <a:ext uri="{0D108BD9-81ED-4DB2-BD59-A6C34878D82A}">
                    <a16:rowId xmlns:a16="http://schemas.microsoft.com/office/drawing/2014/main" xmlns="" val="951412697"/>
                  </a:ext>
                </a:extLst>
              </a:tr>
              <a:tr h="287302">
                <a:tc vMerge="1">
                  <a:txBody>
                    <a:bodyPr/>
                    <a:lstStyle/>
                    <a:p>
                      <a:endParaRPr lang="bs-Latn-BA"/>
                    </a:p>
                  </a:txBody>
                  <a:tcPr/>
                </a:tc>
                <a:tc vMerge="1">
                  <a:txBody>
                    <a:bodyPr/>
                    <a:lstStyle/>
                    <a:p>
                      <a:endParaRPr lang="bs-Latn-BA"/>
                    </a:p>
                  </a:txBody>
                  <a:tcPr/>
                </a:tc>
                <a:tc>
                  <a:txBody>
                    <a:bodyPr/>
                    <a:lstStyle/>
                    <a:p>
                      <a:r>
                        <a:rPr lang="hr-HR" sz="1400" dirty="0">
                          <a:solidFill>
                            <a:schemeClr val="bg1"/>
                          </a:solidFill>
                          <a:latin typeface="Times New Roman" panose="02020603050405020304" pitchFamily="18" charset="0"/>
                          <a:cs typeface="Times New Roman" panose="02020603050405020304" pitchFamily="18" charset="0"/>
                        </a:rPr>
                        <a:t>38-85</a:t>
                      </a:r>
                      <a:endParaRPr lang="bs-Latn-BA"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bg1">
                        <a:lumMod val="50000"/>
                      </a:schemeClr>
                    </a:solidFill>
                  </a:tcPr>
                </a:tc>
                <a:tc>
                  <a:txBody>
                    <a:bodyPr/>
                    <a:lstStyle/>
                    <a:p>
                      <a:r>
                        <a:rPr lang="hr-HR" sz="1400" dirty="0">
                          <a:solidFill>
                            <a:schemeClr val="bg1"/>
                          </a:solidFill>
                          <a:latin typeface="Times New Roman" panose="02020603050405020304" pitchFamily="18" charset="0"/>
                          <a:cs typeface="Times New Roman" panose="02020603050405020304" pitchFamily="18" charset="0"/>
                        </a:rPr>
                        <a:t>PE će se razviti u roku</a:t>
                      </a:r>
                      <a:r>
                        <a:rPr lang="hr-HR" sz="1400" baseline="0" dirty="0">
                          <a:solidFill>
                            <a:schemeClr val="bg1"/>
                          </a:solidFill>
                          <a:latin typeface="Times New Roman" panose="02020603050405020304" pitchFamily="18" charset="0"/>
                          <a:cs typeface="Times New Roman" panose="02020603050405020304" pitchFamily="18" charset="0"/>
                        </a:rPr>
                        <a:t> od 4 sedmice</a:t>
                      </a:r>
                      <a:endParaRPr lang="bs-Latn-BA"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bg1">
                        <a:lumMod val="50000"/>
                      </a:schemeClr>
                    </a:solidFill>
                  </a:tcPr>
                </a:tc>
                <a:extLst>
                  <a:ext uri="{0D108BD9-81ED-4DB2-BD59-A6C34878D82A}">
                    <a16:rowId xmlns:a16="http://schemas.microsoft.com/office/drawing/2014/main" xmlns="" val="772233734"/>
                  </a:ext>
                </a:extLst>
              </a:tr>
              <a:tr h="287302">
                <a:tc vMerge="1">
                  <a:txBody>
                    <a:bodyPr/>
                    <a:lstStyle/>
                    <a:p>
                      <a:endParaRPr lang="bs-Latn-BA"/>
                    </a:p>
                  </a:txBody>
                  <a:tcPr/>
                </a:tc>
                <a:tc vMerge="1">
                  <a:txBody>
                    <a:bodyPr/>
                    <a:lstStyle/>
                    <a:p>
                      <a:endParaRPr lang="bs-Latn-BA"/>
                    </a:p>
                  </a:txBody>
                  <a:tcPr/>
                </a:tc>
                <a:tc>
                  <a:txBody>
                    <a:bodyPr/>
                    <a:lstStyle/>
                    <a:p>
                      <a:r>
                        <a:rPr lang="bs-Latn-BA" sz="1400" dirty="0">
                          <a:solidFill>
                            <a:schemeClr val="bg1"/>
                          </a:solidFill>
                          <a:latin typeface="Times New Roman" panose="02020603050405020304" pitchFamily="18" charset="0"/>
                          <a:cs typeface="Times New Roman" panose="02020603050405020304" pitchFamily="18" charset="0"/>
                        </a:rPr>
                        <a:t>˃85*</a:t>
                      </a:r>
                    </a:p>
                  </a:txBody>
                  <a:tcPr marL="68580" marR="68580" marT="34290" marB="34290">
                    <a:solidFill>
                      <a:schemeClr val="bg1">
                        <a:lumMod val="50000"/>
                      </a:schemeClr>
                    </a:solidFill>
                  </a:tcPr>
                </a:tc>
                <a:tc>
                  <a:txBody>
                    <a:bodyPr/>
                    <a:lstStyle/>
                    <a:p>
                      <a:r>
                        <a:rPr lang="hr-HR" sz="1400" dirty="0">
                          <a:solidFill>
                            <a:schemeClr val="bg1"/>
                          </a:solidFill>
                          <a:latin typeface="Times New Roman" panose="02020603050405020304" pitchFamily="18" charset="0"/>
                          <a:cs typeface="Times New Roman" panose="02020603050405020304" pitchFamily="18" charset="0"/>
                        </a:rPr>
                        <a:t>Dijagnoza PE</a:t>
                      </a:r>
                      <a:endParaRPr lang="bs-Latn-BA"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bg1">
                        <a:lumMod val="50000"/>
                      </a:schemeClr>
                    </a:solidFill>
                  </a:tcPr>
                </a:tc>
                <a:extLst>
                  <a:ext uri="{0D108BD9-81ED-4DB2-BD59-A6C34878D82A}">
                    <a16:rowId xmlns:a16="http://schemas.microsoft.com/office/drawing/2014/main" xmlns="" val="752779237"/>
                  </a:ext>
                </a:extLst>
              </a:tr>
              <a:tr h="287302">
                <a:tc vMerge="1">
                  <a:txBody>
                    <a:bodyPr/>
                    <a:lstStyle/>
                    <a:p>
                      <a:endParaRPr lang="bs-Latn-BA" dirty="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bs-Latn-BA" sz="1400" dirty="0">
                        <a:solidFill>
                          <a:schemeClr val="bg1"/>
                        </a:solidFill>
                        <a:latin typeface="Times New Roman" panose="02020603050405020304" pitchFamily="18" charset="0"/>
                        <a:cs typeface="Times New Roman" panose="02020603050405020304" pitchFamily="18" charset="0"/>
                      </a:endParaRPr>
                    </a:p>
                    <a:p>
                      <a:r>
                        <a:rPr lang="bs-Latn-BA" sz="1400" dirty="0">
                          <a:solidFill>
                            <a:schemeClr val="bg1"/>
                          </a:solidFill>
                          <a:latin typeface="Times New Roman" panose="02020603050405020304" pitchFamily="18" charset="0"/>
                          <a:cs typeface="Times New Roman" panose="02020603050405020304" pitchFamily="18" charset="0"/>
                        </a:rPr>
                        <a:t>˃34</a:t>
                      </a:r>
                    </a:p>
                  </a:txBody>
                  <a:tcPr marL="68580" marR="68580" marT="34290" marB="34290">
                    <a:solidFill>
                      <a:schemeClr val="bg1">
                        <a:lumMod val="50000"/>
                      </a:schemeClr>
                    </a:solidFill>
                  </a:tcPr>
                </a:tc>
                <a:tc>
                  <a:txBody>
                    <a:bodyPr/>
                    <a:lstStyle/>
                    <a:p>
                      <a:r>
                        <a:rPr lang="bs-Latn-BA" sz="1400" dirty="0">
                          <a:solidFill>
                            <a:schemeClr val="bg1"/>
                          </a:solidFill>
                          <a:latin typeface="Times New Roman" panose="02020603050405020304" pitchFamily="18" charset="0"/>
                          <a:cs typeface="Times New Roman" panose="02020603050405020304" pitchFamily="18" charset="0"/>
                        </a:rPr>
                        <a:t>˂38</a:t>
                      </a:r>
                    </a:p>
                  </a:txBody>
                  <a:tcPr marL="68580" marR="68580" marT="34290" marB="34290">
                    <a:solidFill>
                      <a:schemeClr val="bg1">
                        <a:lumMod val="50000"/>
                      </a:schemeClr>
                    </a:solidFill>
                  </a:tcPr>
                </a:tc>
                <a:tc>
                  <a:txBody>
                    <a:bodyPr/>
                    <a:lstStyle/>
                    <a:p>
                      <a:r>
                        <a:rPr lang="hr-HR" sz="1400" dirty="0">
                          <a:solidFill>
                            <a:schemeClr val="bg1"/>
                          </a:solidFill>
                          <a:latin typeface="Times New Roman" panose="02020603050405020304" pitchFamily="18" charset="0"/>
                          <a:cs typeface="Times New Roman" panose="02020603050405020304" pitchFamily="18" charset="0"/>
                        </a:rPr>
                        <a:t>PE</a:t>
                      </a:r>
                      <a:r>
                        <a:rPr lang="hr-HR" sz="1400" baseline="0" dirty="0">
                          <a:solidFill>
                            <a:schemeClr val="bg1"/>
                          </a:solidFill>
                          <a:latin typeface="Times New Roman" panose="02020603050405020304" pitchFamily="18" charset="0"/>
                          <a:cs typeface="Times New Roman" panose="02020603050405020304" pitchFamily="18" charset="0"/>
                        </a:rPr>
                        <a:t> se neće razviti u 1 sedmici</a:t>
                      </a:r>
                      <a:endParaRPr lang="bs-Latn-BA"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bg1">
                        <a:lumMod val="50000"/>
                      </a:schemeClr>
                    </a:solidFill>
                  </a:tcPr>
                </a:tc>
                <a:extLst>
                  <a:ext uri="{0D108BD9-81ED-4DB2-BD59-A6C34878D82A}">
                    <a16:rowId xmlns:a16="http://schemas.microsoft.com/office/drawing/2014/main" xmlns="" val="3875197241"/>
                  </a:ext>
                </a:extLst>
              </a:tr>
              <a:tr h="287302">
                <a:tc vMerge="1">
                  <a:txBody>
                    <a:bodyPr/>
                    <a:lstStyle/>
                    <a:p>
                      <a:endParaRPr lang="bs-Latn-BA"/>
                    </a:p>
                  </a:txBody>
                  <a:tcPr/>
                </a:tc>
                <a:tc vMerge="1">
                  <a:txBody>
                    <a:bodyPr/>
                    <a:lstStyle/>
                    <a:p>
                      <a:endParaRPr lang="bs-Latn-BA"/>
                    </a:p>
                  </a:txBody>
                  <a:tcPr/>
                </a:tc>
                <a:tc>
                  <a:txBody>
                    <a:bodyPr/>
                    <a:lstStyle/>
                    <a:p>
                      <a:r>
                        <a:rPr lang="hr-HR" sz="1400" dirty="0">
                          <a:solidFill>
                            <a:schemeClr val="bg1"/>
                          </a:solidFill>
                          <a:latin typeface="Times New Roman" panose="02020603050405020304" pitchFamily="18" charset="0"/>
                          <a:cs typeface="Times New Roman" panose="02020603050405020304" pitchFamily="18" charset="0"/>
                        </a:rPr>
                        <a:t>38-110</a:t>
                      </a:r>
                      <a:endParaRPr lang="bs-Latn-BA"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bg1">
                        <a:lumMod val="50000"/>
                      </a:schemeClr>
                    </a:solidFill>
                  </a:tcPr>
                </a:tc>
                <a:tc>
                  <a:txBody>
                    <a:bodyPr/>
                    <a:lstStyle/>
                    <a:p>
                      <a:r>
                        <a:rPr lang="hr-HR" sz="1400" dirty="0">
                          <a:solidFill>
                            <a:schemeClr val="bg1"/>
                          </a:solidFill>
                          <a:latin typeface="Times New Roman" panose="02020603050405020304" pitchFamily="18" charset="0"/>
                          <a:cs typeface="Times New Roman" panose="02020603050405020304" pitchFamily="18" charset="0"/>
                        </a:rPr>
                        <a:t>PE će se razviti u roku</a:t>
                      </a:r>
                      <a:r>
                        <a:rPr lang="hr-HR" sz="1400" baseline="0" dirty="0">
                          <a:solidFill>
                            <a:schemeClr val="bg1"/>
                          </a:solidFill>
                          <a:latin typeface="Times New Roman" panose="02020603050405020304" pitchFamily="18" charset="0"/>
                          <a:cs typeface="Times New Roman" panose="02020603050405020304" pitchFamily="18" charset="0"/>
                        </a:rPr>
                        <a:t> od 4 sedmice</a:t>
                      </a:r>
                      <a:endParaRPr lang="bs-Latn-BA"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bg1">
                        <a:lumMod val="50000"/>
                      </a:schemeClr>
                    </a:solidFill>
                  </a:tcPr>
                </a:tc>
                <a:extLst>
                  <a:ext uri="{0D108BD9-81ED-4DB2-BD59-A6C34878D82A}">
                    <a16:rowId xmlns:a16="http://schemas.microsoft.com/office/drawing/2014/main" xmlns="" val="1114786632"/>
                  </a:ext>
                </a:extLst>
              </a:tr>
              <a:tr h="287302">
                <a:tc vMerge="1">
                  <a:txBody>
                    <a:bodyPr/>
                    <a:lstStyle/>
                    <a:p>
                      <a:endParaRPr lang="bs-Latn-BA"/>
                    </a:p>
                  </a:txBody>
                  <a:tcPr/>
                </a:tc>
                <a:tc vMerge="1">
                  <a:txBody>
                    <a:bodyPr/>
                    <a:lstStyle/>
                    <a:p>
                      <a:endParaRPr lang="bs-Latn-BA"/>
                    </a:p>
                  </a:txBody>
                  <a:tcPr/>
                </a:tc>
                <a:tc>
                  <a:txBody>
                    <a:bodyPr/>
                    <a:lstStyle/>
                    <a:p>
                      <a:r>
                        <a:rPr lang="bs-Latn-BA" sz="1400" dirty="0">
                          <a:solidFill>
                            <a:schemeClr val="bg1"/>
                          </a:solidFill>
                          <a:latin typeface="Times New Roman" panose="02020603050405020304" pitchFamily="18" charset="0"/>
                          <a:cs typeface="Times New Roman" panose="02020603050405020304" pitchFamily="18" charset="0"/>
                        </a:rPr>
                        <a:t>˃110*</a:t>
                      </a:r>
                    </a:p>
                  </a:txBody>
                  <a:tcPr marL="68580" marR="68580" marT="34290" marB="34290">
                    <a:solidFill>
                      <a:schemeClr val="bg1">
                        <a:lumMod val="50000"/>
                      </a:schemeClr>
                    </a:solidFill>
                  </a:tcPr>
                </a:tc>
                <a:tc>
                  <a:txBody>
                    <a:bodyPr/>
                    <a:lstStyle/>
                    <a:p>
                      <a:r>
                        <a:rPr lang="hr-HR" sz="1400" dirty="0">
                          <a:solidFill>
                            <a:schemeClr val="bg1"/>
                          </a:solidFill>
                          <a:latin typeface="Times New Roman" panose="02020603050405020304" pitchFamily="18" charset="0"/>
                          <a:cs typeface="Times New Roman" panose="02020603050405020304" pitchFamily="18" charset="0"/>
                        </a:rPr>
                        <a:t>Dijagnoza PE</a:t>
                      </a:r>
                      <a:endParaRPr lang="bs-Latn-BA"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bg1">
                        <a:lumMod val="50000"/>
                      </a:schemeClr>
                    </a:solidFill>
                  </a:tcPr>
                </a:tc>
                <a:extLst>
                  <a:ext uri="{0D108BD9-81ED-4DB2-BD59-A6C34878D82A}">
                    <a16:rowId xmlns:a16="http://schemas.microsoft.com/office/drawing/2014/main" xmlns="" val="2921918607"/>
                  </a:ext>
                </a:extLst>
              </a:tr>
              <a:tr h="287302">
                <a:tc rowSpan="2">
                  <a:txBody>
                    <a:bodyPr/>
                    <a:lstStyle/>
                    <a:p>
                      <a:pPr algn="ctr"/>
                      <a:r>
                        <a:rPr lang="hr-HR" sz="1400" dirty="0">
                          <a:solidFill>
                            <a:schemeClr val="bg1"/>
                          </a:solidFill>
                          <a:latin typeface="Times New Roman" panose="02020603050405020304" pitchFamily="18" charset="0"/>
                          <a:cs typeface="Times New Roman" panose="02020603050405020304" pitchFamily="18" charset="0"/>
                        </a:rPr>
                        <a:t>Predikcija neželjenog događaja uzrok. PE</a:t>
                      </a:r>
                      <a:endParaRPr lang="bs-Latn-BA"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bg1">
                        <a:lumMod val="5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bs-Latn-BA" sz="140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s-Latn-BA" sz="1400" dirty="0">
                          <a:solidFill>
                            <a:schemeClr val="bg1"/>
                          </a:solidFill>
                          <a:latin typeface="Times New Roman" panose="02020603050405020304" pitchFamily="18" charset="0"/>
                          <a:cs typeface="Times New Roman" panose="02020603050405020304" pitchFamily="18" charset="0"/>
                        </a:rPr>
                        <a:t>˃20</a:t>
                      </a:r>
                    </a:p>
                  </a:txBody>
                  <a:tcPr marL="68580" marR="68580" marT="34290" marB="34290">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Latn-BA" sz="1400" dirty="0">
                          <a:solidFill>
                            <a:schemeClr val="bg1"/>
                          </a:solidFill>
                          <a:latin typeface="Times New Roman" panose="02020603050405020304" pitchFamily="18" charset="0"/>
                          <a:cs typeface="Times New Roman" panose="02020603050405020304" pitchFamily="18" charset="0"/>
                        </a:rPr>
                        <a:t>˂38</a:t>
                      </a:r>
                    </a:p>
                  </a:txBody>
                  <a:tcPr marL="68580" marR="68580" marT="34290" marB="34290">
                    <a:solidFill>
                      <a:schemeClr val="bg1">
                        <a:lumMod val="50000"/>
                      </a:schemeClr>
                    </a:solidFill>
                  </a:tcPr>
                </a:tc>
                <a:tc>
                  <a:txBody>
                    <a:bodyPr/>
                    <a:lstStyle/>
                    <a:p>
                      <a:endParaRPr lang="bs-Latn-BA"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bg1">
                        <a:lumMod val="50000"/>
                      </a:schemeClr>
                    </a:solidFill>
                  </a:tcPr>
                </a:tc>
                <a:extLst>
                  <a:ext uri="{0D108BD9-81ED-4DB2-BD59-A6C34878D82A}">
                    <a16:rowId xmlns:a16="http://schemas.microsoft.com/office/drawing/2014/main" xmlns="" val="2609866906"/>
                  </a:ext>
                </a:extLst>
              </a:tr>
              <a:tr h="287302">
                <a:tc vMerge="1">
                  <a:txBody>
                    <a:bodyPr/>
                    <a:lstStyle/>
                    <a:p>
                      <a:endParaRPr lang="bs-Latn-BA"/>
                    </a:p>
                  </a:txBody>
                  <a:tcPr/>
                </a:tc>
                <a:tc vMerge="1">
                  <a:txBody>
                    <a:bodyPr/>
                    <a:lstStyle/>
                    <a:p>
                      <a:endParaRPr lang="bs-Latn-B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Latn-BA" sz="1400" dirty="0">
                          <a:solidFill>
                            <a:schemeClr val="bg1"/>
                          </a:solidFill>
                          <a:latin typeface="Times New Roman" panose="02020603050405020304" pitchFamily="18" charset="0"/>
                          <a:cs typeface="Times New Roman" panose="02020603050405020304" pitchFamily="18" charset="0"/>
                        </a:rPr>
                        <a:t>˃655</a:t>
                      </a:r>
                    </a:p>
                  </a:txBody>
                  <a:tcPr marL="68580" marR="68580" marT="34290" marB="34290">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400" dirty="0">
                          <a:solidFill>
                            <a:schemeClr val="bg1"/>
                          </a:solidFill>
                          <a:latin typeface="Times New Roman" panose="02020603050405020304" pitchFamily="18" charset="0"/>
                          <a:cs typeface="Times New Roman" panose="02020603050405020304" pitchFamily="18" charset="0"/>
                        </a:rPr>
                        <a:t>Porođaj u roku od 48 sati</a:t>
                      </a:r>
                      <a:endParaRPr lang="bs-Latn-BA"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bg1">
                        <a:lumMod val="50000"/>
                      </a:schemeClr>
                    </a:solidFill>
                  </a:tcPr>
                </a:tc>
                <a:extLst>
                  <a:ext uri="{0D108BD9-81ED-4DB2-BD59-A6C34878D82A}">
                    <a16:rowId xmlns:a16="http://schemas.microsoft.com/office/drawing/2014/main" xmlns="" val="1167604873"/>
                  </a:ext>
                </a:extLst>
              </a:tr>
            </a:tbl>
          </a:graphicData>
        </a:graphic>
      </p:graphicFrame>
    </p:spTree>
    <p:extLst>
      <p:ext uri="{BB962C8B-B14F-4D97-AF65-F5344CB8AC3E}">
        <p14:creationId xmlns:p14="http://schemas.microsoft.com/office/powerpoint/2010/main" xmlns="" val="1457708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Test</a:t>
            </a:r>
          </a:p>
        </p:txBody>
      </p:sp>
      <p:sp>
        <p:nvSpPr>
          <p:cNvPr id="3" name="Content Placeholder 2"/>
          <p:cNvSpPr>
            <a:spLocks noGrp="1"/>
          </p:cNvSpPr>
          <p:nvPr>
            <p:ph idx="1"/>
          </p:nvPr>
        </p:nvSpPr>
        <p:spPr/>
        <p:txBody>
          <a:bodyPr>
            <a:normAutofit/>
          </a:bodyPr>
          <a:lstStyle/>
          <a:p>
            <a:r>
              <a:rPr lang="en-GB" dirty="0">
                <a:latin typeface="Times New Roman" panose="02020603050405020304" pitchFamily="18" charset="0"/>
                <a:cs typeface="Times New Roman" panose="02020603050405020304" pitchFamily="18" charset="0"/>
              </a:rPr>
              <a:t>U </a:t>
            </a:r>
            <a:r>
              <a:rPr lang="en-GB" dirty="0" err="1">
                <a:latin typeface="Times New Roman" panose="02020603050405020304" pitchFamily="18" charset="0"/>
                <a:cs typeface="Times New Roman" panose="02020603050405020304" pitchFamily="18" charset="0"/>
              </a:rPr>
              <a:t>nastavku</a:t>
            </a:r>
            <a:r>
              <a:rPr lang="en-GB" dirty="0">
                <a:latin typeface="Times New Roman" panose="02020603050405020304" pitchFamily="18" charset="0"/>
                <a:cs typeface="Times New Roman" panose="02020603050405020304" pitchFamily="18" charset="0"/>
              </a:rPr>
              <a:t> se </a:t>
            </a:r>
            <a:r>
              <a:rPr lang="en-GB" dirty="0" err="1">
                <a:latin typeface="Times New Roman" panose="02020603050405020304" pitchFamily="18" charset="0"/>
                <a:cs typeface="Times New Roman" panose="02020603050405020304" pitchFamily="18" charset="0"/>
              </a:rPr>
              <a:t>nalazi</a:t>
            </a:r>
            <a:r>
              <a:rPr lang="en-GB" dirty="0">
                <a:latin typeface="Times New Roman" panose="02020603050405020304" pitchFamily="18" charset="0"/>
                <a:cs typeface="Times New Roman" panose="02020603050405020304" pitchFamily="18" charset="0"/>
              </a:rPr>
              <a:t> </a:t>
            </a:r>
            <a:r>
              <a:rPr lang="sr-Latn-RS"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link</a:t>
            </a:r>
            <a:r>
              <a:rPr lang="sr-Latn-RS">
                <a:latin typeface="Times New Roman" panose="02020603050405020304" pitchFamily="18" charset="0"/>
                <a:cs typeface="Times New Roman" panose="02020603050405020304" pitchFamily="18" charset="0"/>
              </a:rPr>
              <a:t>“</a:t>
            </a:r>
            <a:r>
              <a:rPr lang="en-GB">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na</a:t>
            </a:r>
            <a:r>
              <a:rPr lang="en-GB" dirty="0">
                <a:latin typeface="Times New Roman" panose="02020603050405020304" pitchFamily="18" charset="0"/>
                <a:cs typeface="Times New Roman" panose="02020603050405020304" pitchFamily="18" charset="0"/>
              </a:rPr>
              <a:t> test</a:t>
            </a:r>
          </a:p>
          <a:p>
            <a:r>
              <a:rPr lang="en-GB" dirty="0">
                <a:latin typeface="Times New Roman" panose="02020603050405020304" pitchFamily="18" charset="0"/>
                <a:cs typeface="Times New Roman" panose="02020603050405020304" pitchFamily="18" charset="0"/>
              </a:rPr>
              <a:t>Molimo Vas da </a:t>
            </a:r>
            <a:r>
              <a:rPr lang="sr-Latn-RS" dirty="0"/>
              <a:t>klikom na</a:t>
            </a:r>
            <a:r>
              <a:rPr lang="en-GB" dirty="0">
                <a:latin typeface="Times New Roman" panose="02020603050405020304" pitchFamily="18" charset="0"/>
                <a:cs typeface="Times New Roman" panose="02020603050405020304" pitchFamily="18" charset="0"/>
              </a:rPr>
              <a:t> link</a:t>
            </a:r>
            <a:r>
              <a:rPr lang="sr-Latn-RS" dirty="0">
                <a:latin typeface="Times New Roman" panose="02020603050405020304" pitchFamily="18" charset="0"/>
                <a:cs typeface="Times New Roman" panose="02020603050405020304" pitchFamily="18" charset="0"/>
              </a:rPr>
              <a:t> otvorite test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odgovorite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pitanja</a:t>
            </a:r>
            <a:endParaRPr lang="en-GB" dirty="0">
              <a:latin typeface="Times New Roman" panose="02020603050405020304" pitchFamily="18" charset="0"/>
              <a:cs typeface="Times New Roman" panose="02020603050405020304" pitchFamily="18" charset="0"/>
            </a:endParaRPr>
          </a:p>
          <a:p>
            <a:r>
              <a:rPr lang="en-GB" dirty="0" err="1">
                <a:latin typeface="Times New Roman" panose="02020603050405020304" pitchFamily="18" charset="0"/>
                <a:cs typeface="Times New Roman" panose="02020603050405020304" pitchFamily="18" charset="0"/>
              </a:rPr>
              <a:t>Uz</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svako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pitanje</a:t>
            </a:r>
            <a:r>
              <a:rPr lang="en-GB" dirty="0">
                <a:latin typeface="Times New Roman" panose="02020603050405020304" pitchFamily="18" charset="0"/>
                <a:cs typeface="Times New Roman" panose="02020603050405020304" pitchFamily="18" charset="0"/>
              </a:rPr>
              <a:t> je </a:t>
            </a:r>
            <a:r>
              <a:rPr lang="en-GB" dirty="0" err="1">
                <a:latin typeface="Times New Roman" panose="02020603050405020304" pitchFamily="18" charset="0"/>
                <a:cs typeface="Times New Roman" panose="02020603050405020304" pitchFamily="18" charset="0"/>
              </a:rPr>
              <a:t>navedeno</a:t>
            </a:r>
            <a:r>
              <a:rPr lang="en-GB" dirty="0">
                <a:latin typeface="Times New Roman" panose="02020603050405020304" pitchFamily="18" charset="0"/>
                <a:cs typeface="Times New Roman" panose="02020603050405020304" pitchFamily="18" charset="0"/>
              </a:rPr>
              <a:t> da li je u </a:t>
            </a:r>
            <a:r>
              <a:rPr lang="en-GB" dirty="0" err="1">
                <a:latin typeface="Times New Roman" panose="02020603050405020304" pitchFamily="18" charset="0"/>
                <a:cs typeface="Times New Roman" panose="02020603050405020304" pitchFamily="18" charset="0"/>
              </a:rPr>
              <a:t>pitanju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jedan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ili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više</a:t>
            </a:r>
            <a:r>
              <a:rPr lang="sr-Latn-RS" dirty="0">
                <a:latin typeface="Times New Roman" panose="02020603050405020304" pitchFamily="18" charset="0"/>
                <a:cs typeface="Times New Roman" panose="02020603050405020304" pitchFamily="18" charset="0"/>
              </a:rPr>
              <a:t> tačnih/netačnih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odgovora</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Ovo je </a:t>
            </a:r>
            <a:r>
              <a:rPr lang="en-GB" dirty="0" err="1">
                <a:latin typeface="Times New Roman" panose="02020603050405020304" pitchFamily="18" charset="0"/>
                <a:cs typeface="Times New Roman" panose="02020603050405020304" pitchFamily="18" charset="0"/>
              </a:rPr>
              <a:t>akreditovana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edukacija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a:t>
            </a:r>
            <a:r>
              <a:rPr lang="en-GB" dirty="0">
                <a:latin typeface="Times New Roman" panose="02020603050405020304" pitchFamily="18" charset="0"/>
                <a:cs typeface="Times New Roman" panose="02020603050405020304" pitchFamily="18" charset="0"/>
              </a:rPr>
              <a:t> u </a:t>
            </a:r>
            <a:r>
              <a:rPr lang="en-GB" dirty="0" err="1">
                <a:latin typeface="Times New Roman" panose="02020603050405020304" pitchFamily="18" charset="0"/>
                <a:cs typeface="Times New Roman" panose="02020603050405020304" pitchFamily="18" charset="0"/>
              </a:rPr>
              <a:t>slučaju</a:t>
            </a:r>
            <a:r>
              <a:rPr lang="en-GB" dirty="0">
                <a:latin typeface="Times New Roman" panose="02020603050405020304" pitchFamily="18" charset="0"/>
                <a:cs typeface="Times New Roman" panose="02020603050405020304" pitchFamily="18" charset="0"/>
              </a:rPr>
              <a:t> da </a:t>
            </a:r>
            <a:r>
              <a:rPr lang="en-GB" dirty="0" err="1">
                <a:latin typeface="Times New Roman" panose="02020603050405020304" pitchFamily="18" charset="0"/>
                <a:cs typeface="Times New Roman" panose="02020603050405020304" pitchFamily="18" charset="0"/>
              </a:rPr>
              <a:t>ste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odgovorili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na</a:t>
            </a:r>
            <a:r>
              <a:rPr lang="en-GB" dirty="0">
                <a:latin typeface="Times New Roman" panose="02020603050405020304" pitchFamily="18" charset="0"/>
                <a:cs typeface="Times New Roman" panose="02020603050405020304" pitchFamily="18" charset="0"/>
              </a:rPr>
              <a:t> 80% </a:t>
            </a:r>
            <a:r>
              <a:rPr lang="en-GB" dirty="0" err="1">
                <a:latin typeface="Times New Roman" panose="02020603050405020304" pitchFamily="18" charset="0"/>
                <a:cs typeface="Times New Roman" panose="02020603050405020304" pitchFamily="18" charset="0"/>
              </a:rPr>
              <a:t>pitanja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tačno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certifikat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će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Vam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biti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dostavljen</a:t>
            </a:r>
            <a:r>
              <a:rPr lang="en-GB" dirty="0">
                <a:latin typeface="Times New Roman" panose="02020603050405020304" pitchFamily="18" charset="0"/>
                <a:cs typeface="Times New Roman" panose="02020603050405020304" pitchFamily="18" charset="0"/>
              </a:rPr>
              <a:t> </a:t>
            </a:r>
            <a:r>
              <a:rPr lang="sr-Latn-RS" dirty="0">
                <a:latin typeface="Times New Roman" panose="02020603050405020304" pitchFamily="18" charset="0"/>
                <a:cs typeface="Times New Roman" panose="02020603050405020304" pitchFamily="18" charset="0"/>
              </a:rPr>
              <a:t>putem mail-a ili </a:t>
            </a:r>
            <a:r>
              <a:rPr lang="en-GB" dirty="0" err="1">
                <a:latin typeface="Times New Roman" panose="02020603050405020304" pitchFamily="18" charset="0"/>
                <a:cs typeface="Times New Roman" panose="02020603050405020304" pitchFamily="18" charset="0"/>
              </a:rPr>
              <a:t>na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radno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mjesto</a:t>
            </a:r>
            <a:endParaRPr lang="en-GB" dirty="0">
              <a:latin typeface="Times New Roman" panose="02020603050405020304" pitchFamily="18" charset="0"/>
              <a:cs typeface="Times New Roman" panose="02020603050405020304" pitchFamily="18" charset="0"/>
            </a:endParaRPr>
          </a:p>
          <a:p>
            <a:r>
              <a:rPr lang="en-GB" dirty="0">
                <a:solidFill>
                  <a:schemeClr val="bg1">
                    <a:lumMod val="50000"/>
                  </a:schemeClr>
                </a:solidFill>
                <a:latin typeface="Times New Roman" panose="02020603050405020304" pitchFamily="18" charset="0"/>
                <a:cs typeface="Times New Roman" panose="02020603050405020304" pitchFamily="18" charset="0"/>
              </a:rPr>
              <a:t>Link </a:t>
            </a:r>
            <a:r>
              <a:rPr lang="en-GB" dirty="0" err="1">
                <a:solidFill>
                  <a:schemeClr val="bg1">
                    <a:lumMod val="50000"/>
                  </a:schemeClr>
                </a:solidFill>
                <a:latin typeface="Times New Roman" panose="02020603050405020304" pitchFamily="18" charset="0"/>
                <a:cs typeface="Times New Roman" panose="02020603050405020304" pitchFamily="18" charset="0"/>
              </a:rPr>
              <a:t>na</a:t>
            </a:r>
            <a:r>
              <a:rPr lang="en-GB" dirty="0">
                <a:solidFill>
                  <a:schemeClr val="bg1">
                    <a:lumMod val="50000"/>
                  </a:schemeClr>
                </a:solidFill>
                <a:latin typeface="Times New Roman" panose="02020603050405020304" pitchFamily="18" charset="0"/>
                <a:cs typeface="Times New Roman" panose="02020603050405020304" pitchFamily="18" charset="0"/>
              </a:rPr>
              <a:t> test:</a:t>
            </a:r>
            <a:r>
              <a:rPr lang="sr-Latn-RS" dirty="0">
                <a:solidFill>
                  <a:schemeClr val="bg1">
                    <a:lumMod val="50000"/>
                  </a:schemeClr>
                </a:solidFill>
                <a:latin typeface="Times New Roman" panose="02020603050405020304" pitchFamily="18" charset="0"/>
                <a:cs typeface="Times New Roman" panose="02020603050405020304" pitchFamily="18" charset="0"/>
              </a:rPr>
              <a:t> </a:t>
            </a:r>
            <a:r>
              <a:rPr lang="sr-Latn-RS" dirty="0">
                <a:solidFill>
                  <a:schemeClr val="bg1">
                    <a:lumMod val="50000"/>
                  </a:schemeClr>
                </a:solidFill>
                <a:latin typeface="Times New Roman" panose="02020603050405020304" pitchFamily="18" charset="0"/>
                <a:cs typeface="Times New Roman" panose="02020603050405020304" pitchFamily="18" charset="0"/>
                <a:hlinkClick r:id="rId2"/>
              </a:rPr>
              <a:t>https://docs.google.com/forms/d/1sbbDkx9d5fFayGKc-u1_t9pNM264jnI0BIqCrgOIXpY/edit#settings</a:t>
            </a:r>
            <a:endParaRPr lang="sr-Latn-RS" dirty="0">
              <a:solidFill>
                <a:schemeClr val="bg1">
                  <a:lumMod val="50000"/>
                </a:schemeClr>
              </a:solidFill>
              <a:latin typeface="Times New Roman" panose="02020603050405020304" pitchFamily="18" charset="0"/>
              <a:cs typeface="Times New Roman" panose="02020603050405020304" pitchFamily="18" charset="0"/>
            </a:endParaRPr>
          </a:p>
          <a:p>
            <a:endParaRPr lang="en-GB"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7436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Latn-BA" dirty="0"/>
              <a:t>AMH</a:t>
            </a:r>
          </a:p>
        </p:txBody>
      </p:sp>
      <p:sp>
        <p:nvSpPr>
          <p:cNvPr id="2" name="Content Placeholder 1"/>
          <p:cNvSpPr>
            <a:spLocks noGrp="1"/>
          </p:cNvSpPr>
          <p:nvPr>
            <p:ph idx="1"/>
          </p:nvPr>
        </p:nvSpPr>
        <p:spPr>
          <a:xfrm>
            <a:off x="323528" y="1356425"/>
            <a:ext cx="8229600" cy="4525963"/>
          </a:xfrm>
        </p:spPr>
        <p:txBody>
          <a:bodyPr>
            <a:normAutofit/>
          </a:bodyPr>
          <a:lstStyle/>
          <a:p>
            <a:r>
              <a:rPr lang="sr-Latn-BA" dirty="0"/>
              <a:t>Anti-</a:t>
            </a:r>
            <a:r>
              <a:rPr lang="sr-Latn-BA" dirty="0" err="1"/>
              <a:t>Müllerian</a:t>
            </a:r>
            <a:r>
              <a:rPr lang="sr-Latn-BA" dirty="0"/>
              <a:t> hormon je glikoproteinski hormon koji pripada porodici, odnosno nadporodici faktora rasta TGF-Beta (engl. Transforming growth factor B)</a:t>
            </a:r>
          </a:p>
          <a:p>
            <a:r>
              <a:rPr lang="sr-Latn-BA" dirty="0"/>
              <a:t>Ime je dobio po čuvenom njemačkom fiziologu i anatomu Johanu Peteru </a:t>
            </a:r>
            <a:r>
              <a:rPr lang="sr-Latn-BA" dirty="0" err="1"/>
              <a:t>Mülleru</a:t>
            </a:r>
            <a:r>
              <a:rPr lang="sr-Latn-BA" dirty="0"/>
              <a:t>.</a:t>
            </a:r>
          </a:p>
          <a:p>
            <a:r>
              <a:rPr lang="sr-Latn-BA" dirty="0"/>
              <a:t>Faktori rasta predstavljaju difundibilne bjelančevine koje imaju osnovnu ulogu u parakrinoj interćelijskoj komunikaciji.</a:t>
            </a:r>
          </a:p>
          <a:p>
            <a:r>
              <a:rPr lang="sr-Latn-BA" dirty="0"/>
              <a:t>Njihova uloga u embrionalnom razvoju  jeste učešće u regulaciji oblikovanja organa i direfencijaciji različitih organskih sistema.</a:t>
            </a:r>
            <a:r>
              <a:rPr lang="en-GB" sz="2200" baseline="30000" dirty="0">
                <a:latin typeface="Calibri" panose="020F0502020204030204" pitchFamily="34" charset="0"/>
                <a:cs typeface="Calibri" panose="020F0502020204030204" pitchFamily="34" charset="0"/>
              </a:rPr>
              <a:t>1</a:t>
            </a:r>
            <a:endParaRPr lang="sr-Latn-BA" sz="2200" baseline="30000" dirty="0">
              <a:latin typeface="Calibri" panose="020F0502020204030204" pitchFamily="34" charset="0"/>
              <a:cs typeface="Calibri" panose="020F0502020204030204" pitchFamily="34" charset="0"/>
            </a:endParaRPr>
          </a:p>
          <a:p>
            <a:endParaRPr lang="sr-Latn-BA" dirty="0"/>
          </a:p>
          <a:p>
            <a:endParaRPr lang="sr-Latn-BA" dirty="0"/>
          </a:p>
        </p:txBody>
      </p:sp>
      <p:sp>
        <p:nvSpPr>
          <p:cNvPr id="4" name="TextBox 3"/>
          <p:cNvSpPr txBox="1"/>
          <p:nvPr/>
        </p:nvSpPr>
        <p:spPr>
          <a:xfrm flipH="1">
            <a:off x="259901" y="6435444"/>
            <a:ext cx="5896274"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1</a:t>
            </a:r>
            <a:r>
              <a:rPr lang="sr-Latn-RS" sz="1200" dirty="0">
                <a:solidFill>
                  <a:schemeClr val="bg1"/>
                </a:solidFill>
                <a:latin typeface="Times New Roman" panose="02020603050405020304" pitchFamily="18" charset="0"/>
                <a:cs typeface="Times New Roman" panose="02020603050405020304" pitchFamily="18" charset="0"/>
              </a:rPr>
              <a:t>. Sadler, T.W.: Longmanova medicinska embriologija, Školska knjiga, Zagreb, 2008, (8). </a:t>
            </a:r>
            <a:endParaRPr lang="en-GB"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Latn-BA" dirty="0"/>
              <a:t>AMH</a:t>
            </a:r>
          </a:p>
        </p:txBody>
      </p:sp>
      <p:sp>
        <p:nvSpPr>
          <p:cNvPr id="2" name="Content Placeholder 1"/>
          <p:cNvSpPr>
            <a:spLocks noGrp="1"/>
          </p:cNvSpPr>
          <p:nvPr>
            <p:ph idx="1"/>
          </p:nvPr>
        </p:nvSpPr>
        <p:spPr/>
        <p:txBody>
          <a:bodyPr/>
          <a:lstStyle/>
          <a:p>
            <a:r>
              <a:rPr lang="sr-Latn-BA" dirty="0"/>
              <a:t>U embriološkom smislu AMH hormon je bitan u diferencijaciji pola.</a:t>
            </a:r>
          </a:p>
          <a:p>
            <a:r>
              <a:rPr lang="sr-Latn-BA" dirty="0"/>
              <a:t>Pod uticajem genetske regulative AMH iz Sertolijevih ćelija vezivanjem za specifične receptore pokreće proces propadanja </a:t>
            </a:r>
            <a:r>
              <a:rPr lang="sr-Latn-BA" dirty="0" err="1"/>
              <a:t>Müllerovih</a:t>
            </a:r>
            <a:r>
              <a:rPr lang="sr-Latn-BA" dirty="0"/>
              <a:t> kanala i time utiče na razvoj i diferencijaciju muških polnih organa.</a:t>
            </a:r>
            <a:r>
              <a:rPr lang="en-GB" sz="2000" baseline="30000" dirty="0">
                <a:latin typeface="Calibri" panose="020F0502020204030204" pitchFamily="34" charset="0"/>
                <a:cs typeface="Calibri" panose="020F0502020204030204" pitchFamily="34" charset="0"/>
              </a:rPr>
              <a:t>1</a:t>
            </a:r>
            <a:endParaRPr lang="sr-Latn-BA" sz="2000" baseline="30000" dirty="0">
              <a:latin typeface="Calibri" panose="020F0502020204030204" pitchFamily="34" charset="0"/>
              <a:cs typeface="Calibri" panose="020F0502020204030204" pitchFamily="34" charset="0"/>
            </a:endParaRPr>
          </a:p>
        </p:txBody>
      </p:sp>
      <p:sp>
        <p:nvSpPr>
          <p:cNvPr id="4" name="TextBox 3"/>
          <p:cNvSpPr txBox="1"/>
          <p:nvPr/>
        </p:nvSpPr>
        <p:spPr>
          <a:xfrm flipH="1">
            <a:off x="179512" y="6396335"/>
            <a:ext cx="7511143" cy="461665"/>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1</a:t>
            </a:r>
            <a:r>
              <a:rPr lang="sr-Latn-RS" sz="1200" dirty="0">
                <a:solidFill>
                  <a:schemeClr val="bg1"/>
                </a:solidFill>
                <a:latin typeface="Times New Roman" panose="02020603050405020304" pitchFamily="18" charset="0"/>
                <a:cs typeface="Times New Roman" panose="02020603050405020304" pitchFamily="18" charset="0"/>
              </a:rPr>
              <a:t>. Mitrović Jovanović, A.: Značaj AMH inhibina u procjeni fertilnosti, u Radunović, N.: Humana reprodukcija, Univerzitet u Beogradu, 2013, (226)</a:t>
            </a:r>
            <a:endParaRPr lang="en-GB"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Latn-BA" dirty="0"/>
              <a:t>AMH</a:t>
            </a:r>
          </a:p>
        </p:txBody>
      </p:sp>
      <p:sp>
        <p:nvSpPr>
          <p:cNvPr id="2" name="Content Placeholder 1"/>
          <p:cNvSpPr>
            <a:spLocks noGrp="1"/>
          </p:cNvSpPr>
          <p:nvPr>
            <p:ph idx="1"/>
          </p:nvPr>
        </p:nvSpPr>
        <p:spPr/>
        <p:txBody>
          <a:bodyPr/>
          <a:lstStyle/>
          <a:p>
            <a:r>
              <a:rPr lang="sr-Latn-BA" dirty="0"/>
              <a:t>Anti-</a:t>
            </a:r>
            <a:r>
              <a:rPr lang="sr-Latn-BA" dirty="0" err="1"/>
              <a:t>Müllerian</a:t>
            </a:r>
            <a:r>
              <a:rPr lang="sr-Latn-BA" dirty="0"/>
              <a:t> hormon se proizvodi u jajniku, proizvode ga granuloza ćelije malih preantralnih i antralnih folikula.</a:t>
            </a:r>
          </a:p>
          <a:p>
            <a:r>
              <a:rPr lang="sr-Latn-BA" dirty="0"/>
              <a:t>U </a:t>
            </a:r>
            <a:r>
              <a:rPr lang="sr-Latn-BA" dirty="0" err="1"/>
              <a:t>fetalnim</a:t>
            </a:r>
            <a:r>
              <a:rPr lang="sr-Latn-BA" dirty="0"/>
              <a:t> ovarijumima registrovan je oko 32. nedjelje gestacije.</a:t>
            </a:r>
            <a:r>
              <a:rPr lang="en-GB" baseline="30000" dirty="0"/>
              <a:t>1</a:t>
            </a:r>
            <a:endParaRPr lang="sr-Latn-BA" baseline="30000" dirty="0"/>
          </a:p>
          <a:p>
            <a:r>
              <a:rPr lang="sr-Latn-BA" dirty="0"/>
              <a:t>Inhibira osjetljivost malih preantralnih i antralnih folikula na FSH.</a:t>
            </a:r>
          </a:p>
          <a:p>
            <a:r>
              <a:rPr lang="sr-Latn-BA" dirty="0"/>
              <a:t>Prisutan je na granuloza ćelijama rastućih folikula do momenta kad oni počinju zavisiti od FSH.</a:t>
            </a:r>
          </a:p>
        </p:txBody>
      </p:sp>
      <p:sp>
        <p:nvSpPr>
          <p:cNvPr id="4" name="TextBox 3"/>
          <p:cNvSpPr txBox="1"/>
          <p:nvPr/>
        </p:nvSpPr>
        <p:spPr>
          <a:xfrm flipH="1">
            <a:off x="304799" y="6381328"/>
            <a:ext cx="5035909" cy="461665"/>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1</a:t>
            </a:r>
            <a:r>
              <a:rPr lang="sr-Latn-RS" sz="1200" dirty="0">
                <a:solidFill>
                  <a:schemeClr val="bg1"/>
                </a:solidFill>
                <a:latin typeface="Times New Roman" panose="02020603050405020304" pitchFamily="18" charset="0"/>
                <a:cs typeface="Times New Roman" panose="02020603050405020304" pitchFamily="18" charset="0"/>
              </a:rPr>
              <a:t>. Mitrović Jovanović, A.: Značaj AMH inhibina u procjeni fertilnosti, u Radunović, N.: Humana reprodukcija, Univerzitet u Beogradu, 2013, (226)</a:t>
            </a:r>
            <a:endParaRPr lang="en-GB"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Latn-BA" dirty="0"/>
              <a:t>AMH</a:t>
            </a:r>
          </a:p>
        </p:txBody>
      </p:sp>
      <p:sp>
        <p:nvSpPr>
          <p:cNvPr id="2" name="Content Placeholder 1"/>
          <p:cNvSpPr>
            <a:spLocks noGrp="1"/>
          </p:cNvSpPr>
          <p:nvPr>
            <p:ph idx="1"/>
          </p:nvPr>
        </p:nvSpPr>
        <p:spPr/>
        <p:txBody>
          <a:bodyPr>
            <a:normAutofit/>
          </a:bodyPr>
          <a:lstStyle/>
          <a:p>
            <a:r>
              <a:rPr lang="sr-Latn-BA" dirty="0" err="1"/>
              <a:t>Sprečava</a:t>
            </a:r>
            <a:r>
              <a:rPr lang="sr-Latn-BA" dirty="0"/>
              <a:t> pretvaranje </a:t>
            </a:r>
            <a:r>
              <a:rPr lang="sr-Latn-BA" dirty="0" err="1"/>
              <a:t>primordijalnih</a:t>
            </a:r>
            <a:r>
              <a:rPr lang="sr-Latn-BA" dirty="0"/>
              <a:t> </a:t>
            </a:r>
            <a:r>
              <a:rPr lang="sr-Latn-BA" dirty="0" err="1"/>
              <a:t>folikula</a:t>
            </a:r>
            <a:r>
              <a:rPr lang="sr-Latn-BA" dirty="0"/>
              <a:t> u rezervoar rastućih </a:t>
            </a:r>
            <a:r>
              <a:rPr lang="sr-Latn-BA" dirty="0" err="1"/>
              <a:t>folikula</a:t>
            </a:r>
            <a:r>
              <a:rPr lang="sr-Latn-BA" dirty="0"/>
              <a:t> koji će biti pod uticajem FSH - dakle djeluje kao njihov negativni regulator.</a:t>
            </a:r>
          </a:p>
          <a:p>
            <a:r>
              <a:rPr lang="sr-Latn-BA" dirty="0"/>
              <a:t>Obzirom da se proizvodi u malim </a:t>
            </a:r>
            <a:r>
              <a:rPr lang="sr-Latn-BA" dirty="0" smtClean="0"/>
              <a:t>folikulima </a:t>
            </a:r>
            <a:r>
              <a:rPr lang="sr-Latn-BA" dirty="0"/>
              <a:t>smatra se odličnim markerom za kvantitativnu procjenu broja </a:t>
            </a:r>
            <a:r>
              <a:rPr lang="sr-Latn-BA" dirty="0" smtClean="0"/>
              <a:t>folikula, </a:t>
            </a:r>
            <a:r>
              <a:rPr lang="sr-Latn-BA" dirty="0"/>
              <a:t>odnosno ovarijalne rezerve.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970561" y="4006347"/>
            <a:ext cx="1627517" cy="1630582"/>
            <a:chOff x="6914904" y="3779666"/>
            <a:chExt cx="1627517" cy="1630582"/>
          </a:xfrm>
        </p:grpSpPr>
        <p:sp>
          <p:nvSpPr>
            <p:cNvPr id="202" name="Oval 6"/>
            <p:cNvSpPr>
              <a:spLocks noChangeArrowheads="1"/>
            </p:cNvSpPr>
            <p:nvPr/>
          </p:nvSpPr>
          <p:spPr bwMode="auto">
            <a:xfrm>
              <a:off x="6914904" y="3779666"/>
              <a:ext cx="1627517" cy="1630582"/>
            </a:xfrm>
            <a:prstGeom prst="ellipse">
              <a:avLst/>
            </a:prstGeom>
            <a:solidFill>
              <a:srgbClr val="BD576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03" name="Oval 7"/>
            <p:cNvSpPr>
              <a:spLocks noChangeArrowheads="1"/>
            </p:cNvSpPr>
            <p:nvPr/>
          </p:nvSpPr>
          <p:spPr bwMode="auto">
            <a:xfrm>
              <a:off x="7000724" y="3868551"/>
              <a:ext cx="1455876" cy="1452812"/>
            </a:xfrm>
            <a:prstGeom prst="ellipse">
              <a:avLst/>
            </a:prstGeom>
            <a:solidFill>
              <a:schemeClr val="accent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04" name="Freeform 8"/>
            <p:cNvSpPr>
              <a:spLocks/>
            </p:cNvSpPr>
            <p:nvPr/>
          </p:nvSpPr>
          <p:spPr bwMode="auto">
            <a:xfrm>
              <a:off x="7077350" y="3914526"/>
              <a:ext cx="1278106" cy="1287302"/>
            </a:xfrm>
            <a:custGeom>
              <a:avLst/>
              <a:gdLst>
                <a:gd name="T0" fmla="*/ 170 w 417"/>
                <a:gd name="T1" fmla="*/ 207 h 420"/>
                <a:gd name="T2" fmla="*/ 179 w 417"/>
                <a:gd name="T3" fmla="*/ 316 h 420"/>
                <a:gd name="T4" fmla="*/ 136 w 417"/>
                <a:gd name="T5" fmla="*/ 383 h 420"/>
                <a:gd name="T6" fmla="*/ 202 w 417"/>
                <a:gd name="T7" fmla="*/ 417 h 420"/>
                <a:gd name="T8" fmla="*/ 294 w 417"/>
                <a:gd name="T9" fmla="*/ 401 h 420"/>
                <a:gd name="T10" fmla="*/ 367 w 417"/>
                <a:gd name="T11" fmla="*/ 360 h 420"/>
                <a:gd name="T12" fmla="*/ 409 w 417"/>
                <a:gd name="T13" fmla="*/ 253 h 420"/>
                <a:gd name="T14" fmla="*/ 407 w 417"/>
                <a:gd name="T15" fmla="*/ 161 h 420"/>
                <a:gd name="T16" fmla="*/ 316 w 417"/>
                <a:gd name="T17" fmla="*/ 34 h 420"/>
                <a:gd name="T18" fmla="*/ 189 w 417"/>
                <a:gd name="T19" fmla="*/ 10 h 420"/>
                <a:gd name="T20" fmla="*/ 64 w 417"/>
                <a:gd name="T21" fmla="*/ 69 h 420"/>
                <a:gd name="T22" fmla="*/ 13 w 417"/>
                <a:gd name="T23" fmla="*/ 206 h 420"/>
                <a:gd name="T24" fmla="*/ 49 w 417"/>
                <a:gd name="T25" fmla="*/ 234 h 420"/>
                <a:gd name="T26" fmla="*/ 116 w 417"/>
                <a:gd name="T27" fmla="*/ 196 h 420"/>
                <a:gd name="T28" fmla="*/ 170 w 417"/>
                <a:gd name="T29" fmla="*/ 207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7" h="420">
                  <a:moveTo>
                    <a:pt x="170" y="207"/>
                  </a:moveTo>
                  <a:cubicBezTo>
                    <a:pt x="194" y="239"/>
                    <a:pt x="194" y="293"/>
                    <a:pt x="179" y="316"/>
                  </a:cubicBezTo>
                  <a:cubicBezTo>
                    <a:pt x="164" y="339"/>
                    <a:pt x="135" y="372"/>
                    <a:pt x="136" y="383"/>
                  </a:cubicBezTo>
                  <a:cubicBezTo>
                    <a:pt x="137" y="394"/>
                    <a:pt x="185" y="414"/>
                    <a:pt x="202" y="417"/>
                  </a:cubicBezTo>
                  <a:cubicBezTo>
                    <a:pt x="219" y="420"/>
                    <a:pt x="270" y="411"/>
                    <a:pt x="294" y="401"/>
                  </a:cubicBezTo>
                  <a:cubicBezTo>
                    <a:pt x="318" y="391"/>
                    <a:pt x="353" y="382"/>
                    <a:pt x="367" y="360"/>
                  </a:cubicBezTo>
                  <a:cubicBezTo>
                    <a:pt x="381" y="338"/>
                    <a:pt x="405" y="282"/>
                    <a:pt x="409" y="253"/>
                  </a:cubicBezTo>
                  <a:cubicBezTo>
                    <a:pt x="415" y="211"/>
                    <a:pt x="417" y="193"/>
                    <a:pt x="407" y="161"/>
                  </a:cubicBezTo>
                  <a:cubicBezTo>
                    <a:pt x="397" y="129"/>
                    <a:pt x="362" y="58"/>
                    <a:pt x="316" y="34"/>
                  </a:cubicBezTo>
                  <a:cubicBezTo>
                    <a:pt x="291" y="21"/>
                    <a:pt x="228" y="0"/>
                    <a:pt x="189" y="10"/>
                  </a:cubicBezTo>
                  <a:cubicBezTo>
                    <a:pt x="150" y="20"/>
                    <a:pt x="90" y="37"/>
                    <a:pt x="64" y="69"/>
                  </a:cubicBezTo>
                  <a:cubicBezTo>
                    <a:pt x="38" y="101"/>
                    <a:pt x="0" y="181"/>
                    <a:pt x="13" y="206"/>
                  </a:cubicBezTo>
                  <a:cubicBezTo>
                    <a:pt x="26" y="231"/>
                    <a:pt x="33" y="245"/>
                    <a:pt x="49" y="234"/>
                  </a:cubicBezTo>
                  <a:cubicBezTo>
                    <a:pt x="65" y="223"/>
                    <a:pt x="92" y="196"/>
                    <a:pt x="116" y="196"/>
                  </a:cubicBezTo>
                  <a:cubicBezTo>
                    <a:pt x="140" y="196"/>
                    <a:pt x="159" y="192"/>
                    <a:pt x="170" y="20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05" name="Oval 9"/>
            <p:cNvSpPr>
              <a:spLocks noChangeArrowheads="1"/>
            </p:cNvSpPr>
            <p:nvPr/>
          </p:nvSpPr>
          <p:spPr bwMode="auto">
            <a:xfrm>
              <a:off x="7187690" y="4613347"/>
              <a:ext cx="367800" cy="367800"/>
            </a:xfrm>
            <a:prstGeom prst="ellipse">
              <a:avLst/>
            </a:prstGeom>
            <a:solidFill>
              <a:srgbClr val="E8C8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06" name="Oval 10"/>
            <p:cNvSpPr>
              <a:spLocks noChangeArrowheads="1"/>
            </p:cNvSpPr>
            <p:nvPr/>
          </p:nvSpPr>
          <p:spPr bwMode="auto">
            <a:xfrm>
              <a:off x="7319485" y="4745142"/>
              <a:ext cx="104210" cy="104210"/>
            </a:xfrm>
            <a:prstGeom prst="ellipse">
              <a:avLst/>
            </a:prstGeom>
            <a:solidFill>
              <a:srgbClr val="6A15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grpSp>
        <p:nvGrpSpPr>
          <p:cNvPr id="11" name="Group 10"/>
          <p:cNvGrpSpPr/>
          <p:nvPr/>
        </p:nvGrpSpPr>
        <p:grpSpPr>
          <a:xfrm>
            <a:off x="5238835" y="4240820"/>
            <a:ext cx="1161636" cy="1161636"/>
            <a:chOff x="5183178" y="3988086"/>
            <a:chExt cx="1161636" cy="1161636"/>
          </a:xfrm>
        </p:grpSpPr>
        <p:sp>
          <p:nvSpPr>
            <p:cNvPr id="207" name="Oval 11"/>
            <p:cNvSpPr>
              <a:spLocks noChangeArrowheads="1"/>
            </p:cNvSpPr>
            <p:nvPr/>
          </p:nvSpPr>
          <p:spPr bwMode="auto">
            <a:xfrm>
              <a:off x="5183178" y="3988086"/>
              <a:ext cx="1161636" cy="1161636"/>
            </a:xfrm>
            <a:prstGeom prst="ellipse">
              <a:avLst/>
            </a:prstGeom>
            <a:solidFill>
              <a:srgbClr val="BD576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08" name="Oval 12"/>
            <p:cNvSpPr>
              <a:spLocks noChangeArrowheads="1"/>
            </p:cNvSpPr>
            <p:nvPr/>
          </p:nvSpPr>
          <p:spPr bwMode="auto">
            <a:xfrm>
              <a:off x="5244478" y="4052451"/>
              <a:ext cx="1039036" cy="1035971"/>
            </a:xfrm>
            <a:prstGeom prst="ellipse">
              <a:avLst/>
            </a:prstGeom>
            <a:solidFill>
              <a:schemeClr val="accent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09" name="Oval 13"/>
            <p:cNvSpPr>
              <a:spLocks noChangeArrowheads="1"/>
            </p:cNvSpPr>
            <p:nvPr/>
          </p:nvSpPr>
          <p:spPr bwMode="auto">
            <a:xfrm>
              <a:off x="5434508" y="4598022"/>
              <a:ext cx="254395" cy="254395"/>
            </a:xfrm>
            <a:prstGeom prst="ellipse">
              <a:avLst/>
            </a:prstGeom>
            <a:solidFill>
              <a:srgbClr val="E8C8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10" name="Oval 14"/>
            <p:cNvSpPr>
              <a:spLocks noChangeArrowheads="1"/>
            </p:cNvSpPr>
            <p:nvPr/>
          </p:nvSpPr>
          <p:spPr bwMode="auto">
            <a:xfrm>
              <a:off x="5498873" y="4689972"/>
              <a:ext cx="73560" cy="73560"/>
            </a:xfrm>
            <a:prstGeom prst="ellipse">
              <a:avLst/>
            </a:prstGeom>
            <a:solidFill>
              <a:srgbClr val="6A15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11" name="Freeform 15"/>
            <p:cNvSpPr>
              <a:spLocks/>
            </p:cNvSpPr>
            <p:nvPr/>
          </p:nvSpPr>
          <p:spPr bwMode="auto">
            <a:xfrm>
              <a:off x="5606148" y="4126011"/>
              <a:ext cx="591546" cy="931761"/>
            </a:xfrm>
            <a:custGeom>
              <a:avLst/>
              <a:gdLst>
                <a:gd name="T0" fmla="*/ 75 w 193"/>
                <a:gd name="T1" fmla="*/ 1 h 304"/>
                <a:gd name="T2" fmla="*/ 171 w 193"/>
                <a:gd name="T3" fmla="*/ 64 h 304"/>
                <a:gd name="T4" fmla="*/ 174 w 193"/>
                <a:gd name="T5" fmla="*/ 216 h 304"/>
                <a:gd name="T6" fmla="*/ 75 w 193"/>
                <a:gd name="T7" fmla="*/ 300 h 304"/>
                <a:gd name="T8" fmla="*/ 61 w 193"/>
                <a:gd name="T9" fmla="*/ 254 h 304"/>
                <a:gd name="T10" fmla="*/ 65 w 193"/>
                <a:gd name="T11" fmla="*/ 154 h 304"/>
                <a:gd name="T12" fmla="*/ 7 w 193"/>
                <a:gd name="T13" fmla="*/ 78 h 304"/>
                <a:gd name="T14" fmla="*/ 37 w 193"/>
                <a:gd name="T15" fmla="*/ 13 h 304"/>
                <a:gd name="T16" fmla="*/ 75 w 193"/>
                <a:gd name="T17" fmla="*/ 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304">
                  <a:moveTo>
                    <a:pt x="75" y="1"/>
                  </a:moveTo>
                  <a:cubicBezTo>
                    <a:pt x="92" y="2"/>
                    <a:pt x="163" y="46"/>
                    <a:pt x="171" y="64"/>
                  </a:cubicBezTo>
                  <a:cubicBezTo>
                    <a:pt x="180" y="81"/>
                    <a:pt x="193" y="198"/>
                    <a:pt x="174" y="216"/>
                  </a:cubicBezTo>
                  <a:cubicBezTo>
                    <a:pt x="155" y="233"/>
                    <a:pt x="103" y="304"/>
                    <a:pt x="75" y="300"/>
                  </a:cubicBezTo>
                  <a:cubicBezTo>
                    <a:pt x="47" y="297"/>
                    <a:pt x="43" y="259"/>
                    <a:pt x="61" y="254"/>
                  </a:cubicBezTo>
                  <a:cubicBezTo>
                    <a:pt x="79" y="248"/>
                    <a:pt x="71" y="174"/>
                    <a:pt x="65" y="154"/>
                  </a:cubicBezTo>
                  <a:cubicBezTo>
                    <a:pt x="59" y="135"/>
                    <a:pt x="13" y="102"/>
                    <a:pt x="7" y="78"/>
                  </a:cubicBezTo>
                  <a:cubicBezTo>
                    <a:pt x="0" y="54"/>
                    <a:pt x="17" y="26"/>
                    <a:pt x="37" y="13"/>
                  </a:cubicBezTo>
                  <a:cubicBezTo>
                    <a:pt x="58" y="0"/>
                    <a:pt x="65" y="0"/>
                    <a:pt x="75"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12" name="Freeform 16"/>
            <p:cNvSpPr>
              <a:spLocks/>
            </p:cNvSpPr>
            <p:nvPr/>
          </p:nvSpPr>
          <p:spPr bwMode="auto">
            <a:xfrm>
              <a:off x="5281258" y="4291522"/>
              <a:ext cx="217615" cy="355540"/>
            </a:xfrm>
            <a:custGeom>
              <a:avLst/>
              <a:gdLst>
                <a:gd name="T0" fmla="*/ 29 w 71"/>
                <a:gd name="T1" fmla="*/ 4 h 116"/>
                <a:gd name="T2" fmla="*/ 69 w 71"/>
                <a:gd name="T3" fmla="*/ 23 h 116"/>
                <a:gd name="T4" fmla="*/ 57 w 71"/>
                <a:gd name="T5" fmla="*/ 80 h 116"/>
                <a:gd name="T6" fmla="*/ 23 w 71"/>
                <a:gd name="T7" fmla="*/ 112 h 116"/>
                <a:gd name="T8" fmla="*/ 9 w 71"/>
                <a:gd name="T9" fmla="*/ 42 h 116"/>
                <a:gd name="T10" fmla="*/ 25 w 71"/>
                <a:gd name="T11" fmla="*/ 18 h 116"/>
                <a:gd name="T12" fmla="*/ 29 w 71"/>
                <a:gd name="T13" fmla="*/ 4 h 116"/>
              </a:gdLst>
              <a:ahLst/>
              <a:cxnLst>
                <a:cxn ang="0">
                  <a:pos x="T0" y="T1"/>
                </a:cxn>
                <a:cxn ang="0">
                  <a:pos x="T2" y="T3"/>
                </a:cxn>
                <a:cxn ang="0">
                  <a:pos x="T4" y="T5"/>
                </a:cxn>
                <a:cxn ang="0">
                  <a:pos x="T6" y="T7"/>
                </a:cxn>
                <a:cxn ang="0">
                  <a:pos x="T8" y="T9"/>
                </a:cxn>
                <a:cxn ang="0">
                  <a:pos x="T10" y="T11"/>
                </a:cxn>
                <a:cxn ang="0">
                  <a:pos x="T12" y="T13"/>
                </a:cxn>
              </a:cxnLst>
              <a:rect l="0" t="0" r="r" b="b"/>
              <a:pathLst>
                <a:path w="71" h="116">
                  <a:moveTo>
                    <a:pt x="29" y="4"/>
                  </a:moveTo>
                  <a:cubicBezTo>
                    <a:pt x="37" y="0"/>
                    <a:pt x="66" y="1"/>
                    <a:pt x="69" y="23"/>
                  </a:cubicBezTo>
                  <a:cubicBezTo>
                    <a:pt x="71" y="45"/>
                    <a:pt x="61" y="68"/>
                    <a:pt x="57" y="80"/>
                  </a:cubicBezTo>
                  <a:cubicBezTo>
                    <a:pt x="54" y="93"/>
                    <a:pt x="41" y="116"/>
                    <a:pt x="23" y="112"/>
                  </a:cubicBezTo>
                  <a:cubicBezTo>
                    <a:pt x="6" y="108"/>
                    <a:pt x="0" y="55"/>
                    <a:pt x="9" y="42"/>
                  </a:cubicBezTo>
                  <a:cubicBezTo>
                    <a:pt x="17" y="30"/>
                    <a:pt x="25" y="27"/>
                    <a:pt x="25" y="18"/>
                  </a:cubicBezTo>
                  <a:cubicBezTo>
                    <a:pt x="24" y="8"/>
                    <a:pt x="24" y="6"/>
                    <a:pt x="29"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grpSp>
        <p:nvGrpSpPr>
          <p:cNvPr id="12" name="Group 11"/>
          <p:cNvGrpSpPr/>
          <p:nvPr/>
        </p:nvGrpSpPr>
        <p:grpSpPr>
          <a:xfrm>
            <a:off x="3917818" y="4453838"/>
            <a:ext cx="735601" cy="735601"/>
            <a:chOff x="3862161" y="4227157"/>
            <a:chExt cx="735601" cy="735601"/>
          </a:xfrm>
        </p:grpSpPr>
        <p:sp>
          <p:nvSpPr>
            <p:cNvPr id="213" name="Oval 17"/>
            <p:cNvSpPr>
              <a:spLocks noChangeArrowheads="1"/>
            </p:cNvSpPr>
            <p:nvPr/>
          </p:nvSpPr>
          <p:spPr bwMode="auto">
            <a:xfrm>
              <a:off x="3862161" y="4227157"/>
              <a:ext cx="735601" cy="735601"/>
            </a:xfrm>
            <a:prstGeom prst="ellipse">
              <a:avLst/>
            </a:prstGeom>
            <a:solidFill>
              <a:srgbClr val="BD576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14" name="Oval 18"/>
            <p:cNvSpPr>
              <a:spLocks noChangeArrowheads="1"/>
            </p:cNvSpPr>
            <p:nvPr/>
          </p:nvSpPr>
          <p:spPr bwMode="auto">
            <a:xfrm>
              <a:off x="3902006" y="4267002"/>
              <a:ext cx="658976" cy="655911"/>
            </a:xfrm>
            <a:prstGeom prst="ellipse">
              <a:avLst/>
            </a:prstGeom>
            <a:solidFill>
              <a:schemeClr val="accent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15" name="Oval 19"/>
            <p:cNvSpPr>
              <a:spLocks noChangeArrowheads="1"/>
            </p:cNvSpPr>
            <p:nvPr/>
          </p:nvSpPr>
          <p:spPr bwMode="auto">
            <a:xfrm>
              <a:off x="4046061" y="4607217"/>
              <a:ext cx="150185" cy="150185"/>
            </a:xfrm>
            <a:prstGeom prst="ellipse">
              <a:avLst/>
            </a:prstGeom>
            <a:solidFill>
              <a:srgbClr val="E8C8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16" name="Oval 20"/>
            <p:cNvSpPr>
              <a:spLocks noChangeArrowheads="1"/>
            </p:cNvSpPr>
            <p:nvPr/>
          </p:nvSpPr>
          <p:spPr bwMode="auto">
            <a:xfrm>
              <a:off x="4095102" y="4662387"/>
              <a:ext cx="45975" cy="45975"/>
            </a:xfrm>
            <a:prstGeom prst="ellipse">
              <a:avLst/>
            </a:prstGeom>
            <a:solidFill>
              <a:srgbClr val="6A15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35" name="Freeform 39"/>
            <p:cNvSpPr>
              <a:spLocks/>
            </p:cNvSpPr>
            <p:nvPr/>
          </p:nvSpPr>
          <p:spPr bwMode="auto">
            <a:xfrm>
              <a:off x="3972501" y="4371212"/>
              <a:ext cx="168575" cy="269720"/>
            </a:xfrm>
            <a:custGeom>
              <a:avLst/>
              <a:gdLst>
                <a:gd name="T0" fmla="*/ 49 w 55"/>
                <a:gd name="T1" fmla="*/ 9 h 88"/>
                <a:gd name="T2" fmla="*/ 46 w 55"/>
                <a:gd name="T3" fmla="*/ 28 h 88"/>
                <a:gd name="T4" fmla="*/ 26 w 55"/>
                <a:gd name="T5" fmla="*/ 68 h 88"/>
                <a:gd name="T6" fmla="*/ 3 w 55"/>
                <a:gd name="T7" fmla="*/ 78 h 88"/>
                <a:gd name="T8" fmla="*/ 10 w 55"/>
                <a:gd name="T9" fmla="*/ 35 h 88"/>
                <a:gd name="T10" fmla="*/ 49 w 55"/>
                <a:gd name="T11" fmla="*/ 9 h 88"/>
              </a:gdLst>
              <a:ahLst/>
              <a:cxnLst>
                <a:cxn ang="0">
                  <a:pos x="T0" y="T1"/>
                </a:cxn>
                <a:cxn ang="0">
                  <a:pos x="T2" y="T3"/>
                </a:cxn>
                <a:cxn ang="0">
                  <a:pos x="T4" y="T5"/>
                </a:cxn>
                <a:cxn ang="0">
                  <a:pos x="T6" y="T7"/>
                </a:cxn>
                <a:cxn ang="0">
                  <a:pos x="T8" y="T9"/>
                </a:cxn>
                <a:cxn ang="0">
                  <a:pos x="T10" y="T11"/>
                </a:cxn>
              </a:cxnLst>
              <a:rect l="0" t="0" r="r" b="b"/>
              <a:pathLst>
                <a:path w="55" h="88">
                  <a:moveTo>
                    <a:pt x="49" y="9"/>
                  </a:moveTo>
                  <a:cubicBezTo>
                    <a:pt x="55" y="12"/>
                    <a:pt x="50" y="18"/>
                    <a:pt x="46" y="28"/>
                  </a:cubicBezTo>
                  <a:cubicBezTo>
                    <a:pt x="42" y="38"/>
                    <a:pt x="38" y="60"/>
                    <a:pt x="26" y="68"/>
                  </a:cubicBezTo>
                  <a:cubicBezTo>
                    <a:pt x="14" y="76"/>
                    <a:pt x="3" y="88"/>
                    <a:pt x="3" y="78"/>
                  </a:cubicBezTo>
                  <a:cubicBezTo>
                    <a:pt x="3" y="69"/>
                    <a:pt x="0" y="46"/>
                    <a:pt x="10" y="35"/>
                  </a:cubicBezTo>
                  <a:cubicBezTo>
                    <a:pt x="19" y="24"/>
                    <a:pt x="32" y="0"/>
                    <a:pt x="49"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grpSp>
        <p:nvGrpSpPr>
          <p:cNvPr id="17" name="Group 16"/>
          <p:cNvGrpSpPr/>
          <p:nvPr/>
        </p:nvGrpSpPr>
        <p:grpSpPr>
          <a:xfrm>
            <a:off x="2930887" y="4631608"/>
            <a:ext cx="245200" cy="349410"/>
            <a:chOff x="2875230" y="4404927"/>
            <a:chExt cx="245200" cy="349410"/>
          </a:xfrm>
        </p:grpSpPr>
        <p:sp>
          <p:nvSpPr>
            <p:cNvPr id="217" name="Oval 21"/>
            <p:cNvSpPr>
              <a:spLocks noChangeArrowheads="1"/>
            </p:cNvSpPr>
            <p:nvPr/>
          </p:nvSpPr>
          <p:spPr bwMode="auto">
            <a:xfrm>
              <a:off x="3025415" y="4699167"/>
              <a:ext cx="42910" cy="4291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18" name="Oval 22"/>
            <p:cNvSpPr>
              <a:spLocks noChangeArrowheads="1"/>
            </p:cNvSpPr>
            <p:nvPr/>
          </p:nvSpPr>
          <p:spPr bwMode="auto">
            <a:xfrm>
              <a:off x="2985570" y="4711427"/>
              <a:ext cx="42910" cy="4291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19" name="Oval 23"/>
            <p:cNvSpPr>
              <a:spLocks noChangeArrowheads="1"/>
            </p:cNvSpPr>
            <p:nvPr/>
          </p:nvSpPr>
          <p:spPr bwMode="auto">
            <a:xfrm>
              <a:off x="2985570" y="4665452"/>
              <a:ext cx="42910" cy="45975"/>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20" name="Oval 24"/>
            <p:cNvSpPr>
              <a:spLocks noChangeArrowheads="1"/>
            </p:cNvSpPr>
            <p:nvPr/>
          </p:nvSpPr>
          <p:spPr bwMode="auto">
            <a:xfrm>
              <a:off x="2942660" y="4677712"/>
              <a:ext cx="42910" cy="45975"/>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21" name="Oval 25"/>
            <p:cNvSpPr>
              <a:spLocks noChangeArrowheads="1"/>
            </p:cNvSpPr>
            <p:nvPr/>
          </p:nvSpPr>
          <p:spPr bwMode="auto">
            <a:xfrm>
              <a:off x="2927335" y="4637867"/>
              <a:ext cx="42910" cy="4291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22" name="Oval 26"/>
            <p:cNvSpPr>
              <a:spLocks noChangeArrowheads="1"/>
            </p:cNvSpPr>
            <p:nvPr/>
          </p:nvSpPr>
          <p:spPr bwMode="auto">
            <a:xfrm>
              <a:off x="2890555" y="4610282"/>
              <a:ext cx="42910" cy="4291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23" name="Oval 27"/>
            <p:cNvSpPr>
              <a:spLocks noChangeArrowheads="1"/>
            </p:cNvSpPr>
            <p:nvPr/>
          </p:nvSpPr>
          <p:spPr bwMode="auto">
            <a:xfrm>
              <a:off x="2912010" y="4567372"/>
              <a:ext cx="45975" cy="45975"/>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24" name="Oval 28"/>
            <p:cNvSpPr>
              <a:spLocks noChangeArrowheads="1"/>
            </p:cNvSpPr>
            <p:nvPr/>
          </p:nvSpPr>
          <p:spPr bwMode="auto">
            <a:xfrm>
              <a:off x="2951855" y="4594957"/>
              <a:ext cx="45975" cy="4291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25" name="Oval 29"/>
            <p:cNvSpPr>
              <a:spLocks noChangeArrowheads="1"/>
            </p:cNvSpPr>
            <p:nvPr/>
          </p:nvSpPr>
          <p:spPr bwMode="auto">
            <a:xfrm>
              <a:off x="2875230" y="4536722"/>
              <a:ext cx="45975" cy="45975"/>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26" name="Oval 30"/>
            <p:cNvSpPr>
              <a:spLocks noChangeArrowheads="1"/>
            </p:cNvSpPr>
            <p:nvPr/>
          </p:nvSpPr>
          <p:spPr bwMode="auto">
            <a:xfrm>
              <a:off x="2912010" y="4509137"/>
              <a:ext cx="45975" cy="45975"/>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27" name="Oval 31"/>
            <p:cNvSpPr>
              <a:spLocks noChangeArrowheads="1"/>
            </p:cNvSpPr>
            <p:nvPr/>
          </p:nvSpPr>
          <p:spPr bwMode="auto">
            <a:xfrm>
              <a:off x="2908945" y="4463162"/>
              <a:ext cx="42910" cy="4291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28" name="Oval 32"/>
            <p:cNvSpPr>
              <a:spLocks noChangeArrowheads="1"/>
            </p:cNvSpPr>
            <p:nvPr/>
          </p:nvSpPr>
          <p:spPr bwMode="auto">
            <a:xfrm>
              <a:off x="2954920" y="4487682"/>
              <a:ext cx="42910" cy="4291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29" name="Oval 33"/>
            <p:cNvSpPr>
              <a:spLocks noChangeArrowheads="1"/>
            </p:cNvSpPr>
            <p:nvPr/>
          </p:nvSpPr>
          <p:spPr bwMode="auto">
            <a:xfrm>
              <a:off x="2951855" y="4447837"/>
              <a:ext cx="42910" cy="4291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30" name="Oval 34"/>
            <p:cNvSpPr>
              <a:spLocks noChangeArrowheads="1"/>
            </p:cNvSpPr>
            <p:nvPr/>
          </p:nvSpPr>
          <p:spPr bwMode="auto">
            <a:xfrm>
              <a:off x="2970245" y="4404927"/>
              <a:ext cx="45975" cy="4291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31" name="Oval 35"/>
            <p:cNvSpPr>
              <a:spLocks noChangeArrowheads="1"/>
            </p:cNvSpPr>
            <p:nvPr/>
          </p:nvSpPr>
          <p:spPr bwMode="auto">
            <a:xfrm>
              <a:off x="3000895" y="4438642"/>
              <a:ext cx="42910" cy="4291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32" name="Oval 36"/>
            <p:cNvSpPr>
              <a:spLocks noChangeArrowheads="1"/>
            </p:cNvSpPr>
            <p:nvPr/>
          </p:nvSpPr>
          <p:spPr bwMode="auto">
            <a:xfrm>
              <a:off x="3040740" y="4423317"/>
              <a:ext cx="42910" cy="4291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33" name="Oval 37"/>
            <p:cNvSpPr>
              <a:spLocks noChangeArrowheads="1"/>
            </p:cNvSpPr>
            <p:nvPr/>
          </p:nvSpPr>
          <p:spPr bwMode="auto">
            <a:xfrm>
              <a:off x="3074455" y="4444772"/>
              <a:ext cx="45975" cy="4291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34" name="Oval 38"/>
            <p:cNvSpPr>
              <a:spLocks noChangeArrowheads="1"/>
            </p:cNvSpPr>
            <p:nvPr/>
          </p:nvSpPr>
          <p:spPr bwMode="auto">
            <a:xfrm>
              <a:off x="2951855" y="4539787"/>
              <a:ext cx="42910" cy="4291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sp>
        <p:nvSpPr>
          <p:cNvPr id="236" name="Freeform 40"/>
          <p:cNvSpPr>
            <a:spLocks/>
          </p:cNvSpPr>
          <p:nvPr/>
        </p:nvSpPr>
        <p:spPr bwMode="auto">
          <a:xfrm>
            <a:off x="2909432" y="4616283"/>
            <a:ext cx="116470" cy="373930"/>
          </a:xfrm>
          <a:custGeom>
            <a:avLst/>
            <a:gdLst>
              <a:gd name="T0" fmla="*/ 37 w 38"/>
              <a:gd name="T1" fmla="*/ 122 h 122"/>
              <a:gd name="T2" fmla="*/ 1 w 38"/>
              <a:gd name="T3" fmla="*/ 67 h 122"/>
              <a:gd name="T4" fmla="*/ 28 w 38"/>
              <a:gd name="T5" fmla="*/ 0 h 122"/>
              <a:gd name="T6" fmla="*/ 31 w 38"/>
              <a:gd name="T7" fmla="*/ 3 h 122"/>
              <a:gd name="T8" fmla="*/ 5 w 38"/>
              <a:gd name="T9" fmla="*/ 67 h 122"/>
              <a:gd name="T10" fmla="*/ 38 w 38"/>
              <a:gd name="T11" fmla="*/ 118 h 122"/>
              <a:gd name="T12" fmla="*/ 37 w 38"/>
              <a:gd name="T13" fmla="*/ 122 h 122"/>
            </a:gdLst>
            <a:ahLst/>
            <a:cxnLst>
              <a:cxn ang="0">
                <a:pos x="T0" y="T1"/>
              </a:cxn>
              <a:cxn ang="0">
                <a:pos x="T2" y="T3"/>
              </a:cxn>
              <a:cxn ang="0">
                <a:pos x="T4" y="T5"/>
              </a:cxn>
              <a:cxn ang="0">
                <a:pos x="T6" y="T7"/>
              </a:cxn>
              <a:cxn ang="0">
                <a:pos x="T8" y="T9"/>
              </a:cxn>
              <a:cxn ang="0">
                <a:pos x="T10" y="T11"/>
              </a:cxn>
              <a:cxn ang="0">
                <a:pos x="T12" y="T13"/>
              </a:cxn>
            </a:cxnLst>
            <a:rect l="0" t="0" r="r" b="b"/>
            <a:pathLst>
              <a:path w="38" h="122">
                <a:moveTo>
                  <a:pt x="37" y="122"/>
                </a:moveTo>
                <a:cubicBezTo>
                  <a:pt x="37" y="122"/>
                  <a:pt x="3" y="112"/>
                  <a:pt x="1" y="67"/>
                </a:cubicBezTo>
                <a:cubicBezTo>
                  <a:pt x="0" y="22"/>
                  <a:pt x="27" y="1"/>
                  <a:pt x="28" y="0"/>
                </a:cubicBezTo>
                <a:cubicBezTo>
                  <a:pt x="31" y="3"/>
                  <a:pt x="31" y="3"/>
                  <a:pt x="31" y="3"/>
                </a:cubicBezTo>
                <a:cubicBezTo>
                  <a:pt x="31" y="3"/>
                  <a:pt x="4" y="24"/>
                  <a:pt x="5" y="67"/>
                </a:cubicBezTo>
                <a:cubicBezTo>
                  <a:pt x="7" y="109"/>
                  <a:pt x="38" y="118"/>
                  <a:pt x="38" y="118"/>
                </a:cubicBezTo>
                <a:lnTo>
                  <a:pt x="37" y="122"/>
                </a:lnTo>
                <a:close/>
              </a:path>
            </a:pathLst>
          </a:custGeom>
          <a:solidFill>
            <a:srgbClr val="7030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37" name="Freeform 41"/>
          <p:cNvSpPr>
            <a:spLocks/>
          </p:cNvSpPr>
          <p:nvPr/>
        </p:nvSpPr>
        <p:spPr bwMode="auto">
          <a:xfrm>
            <a:off x="2857327" y="4558048"/>
            <a:ext cx="134860" cy="153250"/>
          </a:xfrm>
          <a:custGeom>
            <a:avLst/>
            <a:gdLst>
              <a:gd name="T0" fmla="*/ 39 w 44"/>
              <a:gd name="T1" fmla="*/ 9 h 50"/>
              <a:gd name="T2" fmla="*/ 13 w 44"/>
              <a:gd name="T3" fmla="*/ 43 h 50"/>
              <a:gd name="T4" fmla="*/ 39 w 44"/>
              <a:gd name="T5" fmla="*/ 9 h 50"/>
            </a:gdLst>
            <a:ahLst/>
            <a:cxnLst>
              <a:cxn ang="0">
                <a:pos x="T0" y="T1"/>
              </a:cxn>
              <a:cxn ang="0">
                <a:pos x="T2" y="T3"/>
              </a:cxn>
              <a:cxn ang="0">
                <a:pos x="T4" y="T5"/>
              </a:cxn>
            </a:cxnLst>
            <a:rect l="0" t="0" r="r" b="b"/>
            <a:pathLst>
              <a:path w="44" h="50">
                <a:moveTo>
                  <a:pt x="39" y="9"/>
                </a:moveTo>
                <a:cubicBezTo>
                  <a:pt x="44" y="13"/>
                  <a:pt x="26" y="50"/>
                  <a:pt x="13" y="43"/>
                </a:cubicBezTo>
                <a:cubicBezTo>
                  <a:pt x="0" y="36"/>
                  <a:pt x="31" y="0"/>
                  <a:pt x="39" y="9"/>
                </a:cubicBezTo>
                <a:close/>
              </a:path>
            </a:pathLst>
          </a:custGeom>
          <a:solidFill>
            <a:srgbClr val="BD576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38" name="Freeform 42"/>
          <p:cNvSpPr>
            <a:spLocks/>
          </p:cNvSpPr>
          <p:nvPr/>
        </p:nvSpPr>
        <p:spPr bwMode="auto">
          <a:xfrm>
            <a:off x="2835872" y="4686778"/>
            <a:ext cx="91950" cy="147120"/>
          </a:xfrm>
          <a:custGeom>
            <a:avLst/>
            <a:gdLst>
              <a:gd name="T0" fmla="*/ 18 w 30"/>
              <a:gd name="T1" fmla="*/ 3 h 48"/>
              <a:gd name="T2" fmla="*/ 15 w 30"/>
              <a:gd name="T3" fmla="*/ 46 h 48"/>
              <a:gd name="T4" fmla="*/ 18 w 30"/>
              <a:gd name="T5" fmla="*/ 3 h 48"/>
            </a:gdLst>
            <a:ahLst/>
            <a:cxnLst>
              <a:cxn ang="0">
                <a:pos x="T0" y="T1"/>
              </a:cxn>
              <a:cxn ang="0">
                <a:pos x="T2" y="T3"/>
              </a:cxn>
              <a:cxn ang="0">
                <a:pos x="T4" y="T5"/>
              </a:cxn>
            </a:cxnLst>
            <a:rect l="0" t="0" r="r" b="b"/>
            <a:pathLst>
              <a:path w="30" h="48">
                <a:moveTo>
                  <a:pt x="18" y="3"/>
                </a:moveTo>
                <a:cubicBezTo>
                  <a:pt x="24" y="4"/>
                  <a:pt x="30" y="44"/>
                  <a:pt x="15" y="46"/>
                </a:cubicBezTo>
                <a:cubicBezTo>
                  <a:pt x="0" y="48"/>
                  <a:pt x="6" y="0"/>
                  <a:pt x="18" y="3"/>
                </a:cubicBezTo>
                <a:close/>
              </a:path>
            </a:pathLst>
          </a:custGeom>
          <a:solidFill>
            <a:srgbClr val="BD576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39" name="Freeform 43"/>
          <p:cNvSpPr>
            <a:spLocks/>
          </p:cNvSpPr>
          <p:nvPr/>
        </p:nvSpPr>
        <p:spPr bwMode="auto">
          <a:xfrm>
            <a:off x="2891042" y="4941173"/>
            <a:ext cx="150185" cy="144055"/>
          </a:xfrm>
          <a:custGeom>
            <a:avLst/>
            <a:gdLst>
              <a:gd name="T0" fmla="*/ 46 w 49"/>
              <a:gd name="T1" fmla="*/ 37 h 47"/>
              <a:gd name="T2" fmla="*/ 12 w 49"/>
              <a:gd name="T3" fmla="*/ 10 h 47"/>
              <a:gd name="T4" fmla="*/ 46 w 49"/>
              <a:gd name="T5" fmla="*/ 37 h 47"/>
            </a:gdLst>
            <a:ahLst/>
            <a:cxnLst>
              <a:cxn ang="0">
                <a:pos x="T0" y="T1"/>
              </a:cxn>
              <a:cxn ang="0">
                <a:pos x="T2" y="T3"/>
              </a:cxn>
              <a:cxn ang="0">
                <a:pos x="T4" y="T5"/>
              </a:cxn>
            </a:cxnLst>
            <a:rect l="0" t="0" r="r" b="b"/>
            <a:pathLst>
              <a:path w="49" h="47">
                <a:moveTo>
                  <a:pt x="46" y="37"/>
                </a:moveTo>
                <a:cubicBezTo>
                  <a:pt x="49" y="31"/>
                  <a:pt x="23" y="0"/>
                  <a:pt x="12" y="10"/>
                </a:cubicBezTo>
                <a:cubicBezTo>
                  <a:pt x="0" y="20"/>
                  <a:pt x="39" y="47"/>
                  <a:pt x="46" y="37"/>
                </a:cubicBezTo>
                <a:close/>
              </a:path>
            </a:pathLst>
          </a:custGeom>
          <a:solidFill>
            <a:srgbClr val="BD576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40" name="Freeform 44"/>
          <p:cNvSpPr>
            <a:spLocks/>
          </p:cNvSpPr>
          <p:nvPr/>
        </p:nvSpPr>
        <p:spPr bwMode="auto">
          <a:xfrm>
            <a:off x="2832807" y="4836963"/>
            <a:ext cx="104210" cy="147120"/>
          </a:xfrm>
          <a:custGeom>
            <a:avLst/>
            <a:gdLst>
              <a:gd name="T0" fmla="*/ 28 w 34"/>
              <a:gd name="T1" fmla="*/ 43 h 48"/>
              <a:gd name="T2" fmla="*/ 15 w 34"/>
              <a:gd name="T3" fmla="*/ 1 h 48"/>
              <a:gd name="T4" fmla="*/ 28 w 34"/>
              <a:gd name="T5" fmla="*/ 43 h 48"/>
            </a:gdLst>
            <a:ahLst/>
            <a:cxnLst>
              <a:cxn ang="0">
                <a:pos x="T0" y="T1"/>
              </a:cxn>
              <a:cxn ang="0">
                <a:pos x="T2" y="T3"/>
              </a:cxn>
              <a:cxn ang="0">
                <a:pos x="T4" y="T5"/>
              </a:cxn>
            </a:cxnLst>
            <a:rect l="0" t="0" r="r" b="b"/>
            <a:pathLst>
              <a:path w="34" h="48">
                <a:moveTo>
                  <a:pt x="28" y="43"/>
                </a:moveTo>
                <a:cubicBezTo>
                  <a:pt x="34" y="40"/>
                  <a:pt x="30" y="0"/>
                  <a:pt x="15" y="1"/>
                </a:cubicBezTo>
                <a:cubicBezTo>
                  <a:pt x="0" y="3"/>
                  <a:pt x="17" y="48"/>
                  <a:pt x="28" y="43"/>
                </a:cubicBezTo>
                <a:close/>
              </a:path>
            </a:pathLst>
          </a:custGeom>
          <a:solidFill>
            <a:srgbClr val="BD576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41" name="Oval 45"/>
          <p:cNvSpPr>
            <a:spLocks noChangeArrowheads="1"/>
          </p:cNvSpPr>
          <p:nvPr/>
        </p:nvSpPr>
        <p:spPr bwMode="auto">
          <a:xfrm>
            <a:off x="3016707" y="4695973"/>
            <a:ext cx="236005" cy="236005"/>
          </a:xfrm>
          <a:prstGeom prst="ellipse">
            <a:avLst/>
          </a:prstGeom>
          <a:solidFill>
            <a:srgbClr val="E49F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42" name="Oval 46"/>
          <p:cNvSpPr>
            <a:spLocks noChangeArrowheads="1"/>
          </p:cNvSpPr>
          <p:nvPr/>
        </p:nvSpPr>
        <p:spPr bwMode="auto">
          <a:xfrm>
            <a:off x="3032032" y="4708233"/>
            <a:ext cx="208420" cy="211485"/>
          </a:xfrm>
          <a:prstGeom prst="ellipse">
            <a:avLst/>
          </a:prstGeom>
          <a:solidFill>
            <a:srgbClr val="FFEF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43" name="Oval 47"/>
          <p:cNvSpPr>
            <a:spLocks noChangeArrowheads="1"/>
          </p:cNvSpPr>
          <p:nvPr/>
        </p:nvSpPr>
        <p:spPr bwMode="auto">
          <a:xfrm>
            <a:off x="3062682" y="4784858"/>
            <a:ext cx="58235" cy="58235"/>
          </a:xfrm>
          <a:prstGeom prst="ellipse">
            <a:avLst/>
          </a:prstGeom>
          <a:solidFill>
            <a:srgbClr val="E8C8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44" name="Oval 48"/>
          <p:cNvSpPr>
            <a:spLocks noChangeArrowheads="1"/>
          </p:cNvSpPr>
          <p:nvPr/>
        </p:nvSpPr>
        <p:spPr bwMode="auto">
          <a:xfrm>
            <a:off x="3081072" y="4806313"/>
            <a:ext cx="18390" cy="18390"/>
          </a:xfrm>
          <a:prstGeom prst="ellipse">
            <a:avLst/>
          </a:prstGeom>
          <a:solidFill>
            <a:srgbClr val="6A15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nvGrpSpPr>
          <p:cNvPr id="18" name="Group 17"/>
          <p:cNvGrpSpPr/>
          <p:nvPr/>
        </p:nvGrpSpPr>
        <p:grpSpPr>
          <a:xfrm>
            <a:off x="1962346" y="4683713"/>
            <a:ext cx="159380" cy="285045"/>
            <a:chOff x="1906689" y="4457032"/>
            <a:chExt cx="159380" cy="285045"/>
          </a:xfrm>
        </p:grpSpPr>
        <p:sp>
          <p:nvSpPr>
            <p:cNvPr id="245" name="Oval 49"/>
            <p:cNvSpPr>
              <a:spLocks noChangeArrowheads="1"/>
            </p:cNvSpPr>
            <p:nvPr/>
          </p:nvSpPr>
          <p:spPr bwMode="auto">
            <a:xfrm>
              <a:off x="1909754" y="4616412"/>
              <a:ext cx="52105" cy="5517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46" name="Oval 50"/>
            <p:cNvSpPr>
              <a:spLocks noChangeArrowheads="1"/>
            </p:cNvSpPr>
            <p:nvPr/>
          </p:nvSpPr>
          <p:spPr bwMode="auto">
            <a:xfrm>
              <a:off x="1946534" y="4656257"/>
              <a:ext cx="52105" cy="52105"/>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47" name="Oval 51"/>
            <p:cNvSpPr>
              <a:spLocks noChangeArrowheads="1"/>
            </p:cNvSpPr>
            <p:nvPr/>
          </p:nvSpPr>
          <p:spPr bwMode="auto">
            <a:xfrm>
              <a:off x="1961859" y="4499942"/>
              <a:ext cx="55170" cy="5517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48" name="Oval 52"/>
            <p:cNvSpPr>
              <a:spLocks noChangeArrowheads="1"/>
            </p:cNvSpPr>
            <p:nvPr/>
          </p:nvSpPr>
          <p:spPr bwMode="auto">
            <a:xfrm>
              <a:off x="2023159" y="4499942"/>
              <a:ext cx="42910" cy="4291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49" name="Oval 53"/>
            <p:cNvSpPr>
              <a:spLocks noChangeArrowheads="1"/>
            </p:cNvSpPr>
            <p:nvPr/>
          </p:nvSpPr>
          <p:spPr bwMode="auto">
            <a:xfrm>
              <a:off x="1934274" y="4539787"/>
              <a:ext cx="39845" cy="39845"/>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50" name="Oval 54"/>
            <p:cNvSpPr>
              <a:spLocks noChangeArrowheads="1"/>
            </p:cNvSpPr>
            <p:nvPr/>
          </p:nvSpPr>
          <p:spPr bwMode="auto">
            <a:xfrm>
              <a:off x="1992509" y="4457032"/>
              <a:ext cx="52105" cy="52105"/>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51" name="Oval 55"/>
            <p:cNvSpPr>
              <a:spLocks noChangeArrowheads="1"/>
            </p:cNvSpPr>
            <p:nvPr/>
          </p:nvSpPr>
          <p:spPr bwMode="auto">
            <a:xfrm>
              <a:off x="1998639" y="4671582"/>
              <a:ext cx="55170" cy="52105"/>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52" name="Oval 56"/>
            <p:cNvSpPr>
              <a:spLocks noChangeArrowheads="1"/>
            </p:cNvSpPr>
            <p:nvPr/>
          </p:nvSpPr>
          <p:spPr bwMode="auto">
            <a:xfrm>
              <a:off x="1906689" y="4558177"/>
              <a:ext cx="36780" cy="3678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53" name="Oval 57"/>
            <p:cNvSpPr>
              <a:spLocks noChangeArrowheads="1"/>
            </p:cNvSpPr>
            <p:nvPr/>
          </p:nvSpPr>
          <p:spPr bwMode="auto">
            <a:xfrm>
              <a:off x="1925079" y="4503007"/>
              <a:ext cx="36780" cy="3678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54" name="Oval 58"/>
            <p:cNvSpPr>
              <a:spLocks noChangeArrowheads="1"/>
            </p:cNvSpPr>
            <p:nvPr/>
          </p:nvSpPr>
          <p:spPr bwMode="auto">
            <a:xfrm>
              <a:off x="1974119" y="4705297"/>
              <a:ext cx="36780" cy="3678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55" name="Oval 59"/>
            <p:cNvSpPr>
              <a:spLocks noChangeArrowheads="1"/>
            </p:cNvSpPr>
            <p:nvPr/>
          </p:nvSpPr>
          <p:spPr bwMode="auto">
            <a:xfrm>
              <a:off x="1934274" y="4582697"/>
              <a:ext cx="36780" cy="36780"/>
            </a:xfrm>
            <a:prstGeom prst="ellips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sp>
        <p:nvSpPr>
          <p:cNvPr id="256" name="Freeform 60"/>
          <p:cNvSpPr>
            <a:spLocks/>
          </p:cNvSpPr>
          <p:nvPr/>
        </p:nvSpPr>
        <p:spPr bwMode="auto">
          <a:xfrm>
            <a:off x="1934761" y="4653063"/>
            <a:ext cx="98080" cy="337150"/>
          </a:xfrm>
          <a:custGeom>
            <a:avLst/>
            <a:gdLst>
              <a:gd name="T0" fmla="*/ 31 w 32"/>
              <a:gd name="T1" fmla="*/ 110 h 110"/>
              <a:gd name="T2" fmla="*/ 1 w 32"/>
              <a:gd name="T3" fmla="*/ 60 h 110"/>
              <a:gd name="T4" fmla="*/ 24 w 32"/>
              <a:gd name="T5" fmla="*/ 0 h 110"/>
              <a:gd name="T6" fmla="*/ 26 w 32"/>
              <a:gd name="T7" fmla="*/ 3 h 110"/>
              <a:gd name="T8" fmla="*/ 4 w 32"/>
              <a:gd name="T9" fmla="*/ 60 h 110"/>
              <a:gd name="T10" fmla="*/ 32 w 32"/>
              <a:gd name="T11" fmla="*/ 107 h 110"/>
              <a:gd name="T12" fmla="*/ 31 w 32"/>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32" h="110">
                <a:moveTo>
                  <a:pt x="31" y="110"/>
                </a:moveTo>
                <a:cubicBezTo>
                  <a:pt x="30" y="110"/>
                  <a:pt x="2" y="101"/>
                  <a:pt x="1" y="60"/>
                </a:cubicBezTo>
                <a:cubicBezTo>
                  <a:pt x="0" y="20"/>
                  <a:pt x="23" y="1"/>
                  <a:pt x="24" y="0"/>
                </a:cubicBezTo>
                <a:cubicBezTo>
                  <a:pt x="26" y="3"/>
                  <a:pt x="26" y="3"/>
                  <a:pt x="26" y="3"/>
                </a:cubicBezTo>
                <a:cubicBezTo>
                  <a:pt x="25" y="3"/>
                  <a:pt x="3" y="22"/>
                  <a:pt x="4" y="60"/>
                </a:cubicBezTo>
                <a:cubicBezTo>
                  <a:pt x="5" y="98"/>
                  <a:pt x="31" y="106"/>
                  <a:pt x="32" y="107"/>
                </a:cubicBezTo>
                <a:lnTo>
                  <a:pt x="31" y="110"/>
                </a:lnTo>
                <a:close/>
              </a:path>
            </a:pathLst>
          </a:custGeom>
          <a:solidFill>
            <a:srgbClr val="7030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57" name="Oval 61"/>
          <p:cNvSpPr>
            <a:spLocks noChangeArrowheads="1"/>
          </p:cNvSpPr>
          <p:nvPr/>
        </p:nvSpPr>
        <p:spPr bwMode="auto">
          <a:xfrm>
            <a:off x="2020581" y="4741948"/>
            <a:ext cx="186965" cy="183900"/>
          </a:xfrm>
          <a:prstGeom prst="ellipse">
            <a:avLst/>
          </a:prstGeom>
          <a:solidFill>
            <a:srgbClr val="E49F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58" name="Oval 62"/>
          <p:cNvSpPr>
            <a:spLocks noChangeArrowheads="1"/>
          </p:cNvSpPr>
          <p:nvPr/>
        </p:nvSpPr>
        <p:spPr bwMode="auto">
          <a:xfrm>
            <a:off x="2032841" y="4751143"/>
            <a:ext cx="165510" cy="165510"/>
          </a:xfrm>
          <a:prstGeom prst="ellipse">
            <a:avLst/>
          </a:prstGeom>
          <a:solidFill>
            <a:srgbClr val="FFEF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59" name="Oval 63"/>
          <p:cNvSpPr>
            <a:spLocks noChangeArrowheads="1"/>
          </p:cNvSpPr>
          <p:nvPr/>
        </p:nvSpPr>
        <p:spPr bwMode="auto">
          <a:xfrm>
            <a:off x="2057361" y="4812443"/>
            <a:ext cx="45975" cy="45975"/>
          </a:xfrm>
          <a:prstGeom prst="ellipse">
            <a:avLst/>
          </a:prstGeom>
          <a:solidFill>
            <a:srgbClr val="E8C8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60" name="Oval 64"/>
          <p:cNvSpPr>
            <a:spLocks noChangeArrowheads="1"/>
          </p:cNvSpPr>
          <p:nvPr/>
        </p:nvSpPr>
        <p:spPr bwMode="auto">
          <a:xfrm>
            <a:off x="2072686" y="4827768"/>
            <a:ext cx="12260" cy="15325"/>
          </a:xfrm>
          <a:prstGeom prst="ellipse">
            <a:avLst/>
          </a:prstGeom>
          <a:solidFill>
            <a:srgbClr val="6A15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61" name="Oval 65"/>
          <p:cNvSpPr>
            <a:spLocks noChangeArrowheads="1"/>
          </p:cNvSpPr>
          <p:nvPr/>
        </p:nvSpPr>
        <p:spPr bwMode="auto">
          <a:xfrm>
            <a:off x="812970" y="4654595"/>
            <a:ext cx="349410" cy="349410"/>
          </a:xfrm>
          <a:prstGeom prst="ellipse">
            <a:avLst/>
          </a:prstGeom>
          <a:solidFill>
            <a:srgbClr val="E49F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62" name="Oval 66"/>
          <p:cNvSpPr>
            <a:spLocks noChangeArrowheads="1"/>
          </p:cNvSpPr>
          <p:nvPr/>
        </p:nvSpPr>
        <p:spPr bwMode="auto">
          <a:xfrm>
            <a:off x="831360" y="4672985"/>
            <a:ext cx="312630" cy="312630"/>
          </a:xfrm>
          <a:prstGeom prst="ellipse">
            <a:avLst/>
          </a:prstGeom>
          <a:solidFill>
            <a:srgbClr val="FFEF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63" name="Oval 67"/>
          <p:cNvSpPr>
            <a:spLocks noChangeArrowheads="1"/>
          </p:cNvSpPr>
          <p:nvPr/>
        </p:nvSpPr>
        <p:spPr bwMode="auto">
          <a:xfrm>
            <a:off x="892660" y="4771065"/>
            <a:ext cx="110340" cy="110340"/>
          </a:xfrm>
          <a:prstGeom prst="ellipse">
            <a:avLst/>
          </a:prstGeom>
          <a:solidFill>
            <a:srgbClr val="E8C8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64" name="Oval 68"/>
          <p:cNvSpPr>
            <a:spLocks noChangeArrowheads="1"/>
          </p:cNvSpPr>
          <p:nvPr/>
        </p:nvSpPr>
        <p:spPr bwMode="auto">
          <a:xfrm>
            <a:off x="929440" y="4810910"/>
            <a:ext cx="33715" cy="33715"/>
          </a:xfrm>
          <a:prstGeom prst="ellipse">
            <a:avLst/>
          </a:prstGeom>
          <a:solidFill>
            <a:srgbClr val="6A15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65" name="Freeform 69"/>
          <p:cNvSpPr>
            <a:spLocks/>
          </p:cNvSpPr>
          <p:nvPr/>
        </p:nvSpPr>
        <p:spPr bwMode="auto">
          <a:xfrm>
            <a:off x="1024455" y="4611685"/>
            <a:ext cx="193095" cy="110340"/>
          </a:xfrm>
          <a:custGeom>
            <a:avLst/>
            <a:gdLst>
              <a:gd name="T0" fmla="*/ 0 w 63"/>
              <a:gd name="T1" fmla="*/ 0 h 36"/>
              <a:gd name="T2" fmla="*/ 29 w 63"/>
              <a:gd name="T3" fmla="*/ 15 h 36"/>
              <a:gd name="T4" fmla="*/ 54 w 63"/>
              <a:gd name="T5" fmla="*/ 25 h 36"/>
              <a:gd name="T6" fmla="*/ 0 w 63"/>
              <a:gd name="T7" fmla="*/ 0 h 36"/>
            </a:gdLst>
            <a:ahLst/>
            <a:cxnLst>
              <a:cxn ang="0">
                <a:pos x="T0" y="T1"/>
              </a:cxn>
              <a:cxn ang="0">
                <a:pos x="T2" y="T3"/>
              </a:cxn>
              <a:cxn ang="0">
                <a:pos x="T4" y="T5"/>
              </a:cxn>
              <a:cxn ang="0">
                <a:pos x="T6" y="T7"/>
              </a:cxn>
            </a:cxnLst>
            <a:rect l="0" t="0" r="r" b="b"/>
            <a:pathLst>
              <a:path w="63" h="36">
                <a:moveTo>
                  <a:pt x="0" y="0"/>
                </a:moveTo>
                <a:cubicBezTo>
                  <a:pt x="0" y="0"/>
                  <a:pt x="19" y="3"/>
                  <a:pt x="29" y="15"/>
                </a:cubicBezTo>
                <a:cubicBezTo>
                  <a:pt x="33" y="20"/>
                  <a:pt x="49" y="36"/>
                  <a:pt x="54" y="25"/>
                </a:cubicBezTo>
                <a:cubicBezTo>
                  <a:pt x="63" y="2"/>
                  <a:pt x="4" y="0"/>
                  <a:pt x="0" y="0"/>
                </a:cubicBezTo>
                <a:close/>
              </a:path>
            </a:pathLst>
          </a:custGeom>
          <a:noFill/>
          <a:ln w="12700" cap="flat">
            <a:solidFill>
              <a:srgbClr val="7030A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66" name="Freeform 70"/>
          <p:cNvSpPr>
            <a:spLocks/>
          </p:cNvSpPr>
          <p:nvPr/>
        </p:nvSpPr>
        <p:spPr bwMode="auto">
          <a:xfrm>
            <a:off x="1101080" y="4859950"/>
            <a:ext cx="107275" cy="193095"/>
          </a:xfrm>
          <a:custGeom>
            <a:avLst/>
            <a:gdLst>
              <a:gd name="T0" fmla="*/ 35 w 35"/>
              <a:gd name="T1" fmla="*/ 0 h 63"/>
              <a:gd name="T2" fmla="*/ 20 w 35"/>
              <a:gd name="T3" fmla="*/ 29 h 63"/>
              <a:gd name="T4" fmla="*/ 12 w 35"/>
              <a:gd name="T5" fmla="*/ 55 h 63"/>
              <a:gd name="T6" fmla="*/ 35 w 35"/>
              <a:gd name="T7" fmla="*/ 0 h 63"/>
            </a:gdLst>
            <a:ahLst/>
            <a:cxnLst>
              <a:cxn ang="0">
                <a:pos x="T0" y="T1"/>
              </a:cxn>
              <a:cxn ang="0">
                <a:pos x="T2" y="T3"/>
              </a:cxn>
              <a:cxn ang="0">
                <a:pos x="T4" y="T5"/>
              </a:cxn>
              <a:cxn ang="0">
                <a:pos x="T6" y="T7"/>
              </a:cxn>
            </a:cxnLst>
            <a:rect l="0" t="0" r="r" b="b"/>
            <a:pathLst>
              <a:path w="35" h="63">
                <a:moveTo>
                  <a:pt x="35" y="0"/>
                </a:moveTo>
                <a:cubicBezTo>
                  <a:pt x="35" y="0"/>
                  <a:pt x="32" y="19"/>
                  <a:pt x="20" y="29"/>
                </a:cubicBezTo>
                <a:cubicBezTo>
                  <a:pt x="15" y="34"/>
                  <a:pt x="0" y="50"/>
                  <a:pt x="12" y="55"/>
                </a:cubicBezTo>
                <a:cubicBezTo>
                  <a:pt x="35" y="63"/>
                  <a:pt x="35" y="4"/>
                  <a:pt x="35" y="0"/>
                </a:cubicBezTo>
                <a:close/>
              </a:path>
            </a:pathLst>
          </a:custGeom>
          <a:noFill/>
          <a:ln w="12700" cap="flat">
            <a:solidFill>
              <a:srgbClr val="7030A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67" name="Freeform 71"/>
          <p:cNvSpPr>
            <a:spLocks/>
          </p:cNvSpPr>
          <p:nvPr/>
        </p:nvSpPr>
        <p:spPr bwMode="auto">
          <a:xfrm>
            <a:off x="834425" y="4991745"/>
            <a:ext cx="186965" cy="113405"/>
          </a:xfrm>
          <a:custGeom>
            <a:avLst/>
            <a:gdLst>
              <a:gd name="T0" fmla="*/ 61 w 61"/>
              <a:gd name="T1" fmla="*/ 19 h 37"/>
              <a:gd name="T2" fmla="*/ 29 w 61"/>
              <a:gd name="T3" fmla="*/ 14 h 37"/>
              <a:gd name="T4" fmla="*/ 2 w 61"/>
              <a:gd name="T5" fmla="*/ 13 h 37"/>
              <a:gd name="T6" fmla="*/ 61 w 61"/>
              <a:gd name="T7" fmla="*/ 19 h 37"/>
            </a:gdLst>
            <a:ahLst/>
            <a:cxnLst>
              <a:cxn ang="0">
                <a:pos x="T0" y="T1"/>
              </a:cxn>
              <a:cxn ang="0">
                <a:pos x="T2" y="T3"/>
              </a:cxn>
              <a:cxn ang="0">
                <a:pos x="T4" y="T5"/>
              </a:cxn>
              <a:cxn ang="0">
                <a:pos x="T6" y="T7"/>
              </a:cxn>
            </a:cxnLst>
            <a:rect l="0" t="0" r="r" b="b"/>
            <a:pathLst>
              <a:path w="61" h="37">
                <a:moveTo>
                  <a:pt x="61" y="19"/>
                </a:moveTo>
                <a:cubicBezTo>
                  <a:pt x="61" y="19"/>
                  <a:pt x="42" y="22"/>
                  <a:pt x="29" y="14"/>
                </a:cubicBezTo>
                <a:cubicBezTo>
                  <a:pt x="23" y="10"/>
                  <a:pt x="3" y="0"/>
                  <a:pt x="2" y="13"/>
                </a:cubicBezTo>
                <a:cubicBezTo>
                  <a:pt x="0" y="37"/>
                  <a:pt x="57" y="20"/>
                  <a:pt x="61" y="19"/>
                </a:cubicBezTo>
                <a:close/>
              </a:path>
            </a:pathLst>
          </a:custGeom>
          <a:noFill/>
          <a:ln w="12700" cap="flat">
            <a:solidFill>
              <a:srgbClr val="7030A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68" name="Freeform 72"/>
          <p:cNvSpPr>
            <a:spLocks/>
          </p:cNvSpPr>
          <p:nvPr/>
        </p:nvSpPr>
        <p:spPr bwMode="auto">
          <a:xfrm>
            <a:off x="675045" y="4758805"/>
            <a:ext cx="119535" cy="186965"/>
          </a:xfrm>
          <a:custGeom>
            <a:avLst/>
            <a:gdLst>
              <a:gd name="T0" fmla="*/ 39 w 39"/>
              <a:gd name="T1" fmla="*/ 61 h 61"/>
              <a:gd name="T2" fmla="*/ 32 w 39"/>
              <a:gd name="T3" fmla="*/ 29 h 61"/>
              <a:gd name="T4" fmla="*/ 23 w 39"/>
              <a:gd name="T5" fmla="*/ 4 h 61"/>
              <a:gd name="T6" fmla="*/ 39 w 39"/>
              <a:gd name="T7" fmla="*/ 61 h 61"/>
            </a:gdLst>
            <a:ahLst/>
            <a:cxnLst>
              <a:cxn ang="0">
                <a:pos x="T0" y="T1"/>
              </a:cxn>
              <a:cxn ang="0">
                <a:pos x="T2" y="T3"/>
              </a:cxn>
              <a:cxn ang="0">
                <a:pos x="T4" y="T5"/>
              </a:cxn>
              <a:cxn ang="0">
                <a:pos x="T6" y="T7"/>
              </a:cxn>
            </a:cxnLst>
            <a:rect l="0" t="0" r="r" b="b"/>
            <a:pathLst>
              <a:path w="39" h="61">
                <a:moveTo>
                  <a:pt x="39" y="61"/>
                </a:moveTo>
                <a:cubicBezTo>
                  <a:pt x="39" y="61"/>
                  <a:pt x="30" y="44"/>
                  <a:pt x="32" y="29"/>
                </a:cubicBezTo>
                <a:cubicBezTo>
                  <a:pt x="33" y="23"/>
                  <a:pt x="35" y="0"/>
                  <a:pt x="23" y="4"/>
                </a:cubicBezTo>
                <a:cubicBezTo>
                  <a:pt x="0" y="12"/>
                  <a:pt x="37" y="58"/>
                  <a:pt x="39" y="61"/>
                </a:cubicBezTo>
                <a:close/>
              </a:path>
            </a:pathLst>
          </a:custGeom>
          <a:noFill/>
          <a:ln w="12700" cap="flat">
            <a:solidFill>
              <a:srgbClr val="7030A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69" name="Freeform 73"/>
          <p:cNvSpPr>
            <a:spLocks/>
          </p:cNvSpPr>
          <p:nvPr/>
        </p:nvSpPr>
        <p:spPr bwMode="auto">
          <a:xfrm>
            <a:off x="800710" y="4535060"/>
            <a:ext cx="159380" cy="174705"/>
          </a:xfrm>
          <a:custGeom>
            <a:avLst/>
            <a:gdLst>
              <a:gd name="T0" fmla="*/ 0 w 52"/>
              <a:gd name="T1" fmla="*/ 57 h 57"/>
              <a:gd name="T2" fmla="*/ 25 w 52"/>
              <a:gd name="T3" fmla="*/ 37 h 57"/>
              <a:gd name="T4" fmla="*/ 44 w 52"/>
              <a:gd name="T5" fmla="*/ 17 h 57"/>
              <a:gd name="T6" fmla="*/ 0 w 52"/>
              <a:gd name="T7" fmla="*/ 57 h 57"/>
            </a:gdLst>
            <a:ahLst/>
            <a:cxnLst>
              <a:cxn ang="0">
                <a:pos x="T0" y="T1"/>
              </a:cxn>
              <a:cxn ang="0">
                <a:pos x="T2" y="T3"/>
              </a:cxn>
              <a:cxn ang="0">
                <a:pos x="T4" y="T5"/>
              </a:cxn>
              <a:cxn ang="0">
                <a:pos x="T6" y="T7"/>
              </a:cxn>
            </a:cxnLst>
            <a:rect l="0" t="0" r="r" b="b"/>
            <a:pathLst>
              <a:path w="52" h="57">
                <a:moveTo>
                  <a:pt x="0" y="57"/>
                </a:moveTo>
                <a:cubicBezTo>
                  <a:pt x="0" y="57"/>
                  <a:pt x="10" y="41"/>
                  <a:pt x="25" y="37"/>
                </a:cubicBezTo>
                <a:cubicBezTo>
                  <a:pt x="32" y="35"/>
                  <a:pt x="52" y="26"/>
                  <a:pt x="44" y="17"/>
                </a:cubicBezTo>
                <a:cubicBezTo>
                  <a:pt x="27" y="0"/>
                  <a:pt x="2" y="53"/>
                  <a:pt x="0" y="57"/>
                </a:cubicBezTo>
                <a:close/>
              </a:path>
            </a:pathLst>
          </a:custGeom>
          <a:noFill/>
          <a:ln w="12700" cap="flat">
            <a:solidFill>
              <a:srgbClr val="7030A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70" name="Freeform 74"/>
          <p:cNvSpPr>
            <a:spLocks/>
          </p:cNvSpPr>
          <p:nvPr/>
        </p:nvSpPr>
        <p:spPr bwMode="auto">
          <a:xfrm>
            <a:off x="671980" y="4553450"/>
            <a:ext cx="186965" cy="554766"/>
          </a:xfrm>
          <a:custGeom>
            <a:avLst/>
            <a:gdLst>
              <a:gd name="T0" fmla="*/ 48 w 61"/>
              <a:gd name="T1" fmla="*/ 0 h 181"/>
              <a:gd name="T2" fmla="*/ 1 w 61"/>
              <a:gd name="T3" fmla="*/ 89 h 181"/>
              <a:gd name="T4" fmla="*/ 61 w 61"/>
              <a:gd name="T5" fmla="*/ 181 h 181"/>
            </a:gdLst>
            <a:ahLst/>
            <a:cxnLst>
              <a:cxn ang="0">
                <a:pos x="T0" y="T1"/>
              </a:cxn>
              <a:cxn ang="0">
                <a:pos x="T2" y="T3"/>
              </a:cxn>
              <a:cxn ang="0">
                <a:pos x="T4" y="T5"/>
              </a:cxn>
            </a:cxnLst>
            <a:rect l="0" t="0" r="r" b="b"/>
            <a:pathLst>
              <a:path w="61" h="181">
                <a:moveTo>
                  <a:pt x="48" y="0"/>
                </a:moveTo>
                <a:cubicBezTo>
                  <a:pt x="48" y="0"/>
                  <a:pt x="0" y="35"/>
                  <a:pt x="1" y="89"/>
                </a:cubicBezTo>
                <a:cubicBezTo>
                  <a:pt x="1" y="144"/>
                  <a:pt x="61" y="181"/>
                  <a:pt x="61" y="181"/>
                </a:cubicBezTo>
              </a:path>
            </a:pathLst>
          </a:custGeom>
          <a:noFill/>
          <a:ln w="127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 name="Title 1">
            <a:extLst>
              <a:ext uri="{FF2B5EF4-FFF2-40B4-BE49-F238E27FC236}">
                <a16:creationId xmlns:a16="http://schemas.microsoft.com/office/drawing/2014/main" xmlns="" id="{FF8CF0F7-F46C-4584-903D-FAAD44EE765F}"/>
              </a:ext>
            </a:extLst>
          </p:cNvPr>
          <p:cNvSpPr>
            <a:spLocks noGrp="1"/>
          </p:cNvSpPr>
          <p:nvPr>
            <p:ph type="title"/>
          </p:nvPr>
        </p:nvSpPr>
        <p:spPr>
          <a:xfrm>
            <a:off x="141684" y="116632"/>
            <a:ext cx="7886700" cy="1325563"/>
          </a:xfrm>
        </p:spPr>
        <p:txBody>
          <a:bodyPr/>
          <a:lstStyle/>
          <a:p>
            <a:r>
              <a:rPr lang="sr-Latn-RS" dirty="0">
                <a:solidFill>
                  <a:srgbClr val="000099"/>
                </a:solidFill>
              </a:rPr>
              <a:t>Fiziološka uloga anti-</a:t>
            </a:r>
            <a:r>
              <a:rPr lang="sr-Latn-RS" dirty="0" err="1">
                <a:solidFill>
                  <a:srgbClr val="000099"/>
                </a:solidFill>
              </a:rPr>
              <a:t>Müllerian</a:t>
            </a:r>
            <a:r>
              <a:rPr lang="sr-Latn-RS" dirty="0">
                <a:solidFill>
                  <a:srgbClr val="000099"/>
                </a:solidFill>
              </a:rPr>
              <a:t> hormona</a:t>
            </a:r>
            <a:endParaRPr lang="en-GB" dirty="0">
              <a:solidFill>
                <a:srgbClr val="000099"/>
              </a:solidFill>
            </a:endParaRPr>
          </a:p>
        </p:txBody>
      </p:sp>
      <p:sp>
        <p:nvSpPr>
          <p:cNvPr id="5" name="Text Placeholder 4">
            <a:extLst>
              <a:ext uri="{FF2B5EF4-FFF2-40B4-BE49-F238E27FC236}">
                <a16:creationId xmlns:a16="http://schemas.microsoft.com/office/drawing/2014/main" xmlns="" id="{A09B7666-9837-4A19-BA1C-0E5A709F9BCB}"/>
              </a:ext>
            </a:extLst>
          </p:cNvPr>
          <p:cNvSpPr>
            <a:spLocks noGrp="1"/>
          </p:cNvSpPr>
          <p:nvPr>
            <p:ph idx="1"/>
          </p:nvPr>
        </p:nvSpPr>
        <p:spPr>
          <a:xfrm>
            <a:off x="348916" y="1665288"/>
            <a:ext cx="8471234" cy="4230688"/>
          </a:xfrm>
        </p:spPr>
        <p:txBody>
          <a:bodyPr/>
          <a:lstStyle/>
          <a:p>
            <a:r>
              <a:rPr lang="en-GB" sz="2000" dirty="0">
                <a:solidFill>
                  <a:schemeClr val="tx1"/>
                </a:solidFill>
              </a:rPr>
              <a:t>Anti-Müllerian </a:t>
            </a:r>
            <a:r>
              <a:rPr lang="en-GB" sz="2000" dirty="0" err="1">
                <a:solidFill>
                  <a:schemeClr val="tx1"/>
                </a:solidFill>
              </a:rPr>
              <a:t>hormon</a:t>
            </a:r>
            <a:r>
              <a:rPr lang="en-GB" sz="2000" dirty="0">
                <a:solidFill>
                  <a:schemeClr val="tx1"/>
                </a:solidFill>
              </a:rPr>
              <a:t> (AMH) </a:t>
            </a:r>
            <a:r>
              <a:rPr lang="sr-Latn-RS" sz="2000" dirty="0">
                <a:solidFill>
                  <a:schemeClr val="tx1"/>
                </a:solidFill>
              </a:rPr>
              <a:t>je</a:t>
            </a:r>
            <a:r>
              <a:rPr lang="en-GB" sz="2000" dirty="0">
                <a:solidFill>
                  <a:schemeClr val="tx1"/>
                </a:solidFill>
              </a:rPr>
              <a:t> </a:t>
            </a:r>
            <a:r>
              <a:rPr lang="en-GB" sz="2000" dirty="0" err="1">
                <a:solidFill>
                  <a:schemeClr val="tx1"/>
                </a:solidFill>
              </a:rPr>
              <a:t>gl</a:t>
            </a:r>
            <a:r>
              <a:rPr lang="sr-Latn-RS" sz="2000" dirty="0">
                <a:solidFill>
                  <a:schemeClr val="tx1"/>
                </a:solidFill>
              </a:rPr>
              <a:t>i</a:t>
            </a:r>
            <a:r>
              <a:rPr lang="en-GB" sz="2000" dirty="0" err="1">
                <a:solidFill>
                  <a:schemeClr val="tx1"/>
                </a:solidFill>
              </a:rPr>
              <a:t>oprotein</a:t>
            </a:r>
            <a:r>
              <a:rPr lang="en-GB" sz="2000" dirty="0">
                <a:solidFill>
                  <a:schemeClr val="tx1"/>
                </a:solidFill>
              </a:rPr>
              <a:t> </a:t>
            </a:r>
            <a:r>
              <a:rPr lang="sr-Latn-RS" sz="2000" dirty="0">
                <a:solidFill>
                  <a:schemeClr val="tx1"/>
                </a:solidFill>
              </a:rPr>
              <a:t>koji produkuju</a:t>
            </a:r>
            <a:r>
              <a:rPr lang="en-GB" sz="2000" dirty="0">
                <a:solidFill>
                  <a:schemeClr val="tx1"/>
                </a:solidFill>
              </a:rPr>
              <a:t> </a:t>
            </a:r>
            <a:r>
              <a:rPr lang="en-GB" sz="2000" dirty="0" err="1">
                <a:solidFill>
                  <a:schemeClr val="tx1"/>
                </a:solidFill>
              </a:rPr>
              <a:t>granulo</a:t>
            </a:r>
            <a:r>
              <a:rPr lang="sr-Latn-RS" sz="2000" dirty="0">
                <a:solidFill>
                  <a:schemeClr val="tx1"/>
                </a:solidFill>
              </a:rPr>
              <a:t>z</a:t>
            </a:r>
            <a:r>
              <a:rPr lang="en-GB" sz="2000" dirty="0">
                <a:solidFill>
                  <a:schemeClr val="tx1"/>
                </a:solidFill>
              </a:rPr>
              <a:t>a </a:t>
            </a:r>
            <a:r>
              <a:rPr lang="sr-Latn-RS" sz="2000" dirty="0">
                <a:solidFill>
                  <a:schemeClr val="tx1"/>
                </a:solidFill>
              </a:rPr>
              <a:t>ćelije</a:t>
            </a:r>
            <a:r>
              <a:rPr lang="en-GB" sz="2000" dirty="0">
                <a:solidFill>
                  <a:schemeClr val="tx1"/>
                </a:solidFill>
              </a:rPr>
              <a:t> preantral</a:t>
            </a:r>
            <a:r>
              <a:rPr lang="sr-Latn-RS" sz="2000" dirty="0" err="1">
                <a:solidFill>
                  <a:schemeClr val="tx1"/>
                </a:solidFill>
              </a:rPr>
              <a:t>nih</a:t>
            </a:r>
            <a:r>
              <a:rPr lang="sr-Latn-RS" sz="2000" dirty="0">
                <a:solidFill>
                  <a:schemeClr val="tx1"/>
                </a:solidFill>
              </a:rPr>
              <a:t> i malih</a:t>
            </a:r>
            <a:r>
              <a:rPr lang="en-GB" sz="2000" dirty="0">
                <a:solidFill>
                  <a:schemeClr val="tx1"/>
                </a:solidFill>
              </a:rPr>
              <a:t> antral</a:t>
            </a:r>
            <a:r>
              <a:rPr lang="sr-Latn-RS" sz="2000" dirty="0" err="1">
                <a:solidFill>
                  <a:schemeClr val="tx1"/>
                </a:solidFill>
              </a:rPr>
              <a:t>nih</a:t>
            </a:r>
            <a:r>
              <a:rPr lang="en-GB" sz="2000" dirty="0">
                <a:solidFill>
                  <a:schemeClr val="tx1"/>
                </a:solidFill>
              </a:rPr>
              <a:t> </a:t>
            </a:r>
            <a:r>
              <a:rPr lang="en-GB" sz="2000" dirty="0" err="1">
                <a:solidFill>
                  <a:schemeClr val="tx1"/>
                </a:solidFill>
              </a:rPr>
              <a:t>fol</a:t>
            </a:r>
            <a:r>
              <a:rPr lang="sr-Latn-RS" sz="2000" dirty="0" err="1">
                <a:solidFill>
                  <a:schemeClr val="tx1"/>
                </a:solidFill>
              </a:rPr>
              <a:t>ikula</a:t>
            </a:r>
            <a:r>
              <a:rPr lang="en-GB" sz="2000" baseline="30000" dirty="0">
                <a:solidFill>
                  <a:schemeClr val="tx1"/>
                </a:solidFill>
              </a:rPr>
              <a:t>1,2</a:t>
            </a:r>
            <a:endParaRPr lang="hr-BA" sz="2000" baseline="30000" dirty="0">
              <a:solidFill>
                <a:schemeClr val="tx1"/>
              </a:solidFill>
            </a:endParaRPr>
          </a:p>
          <a:p>
            <a:r>
              <a:rPr lang="en-GB" sz="2000" dirty="0">
                <a:solidFill>
                  <a:schemeClr val="tx1"/>
                </a:solidFill>
              </a:rPr>
              <a:t>AMH </a:t>
            </a:r>
            <a:r>
              <a:rPr lang="sr-Latn-RS" sz="2000" dirty="0">
                <a:solidFill>
                  <a:schemeClr val="tx1"/>
                </a:solidFill>
              </a:rPr>
              <a:t>inhibira najranije stadijume </a:t>
            </a:r>
            <a:r>
              <a:rPr lang="en-GB" sz="2000" dirty="0" err="1">
                <a:solidFill>
                  <a:schemeClr val="tx1"/>
                </a:solidFill>
              </a:rPr>
              <a:t>foli</a:t>
            </a:r>
            <a:r>
              <a:rPr lang="sr-Latn-RS" sz="2000" dirty="0">
                <a:solidFill>
                  <a:schemeClr val="tx1"/>
                </a:solidFill>
              </a:rPr>
              <a:t>k</a:t>
            </a:r>
            <a:r>
              <a:rPr lang="en-GB" sz="2000" dirty="0" err="1">
                <a:solidFill>
                  <a:schemeClr val="tx1"/>
                </a:solidFill>
              </a:rPr>
              <a:t>ular</a:t>
            </a:r>
            <a:r>
              <a:rPr lang="sr-Latn-RS" sz="2000" dirty="0" err="1">
                <a:solidFill>
                  <a:schemeClr val="tx1"/>
                </a:solidFill>
              </a:rPr>
              <a:t>nog</a:t>
            </a:r>
            <a:r>
              <a:rPr lang="sr-Latn-RS" sz="2000" dirty="0">
                <a:solidFill>
                  <a:schemeClr val="tx1"/>
                </a:solidFill>
              </a:rPr>
              <a:t> razvoja</a:t>
            </a:r>
            <a:r>
              <a:rPr lang="en-GB" sz="2000" baseline="30000" dirty="0">
                <a:solidFill>
                  <a:schemeClr val="tx1"/>
                </a:solidFill>
              </a:rPr>
              <a:t>2</a:t>
            </a:r>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xmlns="" id="{F9082678-FFF2-4DCF-9E2C-F61A8016338D}"/>
              </a:ext>
            </a:extLst>
          </p:cNvPr>
          <p:cNvSpPr>
            <a:spLocks noGrp="1"/>
          </p:cNvSpPr>
          <p:nvPr>
            <p:ph type="body" sz="quarter" idx="15"/>
          </p:nvPr>
        </p:nvSpPr>
        <p:spPr>
          <a:xfrm>
            <a:off x="47098" y="6280090"/>
            <a:ext cx="8817129" cy="536575"/>
          </a:xfrm>
        </p:spPr>
        <p:txBody>
          <a:bodyPr>
            <a:normAutofit/>
          </a:bodyPr>
          <a:lstStyle/>
          <a:p>
            <a:pPr algn="l"/>
            <a:r>
              <a:rPr lang="en-GB" sz="1100" dirty="0">
                <a:solidFill>
                  <a:schemeClr val="bg1"/>
                </a:solidFill>
              </a:rPr>
              <a:t>1. Modi D et al. </a:t>
            </a:r>
            <a:r>
              <a:rPr lang="en-GB" sz="1100" i="1" dirty="0">
                <a:solidFill>
                  <a:schemeClr val="bg1"/>
                </a:solidFill>
              </a:rPr>
              <a:t>Reproduction</a:t>
            </a:r>
            <a:r>
              <a:rPr lang="en-GB" sz="1100" dirty="0">
                <a:solidFill>
                  <a:schemeClr val="bg1"/>
                </a:solidFill>
              </a:rPr>
              <a:t> 2006; 2. </a:t>
            </a:r>
            <a:r>
              <a:rPr lang="en-GB" sz="1100" dirty="0" err="1">
                <a:solidFill>
                  <a:schemeClr val="bg1"/>
                </a:solidFill>
              </a:rPr>
              <a:t>Carlsson</a:t>
            </a:r>
            <a:r>
              <a:rPr lang="en-GB" sz="1100" dirty="0">
                <a:solidFill>
                  <a:schemeClr val="bg1"/>
                </a:solidFill>
              </a:rPr>
              <a:t> IB et al</a:t>
            </a:r>
            <a:r>
              <a:rPr lang="en-GB" sz="1100" i="1" dirty="0">
                <a:solidFill>
                  <a:schemeClr val="bg1"/>
                </a:solidFill>
              </a:rPr>
              <a:t>. Hum </a:t>
            </a:r>
            <a:r>
              <a:rPr lang="en-GB" sz="1100" i="1" dirty="0" err="1">
                <a:solidFill>
                  <a:schemeClr val="bg1"/>
                </a:solidFill>
              </a:rPr>
              <a:t>Reprod</a:t>
            </a:r>
            <a:r>
              <a:rPr lang="en-GB" sz="1100" i="1" dirty="0">
                <a:solidFill>
                  <a:schemeClr val="bg1"/>
                </a:solidFill>
              </a:rPr>
              <a:t> </a:t>
            </a:r>
            <a:r>
              <a:rPr lang="en-GB" sz="1100" dirty="0">
                <a:solidFill>
                  <a:schemeClr val="bg1"/>
                </a:solidFill>
              </a:rPr>
              <a:t>2006;  3</a:t>
            </a:r>
            <a:r>
              <a:rPr lang="sr-Latn-RS" sz="1100" dirty="0">
                <a:solidFill>
                  <a:schemeClr val="bg1"/>
                </a:solidFill>
              </a:rPr>
              <a:t>.</a:t>
            </a:r>
            <a:r>
              <a:rPr lang="en-GB" sz="1100" dirty="0">
                <a:solidFill>
                  <a:schemeClr val="bg1"/>
                </a:solidFill>
              </a:rPr>
              <a:t> </a:t>
            </a:r>
            <a:r>
              <a:rPr lang="en-GB" sz="1100" dirty="0" err="1">
                <a:solidFill>
                  <a:schemeClr val="bg1"/>
                </a:solidFill>
              </a:rPr>
              <a:t>Dewailly</a:t>
            </a:r>
            <a:r>
              <a:rPr lang="en-GB" sz="1100" dirty="0">
                <a:solidFill>
                  <a:schemeClr val="bg1"/>
                </a:solidFill>
              </a:rPr>
              <a:t> D et al. </a:t>
            </a:r>
            <a:r>
              <a:rPr lang="en-GB" sz="1100" i="1" dirty="0">
                <a:solidFill>
                  <a:schemeClr val="bg1"/>
                </a:solidFill>
              </a:rPr>
              <a:t>Hum </a:t>
            </a:r>
            <a:r>
              <a:rPr lang="en-GB" sz="1100" i="1" dirty="0" err="1">
                <a:solidFill>
                  <a:schemeClr val="bg1"/>
                </a:solidFill>
              </a:rPr>
              <a:t>Reprod</a:t>
            </a:r>
            <a:r>
              <a:rPr lang="en-GB" sz="1100" i="1" dirty="0">
                <a:solidFill>
                  <a:schemeClr val="bg1"/>
                </a:solidFill>
              </a:rPr>
              <a:t> Update</a:t>
            </a:r>
            <a:r>
              <a:rPr lang="en-GB" sz="1100" dirty="0">
                <a:solidFill>
                  <a:schemeClr val="bg1"/>
                </a:solidFill>
              </a:rPr>
              <a:t> 2014</a:t>
            </a:r>
          </a:p>
        </p:txBody>
      </p:sp>
      <p:sp>
        <p:nvSpPr>
          <p:cNvPr id="56" name="TextBox 1">
            <a:extLst>
              <a:ext uri="{FF2B5EF4-FFF2-40B4-BE49-F238E27FC236}">
                <a16:creationId xmlns:a16="http://schemas.microsoft.com/office/drawing/2014/main" xmlns="" id="{1BD5B3EA-485D-4B56-BE8D-F9175F844D61}"/>
              </a:ext>
            </a:extLst>
          </p:cNvPr>
          <p:cNvSpPr txBox="1">
            <a:spLocks noChangeArrowheads="1"/>
          </p:cNvSpPr>
          <p:nvPr/>
        </p:nvSpPr>
        <p:spPr bwMode="auto">
          <a:xfrm>
            <a:off x="2485660" y="2627684"/>
            <a:ext cx="424658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a:solidFill>
                  <a:schemeClr val="tx1"/>
                </a:solidFill>
                <a:latin typeface="imago" panose="020B0604020202020204" charset="0"/>
                <a:cs typeface="Arial" panose="020B0604020202020204" pitchFamily="34" charset="0"/>
              </a:defRPr>
            </a:lvl1pPr>
            <a:lvl2pPr marL="742950" indent="-285750" defTabSz="457200">
              <a:defRPr>
                <a:solidFill>
                  <a:schemeClr val="tx1"/>
                </a:solidFill>
                <a:latin typeface="imago" panose="020B0604020202020204" charset="0"/>
                <a:cs typeface="Arial" panose="020B0604020202020204" pitchFamily="34" charset="0"/>
              </a:defRPr>
            </a:lvl2pPr>
            <a:lvl3pPr marL="1143000" indent="-228600" defTabSz="457200">
              <a:defRPr>
                <a:solidFill>
                  <a:schemeClr val="tx1"/>
                </a:solidFill>
                <a:latin typeface="imago" panose="020B0604020202020204" charset="0"/>
                <a:cs typeface="Arial" panose="020B0604020202020204" pitchFamily="34" charset="0"/>
              </a:defRPr>
            </a:lvl3pPr>
            <a:lvl4pPr marL="1600200" indent="-228600" defTabSz="457200">
              <a:defRPr>
                <a:solidFill>
                  <a:schemeClr val="tx1"/>
                </a:solidFill>
                <a:latin typeface="imago" panose="020B0604020202020204" charset="0"/>
                <a:cs typeface="Arial" panose="020B0604020202020204" pitchFamily="34" charset="0"/>
              </a:defRPr>
            </a:lvl4pPr>
            <a:lvl5pPr marL="2057400" indent="-228600" defTabSz="457200">
              <a:defRPr>
                <a:solidFill>
                  <a:schemeClr val="tx1"/>
                </a:solidFill>
                <a:latin typeface="imago" panose="020B060402020202020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imago" panose="020B060402020202020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imago" panose="020B060402020202020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imago" panose="020B060402020202020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imago" panose="020B0604020202020204" charset="0"/>
                <a:cs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sr-Latn-RS" altLang="en-US" sz="1400" b="1" i="0" u="none" strike="noStrike" kern="1200" cap="none" spc="0" normalizeH="0" baseline="0" noProof="0" dirty="0" smtClean="0">
                <a:ln>
                  <a:noFill/>
                </a:ln>
                <a:solidFill>
                  <a:srgbClr val="000000"/>
                </a:solidFill>
                <a:effectLst/>
                <a:uLnTx/>
                <a:uFillTx/>
                <a:latin typeface="Arial"/>
                <a:ea typeface="ＭＳ Ｐゴシック" charset="0"/>
                <a:cs typeface="Arial" panose="020B0604020202020204" pitchFamily="34" charset="0"/>
              </a:rPr>
              <a:t>Šematski</a:t>
            </a:r>
            <a:r>
              <a:rPr kumimoji="0" lang="en-GB" altLang="en-US" sz="1400" b="1" i="0" u="none" strike="noStrike" kern="1200" cap="none" spc="0" normalizeH="0" baseline="0" noProof="0" dirty="0" smtClean="0">
                <a:ln>
                  <a:noFill/>
                </a:ln>
                <a:solidFill>
                  <a:srgbClr val="000000"/>
                </a:solidFill>
                <a:effectLst/>
                <a:uLnTx/>
                <a:uFillTx/>
                <a:latin typeface="Arial"/>
                <a:ea typeface="ＭＳ Ｐゴシック" charset="0"/>
                <a:cs typeface="Arial" panose="020B0604020202020204" pitchFamily="34" charset="0"/>
              </a:rPr>
              <a:t> </a:t>
            </a:r>
            <a:r>
              <a:rPr kumimoji="0" lang="en-GB" altLang="en-US" sz="14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rPr>
              <a:t>model </a:t>
            </a:r>
            <a:r>
              <a:rPr kumimoji="0" lang="sr-Latn-RS" altLang="en-US" sz="14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rPr>
              <a:t>djelovanja</a:t>
            </a:r>
            <a:r>
              <a:rPr kumimoji="0" lang="en-GB" altLang="en-US" sz="14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rPr>
              <a:t> AMH </a:t>
            </a:r>
            <a:r>
              <a:rPr kumimoji="0" lang="sr-Latn-RS" altLang="en-US" sz="14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rPr>
              <a:t>u ovarijumu </a:t>
            </a:r>
            <a:r>
              <a:rPr lang="en-GB" altLang="en-US" sz="1400" b="1" baseline="30000" dirty="0">
                <a:solidFill>
                  <a:srgbClr val="000000"/>
                </a:solidFill>
                <a:latin typeface="Arial"/>
                <a:ea typeface="ＭＳ Ｐゴシック" charset="0"/>
              </a:rPr>
              <a:t>3</a:t>
            </a:r>
            <a:r>
              <a:rPr kumimoji="0" lang="en-GB" altLang="en-US" sz="14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rPr>
              <a:t> </a:t>
            </a:r>
            <a:endParaRPr kumimoji="0" lang="en-US" altLang="en-US" sz="1400" b="0" i="1"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endParaRPr>
          </a:p>
        </p:txBody>
      </p:sp>
      <p:sp>
        <p:nvSpPr>
          <p:cNvPr id="14" name="Arrow 1">
            <a:extLst>
              <a:ext uri="{FF2B5EF4-FFF2-40B4-BE49-F238E27FC236}">
                <a16:creationId xmlns:a16="http://schemas.microsoft.com/office/drawing/2014/main" xmlns="" id="{660B0504-384B-49EB-B47A-33107AC714EA}"/>
              </a:ext>
            </a:extLst>
          </p:cNvPr>
          <p:cNvSpPr>
            <a:spLocks noChangeShapeType="1"/>
          </p:cNvSpPr>
          <p:nvPr/>
        </p:nvSpPr>
        <p:spPr bwMode="auto">
          <a:xfrm>
            <a:off x="1451652" y="4821638"/>
            <a:ext cx="306740" cy="0"/>
          </a:xfrm>
          <a:prstGeom prst="line">
            <a:avLst/>
          </a:prstGeom>
          <a:noFill/>
          <a:ln w="28575">
            <a:solidFill>
              <a:schemeClr val="tx1"/>
            </a:solidFill>
            <a:round/>
            <a:headEnd/>
            <a:tailEnd type="triangl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pitchFamily="34" charset="0"/>
            </a:endParaRPr>
          </a:p>
        </p:txBody>
      </p:sp>
      <p:cxnSp>
        <p:nvCxnSpPr>
          <p:cNvPr id="19" name="Straight Arrow Connector 18">
            <a:extLst>
              <a:ext uri="{FF2B5EF4-FFF2-40B4-BE49-F238E27FC236}">
                <a16:creationId xmlns:a16="http://schemas.microsoft.com/office/drawing/2014/main" xmlns="" id="{31F3EC71-9918-4FC9-9F0B-0A0C52E7B015}"/>
              </a:ext>
            </a:extLst>
          </p:cNvPr>
          <p:cNvCxnSpPr/>
          <p:nvPr/>
        </p:nvCxnSpPr>
        <p:spPr bwMode="auto">
          <a:xfrm rot="16200000" flipV="1">
            <a:off x="1884347" y="4224366"/>
            <a:ext cx="396000" cy="1"/>
          </a:xfrm>
          <a:prstGeom prst="straightConnector1">
            <a:avLst/>
          </a:prstGeom>
          <a:noFill/>
          <a:ln w="28575">
            <a:solidFill>
              <a:schemeClr val="accent3"/>
            </a:solidFill>
            <a:round/>
            <a:headEn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xmlns="" id="{9439073D-F4AF-41DE-AF26-62F66238015A}"/>
              </a:ext>
            </a:extLst>
          </p:cNvPr>
          <p:cNvCxnSpPr/>
          <p:nvPr/>
        </p:nvCxnSpPr>
        <p:spPr bwMode="auto">
          <a:xfrm rot="16200000" flipV="1">
            <a:off x="2870504" y="4224366"/>
            <a:ext cx="396000" cy="1"/>
          </a:xfrm>
          <a:prstGeom prst="straightConnector1">
            <a:avLst/>
          </a:prstGeom>
          <a:noFill/>
          <a:ln w="28575">
            <a:solidFill>
              <a:schemeClr val="accent3"/>
            </a:solidFill>
            <a:round/>
            <a:headEn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xmlns="" id="{038ACBC7-B73B-4882-B7C7-A636C4893E58}"/>
              </a:ext>
            </a:extLst>
          </p:cNvPr>
          <p:cNvCxnSpPr/>
          <p:nvPr/>
        </p:nvCxnSpPr>
        <p:spPr bwMode="auto">
          <a:xfrm rot="16200000" flipV="1">
            <a:off x="4076584" y="4224366"/>
            <a:ext cx="396000" cy="1"/>
          </a:xfrm>
          <a:prstGeom prst="straightConnector1">
            <a:avLst/>
          </a:prstGeom>
          <a:noFill/>
          <a:ln w="28575">
            <a:solidFill>
              <a:schemeClr val="accent3"/>
            </a:solidFill>
            <a:round/>
            <a:headEn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xmlns="" id="{006C7937-A09D-4098-A9C2-7EA476D4F3BD}"/>
              </a:ext>
            </a:extLst>
          </p:cNvPr>
          <p:cNvSpPr txBox="1"/>
          <p:nvPr/>
        </p:nvSpPr>
        <p:spPr>
          <a:xfrm>
            <a:off x="19998" y="5160957"/>
            <a:ext cx="2120396" cy="461665"/>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r-Latn-RS"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Rezervoar p</a:t>
            </a:r>
            <a:r>
              <a:rPr kumimoji="0" lang="en-GB" sz="1200" b="1" i="0" u="none" strike="noStrike" kern="1200" cap="none" spc="0" normalizeH="0" baseline="0" noProof="0" err="1">
                <a:ln>
                  <a:noFill/>
                </a:ln>
                <a:solidFill>
                  <a:srgbClr val="000000"/>
                </a:solidFill>
                <a:effectLst/>
                <a:uLnTx/>
                <a:uFillTx/>
                <a:latin typeface="Arial"/>
                <a:ea typeface="ＭＳ Ｐゴシック" charset="0"/>
                <a:cs typeface="Arial" pitchFamily="34" charset="0"/>
              </a:rPr>
              <a:t>rimordi</a:t>
            </a:r>
            <a:r>
              <a:rPr kumimoji="0" lang="sr-Latn-RS"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j</a:t>
            </a:r>
            <a:r>
              <a:rPr kumimoji="0" lang="en-GB"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al</a:t>
            </a:r>
            <a:r>
              <a:rPr kumimoji="0" lang="sr-Latn-RS"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nih</a:t>
            </a:r>
            <a:r>
              <a:rPr kumimoji="0" lang="en-GB"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 </a:t>
            </a:r>
            <a:br>
              <a:rPr kumimoji="0" lang="en-GB"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br>
            <a:r>
              <a:rPr kumimoji="0" lang="sr-Latn-RS"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folikula</a:t>
            </a:r>
            <a:endParaRPr kumimoji="0" lang="en-GB" sz="1200" b="1" i="0" u="none" strike="noStrike" kern="1200" cap="none" spc="0" normalizeH="0" baseline="0" noProof="0">
              <a:ln>
                <a:noFill/>
              </a:ln>
              <a:solidFill>
                <a:srgbClr val="000000"/>
              </a:solidFill>
              <a:effectLst/>
              <a:uLnTx/>
              <a:uFillTx/>
              <a:latin typeface="Arial"/>
              <a:ea typeface="ＭＳ Ｐゴシック" charset="0"/>
              <a:cs typeface="Arial" pitchFamily="34" charset="0"/>
            </a:endParaRPr>
          </a:p>
        </p:txBody>
      </p:sp>
      <p:sp>
        <p:nvSpPr>
          <p:cNvPr id="27" name="TextBox 26">
            <a:extLst>
              <a:ext uri="{FF2B5EF4-FFF2-40B4-BE49-F238E27FC236}">
                <a16:creationId xmlns:a16="http://schemas.microsoft.com/office/drawing/2014/main" xmlns="" id="{1F77CA8C-AFDF-40E1-A1A5-22D84D5E22F6}"/>
              </a:ext>
            </a:extLst>
          </p:cNvPr>
          <p:cNvSpPr txBox="1"/>
          <p:nvPr/>
        </p:nvSpPr>
        <p:spPr>
          <a:xfrm>
            <a:off x="1451653" y="5462753"/>
            <a:ext cx="1075172" cy="461665"/>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r-Latn-RS"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Mali</a:t>
            </a:r>
            <a:r>
              <a:rPr kumimoji="0" lang="en-GB"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
            </a:r>
            <a:br>
              <a:rPr kumimoji="0" lang="en-GB"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br>
            <a:r>
              <a:rPr kumimoji="0" lang="en-GB"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pre-antral</a:t>
            </a:r>
            <a:r>
              <a:rPr kumimoji="0" lang="sr-Latn-RS"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ni</a:t>
            </a:r>
            <a:endParaRPr kumimoji="0" lang="en-GB" sz="1200" b="1" i="0" u="none" strike="noStrike" kern="1200" cap="none" spc="0" normalizeH="0" baseline="0" noProof="0">
              <a:ln>
                <a:noFill/>
              </a:ln>
              <a:solidFill>
                <a:srgbClr val="000000"/>
              </a:solidFill>
              <a:effectLst/>
              <a:uLnTx/>
              <a:uFillTx/>
              <a:latin typeface="Arial"/>
              <a:ea typeface="ＭＳ Ｐゴシック" charset="0"/>
              <a:cs typeface="Arial" pitchFamily="34" charset="0"/>
            </a:endParaRPr>
          </a:p>
        </p:txBody>
      </p:sp>
      <p:sp>
        <p:nvSpPr>
          <p:cNvPr id="30" name="TextBox 29">
            <a:extLst>
              <a:ext uri="{FF2B5EF4-FFF2-40B4-BE49-F238E27FC236}">
                <a16:creationId xmlns:a16="http://schemas.microsoft.com/office/drawing/2014/main" xmlns="" id="{F5FC6903-AA96-4483-B90B-0AE269C2328D}"/>
              </a:ext>
            </a:extLst>
          </p:cNvPr>
          <p:cNvSpPr txBox="1"/>
          <p:nvPr/>
        </p:nvSpPr>
        <p:spPr>
          <a:xfrm>
            <a:off x="2460965" y="5423557"/>
            <a:ext cx="1309443" cy="461665"/>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r-Latn-RS"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Veliki</a:t>
            </a:r>
            <a:r>
              <a:rPr kumimoji="0" lang="en-GB"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
            </a:r>
            <a:br>
              <a:rPr kumimoji="0" lang="en-GB"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br>
            <a:r>
              <a:rPr kumimoji="0" lang="en-GB"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pre-antral</a:t>
            </a:r>
            <a:r>
              <a:rPr kumimoji="0" lang="sr-Latn-RS"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ni</a:t>
            </a:r>
            <a:endParaRPr kumimoji="0" lang="en-GB" sz="1200" b="1" i="0" u="none" strike="noStrike" kern="1200" cap="none" spc="0" normalizeH="0" baseline="0" noProof="0">
              <a:ln>
                <a:noFill/>
              </a:ln>
              <a:solidFill>
                <a:srgbClr val="000000"/>
              </a:solidFill>
              <a:effectLst/>
              <a:uLnTx/>
              <a:uFillTx/>
              <a:latin typeface="Arial"/>
              <a:ea typeface="ＭＳ Ｐゴシック" charset="0"/>
              <a:cs typeface="Arial" pitchFamily="34" charset="0"/>
            </a:endParaRPr>
          </a:p>
        </p:txBody>
      </p:sp>
      <p:sp>
        <p:nvSpPr>
          <p:cNvPr id="33" name="TextBox 32">
            <a:extLst>
              <a:ext uri="{FF2B5EF4-FFF2-40B4-BE49-F238E27FC236}">
                <a16:creationId xmlns:a16="http://schemas.microsoft.com/office/drawing/2014/main" xmlns="" id="{1B872ADA-D3EB-4F1D-BF5A-9A03286B2014}"/>
              </a:ext>
            </a:extLst>
          </p:cNvPr>
          <p:cNvSpPr txBox="1"/>
          <p:nvPr/>
        </p:nvSpPr>
        <p:spPr>
          <a:xfrm>
            <a:off x="5076056" y="5445224"/>
            <a:ext cx="1504161" cy="276999"/>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a:ea typeface="ＭＳ Ｐゴシック" charset="0"/>
                <a:cs typeface="Arial" pitchFamily="34" charset="0"/>
              </a:rPr>
              <a:t>Veliki</a:t>
            </a:r>
            <a:r>
              <a:rPr kumimoji="0" lang="sr-Latn-RS" sz="1200" b="1" i="0" u="none" strike="noStrike" kern="1200" cap="none" spc="0" normalizeH="0" noProof="0" dirty="0">
                <a:ln>
                  <a:noFill/>
                </a:ln>
                <a:solidFill>
                  <a:srgbClr val="000000"/>
                </a:solidFill>
                <a:effectLst/>
                <a:uLnTx/>
                <a:uFillTx/>
                <a:latin typeface="Arial"/>
                <a:ea typeface="ＭＳ Ｐゴシック" charset="0"/>
                <a:cs typeface="Arial" pitchFamily="34" charset="0"/>
              </a:rPr>
              <a:t> </a:t>
            </a:r>
            <a:r>
              <a:rPr kumimoji="0" lang="en-GB" sz="1200" b="1" i="0" u="none" strike="noStrike" kern="1200" cap="none" spc="0" normalizeH="0" baseline="0" noProof="0" dirty="0" err="1">
                <a:ln>
                  <a:noFill/>
                </a:ln>
                <a:solidFill>
                  <a:srgbClr val="000000"/>
                </a:solidFill>
                <a:effectLst/>
                <a:uLnTx/>
                <a:uFillTx/>
                <a:latin typeface="Arial"/>
                <a:ea typeface="ＭＳ Ｐゴシック" charset="0"/>
                <a:cs typeface="Arial" pitchFamily="34" charset="0"/>
              </a:rPr>
              <a:t>antral</a:t>
            </a:r>
            <a:r>
              <a:rPr kumimoji="0" lang="sr-Latn-RS" sz="1200" b="1" i="0" u="none" strike="noStrike" kern="1200" cap="none" spc="0" normalizeH="0" baseline="0" noProof="0" dirty="0">
                <a:ln>
                  <a:noFill/>
                </a:ln>
                <a:solidFill>
                  <a:srgbClr val="000000"/>
                </a:solidFill>
                <a:effectLst/>
                <a:uLnTx/>
                <a:uFillTx/>
                <a:latin typeface="Arial"/>
                <a:ea typeface="ＭＳ Ｐゴシック" charset="0"/>
                <a:cs typeface="Arial" pitchFamily="34" charset="0"/>
              </a:rPr>
              <a:t>ni</a:t>
            </a:r>
            <a:endParaRPr kumimoji="0" lang="en-GB" sz="1200" b="1" i="0" u="none" strike="noStrike" kern="1200" cap="none" spc="0" normalizeH="0" baseline="0" noProof="0" dirty="0">
              <a:ln>
                <a:noFill/>
              </a:ln>
              <a:solidFill>
                <a:srgbClr val="000000"/>
              </a:solidFill>
              <a:effectLst/>
              <a:uLnTx/>
              <a:uFillTx/>
              <a:latin typeface="Arial"/>
              <a:ea typeface="ＭＳ Ｐゴシック" charset="0"/>
              <a:cs typeface="Arial" pitchFamily="34" charset="0"/>
            </a:endParaRPr>
          </a:p>
        </p:txBody>
      </p:sp>
      <p:sp>
        <p:nvSpPr>
          <p:cNvPr id="38" name="Rectangle 37">
            <a:extLst>
              <a:ext uri="{FF2B5EF4-FFF2-40B4-BE49-F238E27FC236}">
                <a16:creationId xmlns:a16="http://schemas.microsoft.com/office/drawing/2014/main" xmlns="" id="{6405256D-8A9A-4D12-8668-3538D8784F2C}"/>
              </a:ext>
            </a:extLst>
          </p:cNvPr>
          <p:cNvSpPr/>
          <p:nvPr/>
        </p:nvSpPr>
        <p:spPr bwMode="auto">
          <a:xfrm>
            <a:off x="7243346" y="4445823"/>
            <a:ext cx="757845" cy="252000"/>
          </a:xfrm>
          <a:prstGeom prst="rect">
            <a:avLst/>
          </a:prstGeom>
          <a:solidFill>
            <a:schemeClr val="bg2"/>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BD576F"/>
                </a:solidFill>
                <a:effectLst/>
                <a:uLnTx/>
                <a:uFillTx/>
                <a:latin typeface="Arial"/>
                <a:ea typeface="ＭＳ Ｐゴシック" charset="0"/>
                <a:cs typeface="Arial" pitchFamily="34" charset="0"/>
              </a:rPr>
              <a:t> </a:t>
            </a:r>
            <a:r>
              <a:rPr kumimoji="0" lang="en-GB"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Oocyte</a:t>
            </a:r>
            <a:r>
              <a:rPr kumimoji="0" lang="en-GB" sz="1200" b="1" i="0" u="none" strike="noStrike" kern="1200" cap="none" spc="0" normalizeH="0" baseline="0" noProof="0">
                <a:ln>
                  <a:noFill/>
                </a:ln>
                <a:solidFill>
                  <a:srgbClr val="BD576F"/>
                </a:solidFill>
                <a:effectLst/>
                <a:uLnTx/>
                <a:uFillTx/>
                <a:latin typeface="Arial"/>
                <a:ea typeface="ＭＳ Ｐゴシック" charset="0"/>
                <a:cs typeface="Arial" pitchFamily="34" charset="0"/>
              </a:rPr>
              <a:t> </a:t>
            </a:r>
          </a:p>
        </p:txBody>
      </p:sp>
      <p:sp>
        <p:nvSpPr>
          <p:cNvPr id="36" name="TextBox 35">
            <a:extLst>
              <a:ext uri="{FF2B5EF4-FFF2-40B4-BE49-F238E27FC236}">
                <a16:creationId xmlns:a16="http://schemas.microsoft.com/office/drawing/2014/main" xmlns="" id="{5BD0809E-9304-4CFA-90A3-F9B2A7B18DEF}"/>
              </a:ext>
            </a:extLst>
          </p:cNvPr>
          <p:cNvSpPr txBox="1"/>
          <p:nvPr/>
        </p:nvSpPr>
        <p:spPr>
          <a:xfrm>
            <a:off x="7102424" y="5636929"/>
            <a:ext cx="1339271" cy="276999"/>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err="1">
                <a:ln>
                  <a:noFill/>
                </a:ln>
                <a:solidFill>
                  <a:srgbClr val="000000"/>
                </a:solidFill>
                <a:effectLst/>
                <a:uLnTx/>
                <a:uFillTx/>
                <a:latin typeface="Arial"/>
                <a:ea typeface="ＭＳ Ｐゴシック" charset="0"/>
                <a:cs typeface="Arial" pitchFamily="34" charset="0"/>
              </a:rPr>
              <a:t>Preovulator</a:t>
            </a:r>
            <a:r>
              <a:rPr kumimoji="0" lang="sr-Latn-RS"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ni</a:t>
            </a:r>
            <a:r>
              <a:rPr kumimoji="0" lang="en-GB" sz="1200" b="1" i="0" u="none" strike="noStrike" kern="1200" cap="none" spc="0" normalizeH="0" baseline="0" noProof="0">
                <a:ln>
                  <a:noFill/>
                </a:ln>
                <a:solidFill>
                  <a:srgbClr val="000000"/>
                </a:solidFill>
                <a:effectLst/>
                <a:uLnTx/>
                <a:uFillTx/>
                <a:latin typeface="Arial"/>
                <a:ea typeface="ＭＳ Ｐゴシック" charset="0"/>
                <a:cs typeface="Arial" pitchFamily="34" charset="0"/>
              </a:rPr>
              <a:t> </a:t>
            </a:r>
          </a:p>
        </p:txBody>
      </p:sp>
      <p:sp>
        <p:nvSpPr>
          <p:cNvPr id="41" name="TextBox 40">
            <a:extLst>
              <a:ext uri="{FF2B5EF4-FFF2-40B4-BE49-F238E27FC236}">
                <a16:creationId xmlns:a16="http://schemas.microsoft.com/office/drawing/2014/main" xmlns="" id="{39316219-5E7D-4266-BD8A-C098661C1819}"/>
              </a:ext>
            </a:extLst>
          </p:cNvPr>
          <p:cNvSpPr txBox="1"/>
          <p:nvPr/>
        </p:nvSpPr>
        <p:spPr>
          <a:xfrm>
            <a:off x="3635896" y="5445224"/>
            <a:ext cx="1339883" cy="276999"/>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a:ea typeface="ＭＳ Ｐゴシック" charset="0"/>
                <a:cs typeface="Arial" pitchFamily="34" charset="0"/>
              </a:rPr>
              <a:t>Mali </a:t>
            </a:r>
            <a:r>
              <a:rPr kumimoji="0" lang="en-GB" sz="1200" b="1" i="0" u="none" strike="noStrike" kern="1200" cap="none" spc="0" normalizeH="0" baseline="0" noProof="0" dirty="0" err="1">
                <a:ln>
                  <a:noFill/>
                </a:ln>
                <a:solidFill>
                  <a:srgbClr val="000000"/>
                </a:solidFill>
                <a:effectLst/>
                <a:uLnTx/>
                <a:uFillTx/>
                <a:latin typeface="Arial"/>
                <a:ea typeface="ＭＳ Ｐゴシック" charset="0"/>
                <a:cs typeface="Arial" pitchFamily="34" charset="0"/>
              </a:rPr>
              <a:t>antral</a:t>
            </a:r>
            <a:r>
              <a:rPr kumimoji="0" lang="sr-Latn-RS" sz="1200" b="1" i="0" u="none" strike="noStrike" kern="1200" cap="none" spc="0" normalizeH="0" baseline="0" noProof="0" dirty="0">
                <a:ln>
                  <a:noFill/>
                </a:ln>
                <a:solidFill>
                  <a:srgbClr val="000000"/>
                </a:solidFill>
                <a:effectLst/>
                <a:uLnTx/>
                <a:uFillTx/>
                <a:latin typeface="Arial"/>
                <a:ea typeface="ＭＳ Ｐゴシック" charset="0"/>
                <a:cs typeface="Arial" pitchFamily="34" charset="0"/>
              </a:rPr>
              <a:t>ni</a:t>
            </a:r>
            <a:endParaRPr kumimoji="0" lang="en-GB" sz="1200" b="1" i="0" u="none" strike="noStrike" kern="1200" cap="none" spc="0" normalizeH="0" baseline="0" noProof="0" dirty="0">
              <a:ln>
                <a:noFill/>
              </a:ln>
              <a:solidFill>
                <a:srgbClr val="000000"/>
              </a:solidFill>
              <a:effectLst/>
              <a:uLnTx/>
              <a:uFillTx/>
              <a:latin typeface="Arial"/>
              <a:ea typeface="ＭＳ Ｐゴシック" charset="0"/>
              <a:cs typeface="Arial" pitchFamily="34" charset="0"/>
            </a:endParaRPr>
          </a:p>
        </p:txBody>
      </p:sp>
      <p:sp>
        <p:nvSpPr>
          <p:cNvPr id="43" name="FSH">
            <a:extLst>
              <a:ext uri="{FF2B5EF4-FFF2-40B4-BE49-F238E27FC236}">
                <a16:creationId xmlns:a16="http://schemas.microsoft.com/office/drawing/2014/main" xmlns="" id="{CA704887-FA38-4B63-86DE-3A297D8214F8}"/>
              </a:ext>
            </a:extLst>
          </p:cNvPr>
          <p:cNvSpPr txBox="1"/>
          <p:nvPr/>
        </p:nvSpPr>
        <p:spPr>
          <a:xfrm>
            <a:off x="4457846" y="3013838"/>
            <a:ext cx="675479" cy="338554"/>
          </a:xfrm>
          <a:prstGeom prst="rect">
            <a:avLst/>
          </a:prstGeom>
          <a:solidFill>
            <a:schemeClr val="bg2"/>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ＭＳ Ｐゴシック" charset="0"/>
                <a:cs typeface="Arial" pitchFamily="34" charset="0"/>
              </a:rPr>
              <a:t>FSH</a:t>
            </a:r>
          </a:p>
        </p:txBody>
      </p:sp>
      <p:cxnSp>
        <p:nvCxnSpPr>
          <p:cNvPr id="44" name="Straight Arrow Connector 43">
            <a:extLst>
              <a:ext uri="{FF2B5EF4-FFF2-40B4-BE49-F238E27FC236}">
                <a16:creationId xmlns:a16="http://schemas.microsoft.com/office/drawing/2014/main" xmlns="" id="{6963F8F2-5022-4659-BF2F-261ADC58C314}"/>
              </a:ext>
            </a:extLst>
          </p:cNvPr>
          <p:cNvCxnSpPr/>
          <p:nvPr/>
        </p:nvCxnSpPr>
        <p:spPr bwMode="auto">
          <a:xfrm rot="5400000">
            <a:off x="4255584" y="3879427"/>
            <a:ext cx="1080000" cy="1"/>
          </a:xfrm>
          <a:prstGeom prst="straightConnector1">
            <a:avLst/>
          </a:prstGeom>
          <a:noFill/>
          <a:ln w="28575">
            <a:solidFill>
              <a:schemeClr val="bg2"/>
            </a:solidFill>
            <a:round/>
            <a:headEn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46" name="AMH production / action">
            <a:extLst>
              <a:ext uri="{FF2B5EF4-FFF2-40B4-BE49-F238E27FC236}">
                <a16:creationId xmlns:a16="http://schemas.microsoft.com/office/drawing/2014/main" xmlns="" id="{5690C0BD-5CB7-460C-A3A1-F6D2E3065587}"/>
              </a:ext>
            </a:extLst>
          </p:cNvPr>
          <p:cNvGrpSpPr/>
          <p:nvPr/>
        </p:nvGrpSpPr>
        <p:grpSpPr>
          <a:xfrm>
            <a:off x="847500" y="3555329"/>
            <a:ext cx="3816262" cy="792088"/>
            <a:chOff x="575592" y="2924944"/>
            <a:chExt cx="3661426" cy="792088"/>
          </a:xfrm>
        </p:grpSpPr>
        <p:cxnSp>
          <p:nvCxnSpPr>
            <p:cNvPr id="47" name="Straight Connector 46">
              <a:extLst>
                <a:ext uri="{FF2B5EF4-FFF2-40B4-BE49-F238E27FC236}">
                  <a16:creationId xmlns:a16="http://schemas.microsoft.com/office/drawing/2014/main" xmlns="" id="{0ED1F16C-CCD9-4A89-BDED-53DD5F179FC4}"/>
                </a:ext>
              </a:extLst>
            </p:cNvPr>
            <p:cNvCxnSpPr/>
            <p:nvPr/>
          </p:nvCxnSpPr>
          <p:spPr bwMode="auto">
            <a:xfrm>
              <a:off x="3877018" y="3032936"/>
              <a:ext cx="360000" cy="0"/>
            </a:xfrm>
            <a:prstGeom prst="line">
              <a:avLst/>
            </a:prstGeom>
            <a:solidFill>
              <a:schemeClr val="accent1"/>
            </a:solidFill>
            <a:ln w="28575">
              <a:solidFill>
                <a:schemeClr val="accent3"/>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xmlns="" id="{A7D7B001-C359-4432-A40C-5BF3EDC62693}"/>
                </a:ext>
              </a:extLst>
            </p:cNvPr>
            <p:cNvCxnSpPr/>
            <p:nvPr/>
          </p:nvCxnSpPr>
          <p:spPr bwMode="auto">
            <a:xfrm>
              <a:off x="683568" y="3032936"/>
              <a:ext cx="1044000" cy="0"/>
            </a:xfrm>
            <a:prstGeom prst="line">
              <a:avLst/>
            </a:prstGeom>
            <a:solidFill>
              <a:schemeClr val="accent1"/>
            </a:solidFill>
            <a:ln w="28575">
              <a:solidFill>
                <a:schemeClr val="accent3"/>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xmlns="" id="{D3D0AAD8-EEB0-43CC-9E08-08056EE2BCA9}"/>
                </a:ext>
              </a:extLst>
            </p:cNvPr>
            <p:cNvCxnSpPr/>
            <p:nvPr/>
          </p:nvCxnSpPr>
          <p:spPr bwMode="auto">
            <a:xfrm rot="5400000">
              <a:off x="341568" y="3374936"/>
              <a:ext cx="684000" cy="0"/>
            </a:xfrm>
            <a:prstGeom prst="line">
              <a:avLst/>
            </a:prstGeom>
            <a:solidFill>
              <a:schemeClr val="accent1"/>
            </a:solidFill>
            <a:ln w="28575">
              <a:solidFill>
                <a:schemeClr val="accent3"/>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0" name="Straight Connector 49">
              <a:extLst>
                <a:ext uri="{FF2B5EF4-FFF2-40B4-BE49-F238E27FC236}">
                  <a16:creationId xmlns:a16="http://schemas.microsoft.com/office/drawing/2014/main" xmlns="" id="{33707BFB-7458-4C7C-B6E0-6367C100E773}"/>
                </a:ext>
              </a:extLst>
            </p:cNvPr>
            <p:cNvCxnSpPr/>
            <p:nvPr/>
          </p:nvCxnSpPr>
          <p:spPr bwMode="auto">
            <a:xfrm>
              <a:off x="575592" y="3717032"/>
              <a:ext cx="216000" cy="0"/>
            </a:xfrm>
            <a:prstGeom prst="line">
              <a:avLst/>
            </a:prstGeom>
            <a:solidFill>
              <a:schemeClr val="accent1"/>
            </a:solidFill>
            <a:ln w="28575">
              <a:solidFill>
                <a:schemeClr val="accent3"/>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1" name="Straight Connector 50">
              <a:extLst>
                <a:ext uri="{FF2B5EF4-FFF2-40B4-BE49-F238E27FC236}">
                  <a16:creationId xmlns:a16="http://schemas.microsoft.com/office/drawing/2014/main" xmlns="" id="{AB16EAD9-15D8-495F-806C-E23B07A66B62}"/>
                </a:ext>
              </a:extLst>
            </p:cNvPr>
            <p:cNvCxnSpPr/>
            <p:nvPr/>
          </p:nvCxnSpPr>
          <p:spPr bwMode="auto">
            <a:xfrm rot="5400000">
              <a:off x="4123352" y="3032944"/>
              <a:ext cx="216000" cy="0"/>
            </a:xfrm>
            <a:prstGeom prst="line">
              <a:avLst/>
            </a:prstGeom>
            <a:solidFill>
              <a:schemeClr val="accent1"/>
            </a:solidFill>
            <a:ln w="28575">
              <a:solidFill>
                <a:schemeClr val="accent3"/>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52" name="Arrow 1">
            <a:extLst>
              <a:ext uri="{FF2B5EF4-FFF2-40B4-BE49-F238E27FC236}">
                <a16:creationId xmlns:a16="http://schemas.microsoft.com/office/drawing/2014/main" xmlns="" id="{AB32BD01-4383-4F2A-8444-6C73F3AEFAA8}"/>
              </a:ext>
            </a:extLst>
          </p:cNvPr>
          <p:cNvSpPr>
            <a:spLocks noChangeShapeType="1"/>
          </p:cNvSpPr>
          <p:nvPr/>
        </p:nvSpPr>
        <p:spPr bwMode="auto">
          <a:xfrm>
            <a:off x="3401498" y="4821638"/>
            <a:ext cx="306740" cy="0"/>
          </a:xfrm>
          <a:prstGeom prst="line">
            <a:avLst/>
          </a:prstGeom>
          <a:noFill/>
          <a:ln w="28575">
            <a:solidFill>
              <a:schemeClr val="tx1"/>
            </a:solidFill>
            <a:round/>
            <a:headEnd/>
            <a:tailEnd type="triangl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pitchFamily="34" charset="0"/>
            </a:endParaRPr>
          </a:p>
        </p:txBody>
      </p:sp>
      <p:sp>
        <p:nvSpPr>
          <p:cNvPr id="53" name="Arrow 1">
            <a:extLst>
              <a:ext uri="{FF2B5EF4-FFF2-40B4-BE49-F238E27FC236}">
                <a16:creationId xmlns:a16="http://schemas.microsoft.com/office/drawing/2014/main" xmlns="" id="{107D6896-7EFF-4C80-A82E-5E3712CC8E11}"/>
              </a:ext>
            </a:extLst>
          </p:cNvPr>
          <p:cNvSpPr>
            <a:spLocks noChangeShapeType="1"/>
          </p:cNvSpPr>
          <p:nvPr/>
        </p:nvSpPr>
        <p:spPr bwMode="auto">
          <a:xfrm>
            <a:off x="4777255" y="4821638"/>
            <a:ext cx="306740" cy="0"/>
          </a:xfrm>
          <a:prstGeom prst="line">
            <a:avLst/>
          </a:prstGeom>
          <a:noFill/>
          <a:ln w="28575">
            <a:solidFill>
              <a:schemeClr val="tx1"/>
            </a:solidFill>
            <a:round/>
            <a:headEnd/>
            <a:tailEnd type="triangl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pitchFamily="34" charset="0"/>
            </a:endParaRPr>
          </a:p>
        </p:txBody>
      </p:sp>
      <p:sp>
        <p:nvSpPr>
          <p:cNvPr id="54" name="Arrow 1">
            <a:extLst>
              <a:ext uri="{FF2B5EF4-FFF2-40B4-BE49-F238E27FC236}">
                <a16:creationId xmlns:a16="http://schemas.microsoft.com/office/drawing/2014/main" xmlns="" id="{0712A664-9F39-4EB3-9838-E98F156E5A89}"/>
              </a:ext>
            </a:extLst>
          </p:cNvPr>
          <p:cNvSpPr>
            <a:spLocks noChangeShapeType="1"/>
          </p:cNvSpPr>
          <p:nvPr/>
        </p:nvSpPr>
        <p:spPr bwMode="auto">
          <a:xfrm>
            <a:off x="6513740" y="4821638"/>
            <a:ext cx="306740" cy="0"/>
          </a:xfrm>
          <a:prstGeom prst="line">
            <a:avLst/>
          </a:prstGeom>
          <a:noFill/>
          <a:ln w="28575">
            <a:solidFill>
              <a:schemeClr val="tx1"/>
            </a:solidFill>
            <a:round/>
            <a:headEnd/>
            <a:tailEnd type="triangl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pitchFamily="34" charset="0"/>
            </a:endParaRPr>
          </a:p>
        </p:txBody>
      </p:sp>
      <p:sp>
        <p:nvSpPr>
          <p:cNvPr id="55" name="Arrow 1">
            <a:extLst>
              <a:ext uri="{FF2B5EF4-FFF2-40B4-BE49-F238E27FC236}">
                <a16:creationId xmlns:a16="http://schemas.microsoft.com/office/drawing/2014/main" xmlns="" id="{616E182E-2D0D-4CB2-A372-55D3B67FDBD2}"/>
              </a:ext>
            </a:extLst>
          </p:cNvPr>
          <p:cNvSpPr>
            <a:spLocks noChangeShapeType="1"/>
          </p:cNvSpPr>
          <p:nvPr/>
        </p:nvSpPr>
        <p:spPr bwMode="auto">
          <a:xfrm>
            <a:off x="2404287" y="4821638"/>
            <a:ext cx="306740" cy="0"/>
          </a:xfrm>
          <a:prstGeom prst="line">
            <a:avLst/>
          </a:prstGeom>
          <a:noFill/>
          <a:ln w="28575">
            <a:solidFill>
              <a:schemeClr val="tx1"/>
            </a:solidFill>
            <a:round/>
            <a:headEnd/>
            <a:tailEnd type="triangl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pitchFamily="34" charset="0"/>
            </a:endParaRPr>
          </a:p>
        </p:txBody>
      </p:sp>
      <p:sp>
        <p:nvSpPr>
          <p:cNvPr id="6" name="TextBox 5">
            <a:extLst>
              <a:ext uri="{FF2B5EF4-FFF2-40B4-BE49-F238E27FC236}">
                <a16:creationId xmlns:a16="http://schemas.microsoft.com/office/drawing/2014/main" xmlns="" id="{349D1139-DEDE-4A9F-BDFA-513AE95F1DB3}"/>
              </a:ext>
            </a:extLst>
          </p:cNvPr>
          <p:cNvSpPr txBox="1"/>
          <p:nvPr/>
        </p:nvSpPr>
        <p:spPr>
          <a:xfrm>
            <a:off x="2095558" y="3621193"/>
            <a:ext cx="593432"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a:ea typeface="ＭＳ Ｐゴシック" charset="0"/>
                <a:cs typeface="+mn-cs"/>
              </a:rPr>
              <a:t>AMH</a:t>
            </a:r>
            <a:endParaRPr kumimoji="0" lang="en-GB" sz="1800" b="1"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7" name="Rectangle 6">
            <a:extLst>
              <a:ext uri="{FF2B5EF4-FFF2-40B4-BE49-F238E27FC236}">
                <a16:creationId xmlns:a16="http://schemas.microsoft.com/office/drawing/2014/main" xmlns="" id="{C01A28A6-7091-4C01-BBC4-C7DED8A3BDC9}"/>
              </a:ext>
            </a:extLst>
          </p:cNvPr>
          <p:cNvSpPr/>
          <p:nvPr/>
        </p:nvSpPr>
        <p:spPr bwMode="auto">
          <a:xfrm>
            <a:off x="2048192" y="2992228"/>
            <a:ext cx="2240347" cy="1007705"/>
          </a:xfrm>
          <a:prstGeom prst="rect">
            <a:avLst/>
          </a:prstGeom>
          <a:noFill/>
          <a:ln w="2857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a:ea typeface="ＭＳ Ｐゴシック" charset="0"/>
              <a:cs typeface="+mn-cs"/>
            </a:endParaRPr>
          </a:p>
        </p:txBody>
      </p:sp>
      <p:cxnSp>
        <p:nvCxnSpPr>
          <p:cNvPr id="9" name="Straight Arrow Connector 8"/>
          <p:cNvCxnSpPr/>
          <p:nvPr/>
        </p:nvCxnSpPr>
        <p:spPr bwMode="auto">
          <a:xfrm flipH="1">
            <a:off x="7539299" y="4659193"/>
            <a:ext cx="71848" cy="17470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nvGrpSpPr>
          <p:cNvPr id="271" name="Group 270"/>
          <p:cNvGrpSpPr/>
          <p:nvPr/>
        </p:nvGrpSpPr>
        <p:grpSpPr>
          <a:xfrm>
            <a:off x="2133940" y="3087823"/>
            <a:ext cx="2105025" cy="847725"/>
            <a:chOff x="1933575" y="2428875"/>
            <a:chExt cx="2105025" cy="847725"/>
          </a:xfrm>
        </p:grpSpPr>
        <p:grpSp>
          <p:nvGrpSpPr>
            <p:cNvPr id="272" name="Group 271"/>
            <p:cNvGrpSpPr/>
            <p:nvPr/>
          </p:nvGrpSpPr>
          <p:grpSpPr>
            <a:xfrm>
              <a:off x="2609850" y="2549525"/>
              <a:ext cx="685800" cy="660400"/>
              <a:chOff x="2609850" y="2549525"/>
              <a:chExt cx="685800" cy="660400"/>
            </a:xfrm>
          </p:grpSpPr>
          <p:sp>
            <p:nvSpPr>
              <p:cNvPr id="354" name="Freeform 6"/>
              <p:cNvSpPr>
                <a:spLocks/>
              </p:cNvSpPr>
              <p:nvPr/>
            </p:nvSpPr>
            <p:spPr bwMode="auto">
              <a:xfrm>
                <a:off x="2676525" y="3168650"/>
                <a:ext cx="136525" cy="41275"/>
              </a:xfrm>
              <a:custGeom>
                <a:avLst/>
                <a:gdLst>
                  <a:gd name="T0" fmla="*/ 38 w 86"/>
                  <a:gd name="T1" fmla="*/ 26 h 26"/>
                  <a:gd name="T2" fmla="*/ 24 w 86"/>
                  <a:gd name="T3" fmla="*/ 8 h 26"/>
                  <a:gd name="T4" fmla="*/ 0 w 86"/>
                  <a:gd name="T5" fmla="*/ 12 h 26"/>
                  <a:gd name="T6" fmla="*/ 0 w 86"/>
                  <a:gd name="T7" fmla="*/ 4 h 26"/>
                  <a:gd name="T8" fmla="*/ 26 w 86"/>
                  <a:gd name="T9" fmla="*/ 0 h 26"/>
                  <a:gd name="T10" fmla="*/ 40 w 86"/>
                  <a:gd name="T11" fmla="*/ 16 h 26"/>
                  <a:gd name="T12" fmla="*/ 64 w 86"/>
                  <a:gd name="T13" fmla="*/ 10 h 26"/>
                  <a:gd name="T14" fmla="*/ 86 w 86"/>
                  <a:gd name="T15" fmla="*/ 16 h 26"/>
                  <a:gd name="T16" fmla="*/ 84 w 86"/>
                  <a:gd name="T17" fmla="*/ 24 h 26"/>
                  <a:gd name="T18" fmla="*/ 64 w 86"/>
                  <a:gd name="T19" fmla="*/ 18 h 26"/>
                  <a:gd name="T20" fmla="*/ 38 w 8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26">
                    <a:moveTo>
                      <a:pt x="38" y="26"/>
                    </a:moveTo>
                    <a:lnTo>
                      <a:pt x="24" y="8"/>
                    </a:lnTo>
                    <a:lnTo>
                      <a:pt x="0" y="12"/>
                    </a:lnTo>
                    <a:lnTo>
                      <a:pt x="0" y="4"/>
                    </a:lnTo>
                    <a:lnTo>
                      <a:pt x="26" y="0"/>
                    </a:lnTo>
                    <a:lnTo>
                      <a:pt x="40" y="16"/>
                    </a:lnTo>
                    <a:lnTo>
                      <a:pt x="64" y="10"/>
                    </a:lnTo>
                    <a:lnTo>
                      <a:pt x="86" y="16"/>
                    </a:lnTo>
                    <a:lnTo>
                      <a:pt x="84" y="24"/>
                    </a:lnTo>
                    <a:lnTo>
                      <a:pt x="64" y="18"/>
                    </a:lnTo>
                    <a:lnTo>
                      <a:pt x="38" y="26"/>
                    </a:lnTo>
                    <a:close/>
                  </a:path>
                </a:pathLst>
              </a:custGeom>
              <a:solidFill>
                <a:srgbClr val="50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55" name="Freeform 7"/>
              <p:cNvSpPr>
                <a:spLocks/>
              </p:cNvSpPr>
              <p:nvPr/>
            </p:nvSpPr>
            <p:spPr bwMode="auto">
              <a:xfrm>
                <a:off x="2771775" y="3171825"/>
                <a:ext cx="15875" cy="19050"/>
              </a:xfrm>
              <a:custGeom>
                <a:avLst/>
                <a:gdLst>
                  <a:gd name="T0" fmla="*/ 8 w 10"/>
                  <a:gd name="T1" fmla="*/ 12 h 12"/>
                  <a:gd name="T2" fmla="*/ 0 w 10"/>
                  <a:gd name="T3" fmla="*/ 12 h 12"/>
                  <a:gd name="T4" fmla="*/ 2 w 10"/>
                  <a:gd name="T5" fmla="*/ 0 h 12"/>
                  <a:gd name="T6" fmla="*/ 10 w 10"/>
                  <a:gd name="T7" fmla="*/ 0 h 12"/>
                  <a:gd name="T8" fmla="*/ 8 w 10"/>
                  <a:gd name="T9" fmla="*/ 12 h 12"/>
                </a:gdLst>
                <a:ahLst/>
                <a:cxnLst>
                  <a:cxn ang="0">
                    <a:pos x="T0" y="T1"/>
                  </a:cxn>
                  <a:cxn ang="0">
                    <a:pos x="T2" y="T3"/>
                  </a:cxn>
                  <a:cxn ang="0">
                    <a:pos x="T4" y="T5"/>
                  </a:cxn>
                  <a:cxn ang="0">
                    <a:pos x="T6" y="T7"/>
                  </a:cxn>
                  <a:cxn ang="0">
                    <a:pos x="T8" y="T9"/>
                  </a:cxn>
                </a:cxnLst>
                <a:rect l="0" t="0" r="r" b="b"/>
                <a:pathLst>
                  <a:path w="10" h="12">
                    <a:moveTo>
                      <a:pt x="8" y="12"/>
                    </a:moveTo>
                    <a:lnTo>
                      <a:pt x="0" y="12"/>
                    </a:lnTo>
                    <a:lnTo>
                      <a:pt x="2" y="0"/>
                    </a:lnTo>
                    <a:lnTo>
                      <a:pt x="10" y="0"/>
                    </a:lnTo>
                    <a:lnTo>
                      <a:pt x="8" y="12"/>
                    </a:lnTo>
                    <a:close/>
                  </a:path>
                </a:pathLst>
              </a:custGeom>
              <a:solidFill>
                <a:srgbClr val="50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56" name="Freeform 8"/>
              <p:cNvSpPr>
                <a:spLocks noEditPoints="1"/>
              </p:cNvSpPr>
              <p:nvPr/>
            </p:nvSpPr>
            <p:spPr bwMode="auto">
              <a:xfrm>
                <a:off x="2609850" y="2711450"/>
                <a:ext cx="63500" cy="76200"/>
              </a:xfrm>
              <a:custGeom>
                <a:avLst/>
                <a:gdLst>
                  <a:gd name="T0" fmla="*/ 6 w 40"/>
                  <a:gd name="T1" fmla="*/ 48 h 48"/>
                  <a:gd name="T2" fmla="*/ 0 w 40"/>
                  <a:gd name="T3" fmla="*/ 42 h 48"/>
                  <a:gd name="T4" fmla="*/ 16 w 40"/>
                  <a:gd name="T5" fmla="*/ 26 h 48"/>
                  <a:gd name="T6" fmla="*/ 6 w 40"/>
                  <a:gd name="T7" fmla="*/ 4 h 48"/>
                  <a:gd name="T8" fmla="*/ 26 w 40"/>
                  <a:gd name="T9" fmla="*/ 0 h 48"/>
                  <a:gd name="T10" fmla="*/ 40 w 40"/>
                  <a:gd name="T11" fmla="*/ 20 h 48"/>
                  <a:gd name="T12" fmla="*/ 40 w 40"/>
                  <a:gd name="T13" fmla="*/ 42 h 48"/>
                  <a:gd name="T14" fmla="*/ 22 w 40"/>
                  <a:gd name="T15" fmla="*/ 32 h 48"/>
                  <a:gd name="T16" fmla="*/ 6 w 40"/>
                  <a:gd name="T17" fmla="*/ 48 h 48"/>
                  <a:gd name="T18" fmla="*/ 24 w 40"/>
                  <a:gd name="T19" fmla="*/ 24 h 48"/>
                  <a:gd name="T20" fmla="*/ 32 w 40"/>
                  <a:gd name="T21" fmla="*/ 28 h 48"/>
                  <a:gd name="T22" fmla="*/ 32 w 40"/>
                  <a:gd name="T23" fmla="*/ 24 h 48"/>
                  <a:gd name="T24" fmla="*/ 22 w 40"/>
                  <a:gd name="T25" fmla="*/ 8 h 48"/>
                  <a:gd name="T26" fmla="*/ 18 w 40"/>
                  <a:gd name="T27" fmla="*/ 10 h 48"/>
                  <a:gd name="T28" fmla="*/ 24 w 4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8">
                    <a:moveTo>
                      <a:pt x="6" y="48"/>
                    </a:moveTo>
                    <a:lnTo>
                      <a:pt x="0" y="42"/>
                    </a:lnTo>
                    <a:lnTo>
                      <a:pt x="16" y="26"/>
                    </a:lnTo>
                    <a:lnTo>
                      <a:pt x="6" y="4"/>
                    </a:lnTo>
                    <a:lnTo>
                      <a:pt x="26" y="0"/>
                    </a:lnTo>
                    <a:lnTo>
                      <a:pt x="40" y="20"/>
                    </a:lnTo>
                    <a:lnTo>
                      <a:pt x="40" y="42"/>
                    </a:lnTo>
                    <a:lnTo>
                      <a:pt x="22" y="32"/>
                    </a:lnTo>
                    <a:lnTo>
                      <a:pt x="6" y="48"/>
                    </a:lnTo>
                    <a:close/>
                    <a:moveTo>
                      <a:pt x="24" y="24"/>
                    </a:moveTo>
                    <a:lnTo>
                      <a:pt x="32" y="28"/>
                    </a:lnTo>
                    <a:lnTo>
                      <a:pt x="32" y="24"/>
                    </a:lnTo>
                    <a:lnTo>
                      <a:pt x="22" y="8"/>
                    </a:lnTo>
                    <a:lnTo>
                      <a:pt x="18" y="10"/>
                    </a:lnTo>
                    <a:lnTo>
                      <a:pt x="24" y="24"/>
                    </a:lnTo>
                    <a:close/>
                  </a:path>
                </a:pathLst>
              </a:custGeom>
              <a:solidFill>
                <a:srgbClr val="50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57" name="Freeform 9"/>
              <p:cNvSpPr>
                <a:spLocks/>
              </p:cNvSpPr>
              <p:nvPr/>
            </p:nvSpPr>
            <p:spPr bwMode="auto">
              <a:xfrm>
                <a:off x="2895600" y="3006725"/>
                <a:ext cx="95250" cy="120650"/>
              </a:xfrm>
              <a:custGeom>
                <a:avLst/>
                <a:gdLst>
                  <a:gd name="T0" fmla="*/ 14 w 60"/>
                  <a:gd name="T1" fmla="*/ 76 h 76"/>
                  <a:gd name="T2" fmla="*/ 0 w 60"/>
                  <a:gd name="T3" fmla="*/ 52 h 76"/>
                  <a:gd name="T4" fmla="*/ 22 w 60"/>
                  <a:gd name="T5" fmla="*/ 28 h 76"/>
                  <a:gd name="T6" fmla="*/ 46 w 60"/>
                  <a:gd name="T7" fmla="*/ 22 h 76"/>
                  <a:gd name="T8" fmla="*/ 32 w 60"/>
                  <a:gd name="T9" fmla="*/ 4 h 76"/>
                  <a:gd name="T10" fmla="*/ 38 w 60"/>
                  <a:gd name="T11" fmla="*/ 0 h 76"/>
                  <a:gd name="T12" fmla="*/ 60 w 60"/>
                  <a:gd name="T13" fmla="*/ 28 h 76"/>
                  <a:gd name="T14" fmla="*/ 26 w 60"/>
                  <a:gd name="T15" fmla="*/ 34 h 76"/>
                  <a:gd name="T16" fmla="*/ 10 w 60"/>
                  <a:gd name="T17" fmla="*/ 54 h 76"/>
                  <a:gd name="T18" fmla="*/ 20 w 60"/>
                  <a:gd name="T19" fmla="*/ 72 h 76"/>
                  <a:gd name="T20" fmla="*/ 14 w 60"/>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76">
                    <a:moveTo>
                      <a:pt x="14" y="76"/>
                    </a:moveTo>
                    <a:lnTo>
                      <a:pt x="0" y="52"/>
                    </a:lnTo>
                    <a:lnTo>
                      <a:pt x="22" y="28"/>
                    </a:lnTo>
                    <a:lnTo>
                      <a:pt x="46" y="22"/>
                    </a:lnTo>
                    <a:lnTo>
                      <a:pt x="32" y="4"/>
                    </a:lnTo>
                    <a:lnTo>
                      <a:pt x="38" y="0"/>
                    </a:lnTo>
                    <a:lnTo>
                      <a:pt x="60" y="28"/>
                    </a:lnTo>
                    <a:lnTo>
                      <a:pt x="26" y="34"/>
                    </a:lnTo>
                    <a:lnTo>
                      <a:pt x="10" y="54"/>
                    </a:lnTo>
                    <a:lnTo>
                      <a:pt x="20" y="72"/>
                    </a:lnTo>
                    <a:lnTo>
                      <a:pt x="14" y="76"/>
                    </a:lnTo>
                    <a:close/>
                  </a:path>
                </a:pathLst>
              </a:custGeom>
              <a:solidFill>
                <a:srgbClr val="815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58" name="Freeform 10"/>
              <p:cNvSpPr>
                <a:spLocks/>
              </p:cNvSpPr>
              <p:nvPr/>
            </p:nvSpPr>
            <p:spPr bwMode="auto">
              <a:xfrm>
                <a:off x="2787650" y="2946400"/>
                <a:ext cx="60325" cy="95250"/>
              </a:xfrm>
              <a:custGeom>
                <a:avLst/>
                <a:gdLst>
                  <a:gd name="T0" fmla="*/ 2 w 38"/>
                  <a:gd name="T1" fmla="*/ 60 h 60"/>
                  <a:gd name="T2" fmla="*/ 0 w 38"/>
                  <a:gd name="T3" fmla="*/ 52 h 60"/>
                  <a:gd name="T4" fmla="*/ 22 w 38"/>
                  <a:gd name="T5" fmla="*/ 44 h 60"/>
                  <a:gd name="T6" fmla="*/ 8 w 38"/>
                  <a:gd name="T7" fmla="*/ 16 h 60"/>
                  <a:gd name="T8" fmla="*/ 34 w 38"/>
                  <a:gd name="T9" fmla="*/ 0 h 60"/>
                  <a:gd name="T10" fmla="*/ 38 w 38"/>
                  <a:gd name="T11" fmla="*/ 6 h 60"/>
                  <a:gd name="T12" fmla="*/ 18 w 38"/>
                  <a:gd name="T13" fmla="*/ 20 h 60"/>
                  <a:gd name="T14" fmla="*/ 32 w 38"/>
                  <a:gd name="T15" fmla="*/ 48 h 60"/>
                  <a:gd name="T16" fmla="*/ 2 w 38"/>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0">
                    <a:moveTo>
                      <a:pt x="2" y="60"/>
                    </a:moveTo>
                    <a:lnTo>
                      <a:pt x="0" y="52"/>
                    </a:lnTo>
                    <a:lnTo>
                      <a:pt x="22" y="44"/>
                    </a:lnTo>
                    <a:lnTo>
                      <a:pt x="8" y="16"/>
                    </a:lnTo>
                    <a:lnTo>
                      <a:pt x="34" y="0"/>
                    </a:lnTo>
                    <a:lnTo>
                      <a:pt x="38" y="6"/>
                    </a:lnTo>
                    <a:lnTo>
                      <a:pt x="18" y="20"/>
                    </a:lnTo>
                    <a:lnTo>
                      <a:pt x="32" y="48"/>
                    </a:lnTo>
                    <a:lnTo>
                      <a:pt x="2" y="60"/>
                    </a:lnTo>
                    <a:close/>
                  </a:path>
                </a:pathLst>
              </a:custGeom>
              <a:solidFill>
                <a:srgbClr val="815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59" name="Freeform 11"/>
              <p:cNvSpPr>
                <a:spLocks/>
              </p:cNvSpPr>
              <p:nvPr/>
            </p:nvSpPr>
            <p:spPr bwMode="auto">
              <a:xfrm>
                <a:off x="2828925" y="2644775"/>
                <a:ext cx="38100" cy="79375"/>
              </a:xfrm>
              <a:custGeom>
                <a:avLst/>
                <a:gdLst>
                  <a:gd name="T0" fmla="*/ 0 w 24"/>
                  <a:gd name="T1" fmla="*/ 50 h 50"/>
                  <a:gd name="T2" fmla="*/ 0 w 24"/>
                  <a:gd name="T3" fmla="*/ 42 h 50"/>
                  <a:gd name="T4" fmla="*/ 12 w 24"/>
                  <a:gd name="T5" fmla="*/ 42 h 50"/>
                  <a:gd name="T6" fmla="*/ 2 w 24"/>
                  <a:gd name="T7" fmla="*/ 22 h 50"/>
                  <a:gd name="T8" fmla="*/ 10 w 24"/>
                  <a:gd name="T9" fmla="*/ 0 h 50"/>
                  <a:gd name="T10" fmla="*/ 18 w 24"/>
                  <a:gd name="T11" fmla="*/ 2 h 50"/>
                  <a:gd name="T12" fmla="*/ 10 w 24"/>
                  <a:gd name="T13" fmla="*/ 22 h 50"/>
                  <a:gd name="T14" fmla="*/ 24 w 24"/>
                  <a:gd name="T15" fmla="*/ 48 h 50"/>
                  <a:gd name="T16" fmla="*/ 0 w 24"/>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0">
                    <a:moveTo>
                      <a:pt x="0" y="50"/>
                    </a:moveTo>
                    <a:lnTo>
                      <a:pt x="0" y="42"/>
                    </a:lnTo>
                    <a:lnTo>
                      <a:pt x="12" y="42"/>
                    </a:lnTo>
                    <a:lnTo>
                      <a:pt x="2" y="22"/>
                    </a:lnTo>
                    <a:lnTo>
                      <a:pt x="10" y="0"/>
                    </a:lnTo>
                    <a:lnTo>
                      <a:pt x="18" y="2"/>
                    </a:lnTo>
                    <a:lnTo>
                      <a:pt x="10" y="22"/>
                    </a:lnTo>
                    <a:lnTo>
                      <a:pt x="24" y="48"/>
                    </a:lnTo>
                    <a:lnTo>
                      <a:pt x="0" y="50"/>
                    </a:lnTo>
                    <a:close/>
                  </a:path>
                </a:pathLst>
              </a:custGeom>
              <a:solidFill>
                <a:srgbClr val="815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60" name="Freeform 12"/>
              <p:cNvSpPr>
                <a:spLocks/>
              </p:cNvSpPr>
              <p:nvPr/>
            </p:nvSpPr>
            <p:spPr bwMode="auto">
              <a:xfrm>
                <a:off x="2971800" y="2673350"/>
                <a:ext cx="31750" cy="85725"/>
              </a:xfrm>
              <a:custGeom>
                <a:avLst/>
                <a:gdLst>
                  <a:gd name="T0" fmla="*/ 12 w 20"/>
                  <a:gd name="T1" fmla="*/ 54 h 54"/>
                  <a:gd name="T2" fmla="*/ 10 w 20"/>
                  <a:gd name="T3" fmla="*/ 20 h 54"/>
                  <a:gd name="T4" fmla="*/ 0 w 20"/>
                  <a:gd name="T5" fmla="*/ 10 h 54"/>
                  <a:gd name="T6" fmla="*/ 2 w 20"/>
                  <a:gd name="T7" fmla="*/ 0 h 54"/>
                  <a:gd name="T8" fmla="*/ 10 w 20"/>
                  <a:gd name="T9" fmla="*/ 2 h 54"/>
                  <a:gd name="T10" fmla="*/ 8 w 20"/>
                  <a:gd name="T11" fmla="*/ 6 h 54"/>
                  <a:gd name="T12" fmla="*/ 18 w 20"/>
                  <a:gd name="T13" fmla="*/ 18 h 54"/>
                  <a:gd name="T14" fmla="*/ 20 w 20"/>
                  <a:gd name="T15" fmla="*/ 54 h 54"/>
                  <a:gd name="T16" fmla="*/ 12 w 20"/>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4">
                    <a:moveTo>
                      <a:pt x="12" y="54"/>
                    </a:moveTo>
                    <a:lnTo>
                      <a:pt x="10" y="20"/>
                    </a:lnTo>
                    <a:lnTo>
                      <a:pt x="0" y="10"/>
                    </a:lnTo>
                    <a:lnTo>
                      <a:pt x="2" y="0"/>
                    </a:lnTo>
                    <a:lnTo>
                      <a:pt x="10" y="2"/>
                    </a:lnTo>
                    <a:lnTo>
                      <a:pt x="8" y="6"/>
                    </a:lnTo>
                    <a:lnTo>
                      <a:pt x="18" y="18"/>
                    </a:lnTo>
                    <a:lnTo>
                      <a:pt x="20" y="54"/>
                    </a:lnTo>
                    <a:lnTo>
                      <a:pt x="12" y="54"/>
                    </a:lnTo>
                    <a:close/>
                  </a:path>
                </a:pathLst>
              </a:custGeom>
              <a:solidFill>
                <a:srgbClr val="815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61" name="Freeform 13"/>
              <p:cNvSpPr>
                <a:spLocks/>
              </p:cNvSpPr>
              <p:nvPr/>
            </p:nvSpPr>
            <p:spPr bwMode="auto">
              <a:xfrm>
                <a:off x="3108325" y="2717800"/>
                <a:ext cx="69850" cy="66675"/>
              </a:xfrm>
              <a:custGeom>
                <a:avLst/>
                <a:gdLst>
                  <a:gd name="T0" fmla="*/ 40 w 44"/>
                  <a:gd name="T1" fmla="*/ 42 h 42"/>
                  <a:gd name="T2" fmla="*/ 20 w 44"/>
                  <a:gd name="T3" fmla="*/ 38 h 42"/>
                  <a:gd name="T4" fmla="*/ 16 w 44"/>
                  <a:gd name="T5" fmla="*/ 8 h 42"/>
                  <a:gd name="T6" fmla="*/ 0 w 44"/>
                  <a:gd name="T7" fmla="*/ 8 h 42"/>
                  <a:gd name="T8" fmla="*/ 0 w 44"/>
                  <a:gd name="T9" fmla="*/ 0 h 42"/>
                  <a:gd name="T10" fmla="*/ 22 w 44"/>
                  <a:gd name="T11" fmla="*/ 0 h 42"/>
                  <a:gd name="T12" fmla="*/ 26 w 44"/>
                  <a:gd name="T13" fmla="*/ 32 h 42"/>
                  <a:gd name="T14" fmla="*/ 34 w 44"/>
                  <a:gd name="T15" fmla="*/ 32 h 42"/>
                  <a:gd name="T16" fmla="*/ 36 w 44"/>
                  <a:gd name="T17" fmla="*/ 28 h 42"/>
                  <a:gd name="T18" fmla="*/ 44 w 44"/>
                  <a:gd name="T19" fmla="*/ 30 h 42"/>
                  <a:gd name="T20" fmla="*/ 40 w 44"/>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2">
                    <a:moveTo>
                      <a:pt x="40" y="42"/>
                    </a:moveTo>
                    <a:lnTo>
                      <a:pt x="20" y="38"/>
                    </a:lnTo>
                    <a:lnTo>
                      <a:pt x="16" y="8"/>
                    </a:lnTo>
                    <a:lnTo>
                      <a:pt x="0" y="8"/>
                    </a:lnTo>
                    <a:lnTo>
                      <a:pt x="0" y="0"/>
                    </a:lnTo>
                    <a:lnTo>
                      <a:pt x="22" y="0"/>
                    </a:lnTo>
                    <a:lnTo>
                      <a:pt x="26" y="32"/>
                    </a:lnTo>
                    <a:lnTo>
                      <a:pt x="34" y="32"/>
                    </a:lnTo>
                    <a:lnTo>
                      <a:pt x="36" y="28"/>
                    </a:lnTo>
                    <a:lnTo>
                      <a:pt x="44" y="30"/>
                    </a:lnTo>
                    <a:lnTo>
                      <a:pt x="40" y="42"/>
                    </a:lnTo>
                    <a:close/>
                  </a:path>
                </a:pathLst>
              </a:custGeom>
              <a:solidFill>
                <a:srgbClr val="50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62" name="Freeform 14"/>
              <p:cNvSpPr>
                <a:spLocks/>
              </p:cNvSpPr>
              <p:nvPr/>
            </p:nvSpPr>
            <p:spPr bwMode="auto">
              <a:xfrm>
                <a:off x="3270250" y="2835275"/>
                <a:ext cx="25400" cy="88900"/>
              </a:xfrm>
              <a:custGeom>
                <a:avLst/>
                <a:gdLst>
                  <a:gd name="T0" fmla="*/ 12 w 16"/>
                  <a:gd name="T1" fmla="*/ 56 h 56"/>
                  <a:gd name="T2" fmla="*/ 4 w 16"/>
                  <a:gd name="T3" fmla="*/ 56 h 56"/>
                  <a:gd name="T4" fmla="*/ 8 w 16"/>
                  <a:gd name="T5" fmla="*/ 40 h 56"/>
                  <a:gd name="T6" fmla="*/ 2 w 16"/>
                  <a:gd name="T7" fmla="*/ 30 h 56"/>
                  <a:gd name="T8" fmla="*/ 0 w 16"/>
                  <a:gd name="T9" fmla="*/ 0 h 56"/>
                  <a:gd name="T10" fmla="*/ 8 w 16"/>
                  <a:gd name="T11" fmla="*/ 0 h 56"/>
                  <a:gd name="T12" fmla="*/ 10 w 16"/>
                  <a:gd name="T13" fmla="*/ 28 h 56"/>
                  <a:gd name="T14" fmla="*/ 16 w 16"/>
                  <a:gd name="T15" fmla="*/ 38 h 56"/>
                  <a:gd name="T16" fmla="*/ 12 w 1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6">
                    <a:moveTo>
                      <a:pt x="12" y="56"/>
                    </a:moveTo>
                    <a:lnTo>
                      <a:pt x="4" y="56"/>
                    </a:lnTo>
                    <a:lnTo>
                      <a:pt x="8" y="40"/>
                    </a:lnTo>
                    <a:lnTo>
                      <a:pt x="2" y="30"/>
                    </a:lnTo>
                    <a:lnTo>
                      <a:pt x="0" y="0"/>
                    </a:lnTo>
                    <a:lnTo>
                      <a:pt x="8" y="0"/>
                    </a:lnTo>
                    <a:lnTo>
                      <a:pt x="10" y="28"/>
                    </a:lnTo>
                    <a:lnTo>
                      <a:pt x="16" y="38"/>
                    </a:lnTo>
                    <a:lnTo>
                      <a:pt x="12" y="56"/>
                    </a:lnTo>
                    <a:close/>
                  </a:path>
                </a:pathLst>
              </a:custGeom>
              <a:solidFill>
                <a:srgbClr val="50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63" name="Freeform 15"/>
              <p:cNvSpPr>
                <a:spLocks/>
              </p:cNvSpPr>
              <p:nvPr/>
            </p:nvSpPr>
            <p:spPr bwMode="auto">
              <a:xfrm>
                <a:off x="3248025" y="2873375"/>
                <a:ext cx="31750" cy="47625"/>
              </a:xfrm>
              <a:custGeom>
                <a:avLst/>
                <a:gdLst>
                  <a:gd name="T0" fmla="*/ 8 w 20"/>
                  <a:gd name="T1" fmla="*/ 30 h 30"/>
                  <a:gd name="T2" fmla="*/ 0 w 20"/>
                  <a:gd name="T3" fmla="*/ 30 h 30"/>
                  <a:gd name="T4" fmla="*/ 2 w 20"/>
                  <a:gd name="T5" fmla="*/ 8 h 30"/>
                  <a:gd name="T6" fmla="*/ 16 w 20"/>
                  <a:gd name="T7" fmla="*/ 0 h 30"/>
                  <a:gd name="T8" fmla="*/ 20 w 20"/>
                  <a:gd name="T9" fmla="*/ 6 h 30"/>
                  <a:gd name="T10" fmla="*/ 10 w 20"/>
                  <a:gd name="T11" fmla="*/ 12 h 30"/>
                  <a:gd name="T12" fmla="*/ 8 w 2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0" h="30">
                    <a:moveTo>
                      <a:pt x="8" y="30"/>
                    </a:moveTo>
                    <a:lnTo>
                      <a:pt x="0" y="30"/>
                    </a:lnTo>
                    <a:lnTo>
                      <a:pt x="2" y="8"/>
                    </a:lnTo>
                    <a:lnTo>
                      <a:pt x="16" y="0"/>
                    </a:lnTo>
                    <a:lnTo>
                      <a:pt x="20" y="6"/>
                    </a:lnTo>
                    <a:lnTo>
                      <a:pt x="10" y="12"/>
                    </a:lnTo>
                    <a:lnTo>
                      <a:pt x="8" y="30"/>
                    </a:lnTo>
                    <a:close/>
                  </a:path>
                </a:pathLst>
              </a:custGeom>
              <a:solidFill>
                <a:srgbClr val="50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64" name="Freeform 16"/>
              <p:cNvSpPr>
                <a:spLocks/>
              </p:cNvSpPr>
              <p:nvPr/>
            </p:nvSpPr>
            <p:spPr bwMode="auto">
              <a:xfrm>
                <a:off x="3101975" y="2590800"/>
                <a:ext cx="66675" cy="41275"/>
              </a:xfrm>
              <a:custGeom>
                <a:avLst/>
                <a:gdLst>
                  <a:gd name="T0" fmla="*/ 34 w 42"/>
                  <a:gd name="T1" fmla="*/ 26 h 26"/>
                  <a:gd name="T2" fmla="*/ 30 w 42"/>
                  <a:gd name="T3" fmla="*/ 10 h 26"/>
                  <a:gd name="T4" fmla="*/ 0 w 42"/>
                  <a:gd name="T5" fmla="*/ 8 h 26"/>
                  <a:gd name="T6" fmla="*/ 0 w 42"/>
                  <a:gd name="T7" fmla="*/ 0 h 26"/>
                  <a:gd name="T8" fmla="*/ 36 w 42"/>
                  <a:gd name="T9" fmla="*/ 2 h 26"/>
                  <a:gd name="T10" fmla="*/ 42 w 42"/>
                  <a:gd name="T11" fmla="*/ 24 h 26"/>
                  <a:gd name="T12" fmla="*/ 34 w 4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2" h="26">
                    <a:moveTo>
                      <a:pt x="34" y="26"/>
                    </a:moveTo>
                    <a:lnTo>
                      <a:pt x="30" y="10"/>
                    </a:lnTo>
                    <a:lnTo>
                      <a:pt x="0" y="8"/>
                    </a:lnTo>
                    <a:lnTo>
                      <a:pt x="0" y="0"/>
                    </a:lnTo>
                    <a:lnTo>
                      <a:pt x="36" y="2"/>
                    </a:lnTo>
                    <a:lnTo>
                      <a:pt x="42" y="24"/>
                    </a:lnTo>
                    <a:lnTo>
                      <a:pt x="34" y="26"/>
                    </a:lnTo>
                    <a:close/>
                  </a:path>
                </a:pathLst>
              </a:custGeom>
              <a:solidFill>
                <a:srgbClr val="50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65" name="Freeform 17"/>
              <p:cNvSpPr>
                <a:spLocks/>
              </p:cNvSpPr>
              <p:nvPr/>
            </p:nvSpPr>
            <p:spPr bwMode="auto">
              <a:xfrm>
                <a:off x="3149600" y="2549525"/>
                <a:ext cx="107950" cy="53975"/>
              </a:xfrm>
              <a:custGeom>
                <a:avLst/>
                <a:gdLst>
                  <a:gd name="T0" fmla="*/ 6 w 68"/>
                  <a:gd name="T1" fmla="*/ 34 h 34"/>
                  <a:gd name="T2" fmla="*/ 0 w 68"/>
                  <a:gd name="T3" fmla="*/ 30 h 34"/>
                  <a:gd name="T4" fmla="*/ 16 w 68"/>
                  <a:gd name="T5" fmla="*/ 4 h 34"/>
                  <a:gd name="T6" fmla="*/ 44 w 68"/>
                  <a:gd name="T7" fmla="*/ 14 h 34"/>
                  <a:gd name="T8" fmla="*/ 62 w 68"/>
                  <a:gd name="T9" fmla="*/ 0 h 34"/>
                  <a:gd name="T10" fmla="*/ 68 w 68"/>
                  <a:gd name="T11" fmla="*/ 8 h 34"/>
                  <a:gd name="T12" fmla="*/ 44 w 68"/>
                  <a:gd name="T13" fmla="*/ 24 h 34"/>
                  <a:gd name="T14" fmla="*/ 20 w 68"/>
                  <a:gd name="T15" fmla="*/ 14 h 34"/>
                  <a:gd name="T16" fmla="*/ 6 w 68"/>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4">
                    <a:moveTo>
                      <a:pt x="6" y="34"/>
                    </a:moveTo>
                    <a:lnTo>
                      <a:pt x="0" y="30"/>
                    </a:lnTo>
                    <a:lnTo>
                      <a:pt x="16" y="4"/>
                    </a:lnTo>
                    <a:lnTo>
                      <a:pt x="44" y="14"/>
                    </a:lnTo>
                    <a:lnTo>
                      <a:pt x="62" y="0"/>
                    </a:lnTo>
                    <a:lnTo>
                      <a:pt x="68" y="8"/>
                    </a:lnTo>
                    <a:lnTo>
                      <a:pt x="44" y="24"/>
                    </a:lnTo>
                    <a:lnTo>
                      <a:pt x="20" y="14"/>
                    </a:lnTo>
                    <a:lnTo>
                      <a:pt x="6" y="34"/>
                    </a:lnTo>
                    <a:close/>
                  </a:path>
                </a:pathLst>
              </a:custGeom>
              <a:solidFill>
                <a:srgbClr val="50050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66" name="Freeform 18"/>
              <p:cNvSpPr>
                <a:spLocks/>
              </p:cNvSpPr>
              <p:nvPr/>
            </p:nvSpPr>
            <p:spPr bwMode="auto">
              <a:xfrm>
                <a:off x="2876550" y="2879725"/>
                <a:ext cx="146050" cy="69850"/>
              </a:xfrm>
              <a:custGeom>
                <a:avLst/>
                <a:gdLst>
                  <a:gd name="T0" fmla="*/ 6 w 92"/>
                  <a:gd name="T1" fmla="*/ 44 h 44"/>
                  <a:gd name="T2" fmla="*/ 0 w 92"/>
                  <a:gd name="T3" fmla="*/ 38 h 44"/>
                  <a:gd name="T4" fmla="*/ 26 w 92"/>
                  <a:gd name="T5" fmla="*/ 14 h 44"/>
                  <a:gd name="T6" fmla="*/ 54 w 92"/>
                  <a:gd name="T7" fmla="*/ 28 h 44"/>
                  <a:gd name="T8" fmla="*/ 72 w 92"/>
                  <a:gd name="T9" fmla="*/ 8 h 44"/>
                  <a:gd name="T10" fmla="*/ 90 w 92"/>
                  <a:gd name="T11" fmla="*/ 0 h 44"/>
                  <a:gd name="T12" fmla="*/ 92 w 92"/>
                  <a:gd name="T13" fmla="*/ 8 h 44"/>
                  <a:gd name="T14" fmla="*/ 78 w 92"/>
                  <a:gd name="T15" fmla="*/ 14 h 44"/>
                  <a:gd name="T16" fmla="*/ 56 w 92"/>
                  <a:gd name="T17" fmla="*/ 40 h 44"/>
                  <a:gd name="T18" fmla="*/ 28 w 92"/>
                  <a:gd name="T19" fmla="*/ 24 h 44"/>
                  <a:gd name="T20" fmla="*/ 6 w 9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44">
                    <a:moveTo>
                      <a:pt x="6" y="44"/>
                    </a:moveTo>
                    <a:lnTo>
                      <a:pt x="0" y="38"/>
                    </a:lnTo>
                    <a:lnTo>
                      <a:pt x="26" y="14"/>
                    </a:lnTo>
                    <a:lnTo>
                      <a:pt x="54" y="28"/>
                    </a:lnTo>
                    <a:lnTo>
                      <a:pt x="72" y="8"/>
                    </a:lnTo>
                    <a:lnTo>
                      <a:pt x="90" y="0"/>
                    </a:lnTo>
                    <a:lnTo>
                      <a:pt x="92" y="8"/>
                    </a:lnTo>
                    <a:lnTo>
                      <a:pt x="78" y="14"/>
                    </a:lnTo>
                    <a:lnTo>
                      <a:pt x="56" y="40"/>
                    </a:lnTo>
                    <a:lnTo>
                      <a:pt x="28" y="24"/>
                    </a:lnTo>
                    <a:lnTo>
                      <a:pt x="6" y="44"/>
                    </a:lnTo>
                    <a:close/>
                  </a:path>
                </a:pathLst>
              </a:custGeom>
              <a:solidFill>
                <a:srgbClr val="C6CD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grpSp>
          <p:nvGrpSpPr>
            <p:cNvPr id="273" name="Group 272"/>
            <p:cNvGrpSpPr/>
            <p:nvPr/>
          </p:nvGrpSpPr>
          <p:grpSpPr>
            <a:xfrm>
              <a:off x="1933575" y="2428875"/>
              <a:ext cx="2105025" cy="847725"/>
              <a:chOff x="1933575" y="2428875"/>
              <a:chExt cx="2105025" cy="847725"/>
            </a:xfrm>
          </p:grpSpPr>
          <p:grpSp>
            <p:nvGrpSpPr>
              <p:cNvPr id="274" name="Group 273"/>
              <p:cNvGrpSpPr/>
              <p:nvPr/>
            </p:nvGrpSpPr>
            <p:grpSpPr>
              <a:xfrm>
                <a:off x="3603625" y="2717800"/>
                <a:ext cx="355600" cy="288925"/>
                <a:chOff x="3603625" y="2717800"/>
                <a:chExt cx="355600" cy="288925"/>
              </a:xfrm>
            </p:grpSpPr>
            <p:sp>
              <p:nvSpPr>
                <p:cNvPr id="352" name="Freeform 27"/>
                <p:cNvSpPr>
                  <a:spLocks/>
                </p:cNvSpPr>
                <p:nvPr/>
              </p:nvSpPr>
              <p:spPr bwMode="auto">
                <a:xfrm>
                  <a:off x="3708400" y="2717800"/>
                  <a:ext cx="250825" cy="225425"/>
                </a:xfrm>
                <a:custGeom>
                  <a:avLst/>
                  <a:gdLst>
                    <a:gd name="T0" fmla="*/ 46 w 79"/>
                    <a:gd name="T1" fmla="*/ 71 h 71"/>
                    <a:gd name="T2" fmla="*/ 36 w 79"/>
                    <a:gd name="T3" fmla="*/ 69 h 71"/>
                    <a:gd name="T4" fmla="*/ 0 w 79"/>
                    <a:gd name="T5" fmla="*/ 56 h 71"/>
                    <a:gd name="T6" fmla="*/ 1 w 79"/>
                    <a:gd name="T7" fmla="*/ 52 h 71"/>
                    <a:gd name="T8" fmla="*/ 37 w 79"/>
                    <a:gd name="T9" fmla="*/ 65 h 71"/>
                    <a:gd name="T10" fmla="*/ 51 w 79"/>
                    <a:gd name="T11" fmla="*/ 65 h 71"/>
                    <a:gd name="T12" fmla="*/ 50 w 79"/>
                    <a:gd name="T13" fmla="*/ 57 h 71"/>
                    <a:gd name="T14" fmla="*/ 45 w 79"/>
                    <a:gd name="T15" fmla="*/ 35 h 71"/>
                    <a:gd name="T16" fmla="*/ 49 w 79"/>
                    <a:gd name="T17" fmla="*/ 31 h 71"/>
                    <a:gd name="T18" fmla="*/ 58 w 79"/>
                    <a:gd name="T19" fmla="*/ 30 h 71"/>
                    <a:gd name="T20" fmla="*/ 74 w 79"/>
                    <a:gd name="T21" fmla="*/ 26 h 71"/>
                    <a:gd name="T22" fmla="*/ 70 w 79"/>
                    <a:gd name="T23" fmla="*/ 16 h 71"/>
                    <a:gd name="T24" fmla="*/ 59 w 79"/>
                    <a:gd name="T25" fmla="*/ 5 h 71"/>
                    <a:gd name="T26" fmla="*/ 50 w 79"/>
                    <a:gd name="T27" fmla="*/ 10 h 71"/>
                    <a:gd name="T28" fmla="*/ 47 w 79"/>
                    <a:gd name="T29" fmla="*/ 7 h 71"/>
                    <a:gd name="T30" fmla="*/ 60 w 79"/>
                    <a:gd name="T31" fmla="*/ 1 h 71"/>
                    <a:gd name="T32" fmla="*/ 74 w 79"/>
                    <a:gd name="T33" fmla="*/ 14 h 71"/>
                    <a:gd name="T34" fmla="*/ 78 w 79"/>
                    <a:gd name="T35" fmla="*/ 27 h 71"/>
                    <a:gd name="T36" fmla="*/ 58 w 79"/>
                    <a:gd name="T37" fmla="*/ 34 h 71"/>
                    <a:gd name="T38" fmla="*/ 50 w 79"/>
                    <a:gd name="T39" fmla="*/ 35 h 71"/>
                    <a:gd name="T40" fmla="*/ 49 w 79"/>
                    <a:gd name="T41" fmla="*/ 36 h 71"/>
                    <a:gd name="T42" fmla="*/ 54 w 79"/>
                    <a:gd name="T43" fmla="*/ 56 h 71"/>
                    <a:gd name="T44" fmla="*/ 54 w 79"/>
                    <a:gd name="T45" fmla="*/ 68 h 71"/>
                    <a:gd name="T46" fmla="*/ 46 w 79"/>
                    <a:gd name="T4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71">
                      <a:moveTo>
                        <a:pt x="46" y="71"/>
                      </a:moveTo>
                      <a:cubicBezTo>
                        <a:pt x="43" y="71"/>
                        <a:pt x="40" y="70"/>
                        <a:pt x="36" y="69"/>
                      </a:cubicBezTo>
                      <a:cubicBezTo>
                        <a:pt x="25" y="67"/>
                        <a:pt x="1" y="57"/>
                        <a:pt x="0" y="56"/>
                      </a:cubicBezTo>
                      <a:cubicBezTo>
                        <a:pt x="1" y="52"/>
                        <a:pt x="1" y="52"/>
                        <a:pt x="1" y="52"/>
                      </a:cubicBezTo>
                      <a:cubicBezTo>
                        <a:pt x="2" y="53"/>
                        <a:pt x="26" y="63"/>
                        <a:pt x="37" y="65"/>
                      </a:cubicBezTo>
                      <a:cubicBezTo>
                        <a:pt x="47" y="68"/>
                        <a:pt x="50" y="66"/>
                        <a:pt x="51" y="65"/>
                      </a:cubicBezTo>
                      <a:cubicBezTo>
                        <a:pt x="52" y="63"/>
                        <a:pt x="51" y="60"/>
                        <a:pt x="50" y="57"/>
                      </a:cubicBezTo>
                      <a:cubicBezTo>
                        <a:pt x="45" y="46"/>
                        <a:pt x="43" y="39"/>
                        <a:pt x="45" y="35"/>
                      </a:cubicBezTo>
                      <a:cubicBezTo>
                        <a:pt x="46" y="33"/>
                        <a:pt x="47" y="32"/>
                        <a:pt x="49" y="31"/>
                      </a:cubicBezTo>
                      <a:cubicBezTo>
                        <a:pt x="51" y="30"/>
                        <a:pt x="54" y="30"/>
                        <a:pt x="58" y="30"/>
                      </a:cubicBezTo>
                      <a:cubicBezTo>
                        <a:pt x="64" y="30"/>
                        <a:pt x="73" y="29"/>
                        <a:pt x="74" y="26"/>
                      </a:cubicBezTo>
                      <a:cubicBezTo>
                        <a:pt x="74" y="24"/>
                        <a:pt x="73" y="20"/>
                        <a:pt x="70" y="16"/>
                      </a:cubicBezTo>
                      <a:cubicBezTo>
                        <a:pt x="67" y="10"/>
                        <a:pt x="62" y="6"/>
                        <a:pt x="59" y="5"/>
                      </a:cubicBezTo>
                      <a:cubicBezTo>
                        <a:pt x="54" y="4"/>
                        <a:pt x="50" y="10"/>
                        <a:pt x="50" y="10"/>
                      </a:cubicBezTo>
                      <a:cubicBezTo>
                        <a:pt x="47" y="7"/>
                        <a:pt x="47" y="7"/>
                        <a:pt x="47" y="7"/>
                      </a:cubicBezTo>
                      <a:cubicBezTo>
                        <a:pt x="47" y="7"/>
                        <a:pt x="53" y="0"/>
                        <a:pt x="60" y="1"/>
                      </a:cubicBezTo>
                      <a:cubicBezTo>
                        <a:pt x="65" y="2"/>
                        <a:pt x="70" y="8"/>
                        <a:pt x="74" y="14"/>
                      </a:cubicBezTo>
                      <a:cubicBezTo>
                        <a:pt x="76" y="17"/>
                        <a:pt x="79" y="23"/>
                        <a:pt x="78" y="27"/>
                      </a:cubicBezTo>
                      <a:cubicBezTo>
                        <a:pt x="76" y="33"/>
                        <a:pt x="67" y="34"/>
                        <a:pt x="58" y="34"/>
                      </a:cubicBezTo>
                      <a:cubicBezTo>
                        <a:pt x="55" y="34"/>
                        <a:pt x="52" y="34"/>
                        <a:pt x="50" y="35"/>
                      </a:cubicBezTo>
                      <a:cubicBezTo>
                        <a:pt x="49" y="35"/>
                        <a:pt x="49" y="36"/>
                        <a:pt x="49" y="36"/>
                      </a:cubicBezTo>
                      <a:cubicBezTo>
                        <a:pt x="47" y="39"/>
                        <a:pt x="50" y="47"/>
                        <a:pt x="54" y="56"/>
                      </a:cubicBezTo>
                      <a:cubicBezTo>
                        <a:pt x="56" y="61"/>
                        <a:pt x="56" y="65"/>
                        <a:pt x="54" y="68"/>
                      </a:cubicBezTo>
                      <a:cubicBezTo>
                        <a:pt x="52" y="70"/>
                        <a:pt x="49" y="71"/>
                        <a:pt x="46" y="71"/>
                      </a:cubicBezTo>
                      <a:close/>
                    </a:path>
                  </a:pathLst>
                </a:custGeom>
                <a:solidFill>
                  <a:srgbClr val="0068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53" name="Freeform 28"/>
                <p:cNvSpPr>
                  <a:spLocks/>
                </p:cNvSpPr>
                <p:nvPr/>
              </p:nvSpPr>
              <p:spPr bwMode="auto">
                <a:xfrm>
                  <a:off x="3603625" y="2905125"/>
                  <a:ext cx="85725" cy="101600"/>
                </a:xfrm>
                <a:custGeom>
                  <a:avLst/>
                  <a:gdLst>
                    <a:gd name="T0" fmla="*/ 13 w 27"/>
                    <a:gd name="T1" fmla="*/ 27 h 32"/>
                    <a:gd name="T2" fmla="*/ 19 w 27"/>
                    <a:gd name="T3" fmla="*/ 18 h 32"/>
                    <a:gd name="T4" fmla="*/ 27 w 27"/>
                    <a:gd name="T5" fmla="*/ 0 h 32"/>
                    <a:gd name="T6" fmla="*/ 23 w 27"/>
                    <a:gd name="T7" fmla="*/ 0 h 32"/>
                    <a:gd name="T8" fmla="*/ 9 w 27"/>
                    <a:gd name="T9" fmla="*/ 23 h 32"/>
                    <a:gd name="T10" fmla="*/ 0 w 27"/>
                    <a:gd name="T11" fmla="*/ 32 h 32"/>
                    <a:gd name="T12" fmla="*/ 13 w 27"/>
                    <a:gd name="T13" fmla="*/ 27 h 32"/>
                  </a:gdLst>
                  <a:ahLst/>
                  <a:cxnLst>
                    <a:cxn ang="0">
                      <a:pos x="T0" y="T1"/>
                    </a:cxn>
                    <a:cxn ang="0">
                      <a:pos x="T2" y="T3"/>
                    </a:cxn>
                    <a:cxn ang="0">
                      <a:pos x="T4" y="T5"/>
                    </a:cxn>
                    <a:cxn ang="0">
                      <a:pos x="T6" y="T7"/>
                    </a:cxn>
                    <a:cxn ang="0">
                      <a:pos x="T8" y="T9"/>
                    </a:cxn>
                    <a:cxn ang="0">
                      <a:pos x="T10" y="T11"/>
                    </a:cxn>
                    <a:cxn ang="0">
                      <a:pos x="T12" y="T13"/>
                    </a:cxn>
                  </a:cxnLst>
                  <a:rect l="0" t="0" r="r" b="b"/>
                  <a:pathLst>
                    <a:path w="27" h="32">
                      <a:moveTo>
                        <a:pt x="13" y="27"/>
                      </a:moveTo>
                      <a:cubicBezTo>
                        <a:pt x="13" y="27"/>
                        <a:pt x="14" y="27"/>
                        <a:pt x="19" y="18"/>
                      </a:cubicBezTo>
                      <a:cubicBezTo>
                        <a:pt x="24" y="8"/>
                        <a:pt x="27" y="0"/>
                        <a:pt x="27" y="0"/>
                      </a:cubicBezTo>
                      <a:cubicBezTo>
                        <a:pt x="23" y="0"/>
                        <a:pt x="23" y="0"/>
                        <a:pt x="23" y="0"/>
                      </a:cubicBezTo>
                      <a:cubicBezTo>
                        <a:pt x="23" y="0"/>
                        <a:pt x="14" y="18"/>
                        <a:pt x="9" y="23"/>
                      </a:cubicBezTo>
                      <a:cubicBezTo>
                        <a:pt x="5" y="28"/>
                        <a:pt x="0" y="32"/>
                        <a:pt x="0" y="32"/>
                      </a:cubicBezTo>
                      <a:lnTo>
                        <a:pt x="13" y="27"/>
                      </a:lnTo>
                      <a:close/>
                    </a:path>
                  </a:pathLst>
                </a:custGeom>
                <a:solidFill>
                  <a:srgbClr val="0068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grpSp>
            <p:nvGrpSpPr>
              <p:cNvPr id="275" name="Group 274"/>
              <p:cNvGrpSpPr/>
              <p:nvPr/>
            </p:nvGrpSpPr>
            <p:grpSpPr>
              <a:xfrm>
                <a:off x="3578225" y="2689225"/>
                <a:ext cx="161925" cy="234950"/>
                <a:chOff x="3578225" y="2689225"/>
                <a:chExt cx="161925" cy="234950"/>
              </a:xfrm>
            </p:grpSpPr>
            <p:sp>
              <p:nvSpPr>
                <p:cNvPr id="345" name="Oval 8"/>
                <p:cNvSpPr>
                  <a:spLocks noChangeArrowheads="1"/>
                </p:cNvSpPr>
                <p:nvPr/>
              </p:nvSpPr>
              <p:spPr bwMode="auto">
                <a:xfrm>
                  <a:off x="3654425" y="2689225"/>
                  <a:ext cx="73025" cy="73025"/>
                </a:xfrm>
                <a:prstGeom prst="ellipse">
                  <a:avLst/>
                </a:prstGeom>
                <a:gradFill>
                  <a:gsLst>
                    <a:gs pos="0">
                      <a:srgbClr val="180A24"/>
                    </a:gs>
                    <a:gs pos="100000">
                      <a:schemeClr val="tx1">
                        <a:lumMod val="65000"/>
                        <a:lumOff val="35000"/>
                      </a:schemeClr>
                    </a:gs>
                  </a:gsLst>
                  <a:lin ang="13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46" name="Oval 9"/>
                <p:cNvSpPr>
                  <a:spLocks noChangeArrowheads="1"/>
                </p:cNvSpPr>
                <p:nvPr/>
              </p:nvSpPr>
              <p:spPr bwMode="auto">
                <a:xfrm>
                  <a:off x="3578225" y="2695575"/>
                  <a:ext cx="76200" cy="76200"/>
                </a:xfrm>
                <a:prstGeom prst="ellipse">
                  <a:avLst/>
                </a:prstGeom>
                <a:gradFill>
                  <a:gsLst>
                    <a:gs pos="0">
                      <a:srgbClr val="180A24"/>
                    </a:gs>
                    <a:gs pos="100000">
                      <a:schemeClr val="tx1">
                        <a:lumMod val="65000"/>
                        <a:lumOff val="35000"/>
                      </a:schemeClr>
                    </a:gs>
                  </a:gsLst>
                  <a:lin ang="13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47" name="Oval 10"/>
                <p:cNvSpPr>
                  <a:spLocks noChangeArrowheads="1"/>
                </p:cNvSpPr>
                <p:nvPr/>
              </p:nvSpPr>
              <p:spPr bwMode="auto">
                <a:xfrm>
                  <a:off x="3625850" y="2755900"/>
                  <a:ext cx="73025" cy="73025"/>
                </a:xfrm>
                <a:prstGeom prst="ellipse">
                  <a:avLst/>
                </a:prstGeom>
                <a:gradFill>
                  <a:gsLst>
                    <a:gs pos="0">
                      <a:srgbClr val="180A24"/>
                    </a:gs>
                    <a:gs pos="100000">
                      <a:schemeClr val="tx1">
                        <a:lumMod val="65000"/>
                        <a:lumOff val="35000"/>
                      </a:schemeClr>
                    </a:gs>
                  </a:gsLst>
                  <a:lin ang="13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48" name="Oval 11"/>
                <p:cNvSpPr>
                  <a:spLocks noChangeArrowheads="1"/>
                </p:cNvSpPr>
                <p:nvPr/>
              </p:nvSpPr>
              <p:spPr bwMode="auto">
                <a:xfrm>
                  <a:off x="3581400" y="2835275"/>
                  <a:ext cx="76200" cy="76200"/>
                </a:xfrm>
                <a:prstGeom prst="ellipse">
                  <a:avLst/>
                </a:prstGeom>
                <a:gradFill>
                  <a:gsLst>
                    <a:gs pos="0">
                      <a:srgbClr val="180A24"/>
                    </a:gs>
                    <a:gs pos="100000">
                      <a:schemeClr val="tx1">
                        <a:lumMod val="65000"/>
                        <a:lumOff val="35000"/>
                      </a:schemeClr>
                    </a:gs>
                  </a:gsLst>
                  <a:lin ang="13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49" name="Oval 12"/>
                <p:cNvSpPr>
                  <a:spLocks noChangeArrowheads="1"/>
                </p:cNvSpPr>
                <p:nvPr/>
              </p:nvSpPr>
              <p:spPr bwMode="auto">
                <a:xfrm>
                  <a:off x="3651250" y="2819400"/>
                  <a:ext cx="73025" cy="73025"/>
                </a:xfrm>
                <a:prstGeom prst="ellipse">
                  <a:avLst/>
                </a:prstGeom>
                <a:gradFill>
                  <a:gsLst>
                    <a:gs pos="0">
                      <a:srgbClr val="180A24"/>
                    </a:gs>
                    <a:gs pos="100000">
                      <a:schemeClr val="tx1">
                        <a:lumMod val="65000"/>
                        <a:lumOff val="35000"/>
                      </a:schemeClr>
                    </a:gs>
                  </a:gsLst>
                  <a:lin ang="13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50" name="Oval 13"/>
                <p:cNvSpPr>
                  <a:spLocks noChangeArrowheads="1"/>
                </p:cNvSpPr>
                <p:nvPr/>
              </p:nvSpPr>
              <p:spPr bwMode="auto">
                <a:xfrm>
                  <a:off x="3667125" y="2847975"/>
                  <a:ext cx="73025" cy="73025"/>
                </a:xfrm>
                <a:prstGeom prst="ellipse">
                  <a:avLst/>
                </a:prstGeom>
                <a:gradFill>
                  <a:gsLst>
                    <a:gs pos="0">
                      <a:srgbClr val="180A24"/>
                    </a:gs>
                    <a:gs pos="100000">
                      <a:schemeClr val="tx1">
                        <a:lumMod val="65000"/>
                        <a:lumOff val="35000"/>
                      </a:schemeClr>
                    </a:gs>
                  </a:gsLst>
                  <a:lin ang="13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51" name="Oval 14"/>
                <p:cNvSpPr>
                  <a:spLocks noChangeArrowheads="1"/>
                </p:cNvSpPr>
                <p:nvPr/>
              </p:nvSpPr>
              <p:spPr bwMode="auto">
                <a:xfrm>
                  <a:off x="3629025" y="2847975"/>
                  <a:ext cx="73025" cy="76200"/>
                </a:xfrm>
                <a:prstGeom prst="ellipse">
                  <a:avLst/>
                </a:prstGeom>
                <a:gradFill>
                  <a:gsLst>
                    <a:gs pos="0">
                      <a:srgbClr val="180A24"/>
                    </a:gs>
                    <a:gs pos="100000">
                      <a:schemeClr val="tx1">
                        <a:lumMod val="65000"/>
                        <a:lumOff val="35000"/>
                      </a:schemeClr>
                    </a:gs>
                  </a:gsLst>
                  <a:lin ang="13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grpSp>
            <p:nvGrpSpPr>
              <p:cNvPr id="276" name="Group 275"/>
              <p:cNvGrpSpPr/>
              <p:nvPr/>
            </p:nvGrpSpPr>
            <p:grpSpPr>
              <a:xfrm>
                <a:off x="3711575" y="2768600"/>
                <a:ext cx="107950" cy="101600"/>
                <a:chOff x="3711575" y="2768600"/>
                <a:chExt cx="107950" cy="101600"/>
              </a:xfrm>
            </p:grpSpPr>
            <p:sp>
              <p:nvSpPr>
                <p:cNvPr id="342" name="Oval 6"/>
                <p:cNvSpPr>
                  <a:spLocks noChangeArrowheads="1"/>
                </p:cNvSpPr>
                <p:nvPr/>
              </p:nvSpPr>
              <p:spPr bwMode="auto">
                <a:xfrm>
                  <a:off x="3746500" y="2797175"/>
                  <a:ext cx="73025" cy="73025"/>
                </a:xfrm>
                <a:prstGeom prst="ellipse">
                  <a:avLst/>
                </a:prstGeom>
                <a:gradFill>
                  <a:gsLst>
                    <a:gs pos="0">
                      <a:srgbClr val="612D3B"/>
                    </a:gs>
                    <a:gs pos="100000">
                      <a:srgbClr val="BD576F"/>
                    </a:gs>
                  </a:gsLst>
                  <a:lin ang="162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43" name="Oval 7"/>
                <p:cNvSpPr>
                  <a:spLocks noChangeArrowheads="1"/>
                </p:cNvSpPr>
                <p:nvPr/>
              </p:nvSpPr>
              <p:spPr bwMode="auto">
                <a:xfrm>
                  <a:off x="3711575" y="2784475"/>
                  <a:ext cx="73025" cy="73025"/>
                </a:xfrm>
                <a:prstGeom prst="ellipse">
                  <a:avLst/>
                </a:prstGeom>
                <a:gradFill>
                  <a:gsLst>
                    <a:gs pos="0">
                      <a:srgbClr val="612D3B"/>
                    </a:gs>
                    <a:gs pos="100000">
                      <a:srgbClr val="BD576F"/>
                    </a:gs>
                  </a:gsLst>
                  <a:lin ang="162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44" name="Oval 15"/>
                <p:cNvSpPr>
                  <a:spLocks noChangeArrowheads="1"/>
                </p:cNvSpPr>
                <p:nvPr/>
              </p:nvSpPr>
              <p:spPr bwMode="auto">
                <a:xfrm>
                  <a:off x="3743325" y="2768600"/>
                  <a:ext cx="73025" cy="73025"/>
                </a:xfrm>
                <a:prstGeom prst="ellipse">
                  <a:avLst/>
                </a:prstGeom>
                <a:gradFill>
                  <a:gsLst>
                    <a:gs pos="0">
                      <a:srgbClr val="612D3B"/>
                    </a:gs>
                    <a:gs pos="100000">
                      <a:srgbClr val="BD576F"/>
                    </a:gs>
                  </a:gsLst>
                  <a:lin ang="162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grpSp>
            <p:nvGrpSpPr>
              <p:cNvPr id="277" name="Group 276"/>
              <p:cNvGrpSpPr/>
              <p:nvPr/>
            </p:nvGrpSpPr>
            <p:grpSpPr>
              <a:xfrm>
                <a:off x="3257550" y="2720975"/>
                <a:ext cx="323850" cy="314325"/>
                <a:chOff x="3257550" y="2720975"/>
                <a:chExt cx="323850" cy="314325"/>
              </a:xfrm>
            </p:grpSpPr>
            <p:sp>
              <p:nvSpPr>
                <p:cNvPr id="335" name="Freeform 6"/>
                <p:cNvSpPr>
                  <a:spLocks/>
                </p:cNvSpPr>
                <p:nvPr/>
              </p:nvSpPr>
              <p:spPr bwMode="auto">
                <a:xfrm>
                  <a:off x="3390900" y="2895600"/>
                  <a:ext cx="161925" cy="69850"/>
                </a:xfrm>
                <a:custGeom>
                  <a:avLst/>
                  <a:gdLst>
                    <a:gd name="T0" fmla="*/ 0 w 51"/>
                    <a:gd name="T1" fmla="*/ 12 h 22"/>
                    <a:gd name="T2" fmla="*/ 9 w 51"/>
                    <a:gd name="T3" fmla="*/ 4 h 22"/>
                    <a:gd name="T4" fmla="*/ 41 w 51"/>
                    <a:gd name="T5" fmla="*/ 6 h 22"/>
                    <a:gd name="T6" fmla="*/ 51 w 51"/>
                    <a:gd name="T7" fmla="*/ 18 h 22"/>
                    <a:gd name="T8" fmla="*/ 33 w 51"/>
                    <a:gd name="T9" fmla="*/ 10 h 22"/>
                    <a:gd name="T10" fmla="*/ 13 w 51"/>
                    <a:gd name="T11" fmla="*/ 18 h 22"/>
                    <a:gd name="T12" fmla="*/ 3 w 51"/>
                    <a:gd name="T13" fmla="*/ 22 h 22"/>
                    <a:gd name="T14" fmla="*/ 0 w 51"/>
                    <a:gd name="T15" fmla="*/ 14 h 22"/>
                    <a:gd name="T16" fmla="*/ 0 w 51"/>
                    <a:gd name="T1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2">
                      <a:moveTo>
                        <a:pt x="0" y="12"/>
                      </a:moveTo>
                      <a:cubicBezTo>
                        <a:pt x="0" y="12"/>
                        <a:pt x="1" y="8"/>
                        <a:pt x="9" y="4"/>
                      </a:cubicBezTo>
                      <a:cubicBezTo>
                        <a:pt x="17" y="0"/>
                        <a:pt x="34" y="0"/>
                        <a:pt x="41" y="6"/>
                      </a:cubicBezTo>
                      <a:cubicBezTo>
                        <a:pt x="48" y="12"/>
                        <a:pt x="51" y="18"/>
                        <a:pt x="51" y="18"/>
                      </a:cubicBezTo>
                      <a:cubicBezTo>
                        <a:pt x="51" y="18"/>
                        <a:pt x="38" y="10"/>
                        <a:pt x="33" y="10"/>
                      </a:cubicBezTo>
                      <a:cubicBezTo>
                        <a:pt x="28" y="9"/>
                        <a:pt x="16" y="15"/>
                        <a:pt x="13" y="18"/>
                      </a:cubicBezTo>
                      <a:cubicBezTo>
                        <a:pt x="10" y="21"/>
                        <a:pt x="3" y="22"/>
                        <a:pt x="3" y="22"/>
                      </a:cubicBezTo>
                      <a:cubicBezTo>
                        <a:pt x="0" y="14"/>
                        <a:pt x="0" y="14"/>
                        <a:pt x="0" y="14"/>
                      </a:cubicBezTo>
                      <a:lnTo>
                        <a:pt x="0" y="12"/>
                      </a:lnTo>
                      <a:close/>
                    </a:path>
                  </a:pathLst>
                </a:custGeom>
                <a:solidFill>
                  <a:srgbClr val="003B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36" name="Freeform 7"/>
                <p:cNvSpPr>
                  <a:spLocks/>
                </p:cNvSpPr>
                <p:nvPr/>
              </p:nvSpPr>
              <p:spPr bwMode="auto">
                <a:xfrm>
                  <a:off x="3324225" y="2797175"/>
                  <a:ext cx="155575" cy="95250"/>
                </a:xfrm>
                <a:custGeom>
                  <a:avLst/>
                  <a:gdLst>
                    <a:gd name="T0" fmla="*/ 0 w 49"/>
                    <a:gd name="T1" fmla="*/ 16 h 30"/>
                    <a:gd name="T2" fmla="*/ 13 w 49"/>
                    <a:gd name="T3" fmla="*/ 4 h 30"/>
                    <a:gd name="T4" fmla="*/ 42 w 49"/>
                    <a:gd name="T5" fmla="*/ 10 h 30"/>
                    <a:gd name="T6" fmla="*/ 49 w 49"/>
                    <a:gd name="T7" fmla="*/ 22 h 30"/>
                    <a:gd name="T8" fmla="*/ 34 w 49"/>
                    <a:gd name="T9" fmla="*/ 14 h 30"/>
                    <a:gd name="T10" fmla="*/ 15 w 49"/>
                    <a:gd name="T11" fmla="*/ 20 h 30"/>
                    <a:gd name="T12" fmla="*/ 9 w 49"/>
                    <a:gd name="T13" fmla="*/ 28 h 30"/>
                    <a:gd name="T14" fmla="*/ 1 w 49"/>
                    <a:gd name="T15" fmla="*/ 22 h 30"/>
                    <a:gd name="T16" fmla="*/ 0 w 49"/>
                    <a:gd name="T1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0">
                      <a:moveTo>
                        <a:pt x="0" y="16"/>
                      </a:moveTo>
                      <a:cubicBezTo>
                        <a:pt x="2" y="11"/>
                        <a:pt x="7" y="7"/>
                        <a:pt x="13" y="4"/>
                      </a:cubicBezTo>
                      <a:cubicBezTo>
                        <a:pt x="25" y="0"/>
                        <a:pt x="35" y="4"/>
                        <a:pt x="42" y="10"/>
                      </a:cubicBezTo>
                      <a:cubicBezTo>
                        <a:pt x="49" y="16"/>
                        <a:pt x="49" y="22"/>
                        <a:pt x="49" y="22"/>
                      </a:cubicBezTo>
                      <a:cubicBezTo>
                        <a:pt x="49" y="22"/>
                        <a:pt x="39" y="15"/>
                        <a:pt x="34" y="14"/>
                      </a:cubicBezTo>
                      <a:cubicBezTo>
                        <a:pt x="29" y="13"/>
                        <a:pt x="18" y="17"/>
                        <a:pt x="15" y="20"/>
                      </a:cubicBezTo>
                      <a:cubicBezTo>
                        <a:pt x="8" y="26"/>
                        <a:pt x="12" y="27"/>
                        <a:pt x="9" y="28"/>
                      </a:cubicBezTo>
                      <a:cubicBezTo>
                        <a:pt x="6" y="30"/>
                        <a:pt x="1" y="22"/>
                        <a:pt x="1" y="22"/>
                      </a:cubicBezTo>
                      <a:cubicBezTo>
                        <a:pt x="1" y="22"/>
                        <a:pt x="0" y="17"/>
                        <a:pt x="0" y="16"/>
                      </a:cubicBezTo>
                      <a:close/>
                    </a:path>
                  </a:pathLst>
                </a:custGeom>
                <a:solidFill>
                  <a:srgbClr val="003B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37" name="Freeform 8"/>
                <p:cNvSpPr>
                  <a:spLocks/>
                </p:cNvSpPr>
                <p:nvPr/>
              </p:nvSpPr>
              <p:spPr bwMode="auto">
                <a:xfrm>
                  <a:off x="3257550" y="2720975"/>
                  <a:ext cx="161925" cy="95250"/>
                </a:xfrm>
                <a:custGeom>
                  <a:avLst/>
                  <a:gdLst>
                    <a:gd name="T0" fmla="*/ 0 w 51"/>
                    <a:gd name="T1" fmla="*/ 16 h 30"/>
                    <a:gd name="T2" fmla="*/ 13 w 51"/>
                    <a:gd name="T3" fmla="*/ 5 h 30"/>
                    <a:gd name="T4" fmla="*/ 43 w 51"/>
                    <a:gd name="T5" fmla="*/ 10 h 30"/>
                    <a:gd name="T6" fmla="*/ 50 w 51"/>
                    <a:gd name="T7" fmla="*/ 23 h 30"/>
                    <a:gd name="T8" fmla="*/ 35 w 51"/>
                    <a:gd name="T9" fmla="*/ 14 h 30"/>
                    <a:gd name="T10" fmla="*/ 16 w 51"/>
                    <a:gd name="T11" fmla="*/ 20 h 30"/>
                    <a:gd name="T12" fmla="*/ 9 w 51"/>
                    <a:gd name="T13" fmla="*/ 29 h 30"/>
                    <a:gd name="T14" fmla="*/ 1 w 51"/>
                    <a:gd name="T15" fmla="*/ 22 h 30"/>
                    <a:gd name="T16" fmla="*/ 0 w 51"/>
                    <a:gd name="T1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0">
                      <a:moveTo>
                        <a:pt x="0" y="16"/>
                      </a:moveTo>
                      <a:cubicBezTo>
                        <a:pt x="2" y="12"/>
                        <a:pt x="7" y="7"/>
                        <a:pt x="13" y="5"/>
                      </a:cubicBezTo>
                      <a:cubicBezTo>
                        <a:pt x="26" y="0"/>
                        <a:pt x="36" y="4"/>
                        <a:pt x="43" y="10"/>
                      </a:cubicBezTo>
                      <a:cubicBezTo>
                        <a:pt x="51" y="16"/>
                        <a:pt x="50" y="23"/>
                        <a:pt x="50" y="23"/>
                      </a:cubicBezTo>
                      <a:cubicBezTo>
                        <a:pt x="50" y="23"/>
                        <a:pt x="40" y="15"/>
                        <a:pt x="35" y="14"/>
                      </a:cubicBezTo>
                      <a:cubicBezTo>
                        <a:pt x="30" y="14"/>
                        <a:pt x="19" y="17"/>
                        <a:pt x="16" y="20"/>
                      </a:cubicBezTo>
                      <a:cubicBezTo>
                        <a:pt x="8" y="26"/>
                        <a:pt x="12" y="27"/>
                        <a:pt x="9" y="29"/>
                      </a:cubicBezTo>
                      <a:cubicBezTo>
                        <a:pt x="6" y="30"/>
                        <a:pt x="1" y="22"/>
                        <a:pt x="1" y="22"/>
                      </a:cubicBezTo>
                      <a:cubicBezTo>
                        <a:pt x="1" y="22"/>
                        <a:pt x="0" y="18"/>
                        <a:pt x="0" y="16"/>
                      </a:cubicBezTo>
                      <a:close/>
                    </a:path>
                  </a:pathLst>
                </a:custGeom>
                <a:solidFill>
                  <a:srgbClr val="003B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38" name="Freeform 9"/>
                <p:cNvSpPr>
                  <a:spLocks/>
                </p:cNvSpPr>
                <p:nvPr/>
              </p:nvSpPr>
              <p:spPr bwMode="auto">
                <a:xfrm>
                  <a:off x="3324225" y="2752725"/>
                  <a:ext cx="130175" cy="171450"/>
                </a:xfrm>
                <a:custGeom>
                  <a:avLst/>
                  <a:gdLst>
                    <a:gd name="T0" fmla="*/ 25 w 41"/>
                    <a:gd name="T1" fmla="*/ 4 h 54"/>
                    <a:gd name="T2" fmla="*/ 30 w 41"/>
                    <a:gd name="T3" fmla="*/ 18 h 54"/>
                    <a:gd name="T4" fmla="*/ 20 w 41"/>
                    <a:gd name="T5" fmla="*/ 35 h 54"/>
                    <a:gd name="T6" fmla="*/ 4 w 41"/>
                    <a:gd name="T7" fmla="*/ 37 h 54"/>
                    <a:gd name="T8" fmla="*/ 0 w 41"/>
                    <a:gd name="T9" fmla="*/ 31 h 54"/>
                    <a:gd name="T10" fmla="*/ 4 w 41"/>
                    <a:gd name="T11" fmla="*/ 44 h 54"/>
                    <a:gd name="T12" fmla="*/ 24 w 41"/>
                    <a:gd name="T13" fmla="*/ 50 h 54"/>
                    <a:gd name="T14" fmla="*/ 40 w 41"/>
                    <a:gd name="T15" fmla="*/ 30 h 54"/>
                    <a:gd name="T16" fmla="*/ 33 w 41"/>
                    <a:gd name="T17" fmla="*/ 9 h 54"/>
                    <a:gd name="T18" fmla="*/ 22 w 41"/>
                    <a:gd name="T19" fmla="*/ 0 h 54"/>
                    <a:gd name="T20" fmla="*/ 25 w 41"/>
                    <a:gd name="T21"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54">
                      <a:moveTo>
                        <a:pt x="25" y="4"/>
                      </a:moveTo>
                      <a:cubicBezTo>
                        <a:pt x="25" y="4"/>
                        <a:pt x="30" y="11"/>
                        <a:pt x="30" y="18"/>
                      </a:cubicBezTo>
                      <a:cubicBezTo>
                        <a:pt x="30" y="25"/>
                        <a:pt x="25" y="32"/>
                        <a:pt x="20" y="35"/>
                      </a:cubicBezTo>
                      <a:cubicBezTo>
                        <a:pt x="16" y="38"/>
                        <a:pt x="8" y="39"/>
                        <a:pt x="4" y="37"/>
                      </a:cubicBezTo>
                      <a:cubicBezTo>
                        <a:pt x="1" y="34"/>
                        <a:pt x="0" y="31"/>
                        <a:pt x="0" y="31"/>
                      </a:cubicBezTo>
                      <a:cubicBezTo>
                        <a:pt x="0" y="31"/>
                        <a:pt x="0" y="39"/>
                        <a:pt x="4" y="44"/>
                      </a:cubicBezTo>
                      <a:cubicBezTo>
                        <a:pt x="8" y="49"/>
                        <a:pt x="12" y="54"/>
                        <a:pt x="24" y="50"/>
                      </a:cubicBezTo>
                      <a:cubicBezTo>
                        <a:pt x="36" y="46"/>
                        <a:pt x="40" y="38"/>
                        <a:pt x="40" y="30"/>
                      </a:cubicBezTo>
                      <a:cubicBezTo>
                        <a:pt x="41" y="22"/>
                        <a:pt x="36" y="14"/>
                        <a:pt x="33" y="9"/>
                      </a:cubicBezTo>
                      <a:cubicBezTo>
                        <a:pt x="30" y="5"/>
                        <a:pt x="22" y="0"/>
                        <a:pt x="22" y="0"/>
                      </a:cubicBezTo>
                      <a:lnTo>
                        <a:pt x="25" y="4"/>
                      </a:lnTo>
                      <a:close/>
                    </a:path>
                  </a:pathLst>
                </a:custGeom>
                <a:solidFill>
                  <a:srgbClr val="17C1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39" name="Freeform 10"/>
                <p:cNvSpPr>
                  <a:spLocks/>
                </p:cNvSpPr>
                <p:nvPr/>
              </p:nvSpPr>
              <p:spPr bwMode="auto">
                <a:xfrm>
                  <a:off x="3257550" y="2778125"/>
                  <a:ext cx="82550" cy="63500"/>
                </a:xfrm>
                <a:custGeom>
                  <a:avLst/>
                  <a:gdLst>
                    <a:gd name="T0" fmla="*/ 4 w 26"/>
                    <a:gd name="T1" fmla="*/ 6 h 20"/>
                    <a:gd name="T2" fmla="*/ 0 w 26"/>
                    <a:gd name="T3" fmla="*/ 0 h 20"/>
                    <a:gd name="T4" fmla="*/ 4 w 26"/>
                    <a:gd name="T5" fmla="*/ 13 h 20"/>
                    <a:gd name="T6" fmla="*/ 21 w 26"/>
                    <a:gd name="T7" fmla="*/ 17 h 20"/>
                    <a:gd name="T8" fmla="*/ 21 w 26"/>
                    <a:gd name="T9" fmla="*/ 8 h 20"/>
                    <a:gd name="T10" fmla="*/ 4 w 26"/>
                    <a:gd name="T11" fmla="*/ 6 h 20"/>
                  </a:gdLst>
                  <a:ahLst/>
                  <a:cxnLst>
                    <a:cxn ang="0">
                      <a:pos x="T0" y="T1"/>
                    </a:cxn>
                    <a:cxn ang="0">
                      <a:pos x="T2" y="T3"/>
                    </a:cxn>
                    <a:cxn ang="0">
                      <a:pos x="T4" y="T5"/>
                    </a:cxn>
                    <a:cxn ang="0">
                      <a:pos x="T6" y="T7"/>
                    </a:cxn>
                    <a:cxn ang="0">
                      <a:pos x="T8" y="T9"/>
                    </a:cxn>
                    <a:cxn ang="0">
                      <a:pos x="T10" y="T11"/>
                    </a:cxn>
                  </a:cxnLst>
                  <a:rect l="0" t="0" r="r" b="b"/>
                  <a:pathLst>
                    <a:path w="26" h="20">
                      <a:moveTo>
                        <a:pt x="4" y="6"/>
                      </a:moveTo>
                      <a:cubicBezTo>
                        <a:pt x="0" y="3"/>
                        <a:pt x="0" y="0"/>
                        <a:pt x="0" y="0"/>
                      </a:cubicBezTo>
                      <a:cubicBezTo>
                        <a:pt x="0" y="0"/>
                        <a:pt x="0" y="8"/>
                        <a:pt x="4" y="13"/>
                      </a:cubicBezTo>
                      <a:cubicBezTo>
                        <a:pt x="8" y="18"/>
                        <a:pt x="17" y="20"/>
                        <a:pt x="21" y="17"/>
                      </a:cubicBezTo>
                      <a:cubicBezTo>
                        <a:pt x="26" y="13"/>
                        <a:pt x="23" y="8"/>
                        <a:pt x="21" y="8"/>
                      </a:cubicBezTo>
                      <a:cubicBezTo>
                        <a:pt x="16" y="9"/>
                        <a:pt x="14" y="12"/>
                        <a:pt x="4" y="6"/>
                      </a:cubicBezTo>
                      <a:close/>
                    </a:path>
                  </a:pathLst>
                </a:custGeom>
                <a:solidFill>
                  <a:srgbClr val="17C1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40" name="Freeform 11"/>
                <p:cNvSpPr>
                  <a:spLocks/>
                </p:cNvSpPr>
                <p:nvPr/>
              </p:nvSpPr>
              <p:spPr bwMode="auto">
                <a:xfrm>
                  <a:off x="3384550" y="2825750"/>
                  <a:ext cx="127000" cy="171450"/>
                </a:xfrm>
                <a:custGeom>
                  <a:avLst/>
                  <a:gdLst>
                    <a:gd name="T0" fmla="*/ 25 w 40"/>
                    <a:gd name="T1" fmla="*/ 5 h 54"/>
                    <a:gd name="T2" fmla="*/ 30 w 40"/>
                    <a:gd name="T3" fmla="*/ 19 h 54"/>
                    <a:gd name="T4" fmla="*/ 20 w 40"/>
                    <a:gd name="T5" fmla="*/ 36 h 54"/>
                    <a:gd name="T6" fmla="*/ 4 w 40"/>
                    <a:gd name="T7" fmla="*/ 38 h 54"/>
                    <a:gd name="T8" fmla="*/ 2 w 40"/>
                    <a:gd name="T9" fmla="*/ 34 h 54"/>
                    <a:gd name="T10" fmla="*/ 4 w 40"/>
                    <a:gd name="T11" fmla="*/ 45 h 54"/>
                    <a:gd name="T12" fmla="*/ 24 w 40"/>
                    <a:gd name="T13" fmla="*/ 50 h 54"/>
                    <a:gd name="T14" fmla="*/ 40 w 40"/>
                    <a:gd name="T15" fmla="*/ 31 h 54"/>
                    <a:gd name="T16" fmla="*/ 33 w 40"/>
                    <a:gd name="T17" fmla="*/ 10 h 54"/>
                    <a:gd name="T18" fmla="*/ 22 w 40"/>
                    <a:gd name="T19" fmla="*/ 0 h 54"/>
                    <a:gd name="T20" fmla="*/ 25 w 40"/>
                    <a:gd name="T21"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54">
                      <a:moveTo>
                        <a:pt x="25" y="5"/>
                      </a:moveTo>
                      <a:cubicBezTo>
                        <a:pt x="25" y="5"/>
                        <a:pt x="30" y="12"/>
                        <a:pt x="30" y="19"/>
                      </a:cubicBezTo>
                      <a:cubicBezTo>
                        <a:pt x="30" y="26"/>
                        <a:pt x="25" y="33"/>
                        <a:pt x="20" y="36"/>
                      </a:cubicBezTo>
                      <a:cubicBezTo>
                        <a:pt x="16" y="39"/>
                        <a:pt x="8" y="40"/>
                        <a:pt x="4" y="38"/>
                      </a:cubicBezTo>
                      <a:cubicBezTo>
                        <a:pt x="2" y="36"/>
                        <a:pt x="2" y="34"/>
                        <a:pt x="2" y="34"/>
                      </a:cubicBezTo>
                      <a:cubicBezTo>
                        <a:pt x="2" y="34"/>
                        <a:pt x="0" y="40"/>
                        <a:pt x="4" y="45"/>
                      </a:cubicBezTo>
                      <a:cubicBezTo>
                        <a:pt x="8" y="50"/>
                        <a:pt x="13" y="54"/>
                        <a:pt x="24" y="50"/>
                      </a:cubicBezTo>
                      <a:cubicBezTo>
                        <a:pt x="36" y="46"/>
                        <a:pt x="40" y="39"/>
                        <a:pt x="40" y="31"/>
                      </a:cubicBezTo>
                      <a:cubicBezTo>
                        <a:pt x="40" y="23"/>
                        <a:pt x="36" y="15"/>
                        <a:pt x="33" y="10"/>
                      </a:cubicBezTo>
                      <a:cubicBezTo>
                        <a:pt x="30" y="6"/>
                        <a:pt x="22" y="0"/>
                        <a:pt x="22" y="0"/>
                      </a:cubicBezTo>
                      <a:lnTo>
                        <a:pt x="25" y="5"/>
                      </a:lnTo>
                      <a:close/>
                    </a:path>
                  </a:pathLst>
                </a:custGeom>
                <a:solidFill>
                  <a:srgbClr val="17C1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41" name="Freeform 12"/>
                <p:cNvSpPr>
                  <a:spLocks/>
                </p:cNvSpPr>
                <p:nvPr/>
              </p:nvSpPr>
              <p:spPr bwMode="auto">
                <a:xfrm>
                  <a:off x="3521075" y="2914650"/>
                  <a:ext cx="60325" cy="120650"/>
                </a:xfrm>
                <a:custGeom>
                  <a:avLst/>
                  <a:gdLst>
                    <a:gd name="T0" fmla="*/ 4 w 19"/>
                    <a:gd name="T1" fmla="*/ 5 h 38"/>
                    <a:gd name="T2" fmla="*/ 9 w 19"/>
                    <a:gd name="T3" fmla="*/ 19 h 38"/>
                    <a:gd name="T4" fmla="*/ 7 w 19"/>
                    <a:gd name="T5" fmla="*/ 33 h 38"/>
                    <a:gd name="T6" fmla="*/ 19 w 19"/>
                    <a:gd name="T7" fmla="*/ 31 h 38"/>
                    <a:gd name="T8" fmla="*/ 12 w 19"/>
                    <a:gd name="T9" fmla="*/ 10 h 38"/>
                    <a:gd name="T10" fmla="*/ 0 w 19"/>
                    <a:gd name="T11" fmla="*/ 0 h 38"/>
                    <a:gd name="T12" fmla="*/ 4 w 19"/>
                    <a:gd name="T13" fmla="*/ 5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4" y="5"/>
                      </a:moveTo>
                      <a:cubicBezTo>
                        <a:pt x="4" y="5"/>
                        <a:pt x="9" y="12"/>
                        <a:pt x="9" y="19"/>
                      </a:cubicBezTo>
                      <a:cubicBezTo>
                        <a:pt x="8" y="21"/>
                        <a:pt x="8" y="27"/>
                        <a:pt x="7" y="33"/>
                      </a:cubicBezTo>
                      <a:cubicBezTo>
                        <a:pt x="5" y="38"/>
                        <a:pt x="18" y="36"/>
                        <a:pt x="19" y="31"/>
                      </a:cubicBezTo>
                      <a:cubicBezTo>
                        <a:pt x="19" y="23"/>
                        <a:pt x="15" y="14"/>
                        <a:pt x="12" y="10"/>
                      </a:cubicBezTo>
                      <a:cubicBezTo>
                        <a:pt x="8" y="5"/>
                        <a:pt x="0" y="0"/>
                        <a:pt x="0" y="0"/>
                      </a:cubicBezTo>
                      <a:lnTo>
                        <a:pt x="4" y="5"/>
                      </a:lnTo>
                      <a:close/>
                    </a:path>
                  </a:pathLst>
                </a:custGeom>
                <a:solidFill>
                  <a:srgbClr val="17C1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sp>
            <p:nvSpPr>
              <p:cNvPr id="278" name="Freeform 15"/>
              <p:cNvSpPr>
                <a:spLocks/>
              </p:cNvSpPr>
              <p:nvPr/>
            </p:nvSpPr>
            <p:spPr bwMode="auto">
              <a:xfrm>
                <a:off x="2774950" y="2730500"/>
                <a:ext cx="342900" cy="539750"/>
              </a:xfrm>
              <a:custGeom>
                <a:avLst/>
                <a:gdLst>
                  <a:gd name="T0" fmla="*/ 2 w 108"/>
                  <a:gd name="T1" fmla="*/ 170 h 170"/>
                  <a:gd name="T2" fmla="*/ 0 w 108"/>
                  <a:gd name="T3" fmla="*/ 167 h 170"/>
                  <a:gd name="T4" fmla="*/ 16 w 108"/>
                  <a:gd name="T5" fmla="*/ 149 h 170"/>
                  <a:gd name="T6" fmla="*/ 11 w 108"/>
                  <a:gd name="T7" fmla="*/ 137 h 170"/>
                  <a:gd name="T8" fmla="*/ 7 w 108"/>
                  <a:gd name="T9" fmla="*/ 124 h 170"/>
                  <a:gd name="T10" fmla="*/ 27 w 108"/>
                  <a:gd name="T11" fmla="*/ 94 h 170"/>
                  <a:gd name="T12" fmla="*/ 30 w 108"/>
                  <a:gd name="T13" fmla="*/ 92 h 170"/>
                  <a:gd name="T14" fmla="*/ 32 w 108"/>
                  <a:gd name="T15" fmla="*/ 87 h 170"/>
                  <a:gd name="T16" fmla="*/ 27 w 108"/>
                  <a:gd name="T17" fmla="*/ 78 h 170"/>
                  <a:gd name="T18" fmla="*/ 19 w 108"/>
                  <a:gd name="T19" fmla="*/ 51 h 170"/>
                  <a:gd name="T20" fmla="*/ 35 w 108"/>
                  <a:gd name="T21" fmla="*/ 42 h 170"/>
                  <a:gd name="T22" fmla="*/ 47 w 108"/>
                  <a:gd name="T23" fmla="*/ 37 h 170"/>
                  <a:gd name="T24" fmla="*/ 50 w 108"/>
                  <a:gd name="T25" fmla="*/ 35 h 170"/>
                  <a:gd name="T26" fmla="*/ 59 w 108"/>
                  <a:gd name="T27" fmla="*/ 22 h 170"/>
                  <a:gd name="T28" fmla="*/ 63 w 108"/>
                  <a:gd name="T29" fmla="*/ 1 h 170"/>
                  <a:gd name="T30" fmla="*/ 66 w 108"/>
                  <a:gd name="T31" fmla="*/ 0 h 170"/>
                  <a:gd name="T32" fmla="*/ 82 w 108"/>
                  <a:gd name="T33" fmla="*/ 7 h 170"/>
                  <a:gd name="T34" fmla="*/ 94 w 108"/>
                  <a:gd name="T35" fmla="*/ 11 h 170"/>
                  <a:gd name="T36" fmla="*/ 105 w 108"/>
                  <a:gd name="T37" fmla="*/ 14 h 170"/>
                  <a:gd name="T38" fmla="*/ 108 w 108"/>
                  <a:gd name="T39" fmla="*/ 16 h 170"/>
                  <a:gd name="T40" fmla="*/ 93 w 108"/>
                  <a:gd name="T41" fmla="*/ 15 h 170"/>
                  <a:gd name="T42" fmla="*/ 81 w 108"/>
                  <a:gd name="T43" fmla="*/ 10 h 170"/>
                  <a:gd name="T44" fmla="*/ 65 w 108"/>
                  <a:gd name="T45" fmla="*/ 4 h 170"/>
                  <a:gd name="T46" fmla="*/ 63 w 108"/>
                  <a:gd name="T47" fmla="*/ 22 h 170"/>
                  <a:gd name="T48" fmla="*/ 52 w 108"/>
                  <a:gd name="T49" fmla="*/ 39 h 170"/>
                  <a:gd name="T50" fmla="*/ 50 w 108"/>
                  <a:gd name="T51" fmla="*/ 40 h 170"/>
                  <a:gd name="T52" fmla="*/ 36 w 108"/>
                  <a:gd name="T53" fmla="*/ 46 h 170"/>
                  <a:gd name="T54" fmla="*/ 22 w 108"/>
                  <a:gd name="T55" fmla="*/ 53 h 170"/>
                  <a:gd name="T56" fmla="*/ 31 w 108"/>
                  <a:gd name="T57" fmla="*/ 76 h 170"/>
                  <a:gd name="T58" fmla="*/ 36 w 108"/>
                  <a:gd name="T59" fmla="*/ 85 h 170"/>
                  <a:gd name="T60" fmla="*/ 32 w 108"/>
                  <a:gd name="T61" fmla="*/ 95 h 170"/>
                  <a:gd name="T62" fmla="*/ 30 w 108"/>
                  <a:gd name="T63" fmla="*/ 97 h 170"/>
                  <a:gd name="T64" fmla="*/ 11 w 108"/>
                  <a:gd name="T65" fmla="*/ 124 h 170"/>
                  <a:gd name="T66" fmla="*/ 15 w 108"/>
                  <a:gd name="T67" fmla="*/ 135 h 170"/>
                  <a:gd name="T68" fmla="*/ 20 w 108"/>
                  <a:gd name="T69" fmla="*/ 149 h 170"/>
                  <a:gd name="T70" fmla="*/ 2 w 108"/>
                  <a:gd name="T7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170">
                    <a:moveTo>
                      <a:pt x="2" y="170"/>
                    </a:moveTo>
                    <a:cubicBezTo>
                      <a:pt x="0" y="167"/>
                      <a:pt x="0" y="167"/>
                      <a:pt x="0" y="167"/>
                    </a:cubicBezTo>
                    <a:cubicBezTo>
                      <a:pt x="5" y="164"/>
                      <a:pt x="16" y="156"/>
                      <a:pt x="16" y="149"/>
                    </a:cubicBezTo>
                    <a:cubicBezTo>
                      <a:pt x="15" y="145"/>
                      <a:pt x="13" y="141"/>
                      <a:pt x="11" y="137"/>
                    </a:cubicBezTo>
                    <a:cubicBezTo>
                      <a:pt x="9" y="132"/>
                      <a:pt x="7" y="128"/>
                      <a:pt x="7" y="124"/>
                    </a:cubicBezTo>
                    <a:cubicBezTo>
                      <a:pt x="8" y="114"/>
                      <a:pt x="25" y="96"/>
                      <a:pt x="27" y="94"/>
                    </a:cubicBezTo>
                    <a:cubicBezTo>
                      <a:pt x="28" y="93"/>
                      <a:pt x="29" y="92"/>
                      <a:pt x="30" y="92"/>
                    </a:cubicBezTo>
                    <a:cubicBezTo>
                      <a:pt x="32" y="90"/>
                      <a:pt x="33" y="90"/>
                      <a:pt x="32" y="87"/>
                    </a:cubicBezTo>
                    <a:cubicBezTo>
                      <a:pt x="31" y="85"/>
                      <a:pt x="29" y="82"/>
                      <a:pt x="27" y="78"/>
                    </a:cubicBezTo>
                    <a:cubicBezTo>
                      <a:pt x="21" y="66"/>
                      <a:pt x="16" y="56"/>
                      <a:pt x="19" y="51"/>
                    </a:cubicBezTo>
                    <a:cubicBezTo>
                      <a:pt x="21" y="47"/>
                      <a:pt x="28" y="44"/>
                      <a:pt x="35" y="42"/>
                    </a:cubicBezTo>
                    <a:cubicBezTo>
                      <a:pt x="40" y="41"/>
                      <a:pt x="44" y="39"/>
                      <a:pt x="47" y="37"/>
                    </a:cubicBezTo>
                    <a:cubicBezTo>
                      <a:pt x="50" y="35"/>
                      <a:pt x="50" y="35"/>
                      <a:pt x="50" y="35"/>
                    </a:cubicBezTo>
                    <a:cubicBezTo>
                      <a:pt x="55" y="31"/>
                      <a:pt x="59" y="29"/>
                      <a:pt x="59" y="22"/>
                    </a:cubicBezTo>
                    <a:cubicBezTo>
                      <a:pt x="59" y="11"/>
                      <a:pt x="60" y="4"/>
                      <a:pt x="63" y="1"/>
                    </a:cubicBezTo>
                    <a:cubicBezTo>
                      <a:pt x="64" y="0"/>
                      <a:pt x="65" y="0"/>
                      <a:pt x="66" y="0"/>
                    </a:cubicBezTo>
                    <a:cubicBezTo>
                      <a:pt x="69" y="0"/>
                      <a:pt x="74" y="3"/>
                      <a:pt x="82" y="7"/>
                    </a:cubicBezTo>
                    <a:cubicBezTo>
                      <a:pt x="87" y="9"/>
                      <a:pt x="92" y="11"/>
                      <a:pt x="94" y="11"/>
                    </a:cubicBezTo>
                    <a:cubicBezTo>
                      <a:pt x="103" y="14"/>
                      <a:pt x="105" y="14"/>
                      <a:pt x="105" y="14"/>
                    </a:cubicBezTo>
                    <a:cubicBezTo>
                      <a:pt x="108" y="16"/>
                      <a:pt x="108" y="16"/>
                      <a:pt x="108" y="16"/>
                    </a:cubicBezTo>
                    <a:cubicBezTo>
                      <a:pt x="106" y="19"/>
                      <a:pt x="102" y="18"/>
                      <a:pt x="93" y="15"/>
                    </a:cubicBezTo>
                    <a:cubicBezTo>
                      <a:pt x="90" y="14"/>
                      <a:pt x="86" y="12"/>
                      <a:pt x="81" y="10"/>
                    </a:cubicBezTo>
                    <a:cubicBezTo>
                      <a:pt x="75" y="8"/>
                      <a:pt x="68" y="4"/>
                      <a:pt x="65" y="4"/>
                    </a:cubicBezTo>
                    <a:cubicBezTo>
                      <a:pt x="65" y="4"/>
                      <a:pt x="63" y="6"/>
                      <a:pt x="63" y="22"/>
                    </a:cubicBezTo>
                    <a:cubicBezTo>
                      <a:pt x="63" y="31"/>
                      <a:pt x="58" y="34"/>
                      <a:pt x="52" y="39"/>
                    </a:cubicBezTo>
                    <a:cubicBezTo>
                      <a:pt x="50" y="40"/>
                      <a:pt x="50" y="40"/>
                      <a:pt x="50" y="40"/>
                    </a:cubicBezTo>
                    <a:cubicBezTo>
                      <a:pt x="46" y="43"/>
                      <a:pt x="41" y="44"/>
                      <a:pt x="36" y="46"/>
                    </a:cubicBezTo>
                    <a:cubicBezTo>
                      <a:pt x="30" y="48"/>
                      <a:pt x="24" y="50"/>
                      <a:pt x="22" y="53"/>
                    </a:cubicBezTo>
                    <a:cubicBezTo>
                      <a:pt x="20" y="57"/>
                      <a:pt x="27" y="69"/>
                      <a:pt x="31" y="76"/>
                    </a:cubicBezTo>
                    <a:cubicBezTo>
                      <a:pt x="33" y="80"/>
                      <a:pt x="35" y="83"/>
                      <a:pt x="36" y="85"/>
                    </a:cubicBezTo>
                    <a:cubicBezTo>
                      <a:pt x="38" y="91"/>
                      <a:pt x="35" y="93"/>
                      <a:pt x="32" y="95"/>
                    </a:cubicBezTo>
                    <a:cubicBezTo>
                      <a:pt x="32" y="96"/>
                      <a:pt x="31" y="96"/>
                      <a:pt x="30" y="97"/>
                    </a:cubicBezTo>
                    <a:cubicBezTo>
                      <a:pt x="26" y="100"/>
                      <a:pt x="12" y="116"/>
                      <a:pt x="11" y="124"/>
                    </a:cubicBezTo>
                    <a:cubicBezTo>
                      <a:pt x="11" y="127"/>
                      <a:pt x="13" y="131"/>
                      <a:pt x="15" y="135"/>
                    </a:cubicBezTo>
                    <a:cubicBezTo>
                      <a:pt x="17" y="139"/>
                      <a:pt x="19" y="144"/>
                      <a:pt x="20" y="149"/>
                    </a:cubicBezTo>
                    <a:cubicBezTo>
                      <a:pt x="20" y="159"/>
                      <a:pt x="4" y="169"/>
                      <a:pt x="2" y="170"/>
                    </a:cubicBezTo>
                    <a:close/>
                  </a:path>
                </a:pathLst>
              </a:custGeom>
              <a:solidFill>
                <a:srgbClr val="DFF3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nvGrpSpPr>
              <p:cNvPr id="279" name="Group 278"/>
              <p:cNvGrpSpPr/>
              <p:nvPr/>
            </p:nvGrpSpPr>
            <p:grpSpPr>
              <a:xfrm>
                <a:off x="1933575" y="2428875"/>
                <a:ext cx="1622425" cy="742950"/>
                <a:chOff x="1933575" y="2428875"/>
                <a:chExt cx="1622425" cy="742950"/>
              </a:xfrm>
            </p:grpSpPr>
            <p:sp>
              <p:nvSpPr>
                <p:cNvPr id="327" name="Freeform 13"/>
                <p:cNvSpPr>
                  <a:spLocks noEditPoints="1"/>
                </p:cNvSpPr>
                <p:nvPr/>
              </p:nvSpPr>
              <p:spPr bwMode="auto">
                <a:xfrm>
                  <a:off x="3121025" y="2847975"/>
                  <a:ext cx="434975" cy="323850"/>
                </a:xfrm>
                <a:custGeom>
                  <a:avLst/>
                  <a:gdLst>
                    <a:gd name="T0" fmla="*/ 84 w 137"/>
                    <a:gd name="T1" fmla="*/ 102 h 102"/>
                    <a:gd name="T2" fmla="*/ 81 w 137"/>
                    <a:gd name="T3" fmla="*/ 101 h 102"/>
                    <a:gd name="T4" fmla="*/ 76 w 137"/>
                    <a:gd name="T5" fmla="*/ 83 h 102"/>
                    <a:gd name="T6" fmla="*/ 76 w 137"/>
                    <a:gd name="T7" fmla="*/ 78 h 102"/>
                    <a:gd name="T8" fmla="*/ 58 w 137"/>
                    <a:gd name="T9" fmla="*/ 69 h 102"/>
                    <a:gd name="T10" fmla="*/ 54 w 137"/>
                    <a:gd name="T11" fmla="*/ 69 h 102"/>
                    <a:gd name="T12" fmla="*/ 36 w 137"/>
                    <a:gd name="T13" fmla="*/ 60 h 102"/>
                    <a:gd name="T14" fmla="*/ 32 w 137"/>
                    <a:gd name="T15" fmla="*/ 33 h 102"/>
                    <a:gd name="T16" fmla="*/ 32 w 137"/>
                    <a:gd name="T17" fmla="*/ 30 h 102"/>
                    <a:gd name="T18" fmla="*/ 28 w 137"/>
                    <a:gd name="T19" fmla="*/ 12 h 102"/>
                    <a:gd name="T20" fmla="*/ 0 w 137"/>
                    <a:gd name="T21" fmla="*/ 4 h 102"/>
                    <a:gd name="T22" fmla="*/ 1 w 137"/>
                    <a:gd name="T23" fmla="*/ 0 h 102"/>
                    <a:gd name="T24" fmla="*/ 29 w 137"/>
                    <a:gd name="T25" fmla="*/ 8 h 102"/>
                    <a:gd name="T26" fmla="*/ 36 w 137"/>
                    <a:gd name="T27" fmla="*/ 30 h 102"/>
                    <a:gd name="T28" fmla="*/ 36 w 137"/>
                    <a:gd name="T29" fmla="*/ 34 h 102"/>
                    <a:gd name="T30" fmla="*/ 40 w 137"/>
                    <a:gd name="T31" fmla="*/ 58 h 102"/>
                    <a:gd name="T32" fmla="*/ 54 w 137"/>
                    <a:gd name="T33" fmla="*/ 65 h 102"/>
                    <a:gd name="T34" fmla="*/ 59 w 137"/>
                    <a:gd name="T35" fmla="*/ 65 h 102"/>
                    <a:gd name="T36" fmla="*/ 78 w 137"/>
                    <a:gd name="T37" fmla="*/ 74 h 102"/>
                    <a:gd name="T38" fmla="*/ 87 w 137"/>
                    <a:gd name="T39" fmla="*/ 62 h 102"/>
                    <a:gd name="T40" fmla="*/ 109 w 137"/>
                    <a:gd name="T41" fmla="*/ 64 h 102"/>
                    <a:gd name="T42" fmla="*/ 115 w 137"/>
                    <a:gd name="T43" fmla="*/ 66 h 102"/>
                    <a:gd name="T44" fmla="*/ 135 w 137"/>
                    <a:gd name="T45" fmla="*/ 60 h 102"/>
                    <a:gd name="T46" fmla="*/ 137 w 137"/>
                    <a:gd name="T47" fmla="*/ 63 h 102"/>
                    <a:gd name="T48" fmla="*/ 115 w 137"/>
                    <a:gd name="T49" fmla="*/ 70 h 102"/>
                    <a:gd name="T50" fmla="*/ 108 w 137"/>
                    <a:gd name="T51" fmla="*/ 68 h 102"/>
                    <a:gd name="T52" fmla="*/ 89 w 137"/>
                    <a:gd name="T53" fmla="*/ 65 h 102"/>
                    <a:gd name="T54" fmla="*/ 81 w 137"/>
                    <a:gd name="T55" fmla="*/ 76 h 102"/>
                    <a:gd name="T56" fmla="*/ 87 w 137"/>
                    <a:gd name="T57" fmla="*/ 80 h 102"/>
                    <a:gd name="T58" fmla="*/ 92 w 137"/>
                    <a:gd name="T59" fmla="*/ 92 h 102"/>
                    <a:gd name="T60" fmla="*/ 86 w 137"/>
                    <a:gd name="T61" fmla="*/ 102 h 102"/>
                    <a:gd name="T62" fmla="*/ 84 w 137"/>
                    <a:gd name="T63" fmla="*/ 102 h 102"/>
                    <a:gd name="T64" fmla="*/ 80 w 137"/>
                    <a:gd name="T65" fmla="*/ 80 h 102"/>
                    <a:gd name="T66" fmla="*/ 80 w 137"/>
                    <a:gd name="T67" fmla="*/ 83 h 102"/>
                    <a:gd name="T68" fmla="*/ 83 w 137"/>
                    <a:gd name="T69" fmla="*/ 98 h 102"/>
                    <a:gd name="T70" fmla="*/ 85 w 137"/>
                    <a:gd name="T71" fmla="*/ 98 h 102"/>
                    <a:gd name="T72" fmla="*/ 88 w 137"/>
                    <a:gd name="T73" fmla="*/ 92 h 102"/>
                    <a:gd name="T74" fmla="*/ 85 w 137"/>
                    <a:gd name="T75" fmla="*/ 83 h 102"/>
                    <a:gd name="T76" fmla="*/ 80 w 137"/>
                    <a:gd name="T77" fmla="*/ 8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02">
                      <a:moveTo>
                        <a:pt x="84" y="102"/>
                      </a:moveTo>
                      <a:cubicBezTo>
                        <a:pt x="83" y="102"/>
                        <a:pt x="82" y="102"/>
                        <a:pt x="81" y="101"/>
                      </a:cubicBezTo>
                      <a:cubicBezTo>
                        <a:pt x="77" y="98"/>
                        <a:pt x="75" y="90"/>
                        <a:pt x="76" y="83"/>
                      </a:cubicBezTo>
                      <a:cubicBezTo>
                        <a:pt x="76" y="81"/>
                        <a:pt x="76" y="80"/>
                        <a:pt x="76" y="78"/>
                      </a:cubicBezTo>
                      <a:cubicBezTo>
                        <a:pt x="70" y="74"/>
                        <a:pt x="64" y="70"/>
                        <a:pt x="58" y="69"/>
                      </a:cubicBezTo>
                      <a:cubicBezTo>
                        <a:pt x="57" y="69"/>
                        <a:pt x="55" y="69"/>
                        <a:pt x="54" y="69"/>
                      </a:cubicBezTo>
                      <a:cubicBezTo>
                        <a:pt x="47" y="67"/>
                        <a:pt x="40" y="66"/>
                        <a:pt x="36" y="60"/>
                      </a:cubicBezTo>
                      <a:cubicBezTo>
                        <a:pt x="32" y="52"/>
                        <a:pt x="31" y="45"/>
                        <a:pt x="32" y="33"/>
                      </a:cubicBezTo>
                      <a:cubicBezTo>
                        <a:pt x="32" y="32"/>
                        <a:pt x="32" y="31"/>
                        <a:pt x="32" y="30"/>
                      </a:cubicBezTo>
                      <a:cubicBezTo>
                        <a:pt x="33" y="19"/>
                        <a:pt x="34" y="14"/>
                        <a:pt x="28" y="12"/>
                      </a:cubicBezTo>
                      <a:cubicBezTo>
                        <a:pt x="19" y="9"/>
                        <a:pt x="0" y="4"/>
                        <a:pt x="0" y="4"/>
                      </a:cubicBezTo>
                      <a:cubicBezTo>
                        <a:pt x="1" y="0"/>
                        <a:pt x="1" y="0"/>
                        <a:pt x="1" y="0"/>
                      </a:cubicBezTo>
                      <a:cubicBezTo>
                        <a:pt x="2" y="1"/>
                        <a:pt x="20" y="5"/>
                        <a:pt x="29" y="8"/>
                      </a:cubicBezTo>
                      <a:cubicBezTo>
                        <a:pt x="38" y="12"/>
                        <a:pt x="37" y="20"/>
                        <a:pt x="36" y="30"/>
                      </a:cubicBezTo>
                      <a:cubicBezTo>
                        <a:pt x="36" y="31"/>
                        <a:pt x="36" y="33"/>
                        <a:pt x="36" y="34"/>
                      </a:cubicBezTo>
                      <a:cubicBezTo>
                        <a:pt x="35" y="46"/>
                        <a:pt x="37" y="52"/>
                        <a:pt x="40" y="58"/>
                      </a:cubicBezTo>
                      <a:cubicBezTo>
                        <a:pt x="42" y="63"/>
                        <a:pt x="48" y="64"/>
                        <a:pt x="54" y="65"/>
                      </a:cubicBezTo>
                      <a:cubicBezTo>
                        <a:pt x="56" y="65"/>
                        <a:pt x="57" y="65"/>
                        <a:pt x="59" y="65"/>
                      </a:cubicBezTo>
                      <a:cubicBezTo>
                        <a:pt x="65" y="67"/>
                        <a:pt x="71" y="70"/>
                        <a:pt x="78" y="74"/>
                      </a:cubicBezTo>
                      <a:cubicBezTo>
                        <a:pt x="80" y="68"/>
                        <a:pt x="84" y="64"/>
                        <a:pt x="87" y="62"/>
                      </a:cubicBezTo>
                      <a:cubicBezTo>
                        <a:pt x="92" y="59"/>
                        <a:pt x="100" y="62"/>
                        <a:pt x="109" y="64"/>
                      </a:cubicBezTo>
                      <a:cubicBezTo>
                        <a:pt x="111" y="65"/>
                        <a:pt x="114" y="66"/>
                        <a:pt x="115" y="66"/>
                      </a:cubicBezTo>
                      <a:cubicBezTo>
                        <a:pt x="121" y="68"/>
                        <a:pt x="131" y="62"/>
                        <a:pt x="135" y="60"/>
                      </a:cubicBezTo>
                      <a:cubicBezTo>
                        <a:pt x="137" y="63"/>
                        <a:pt x="137" y="63"/>
                        <a:pt x="137" y="63"/>
                      </a:cubicBezTo>
                      <a:cubicBezTo>
                        <a:pt x="137" y="63"/>
                        <a:pt x="123" y="72"/>
                        <a:pt x="115" y="70"/>
                      </a:cubicBezTo>
                      <a:cubicBezTo>
                        <a:pt x="112" y="70"/>
                        <a:pt x="110" y="69"/>
                        <a:pt x="108" y="68"/>
                      </a:cubicBezTo>
                      <a:cubicBezTo>
                        <a:pt x="101" y="66"/>
                        <a:pt x="92" y="63"/>
                        <a:pt x="89" y="65"/>
                      </a:cubicBezTo>
                      <a:cubicBezTo>
                        <a:pt x="86" y="67"/>
                        <a:pt x="83" y="71"/>
                        <a:pt x="81" y="76"/>
                      </a:cubicBezTo>
                      <a:cubicBezTo>
                        <a:pt x="83" y="77"/>
                        <a:pt x="85" y="79"/>
                        <a:pt x="87" y="80"/>
                      </a:cubicBezTo>
                      <a:cubicBezTo>
                        <a:pt x="91" y="83"/>
                        <a:pt x="93" y="87"/>
                        <a:pt x="92" y="92"/>
                      </a:cubicBezTo>
                      <a:cubicBezTo>
                        <a:pt x="92" y="97"/>
                        <a:pt x="89" y="100"/>
                        <a:pt x="86" y="102"/>
                      </a:cubicBezTo>
                      <a:cubicBezTo>
                        <a:pt x="85" y="102"/>
                        <a:pt x="85" y="102"/>
                        <a:pt x="84" y="102"/>
                      </a:cubicBezTo>
                      <a:close/>
                      <a:moveTo>
                        <a:pt x="80" y="80"/>
                      </a:moveTo>
                      <a:cubicBezTo>
                        <a:pt x="80" y="81"/>
                        <a:pt x="80" y="82"/>
                        <a:pt x="80" y="83"/>
                      </a:cubicBezTo>
                      <a:cubicBezTo>
                        <a:pt x="79" y="90"/>
                        <a:pt x="81" y="96"/>
                        <a:pt x="83" y="98"/>
                      </a:cubicBezTo>
                      <a:cubicBezTo>
                        <a:pt x="84" y="98"/>
                        <a:pt x="84" y="98"/>
                        <a:pt x="85" y="98"/>
                      </a:cubicBezTo>
                      <a:cubicBezTo>
                        <a:pt x="86" y="97"/>
                        <a:pt x="88" y="95"/>
                        <a:pt x="88" y="92"/>
                      </a:cubicBezTo>
                      <a:cubicBezTo>
                        <a:pt x="89" y="90"/>
                        <a:pt x="89" y="86"/>
                        <a:pt x="85" y="83"/>
                      </a:cubicBezTo>
                      <a:cubicBezTo>
                        <a:pt x="83" y="82"/>
                        <a:pt x="82" y="81"/>
                        <a:pt x="80" y="80"/>
                      </a:cubicBezTo>
                      <a:close/>
                    </a:path>
                  </a:pathLst>
                </a:custGeom>
                <a:solidFill>
                  <a:srgbClr val="17C1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28" name="Freeform 14"/>
                <p:cNvSpPr>
                  <a:spLocks noEditPoints="1"/>
                </p:cNvSpPr>
                <p:nvPr/>
              </p:nvSpPr>
              <p:spPr bwMode="auto">
                <a:xfrm>
                  <a:off x="3095625" y="2428875"/>
                  <a:ext cx="349250" cy="384175"/>
                </a:xfrm>
                <a:custGeom>
                  <a:avLst/>
                  <a:gdLst>
                    <a:gd name="T0" fmla="*/ 74 w 110"/>
                    <a:gd name="T1" fmla="*/ 121 h 121"/>
                    <a:gd name="T2" fmla="*/ 70 w 110"/>
                    <a:gd name="T3" fmla="*/ 121 h 121"/>
                    <a:gd name="T4" fmla="*/ 75 w 110"/>
                    <a:gd name="T5" fmla="*/ 108 h 121"/>
                    <a:gd name="T6" fmla="*/ 78 w 110"/>
                    <a:gd name="T7" fmla="*/ 103 h 121"/>
                    <a:gd name="T8" fmla="*/ 87 w 110"/>
                    <a:gd name="T9" fmla="*/ 90 h 121"/>
                    <a:gd name="T10" fmla="*/ 92 w 110"/>
                    <a:gd name="T11" fmla="*/ 85 h 121"/>
                    <a:gd name="T12" fmla="*/ 101 w 110"/>
                    <a:gd name="T13" fmla="*/ 70 h 121"/>
                    <a:gd name="T14" fmla="*/ 91 w 110"/>
                    <a:gd name="T15" fmla="*/ 64 h 121"/>
                    <a:gd name="T16" fmla="*/ 91 w 110"/>
                    <a:gd name="T17" fmla="*/ 67 h 121"/>
                    <a:gd name="T18" fmla="*/ 91 w 110"/>
                    <a:gd name="T19" fmla="*/ 70 h 121"/>
                    <a:gd name="T20" fmla="*/ 88 w 110"/>
                    <a:gd name="T21" fmla="*/ 88 h 121"/>
                    <a:gd name="T22" fmla="*/ 62 w 110"/>
                    <a:gd name="T23" fmla="*/ 98 h 121"/>
                    <a:gd name="T24" fmla="*/ 29 w 110"/>
                    <a:gd name="T25" fmla="*/ 104 h 121"/>
                    <a:gd name="T26" fmla="*/ 18 w 110"/>
                    <a:gd name="T27" fmla="*/ 109 h 121"/>
                    <a:gd name="T28" fmla="*/ 6 w 110"/>
                    <a:gd name="T29" fmla="*/ 112 h 121"/>
                    <a:gd name="T30" fmla="*/ 1 w 110"/>
                    <a:gd name="T31" fmla="*/ 97 h 121"/>
                    <a:gd name="T32" fmla="*/ 5 w 110"/>
                    <a:gd name="T33" fmla="*/ 96 h 121"/>
                    <a:gd name="T34" fmla="*/ 8 w 110"/>
                    <a:gd name="T35" fmla="*/ 109 h 121"/>
                    <a:gd name="T36" fmla="*/ 17 w 110"/>
                    <a:gd name="T37" fmla="*/ 105 h 121"/>
                    <a:gd name="T38" fmla="*/ 29 w 110"/>
                    <a:gd name="T39" fmla="*/ 100 h 121"/>
                    <a:gd name="T40" fmla="*/ 62 w 110"/>
                    <a:gd name="T41" fmla="*/ 94 h 121"/>
                    <a:gd name="T42" fmla="*/ 86 w 110"/>
                    <a:gd name="T43" fmla="*/ 85 h 121"/>
                    <a:gd name="T44" fmla="*/ 87 w 110"/>
                    <a:gd name="T45" fmla="*/ 70 h 121"/>
                    <a:gd name="T46" fmla="*/ 87 w 110"/>
                    <a:gd name="T47" fmla="*/ 67 h 121"/>
                    <a:gd name="T48" fmla="*/ 86 w 110"/>
                    <a:gd name="T49" fmla="*/ 64 h 121"/>
                    <a:gd name="T50" fmla="*/ 77 w 110"/>
                    <a:gd name="T51" fmla="*/ 66 h 121"/>
                    <a:gd name="T52" fmla="*/ 52 w 110"/>
                    <a:gd name="T53" fmla="*/ 77 h 121"/>
                    <a:gd name="T54" fmla="*/ 43 w 110"/>
                    <a:gd name="T55" fmla="*/ 82 h 121"/>
                    <a:gd name="T56" fmla="*/ 29 w 110"/>
                    <a:gd name="T57" fmla="*/ 65 h 121"/>
                    <a:gd name="T58" fmla="*/ 15 w 110"/>
                    <a:gd name="T59" fmla="*/ 45 h 121"/>
                    <a:gd name="T60" fmla="*/ 8 w 110"/>
                    <a:gd name="T61" fmla="*/ 43 h 121"/>
                    <a:gd name="T62" fmla="*/ 7 w 110"/>
                    <a:gd name="T63" fmla="*/ 43 h 121"/>
                    <a:gd name="T64" fmla="*/ 6 w 110"/>
                    <a:gd name="T65" fmla="*/ 42 h 121"/>
                    <a:gd name="T66" fmla="*/ 8 w 110"/>
                    <a:gd name="T67" fmla="*/ 10 h 121"/>
                    <a:gd name="T68" fmla="*/ 38 w 110"/>
                    <a:gd name="T69" fmla="*/ 4 h 121"/>
                    <a:gd name="T70" fmla="*/ 51 w 110"/>
                    <a:gd name="T71" fmla="*/ 26 h 121"/>
                    <a:gd name="T72" fmla="*/ 55 w 110"/>
                    <a:gd name="T73" fmla="*/ 40 h 121"/>
                    <a:gd name="T74" fmla="*/ 55 w 110"/>
                    <a:gd name="T75" fmla="*/ 41 h 121"/>
                    <a:gd name="T76" fmla="*/ 65 w 110"/>
                    <a:gd name="T77" fmla="*/ 44 h 121"/>
                    <a:gd name="T78" fmla="*/ 81 w 110"/>
                    <a:gd name="T79" fmla="*/ 51 h 121"/>
                    <a:gd name="T80" fmla="*/ 89 w 110"/>
                    <a:gd name="T81" fmla="*/ 60 h 121"/>
                    <a:gd name="T82" fmla="*/ 105 w 110"/>
                    <a:gd name="T83" fmla="*/ 68 h 121"/>
                    <a:gd name="T84" fmla="*/ 95 w 110"/>
                    <a:gd name="T85" fmla="*/ 88 h 121"/>
                    <a:gd name="T86" fmla="*/ 89 w 110"/>
                    <a:gd name="T87" fmla="*/ 93 h 121"/>
                    <a:gd name="T88" fmla="*/ 81 w 110"/>
                    <a:gd name="T89" fmla="*/ 105 h 121"/>
                    <a:gd name="T90" fmla="*/ 78 w 110"/>
                    <a:gd name="T91" fmla="*/ 111 h 121"/>
                    <a:gd name="T92" fmla="*/ 74 w 110"/>
                    <a:gd name="T93" fmla="*/ 121 h 121"/>
                    <a:gd name="T94" fmla="*/ 10 w 110"/>
                    <a:gd name="T95" fmla="*/ 39 h 121"/>
                    <a:gd name="T96" fmla="*/ 16 w 110"/>
                    <a:gd name="T97" fmla="*/ 41 h 121"/>
                    <a:gd name="T98" fmla="*/ 33 w 110"/>
                    <a:gd name="T99" fmla="*/ 63 h 121"/>
                    <a:gd name="T100" fmla="*/ 42 w 110"/>
                    <a:gd name="T101" fmla="*/ 78 h 121"/>
                    <a:gd name="T102" fmla="*/ 50 w 110"/>
                    <a:gd name="T103" fmla="*/ 74 h 121"/>
                    <a:gd name="T104" fmla="*/ 76 w 110"/>
                    <a:gd name="T105" fmla="*/ 62 h 121"/>
                    <a:gd name="T106" fmla="*/ 84 w 110"/>
                    <a:gd name="T107" fmla="*/ 60 h 121"/>
                    <a:gd name="T108" fmla="*/ 78 w 110"/>
                    <a:gd name="T109" fmla="*/ 54 h 121"/>
                    <a:gd name="T110" fmla="*/ 64 w 110"/>
                    <a:gd name="T111" fmla="*/ 48 h 121"/>
                    <a:gd name="T112" fmla="*/ 53 w 110"/>
                    <a:gd name="T113" fmla="*/ 44 h 121"/>
                    <a:gd name="T114" fmla="*/ 53 w 110"/>
                    <a:gd name="T115" fmla="*/ 44 h 121"/>
                    <a:gd name="T116" fmla="*/ 47 w 110"/>
                    <a:gd name="T117" fmla="*/ 25 h 121"/>
                    <a:gd name="T118" fmla="*/ 37 w 110"/>
                    <a:gd name="T119" fmla="*/ 8 h 121"/>
                    <a:gd name="T120" fmla="*/ 11 w 110"/>
                    <a:gd name="T121" fmla="*/ 12 h 121"/>
                    <a:gd name="T122" fmla="*/ 10 w 110"/>
                    <a:gd name="T123" fmla="*/ 3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21">
                      <a:moveTo>
                        <a:pt x="74" y="121"/>
                      </a:moveTo>
                      <a:cubicBezTo>
                        <a:pt x="70" y="121"/>
                        <a:pt x="70" y="121"/>
                        <a:pt x="70" y="121"/>
                      </a:cubicBezTo>
                      <a:cubicBezTo>
                        <a:pt x="70" y="120"/>
                        <a:pt x="71" y="113"/>
                        <a:pt x="75" y="108"/>
                      </a:cubicBezTo>
                      <a:cubicBezTo>
                        <a:pt x="76" y="107"/>
                        <a:pt x="77" y="105"/>
                        <a:pt x="78" y="103"/>
                      </a:cubicBezTo>
                      <a:cubicBezTo>
                        <a:pt x="79" y="99"/>
                        <a:pt x="81" y="95"/>
                        <a:pt x="87" y="90"/>
                      </a:cubicBezTo>
                      <a:cubicBezTo>
                        <a:pt x="88" y="88"/>
                        <a:pt x="90" y="87"/>
                        <a:pt x="92" y="85"/>
                      </a:cubicBezTo>
                      <a:cubicBezTo>
                        <a:pt x="100" y="79"/>
                        <a:pt x="104" y="74"/>
                        <a:pt x="101" y="70"/>
                      </a:cubicBezTo>
                      <a:cubicBezTo>
                        <a:pt x="99" y="67"/>
                        <a:pt x="96" y="65"/>
                        <a:pt x="91" y="64"/>
                      </a:cubicBezTo>
                      <a:cubicBezTo>
                        <a:pt x="91" y="65"/>
                        <a:pt x="91" y="66"/>
                        <a:pt x="91" y="67"/>
                      </a:cubicBezTo>
                      <a:cubicBezTo>
                        <a:pt x="91" y="68"/>
                        <a:pt x="91" y="69"/>
                        <a:pt x="91" y="70"/>
                      </a:cubicBezTo>
                      <a:cubicBezTo>
                        <a:pt x="92" y="76"/>
                        <a:pt x="92" y="84"/>
                        <a:pt x="88" y="88"/>
                      </a:cubicBezTo>
                      <a:cubicBezTo>
                        <a:pt x="84" y="92"/>
                        <a:pt x="71" y="97"/>
                        <a:pt x="62" y="98"/>
                      </a:cubicBezTo>
                      <a:cubicBezTo>
                        <a:pt x="58" y="99"/>
                        <a:pt x="38" y="102"/>
                        <a:pt x="29" y="104"/>
                      </a:cubicBezTo>
                      <a:cubicBezTo>
                        <a:pt x="26" y="105"/>
                        <a:pt x="22" y="107"/>
                        <a:pt x="18" y="109"/>
                      </a:cubicBezTo>
                      <a:cubicBezTo>
                        <a:pt x="12" y="112"/>
                        <a:pt x="8" y="114"/>
                        <a:pt x="6" y="112"/>
                      </a:cubicBezTo>
                      <a:cubicBezTo>
                        <a:pt x="3" y="110"/>
                        <a:pt x="1" y="100"/>
                        <a:pt x="1" y="97"/>
                      </a:cubicBezTo>
                      <a:cubicBezTo>
                        <a:pt x="5" y="96"/>
                        <a:pt x="5" y="96"/>
                        <a:pt x="5" y="96"/>
                      </a:cubicBezTo>
                      <a:cubicBezTo>
                        <a:pt x="6" y="102"/>
                        <a:pt x="7" y="108"/>
                        <a:pt x="8" y="109"/>
                      </a:cubicBezTo>
                      <a:cubicBezTo>
                        <a:pt x="9" y="109"/>
                        <a:pt x="14" y="107"/>
                        <a:pt x="17" y="105"/>
                      </a:cubicBezTo>
                      <a:cubicBezTo>
                        <a:pt x="20" y="103"/>
                        <a:pt x="25" y="101"/>
                        <a:pt x="29" y="100"/>
                      </a:cubicBezTo>
                      <a:cubicBezTo>
                        <a:pt x="38" y="98"/>
                        <a:pt x="58" y="95"/>
                        <a:pt x="62" y="94"/>
                      </a:cubicBezTo>
                      <a:cubicBezTo>
                        <a:pt x="70" y="93"/>
                        <a:pt x="82" y="88"/>
                        <a:pt x="86" y="85"/>
                      </a:cubicBezTo>
                      <a:cubicBezTo>
                        <a:pt x="88" y="82"/>
                        <a:pt x="88" y="75"/>
                        <a:pt x="87" y="70"/>
                      </a:cubicBezTo>
                      <a:cubicBezTo>
                        <a:pt x="87" y="69"/>
                        <a:pt x="87" y="68"/>
                        <a:pt x="87" y="67"/>
                      </a:cubicBezTo>
                      <a:cubicBezTo>
                        <a:pt x="87" y="66"/>
                        <a:pt x="87" y="65"/>
                        <a:pt x="86" y="64"/>
                      </a:cubicBezTo>
                      <a:cubicBezTo>
                        <a:pt x="84" y="64"/>
                        <a:pt x="80" y="65"/>
                        <a:pt x="77" y="66"/>
                      </a:cubicBezTo>
                      <a:cubicBezTo>
                        <a:pt x="68" y="67"/>
                        <a:pt x="59" y="73"/>
                        <a:pt x="52" y="77"/>
                      </a:cubicBezTo>
                      <a:cubicBezTo>
                        <a:pt x="47" y="80"/>
                        <a:pt x="45" y="82"/>
                        <a:pt x="43" y="82"/>
                      </a:cubicBezTo>
                      <a:cubicBezTo>
                        <a:pt x="37" y="83"/>
                        <a:pt x="33" y="76"/>
                        <a:pt x="29" y="65"/>
                      </a:cubicBezTo>
                      <a:cubicBezTo>
                        <a:pt x="25" y="54"/>
                        <a:pt x="18" y="45"/>
                        <a:pt x="15" y="45"/>
                      </a:cubicBezTo>
                      <a:cubicBezTo>
                        <a:pt x="11" y="44"/>
                        <a:pt x="8" y="43"/>
                        <a:pt x="8" y="43"/>
                      </a:cubicBezTo>
                      <a:cubicBezTo>
                        <a:pt x="7" y="43"/>
                        <a:pt x="7" y="43"/>
                        <a:pt x="7" y="43"/>
                      </a:cubicBezTo>
                      <a:cubicBezTo>
                        <a:pt x="6" y="42"/>
                        <a:pt x="6" y="42"/>
                        <a:pt x="6" y="42"/>
                      </a:cubicBezTo>
                      <a:cubicBezTo>
                        <a:pt x="6" y="39"/>
                        <a:pt x="0" y="17"/>
                        <a:pt x="8" y="10"/>
                      </a:cubicBezTo>
                      <a:cubicBezTo>
                        <a:pt x="15" y="3"/>
                        <a:pt x="29" y="0"/>
                        <a:pt x="38" y="4"/>
                      </a:cubicBezTo>
                      <a:cubicBezTo>
                        <a:pt x="46" y="8"/>
                        <a:pt x="54" y="12"/>
                        <a:pt x="51" y="26"/>
                      </a:cubicBezTo>
                      <a:cubicBezTo>
                        <a:pt x="49" y="37"/>
                        <a:pt x="51" y="38"/>
                        <a:pt x="55" y="40"/>
                      </a:cubicBezTo>
                      <a:cubicBezTo>
                        <a:pt x="55" y="41"/>
                        <a:pt x="55" y="41"/>
                        <a:pt x="55" y="41"/>
                      </a:cubicBezTo>
                      <a:cubicBezTo>
                        <a:pt x="57" y="42"/>
                        <a:pt x="61" y="43"/>
                        <a:pt x="65" y="44"/>
                      </a:cubicBezTo>
                      <a:cubicBezTo>
                        <a:pt x="71" y="47"/>
                        <a:pt x="78" y="49"/>
                        <a:pt x="81" y="51"/>
                      </a:cubicBezTo>
                      <a:cubicBezTo>
                        <a:pt x="83" y="53"/>
                        <a:pt x="87" y="56"/>
                        <a:pt x="89" y="60"/>
                      </a:cubicBezTo>
                      <a:cubicBezTo>
                        <a:pt x="96" y="60"/>
                        <a:pt x="101" y="62"/>
                        <a:pt x="105" y="68"/>
                      </a:cubicBezTo>
                      <a:cubicBezTo>
                        <a:pt x="110" y="75"/>
                        <a:pt x="102" y="82"/>
                        <a:pt x="95" y="88"/>
                      </a:cubicBezTo>
                      <a:cubicBezTo>
                        <a:pt x="93" y="90"/>
                        <a:pt x="91" y="91"/>
                        <a:pt x="89" y="93"/>
                      </a:cubicBezTo>
                      <a:cubicBezTo>
                        <a:pt x="85" y="97"/>
                        <a:pt x="83" y="101"/>
                        <a:pt x="81" y="105"/>
                      </a:cubicBezTo>
                      <a:cubicBezTo>
                        <a:pt x="80" y="107"/>
                        <a:pt x="79" y="109"/>
                        <a:pt x="78" y="111"/>
                      </a:cubicBezTo>
                      <a:cubicBezTo>
                        <a:pt x="75" y="114"/>
                        <a:pt x="74" y="119"/>
                        <a:pt x="74" y="121"/>
                      </a:cubicBezTo>
                      <a:close/>
                      <a:moveTo>
                        <a:pt x="10" y="39"/>
                      </a:moveTo>
                      <a:cubicBezTo>
                        <a:pt x="11" y="40"/>
                        <a:pt x="13" y="40"/>
                        <a:pt x="16" y="41"/>
                      </a:cubicBezTo>
                      <a:cubicBezTo>
                        <a:pt x="21" y="42"/>
                        <a:pt x="29" y="53"/>
                        <a:pt x="33" y="63"/>
                      </a:cubicBezTo>
                      <a:cubicBezTo>
                        <a:pt x="36" y="71"/>
                        <a:pt x="39" y="79"/>
                        <a:pt x="42" y="78"/>
                      </a:cubicBezTo>
                      <a:cubicBezTo>
                        <a:pt x="43" y="78"/>
                        <a:pt x="47" y="76"/>
                        <a:pt x="50" y="74"/>
                      </a:cubicBezTo>
                      <a:cubicBezTo>
                        <a:pt x="57" y="70"/>
                        <a:pt x="66" y="63"/>
                        <a:pt x="76" y="62"/>
                      </a:cubicBezTo>
                      <a:cubicBezTo>
                        <a:pt x="79" y="61"/>
                        <a:pt x="82" y="61"/>
                        <a:pt x="84" y="60"/>
                      </a:cubicBezTo>
                      <a:cubicBezTo>
                        <a:pt x="83" y="58"/>
                        <a:pt x="80" y="56"/>
                        <a:pt x="78" y="54"/>
                      </a:cubicBezTo>
                      <a:cubicBezTo>
                        <a:pt x="76" y="52"/>
                        <a:pt x="69" y="50"/>
                        <a:pt x="64" y="48"/>
                      </a:cubicBezTo>
                      <a:cubicBezTo>
                        <a:pt x="59" y="47"/>
                        <a:pt x="55" y="45"/>
                        <a:pt x="53" y="44"/>
                      </a:cubicBezTo>
                      <a:cubicBezTo>
                        <a:pt x="53" y="44"/>
                        <a:pt x="53" y="44"/>
                        <a:pt x="53" y="44"/>
                      </a:cubicBezTo>
                      <a:cubicBezTo>
                        <a:pt x="48" y="41"/>
                        <a:pt x="45" y="38"/>
                        <a:pt x="47" y="25"/>
                      </a:cubicBezTo>
                      <a:cubicBezTo>
                        <a:pt x="49" y="14"/>
                        <a:pt x="44" y="11"/>
                        <a:pt x="37" y="8"/>
                      </a:cubicBezTo>
                      <a:cubicBezTo>
                        <a:pt x="30" y="5"/>
                        <a:pt x="18" y="6"/>
                        <a:pt x="11" y="12"/>
                      </a:cubicBezTo>
                      <a:cubicBezTo>
                        <a:pt x="6" y="17"/>
                        <a:pt x="8" y="33"/>
                        <a:pt x="10" y="39"/>
                      </a:cubicBezTo>
                      <a:close/>
                    </a:path>
                  </a:pathLst>
                </a:custGeom>
                <a:solidFill>
                  <a:srgbClr val="17C1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nvGrpSpPr>
                <p:cNvPr id="329" name="Group 328"/>
                <p:cNvGrpSpPr/>
                <p:nvPr/>
              </p:nvGrpSpPr>
              <p:grpSpPr>
                <a:xfrm>
                  <a:off x="1933575" y="2543175"/>
                  <a:ext cx="746125" cy="409575"/>
                  <a:chOff x="1933575" y="2543175"/>
                  <a:chExt cx="746125" cy="409575"/>
                </a:xfrm>
              </p:grpSpPr>
              <p:sp>
                <p:nvSpPr>
                  <p:cNvPr id="330" name="Freeform 16"/>
                  <p:cNvSpPr>
                    <a:spLocks noEditPoints="1"/>
                  </p:cNvSpPr>
                  <p:nvPr/>
                </p:nvSpPr>
                <p:spPr bwMode="auto">
                  <a:xfrm>
                    <a:off x="2482850" y="2600325"/>
                    <a:ext cx="142875" cy="107950"/>
                  </a:xfrm>
                  <a:custGeom>
                    <a:avLst/>
                    <a:gdLst>
                      <a:gd name="T0" fmla="*/ 33 w 45"/>
                      <a:gd name="T1" fmla="*/ 34 h 34"/>
                      <a:gd name="T2" fmla="*/ 16 w 45"/>
                      <a:gd name="T3" fmla="*/ 31 h 34"/>
                      <a:gd name="T4" fmla="*/ 15 w 45"/>
                      <a:gd name="T5" fmla="*/ 24 h 34"/>
                      <a:gd name="T6" fmla="*/ 0 w 45"/>
                      <a:gd name="T7" fmla="*/ 22 h 34"/>
                      <a:gd name="T8" fmla="*/ 1 w 45"/>
                      <a:gd name="T9" fmla="*/ 18 h 34"/>
                      <a:gd name="T10" fmla="*/ 17 w 45"/>
                      <a:gd name="T11" fmla="*/ 20 h 34"/>
                      <a:gd name="T12" fmla="*/ 21 w 45"/>
                      <a:gd name="T13" fmla="*/ 13 h 34"/>
                      <a:gd name="T14" fmla="*/ 43 w 45"/>
                      <a:gd name="T15" fmla="*/ 0 h 34"/>
                      <a:gd name="T16" fmla="*/ 45 w 45"/>
                      <a:gd name="T17" fmla="*/ 4 h 34"/>
                      <a:gd name="T18" fmla="*/ 24 w 45"/>
                      <a:gd name="T19" fmla="*/ 15 h 34"/>
                      <a:gd name="T20" fmla="*/ 21 w 45"/>
                      <a:gd name="T21" fmla="*/ 20 h 34"/>
                      <a:gd name="T22" fmla="*/ 34 w 45"/>
                      <a:gd name="T23" fmla="*/ 21 h 34"/>
                      <a:gd name="T24" fmla="*/ 43 w 45"/>
                      <a:gd name="T25" fmla="*/ 24 h 34"/>
                      <a:gd name="T26" fmla="*/ 41 w 45"/>
                      <a:gd name="T27" fmla="*/ 32 h 34"/>
                      <a:gd name="T28" fmla="*/ 33 w 45"/>
                      <a:gd name="T29" fmla="*/ 34 h 34"/>
                      <a:gd name="T30" fmla="*/ 19 w 45"/>
                      <a:gd name="T31" fmla="*/ 24 h 34"/>
                      <a:gd name="T32" fmla="*/ 19 w 45"/>
                      <a:gd name="T33" fmla="*/ 28 h 34"/>
                      <a:gd name="T34" fmla="*/ 38 w 45"/>
                      <a:gd name="T35" fmla="*/ 30 h 34"/>
                      <a:gd name="T36" fmla="*/ 39 w 45"/>
                      <a:gd name="T37" fmla="*/ 26 h 34"/>
                      <a:gd name="T38" fmla="*/ 34 w 45"/>
                      <a:gd name="T39" fmla="*/ 25 h 34"/>
                      <a:gd name="T40" fmla="*/ 19 w 45"/>
                      <a:gd name="T41"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34">
                        <a:moveTo>
                          <a:pt x="33" y="34"/>
                        </a:moveTo>
                        <a:cubicBezTo>
                          <a:pt x="27" y="34"/>
                          <a:pt x="18" y="32"/>
                          <a:pt x="16" y="31"/>
                        </a:cubicBezTo>
                        <a:cubicBezTo>
                          <a:pt x="15" y="29"/>
                          <a:pt x="14" y="27"/>
                          <a:pt x="15" y="24"/>
                        </a:cubicBezTo>
                        <a:cubicBezTo>
                          <a:pt x="8" y="23"/>
                          <a:pt x="1" y="22"/>
                          <a:pt x="0" y="22"/>
                        </a:cubicBezTo>
                        <a:cubicBezTo>
                          <a:pt x="1" y="18"/>
                          <a:pt x="1" y="18"/>
                          <a:pt x="1" y="18"/>
                        </a:cubicBezTo>
                        <a:cubicBezTo>
                          <a:pt x="1" y="18"/>
                          <a:pt x="8" y="19"/>
                          <a:pt x="17" y="20"/>
                        </a:cubicBezTo>
                        <a:cubicBezTo>
                          <a:pt x="18" y="18"/>
                          <a:pt x="19" y="15"/>
                          <a:pt x="21" y="13"/>
                        </a:cubicBezTo>
                        <a:cubicBezTo>
                          <a:pt x="25" y="7"/>
                          <a:pt x="41" y="1"/>
                          <a:pt x="43" y="0"/>
                        </a:cubicBezTo>
                        <a:cubicBezTo>
                          <a:pt x="45" y="4"/>
                          <a:pt x="45" y="4"/>
                          <a:pt x="45" y="4"/>
                        </a:cubicBezTo>
                        <a:cubicBezTo>
                          <a:pt x="38" y="6"/>
                          <a:pt x="26" y="11"/>
                          <a:pt x="24" y="15"/>
                        </a:cubicBezTo>
                        <a:cubicBezTo>
                          <a:pt x="23" y="17"/>
                          <a:pt x="22" y="19"/>
                          <a:pt x="21" y="20"/>
                        </a:cubicBezTo>
                        <a:cubicBezTo>
                          <a:pt x="26" y="20"/>
                          <a:pt x="30" y="21"/>
                          <a:pt x="34" y="21"/>
                        </a:cubicBezTo>
                        <a:cubicBezTo>
                          <a:pt x="38" y="21"/>
                          <a:pt x="41" y="22"/>
                          <a:pt x="43" y="24"/>
                        </a:cubicBezTo>
                        <a:cubicBezTo>
                          <a:pt x="44" y="28"/>
                          <a:pt x="42" y="31"/>
                          <a:pt x="41" y="32"/>
                        </a:cubicBezTo>
                        <a:cubicBezTo>
                          <a:pt x="40" y="34"/>
                          <a:pt x="37" y="34"/>
                          <a:pt x="33" y="34"/>
                        </a:cubicBezTo>
                        <a:close/>
                        <a:moveTo>
                          <a:pt x="19" y="24"/>
                        </a:moveTo>
                        <a:cubicBezTo>
                          <a:pt x="18" y="26"/>
                          <a:pt x="19" y="28"/>
                          <a:pt x="19" y="28"/>
                        </a:cubicBezTo>
                        <a:cubicBezTo>
                          <a:pt x="22" y="30"/>
                          <a:pt x="36" y="31"/>
                          <a:pt x="38" y="30"/>
                        </a:cubicBezTo>
                        <a:cubicBezTo>
                          <a:pt x="39" y="28"/>
                          <a:pt x="39" y="27"/>
                          <a:pt x="39" y="26"/>
                        </a:cubicBezTo>
                        <a:cubicBezTo>
                          <a:pt x="39" y="25"/>
                          <a:pt x="37" y="25"/>
                          <a:pt x="34" y="25"/>
                        </a:cubicBezTo>
                        <a:cubicBezTo>
                          <a:pt x="30" y="25"/>
                          <a:pt x="25" y="24"/>
                          <a:pt x="19" y="24"/>
                        </a:cubicBezTo>
                        <a:close/>
                      </a:path>
                    </a:pathLst>
                  </a:custGeom>
                  <a:gradFill>
                    <a:gsLst>
                      <a:gs pos="0">
                        <a:srgbClr val="16C10D"/>
                      </a:gs>
                      <a:gs pos="53000">
                        <a:srgbClr val="003B08"/>
                      </a:gs>
                      <a:gs pos="100000">
                        <a:srgbClr val="16C10D"/>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31" name="Freeform 17"/>
                  <p:cNvSpPr>
                    <a:spLocks/>
                  </p:cNvSpPr>
                  <p:nvPr/>
                </p:nvSpPr>
                <p:spPr bwMode="auto">
                  <a:xfrm>
                    <a:off x="2359025" y="2543175"/>
                    <a:ext cx="317500" cy="50800"/>
                  </a:xfrm>
                  <a:custGeom>
                    <a:avLst/>
                    <a:gdLst>
                      <a:gd name="T0" fmla="*/ 45 w 100"/>
                      <a:gd name="T1" fmla="*/ 16 h 16"/>
                      <a:gd name="T2" fmla="*/ 19 w 100"/>
                      <a:gd name="T3" fmla="*/ 13 h 16"/>
                      <a:gd name="T4" fmla="*/ 10 w 100"/>
                      <a:gd name="T5" fmla="*/ 12 h 16"/>
                      <a:gd name="T6" fmla="*/ 1 w 100"/>
                      <a:gd name="T7" fmla="*/ 13 h 16"/>
                      <a:gd name="T8" fmla="*/ 0 w 100"/>
                      <a:gd name="T9" fmla="*/ 9 h 16"/>
                      <a:gd name="T10" fmla="*/ 9 w 100"/>
                      <a:gd name="T11" fmla="*/ 8 h 16"/>
                      <a:gd name="T12" fmla="*/ 19 w 100"/>
                      <a:gd name="T13" fmla="*/ 9 h 16"/>
                      <a:gd name="T14" fmla="*/ 45 w 100"/>
                      <a:gd name="T15" fmla="*/ 12 h 16"/>
                      <a:gd name="T16" fmla="*/ 72 w 100"/>
                      <a:gd name="T17" fmla="*/ 5 h 16"/>
                      <a:gd name="T18" fmla="*/ 82 w 100"/>
                      <a:gd name="T19" fmla="*/ 1 h 16"/>
                      <a:gd name="T20" fmla="*/ 100 w 100"/>
                      <a:gd name="T21" fmla="*/ 12 h 16"/>
                      <a:gd name="T22" fmla="*/ 98 w 100"/>
                      <a:gd name="T23" fmla="*/ 14 h 16"/>
                      <a:gd name="T24" fmla="*/ 82 w 100"/>
                      <a:gd name="T25" fmla="*/ 5 h 16"/>
                      <a:gd name="T26" fmla="*/ 74 w 100"/>
                      <a:gd name="T27" fmla="*/ 8 h 16"/>
                      <a:gd name="T28" fmla="*/ 45 w 100"/>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
                        <a:moveTo>
                          <a:pt x="45" y="16"/>
                        </a:moveTo>
                        <a:cubicBezTo>
                          <a:pt x="35" y="16"/>
                          <a:pt x="26" y="14"/>
                          <a:pt x="19" y="13"/>
                        </a:cubicBezTo>
                        <a:cubicBezTo>
                          <a:pt x="15" y="12"/>
                          <a:pt x="11" y="11"/>
                          <a:pt x="10" y="12"/>
                        </a:cubicBezTo>
                        <a:cubicBezTo>
                          <a:pt x="6" y="12"/>
                          <a:pt x="1" y="13"/>
                          <a:pt x="1" y="13"/>
                        </a:cubicBezTo>
                        <a:cubicBezTo>
                          <a:pt x="0" y="9"/>
                          <a:pt x="0" y="9"/>
                          <a:pt x="0" y="9"/>
                        </a:cubicBezTo>
                        <a:cubicBezTo>
                          <a:pt x="0" y="9"/>
                          <a:pt x="5" y="8"/>
                          <a:pt x="9" y="8"/>
                        </a:cubicBezTo>
                        <a:cubicBezTo>
                          <a:pt x="11" y="7"/>
                          <a:pt x="14" y="8"/>
                          <a:pt x="19" y="9"/>
                        </a:cubicBezTo>
                        <a:cubicBezTo>
                          <a:pt x="26" y="10"/>
                          <a:pt x="36" y="12"/>
                          <a:pt x="45" y="12"/>
                        </a:cubicBezTo>
                        <a:cubicBezTo>
                          <a:pt x="55" y="12"/>
                          <a:pt x="65" y="8"/>
                          <a:pt x="72" y="5"/>
                        </a:cubicBezTo>
                        <a:cubicBezTo>
                          <a:pt x="76" y="3"/>
                          <a:pt x="79" y="2"/>
                          <a:pt x="82" y="1"/>
                        </a:cubicBezTo>
                        <a:cubicBezTo>
                          <a:pt x="89" y="0"/>
                          <a:pt x="99" y="10"/>
                          <a:pt x="100" y="12"/>
                        </a:cubicBezTo>
                        <a:cubicBezTo>
                          <a:pt x="98" y="14"/>
                          <a:pt x="98" y="14"/>
                          <a:pt x="98" y="14"/>
                        </a:cubicBezTo>
                        <a:cubicBezTo>
                          <a:pt x="94" y="11"/>
                          <a:pt x="86" y="5"/>
                          <a:pt x="82" y="5"/>
                        </a:cubicBezTo>
                        <a:cubicBezTo>
                          <a:pt x="80" y="6"/>
                          <a:pt x="77" y="7"/>
                          <a:pt x="74" y="8"/>
                        </a:cubicBezTo>
                        <a:cubicBezTo>
                          <a:pt x="66" y="11"/>
                          <a:pt x="56" y="16"/>
                          <a:pt x="45" y="16"/>
                        </a:cubicBezTo>
                        <a:close/>
                      </a:path>
                    </a:pathLst>
                  </a:custGeom>
                  <a:gradFill>
                    <a:gsLst>
                      <a:gs pos="0">
                        <a:srgbClr val="16C10D"/>
                      </a:gs>
                      <a:gs pos="53000">
                        <a:srgbClr val="003B08"/>
                      </a:gs>
                      <a:gs pos="100000">
                        <a:srgbClr val="16C10D"/>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32" name="Freeform 18"/>
                  <p:cNvSpPr>
                    <a:spLocks/>
                  </p:cNvSpPr>
                  <p:nvPr/>
                </p:nvSpPr>
                <p:spPr bwMode="auto">
                  <a:xfrm>
                    <a:off x="1933575" y="2590800"/>
                    <a:ext cx="244475" cy="361950"/>
                  </a:xfrm>
                  <a:custGeom>
                    <a:avLst/>
                    <a:gdLst>
                      <a:gd name="T0" fmla="*/ 24 w 77"/>
                      <a:gd name="T1" fmla="*/ 114 h 114"/>
                      <a:gd name="T2" fmla="*/ 4 w 77"/>
                      <a:gd name="T3" fmla="*/ 98 h 114"/>
                      <a:gd name="T4" fmla="*/ 13 w 77"/>
                      <a:gd name="T5" fmla="*/ 59 h 114"/>
                      <a:gd name="T6" fmla="*/ 16 w 77"/>
                      <a:gd name="T7" fmla="*/ 61 h 114"/>
                      <a:gd name="T8" fmla="*/ 8 w 77"/>
                      <a:gd name="T9" fmla="*/ 97 h 114"/>
                      <a:gd name="T10" fmla="*/ 26 w 77"/>
                      <a:gd name="T11" fmla="*/ 110 h 114"/>
                      <a:gd name="T12" fmla="*/ 43 w 77"/>
                      <a:gd name="T13" fmla="*/ 102 h 114"/>
                      <a:gd name="T14" fmla="*/ 40 w 77"/>
                      <a:gd name="T15" fmla="*/ 85 h 114"/>
                      <a:gd name="T16" fmla="*/ 38 w 77"/>
                      <a:gd name="T17" fmla="*/ 65 h 114"/>
                      <a:gd name="T18" fmla="*/ 43 w 77"/>
                      <a:gd name="T19" fmla="*/ 49 h 114"/>
                      <a:gd name="T20" fmla="*/ 43 w 77"/>
                      <a:gd name="T21" fmla="*/ 49 h 114"/>
                      <a:gd name="T22" fmla="*/ 72 w 77"/>
                      <a:gd name="T23" fmla="*/ 6 h 114"/>
                      <a:gd name="T24" fmla="*/ 72 w 77"/>
                      <a:gd name="T25" fmla="*/ 5 h 114"/>
                      <a:gd name="T26" fmla="*/ 62 w 77"/>
                      <a:gd name="T27" fmla="*/ 8 h 114"/>
                      <a:gd name="T28" fmla="*/ 60 w 77"/>
                      <a:gd name="T29" fmla="*/ 5 h 114"/>
                      <a:gd name="T30" fmla="*/ 73 w 77"/>
                      <a:gd name="T31" fmla="*/ 2 h 114"/>
                      <a:gd name="T32" fmla="*/ 76 w 77"/>
                      <a:gd name="T33" fmla="*/ 5 h 114"/>
                      <a:gd name="T34" fmla="*/ 47 w 77"/>
                      <a:gd name="T35" fmla="*/ 51 h 114"/>
                      <a:gd name="T36" fmla="*/ 42 w 77"/>
                      <a:gd name="T37" fmla="*/ 66 h 114"/>
                      <a:gd name="T38" fmla="*/ 44 w 77"/>
                      <a:gd name="T39" fmla="*/ 84 h 114"/>
                      <a:gd name="T40" fmla="*/ 47 w 77"/>
                      <a:gd name="T41" fmla="*/ 102 h 114"/>
                      <a:gd name="T42" fmla="*/ 27 w 77"/>
                      <a:gd name="T43" fmla="*/ 114 h 114"/>
                      <a:gd name="T44" fmla="*/ 24 w 77"/>
                      <a:gd name="T4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114">
                        <a:moveTo>
                          <a:pt x="24" y="114"/>
                        </a:moveTo>
                        <a:cubicBezTo>
                          <a:pt x="14" y="114"/>
                          <a:pt x="8" y="109"/>
                          <a:pt x="4" y="98"/>
                        </a:cubicBezTo>
                        <a:cubicBezTo>
                          <a:pt x="0" y="86"/>
                          <a:pt x="12" y="60"/>
                          <a:pt x="13" y="59"/>
                        </a:cubicBezTo>
                        <a:cubicBezTo>
                          <a:pt x="16" y="61"/>
                          <a:pt x="16" y="61"/>
                          <a:pt x="16" y="61"/>
                        </a:cubicBezTo>
                        <a:cubicBezTo>
                          <a:pt x="16" y="61"/>
                          <a:pt x="4" y="86"/>
                          <a:pt x="8" y="97"/>
                        </a:cubicBezTo>
                        <a:cubicBezTo>
                          <a:pt x="12" y="109"/>
                          <a:pt x="19" y="111"/>
                          <a:pt x="26" y="110"/>
                        </a:cubicBezTo>
                        <a:cubicBezTo>
                          <a:pt x="36" y="109"/>
                          <a:pt x="42" y="107"/>
                          <a:pt x="43" y="102"/>
                        </a:cubicBezTo>
                        <a:cubicBezTo>
                          <a:pt x="44" y="99"/>
                          <a:pt x="42" y="91"/>
                          <a:pt x="40" y="85"/>
                        </a:cubicBezTo>
                        <a:cubicBezTo>
                          <a:pt x="39" y="77"/>
                          <a:pt x="37" y="69"/>
                          <a:pt x="38" y="65"/>
                        </a:cubicBezTo>
                        <a:cubicBezTo>
                          <a:pt x="39" y="58"/>
                          <a:pt x="43" y="50"/>
                          <a:pt x="43" y="49"/>
                        </a:cubicBezTo>
                        <a:cubicBezTo>
                          <a:pt x="43" y="49"/>
                          <a:pt x="43" y="49"/>
                          <a:pt x="43" y="49"/>
                        </a:cubicBezTo>
                        <a:cubicBezTo>
                          <a:pt x="58" y="30"/>
                          <a:pt x="72" y="9"/>
                          <a:pt x="72" y="6"/>
                        </a:cubicBezTo>
                        <a:cubicBezTo>
                          <a:pt x="72" y="5"/>
                          <a:pt x="72" y="5"/>
                          <a:pt x="72" y="5"/>
                        </a:cubicBezTo>
                        <a:cubicBezTo>
                          <a:pt x="70" y="5"/>
                          <a:pt x="65" y="7"/>
                          <a:pt x="62" y="8"/>
                        </a:cubicBezTo>
                        <a:cubicBezTo>
                          <a:pt x="60" y="5"/>
                          <a:pt x="60" y="5"/>
                          <a:pt x="60" y="5"/>
                        </a:cubicBezTo>
                        <a:cubicBezTo>
                          <a:pt x="62" y="4"/>
                          <a:pt x="69" y="0"/>
                          <a:pt x="73" y="2"/>
                        </a:cubicBezTo>
                        <a:cubicBezTo>
                          <a:pt x="75" y="2"/>
                          <a:pt x="76" y="3"/>
                          <a:pt x="76" y="5"/>
                        </a:cubicBezTo>
                        <a:cubicBezTo>
                          <a:pt x="77" y="11"/>
                          <a:pt x="56" y="39"/>
                          <a:pt x="47" y="51"/>
                        </a:cubicBezTo>
                        <a:cubicBezTo>
                          <a:pt x="46" y="52"/>
                          <a:pt x="43" y="60"/>
                          <a:pt x="42" y="66"/>
                        </a:cubicBezTo>
                        <a:cubicBezTo>
                          <a:pt x="41" y="69"/>
                          <a:pt x="43" y="77"/>
                          <a:pt x="44" y="84"/>
                        </a:cubicBezTo>
                        <a:cubicBezTo>
                          <a:pt x="46" y="91"/>
                          <a:pt x="48" y="99"/>
                          <a:pt x="47" y="102"/>
                        </a:cubicBezTo>
                        <a:cubicBezTo>
                          <a:pt x="45" y="111"/>
                          <a:pt x="36" y="113"/>
                          <a:pt x="27" y="114"/>
                        </a:cubicBezTo>
                        <a:cubicBezTo>
                          <a:pt x="26" y="114"/>
                          <a:pt x="25" y="114"/>
                          <a:pt x="24" y="114"/>
                        </a:cubicBezTo>
                        <a:close/>
                      </a:path>
                    </a:pathLst>
                  </a:custGeom>
                  <a:gradFill>
                    <a:gsLst>
                      <a:gs pos="2000">
                        <a:srgbClr val="003B08"/>
                      </a:gs>
                      <a:gs pos="100000">
                        <a:srgbClr val="16C10D"/>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33" name="Freeform 19"/>
                  <p:cNvSpPr>
                    <a:spLocks/>
                  </p:cNvSpPr>
                  <p:nvPr/>
                </p:nvSpPr>
                <p:spPr bwMode="auto">
                  <a:xfrm>
                    <a:off x="2009775" y="2720975"/>
                    <a:ext cx="238125" cy="168275"/>
                  </a:xfrm>
                  <a:custGeom>
                    <a:avLst/>
                    <a:gdLst>
                      <a:gd name="T0" fmla="*/ 4 w 75"/>
                      <a:gd name="T1" fmla="*/ 53 h 53"/>
                      <a:gd name="T2" fmla="*/ 2 w 75"/>
                      <a:gd name="T3" fmla="*/ 53 h 53"/>
                      <a:gd name="T4" fmla="*/ 1 w 75"/>
                      <a:gd name="T5" fmla="*/ 49 h 53"/>
                      <a:gd name="T6" fmla="*/ 5 w 75"/>
                      <a:gd name="T7" fmla="*/ 44 h 53"/>
                      <a:gd name="T8" fmla="*/ 13 w 75"/>
                      <a:gd name="T9" fmla="*/ 41 h 53"/>
                      <a:gd name="T10" fmla="*/ 16 w 75"/>
                      <a:gd name="T11" fmla="*/ 40 h 53"/>
                      <a:gd name="T12" fmla="*/ 19 w 75"/>
                      <a:gd name="T13" fmla="*/ 29 h 53"/>
                      <a:gd name="T14" fmla="*/ 15 w 75"/>
                      <a:gd name="T15" fmla="*/ 1 h 53"/>
                      <a:gd name="T16" fmla="*/ 19 w 75"/>
                      <a:gd name="T17" fmla="*/ 0 h 53"/>
                      <a:gd name="T18" fmla="*/ 23 w 75"/>
                      <a:gd name="T19" fmla="*/ 29 h 53"/>
                      <a:gd name="T20" fmla="*/ 21 w 75"/>
                      <a:gd name="T21" fmla="*/ 37 h 53"/>
                      <a:gd name="T22" fmla="*/ 29 w 75"/>
                      <a:gd name="T23" fmla="*/ 35 h 53"/>
                      <a:gd name="T24" fmla="*/ 32 w 75"/>
                      <a:gd name="T25" fmla="*/ 37 h 53"/>
                      <a:gd name="T26" fmla="*/ 28 w 75"/>
                      <a:gd name="T27" fmla="*/ 42 h 53"/>
                      <a:gd name="T28" fmla="*/ 26 w 75"/>
                      <a:gd name="T29" fmla="*/ 43 h 53"/>
                      <a:gd name="T30" fmla="*/ 31 w 75"/>
                      <a:gd name="T31" fmla="*/ 42 h 53"/>
                      <a:gd name="T32" fmla="*/ 40 w 75"/>
                      <a:gd name="T33" fmla="*/ 40 h 53"/>
                      <a:gd name="T34" fmla="*/ 73 w 75"/>
                      <a:gd name="T35" fmla="*/ 20 h 53"/>
                      <a:gd name="T36" fmla="*/ 75 w 75"/>
                      <a:gd name="T37" fmla="*/ 23 h 53"/>
                      <a:gd name="T38" fmla="*/ 41 w 75"/>
                      <a:gd name="T39" fmla="*/ 44 h 53"/>
                      <a:gd name="T40" fmla="*/ 32 w 75"/>
                      <a:gd name="T41" fmla="*/ 46 h 53"/>
                      <a:gd name="T42" fmla="*/ 21 w 75"/>
                      <a:gd name="T43" fmla="*/ 47 h 53"/>
                      <a:gd name="T44" fmla="*/ 20 w 75"/>
                      <a:gd name="T45" fmla="*/ 45 h 53"/>
                      <a:gd name="T46" fmla="*/ 23 w 75"/>
                      <a:gd name="T47" fmla="*/ 41 h 53"/>
                      <a:gd name="T48" fmla="*/ 18 w 75"/>
                      <a:gd name="T49" fmla="*/ 43 h 53"/>
                      <a:gd name="T50" fmla="*/ 10 w 75"/>
                      <a:gd name="T51" fmla="*/ 50 h 53"/>
                      <a:gd name="T52" fmla="*/ 7 w 75"/>
                      <a:gd name="T53" fmla="*/ 51 h 53"/>
                      <a:gd name="T54" fmla="*/ 4 w 75"/>
                      <a:gd name="T5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 h="53">
                        <a:moveTo>
                          <a:pt x="4" y="53"/>
                        </a:moveTo>
                        <a:cubicBezTo>
                          <a:pt x="3" y="53"/>
                          <a:pt x="3" y="53"/>
                          <a:pt x="2" y="53"/>
                        </a:cubicBezTo>
                        <a:cubicBezTo>
                          <a:pt x="1" y="52"/>
                          <a:pt x="0" y="51"/>
                          <a:pt x="1" y="49"/>
                        </a:cubicBezTo>
                        <a:cubicBezTo>
                          <a:pt x="1" y="48"/>
                          <a:pt x="2" y="45"/>
                          <a:pt x="5" y="44"/>
                        </a:cubicBezTo>
                        <a:cubicBezTo>
                          <a:pt x="7" y="44"/>
                          <a:pt x="10" y="42"/>
                          <a:pt x="13" y="41"/>
                        </a:cubicBezTo>
                        <a:cubicBezTo>
                          <a:pt x="14" y="41"/>
                          <a:pt x="15" y="40"/>
                          <a:pt x="16" y="40"/>
                        </a:cubicBezTo>
                        <a:cubicBezTo>
                          <a:pt x="17" y="37"/>
                          <a:pt x="19" y="34"/>
                          <a:pt x="19" y="29"/>
                        </a:cubicBezTo>
                        <a:cubicBezTo>
                          <a:pt x="19" y="14"/>
                          <a:pt x="15" y="1"/>
                          <a:pt x="15" y="1"/>
                        </a:cubicBezTo>
                        <a:cubicBezTo>
                          <a:pt x="19" y="0"/>
                          <a:pt x="19" y="0"/>
                          <a:pt x="19" y="0"/>
                        </a:cubicBezTo>
                        <a:cubicBezTo>
                          <a:pt x="19" y="1"/>
                          <a:pt x="23" y="14"/>
                          <a:pt x="23" y="29"/>
                        </a:cubicBezTo>
                        <a:cubicBezTo>
                          <a:pt x="23" y="32"/>
                          <a:pt x="22" y="35"/>
                          <a:pt x="21" y="37"/>
                        </a:cubicBezTo>
                        <a:cubicBezTo>
                          <a:pt x="24" y="36"/>
                          <a:pt x="27" y="35"/>
                          <a:pt x="29" y="35"/>
                        </a:cubicBezTo>
                        <a:cubicBezTo>
                          <a:pt x="31" y="35"/>
                          <a:pt x="32" y="35"/>
                          <a:pt x="32" y="37"/>
                        </a:cubicBezTo>
                        <a:cubicBezTo>
                          <a:pt x="33" y="38"/>
                          <a:pt x="31" y="40"/>
                          <a:pt x="28" y="42"/>
                        </a:cubicBezTo>
                        <a:cubicBezTo>
                          <a:pt x="28" y="42"/>
                          <a:pt x="27" y="43"/>
                          <a:pt x="26" y="43"/>
                        </a:cubicBezTo>
                        <a:cubicBezTo>
                          <a:pt x="28" y="43"/>
                          <a:pt x="29" y="43"/>
                          <a:pt x="31" y="42"/>
                        </a:cubicBezTo>
                        <a:cubicBezTo>
                          <a:pt x="34" y="41"/>
                          <a:pt x="37" y="40"/>
                          <a:pt x="40" y="40"/>
                        </a:cubicBezTo>
                        <a:cubicBezTo>
                          <a:pt x="50" y="38"/>
                          <a:pt x="73" y="20"/>
                          <a:pt x="73" y="20"/>
                        </a:cubicBezTo>
                        <a:cubicBezTo>
                          <a:pt x="75" y="23"/>
                          <a:pt x="75" y="23"/>
                          <a:pt x="75" y="23"/>
                        </a:cubicBezTo>
                        <a:cubicBezTo>
                          <a:pt x="74" y="24"/>
                          <a:pt x="52" y="41"/>
                          <a:pt x="41" y="44"/>
                        </a:cubicBezTo>
                        <a:cubicBezTo>
                          <a:pt x="38" y="44"/>
                          <a:pt x="35" y="45"/>
                          <a:pt x="32" y="46"/>
                        </a:cubicBezTo>
                        <a:cubicBezTo>
                          <a:pt x="25" y="48"/>
                          <a:pt x="22" y="49"/>
                          <a:pt x="21" y="47"/>
                        </a:cubicBezTo>
                        <a:cubicBezTo>
                          <a:pt x="20" y="46"/>
                          <a:pt x="20" y="46"/>
                          <a:pt x="20" y="45"/>
                        </a:cubicBezTo>
                        <a:cubicBezTo>
                          <a:pt x="20" y="43"/>
                          <a:pt x="21" y="42"/>
                          <a:pt x="23" y="41"/>
                        </a:cubicBezTo>
                        <a:cubicBezTo>
                          <a:pt x="21" y="42"/>
                          <a:pt x="20" y="42"/>
                          <a:pt x="18" y="43"/>
                        </a:cubicBezTo>
                        <a:cubicBezTo>
                          <a:pt x="16" y="46"/>
                          <a:pt x="12" y="48"/>
                          <a:pt x="10" y="50"/>
                        </a:cubicBezTo>
                        <a:cubicBezTo>
                          <a:pt x="9" y="50"/>
                          <a:pt x="8" y="51"/>
                          <a:pt x="7" y="51"/>
                        </a:cubicBezTo>
                        <a:cubicBezTo>
                          <a:pt x="6" y="53"/>
                          <a:pt x="5" y="53"/>
                          <a:pt x="4" y="53"/>
                        </a:cubicBezTo>
                        <a:close/>
                      </a:path>
                    </a:pathLst>
                  </a:custGeom>
                  <a:solidFill>
                    <a:srgbClr val="17C1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34" name="Freeform 20"/>
                  <p:cNvSpPr>
                    <a:spLocks/>
                  </p:cNvSpPr>
                  <p:nvPr/>
                </p:nvSpPr>
                <p:spPr bwMode="auto">
                  <a:xfrm>
                    <a:off x="2476500" y="2609850"/>
                    <a:ext cx="203200" cy="57150"/>
                  </a:xfrm>
                  <a:custGeom>
                    <a:avLst/>
                    <a:gdLst>
                      <a:gd name="T0" fmla="*/ 22 w 64"/>
                      <a:gd name="T1" fmla="*/ 18 h 18"/>
                      <a:gd name="T2" fmla="*/ 11 w 64"/>
                      <a:gd name="T3" fmla="*/ 12 h 18"/>
                      <a:gd name="T4" fmla="*/ 0 w 64"/>
                      <a:gd name="T5" fmla="*/ 3 h 18"/>
                      <a:gd name="T6" fmla="*/ 2 w 64"/>
                      <a:gd name="T7" fmla="*/ 0 h 18"/>
                      <a:gd name="T8" fmla="*/ 15 w 64"/>
                      <a:gd name="T9" fmla="*/ 10 h 18"/>
                      <a:gd name="T10" fmla="*/ 25 w 64"/>
                      <a:gd name="T11" fmla="*/ 14 h 18"/>
                      <a:gd name="T12" fmla="*/ 50 w 64"/>
                      <a:gd name="T13" fmla="*/ 8 h 18"/>
                      <a:gd name="T14" fmla="*/ 64 w 64"/>
                      <a:gd name="T15" fmla="*/ 16 h 18"/>
                      <a:gd name="T16" fmla="*/ 61 w 64"/>
                      <a:gd name="T17" fmla="*/ 17 h 18"/>
                      <a:gd name="T18" fmla="*/ 50 w 64"/>
                      <a:gd name="T19" fmla="*/ 12 h 18"/>
                      <a:gd name="T20" fmla="*/ 27 w 64"/>
                      <a:gd name="T21" fmla="*/ 17 h 18"/>
                      <a:gd name="T22" fmla="*/ 22 w 64"/>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8">
                        <a:moveTo>
                          <a:pt x="22" y="18"/>
                        </a:moveTo>
                        <a:cubicBezTo>
                          <a:pt x="18" y="18"/>
                          <a:pt x="14" y="16"/>
                          <a:pt x="11" y="12"/>
                        </a:cubicBezTo>
                        <a:cubicBezTo>
                          <a:pt x="9" y="9"/>
                          <a:pt x="2" y="5"/>
                          <a:pt x="0" y="3"/>
                        </a:cubicBezTo>
                        <a:cubicBezTo>
                          <a:pt x="2" y="0"/>
                          <a:pt x="2" y="0"/>
                          <a:pt x="2" y="0"/>
                        </a:cubicBezTo>
                        <a:cubicBezTo>
                          <a:pt x="3" y="0"/>
                          <a:pt x="12" y="6"/>
                          <a:pt x="15" y="10"/>
                        </a:cubicBezTo>
                        <a:cubicBezTo>
                          <a:pt x="17" y="13"/>
                          <a:pt x="21" y="16"/>
                          <a:pt x="25" y="14"/>
                        </a:cubicBezTo>
                        <a:cubicBezTo>
                          <a:pt x="30" y="11"/>
                          <a:pt x="39" y="8"/>
                          <a:pt x="50" y="8"/>
                        </a:cubicBezTo>
                        <a:cubicBezTo>
                          <a:pt x="61" y="7"/>
                          <a:pt x="64" y="15"/>
                          <a:pt x="64" y="16"/>
                        </a:cubicBezTo>
                        <a:cubicBezTo>
                          <a:pt x="61" y="17"/>
                          <a:pt x="61" y="17"/>
                          <a:pt x="61" y="17"/>
                        </a:cubicBezTo>
                        <a:cubicBezTo>
                          <a:pt x="60" y="17"/>
                          <a:pt x="58" y="11"/>
                          <a:pt x="50" y="12"/>
                        </a:cubicBezTo>
                        <a:cubicBezTo>
                          <a:pt x="40" y="12"/>
                          <a:pt x="32" y="15"/>
                          <a:pt x="27" y="17"/>
                        </a:cubicBezTo>
                        <a:cubicBezTo>
                          <a:pt x="26" y="18"/>
                          <a:pt x="24" y="18"/>
                          <a:pt x="22" y="18"/>
                        </a:cubicBezTo>
                        <a:close/>
                      </a:path>
                    </a:pathLst>
                  </a:custGeom>
                  <a:solidFill>
                    <a:srgbClr val="17C1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grpSp>
          <p:grpSp>
            <p:nvGrpSpPr>
              <p:cNvPr id="280" name="Group 279"/>
              <p:cNvGrpSpPr/>
              <p:nvPr/>
            </p:nvGrpSpPr>
            <p:grpSpPr>
              <a:xfrm>
                <a:off x="1949450" y="2520950"/>
                <a:ext cx="1177925" cy="361950"/>
                <a:chOff x="1949450" y="2520950"/>
                <a:chExt cx="1177925" cy="361950"/>
              </a:xfrm>
            </p:grpSpPr>
            <p:sp>
              <p:nvSpPr>
                <p:cNvPr id="317" name="Freeform 6"/>
                <p:cNvSpPr>
                  <a:spLocks/>
                </p:cNvSpPr>
                <p:nvPr/>
              </p:nvSpPr>
              <p:spPr bwMode="auto">
                <a:xfrm>
                  <a:off x="2622550" y="2520950"/>
                  <a:ext cx="495300" cy="222250"/>
                </a:xfrm>
                <a:custGeom>
                  <a:avLst/>
                  <a:gdLst>
                    <a:gd name="T0" fmla="*/ 153 w 156"/>
                    <a:gd name="T1" fmla="*/ 70 h 70"/>
                    <a:gd name="T2" fmla="*/ 156 w 156"/>
                    <a:gd name="T3" fmla="*/ 52 h 70"/>
                    <a:gd name="T4" fmla="*/ 151 w 156"/>
                    <a:gd name="T5" fmla="*/ 53 h 70"/>
                    <a:gd name="T6" fmla="*/ 132 w 156"/>
                    <a:gd name="T7" fmla="*/ 36 h 70"/>
                    <a:gd name="T8" fmla="*/ 75 w 156"/>
                    <a:gd name="T9" fmla="*/ 5 h 70"/>
                    <a:gd name="T10" fmla="*/ 46 w 156"/>
                    <a:gd name="T11" fmla="*/ 3 h 70"/>
                    <a:gd name="T12" fmla="*/ 22 w 156"/>
                    <a:gd name="T13" fmla="*/ 18 h 70"/>
                    <a:gd name="T14" fmla="*/ 0 w 156"/>
                    <a:gd name="T15" fmla="*/ 23 h 70"/>
                    <a:gd name="T16" fmla="*/ 0 w 156"/>
                    <a:gd name="T17" fmla="*/ 29 h 70"/>
                    <a:gd name="T18" fmla="*/ 14 w 156"/>
                    <a:gd name="T19" fmla="*/ 29 h 70"/>
                    <a:gd name="T20" fmla="*/ 42 w 156"/>
                    <a:gd name="T21" fmla="*/ 15 h 70"/>
                    <a:gd name="T22" fmla="*/ 77 w 156"/>
                    <a:gd name="T23" fmla="*/ 26 h 70"/>
                    <a:gd name="T24" fmla="*/ 135 w 156"/>
                    <a:gd name="T25" fmla="*/ 63 h 70"/>
                    <a:gd name="T26" fmla="*/ 132 w 156"/>
                    <a:gd name="T27" fmla="*/ 67 h 70"/>
                    <a:gd name="T28" fmla="*/ 153 w 15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70">
                      <a:moveTo>
                        <a:pt x="153" y="70"/>
                      </a:moveTo>
                      <a:cubicBezTo>
                        <a:pt x="156" y="52"/>
                        <a:pt x="156" y="52"/>
                        <a:pt x="156" y="52"/>
                      </a:cubicBezTo>
                      <a:cubicBezTo>
                        <a:pt x="151" y="53"/>
                        <a:pt x="151" y="53"/>
                        <a:pt x="151" y="53"/>
                      </a:cubicBezTo>
                      <a:cubicBezTo>
                        <a:pt x="151" y="53"/>
                        <a:pt x="141" y="40"/>
                        <a:pt x="132" y="36"/>
                      </a:cubicBezTo>
                      <a:cubicBezTo>
                        <a:pt x="123" y="31"/>
                        <a:pt x="83" y="6"/>
                        <a:pt x="75" y="5"/>
                      </a:cubicBezTo>
                      <a:cubicBezTo>
                        <a:pt x="66" y="3"/>
                        <a:pt x="53" y="0"/>
                        <a:pt x="46" y="3"/>
                      </a:cubicBezTo>
                      <a:cubicBezTo>
                        <a:pt x="39" y="6"/>
                        <a:pt x="26" y="17"/>
                        <a:pt x="22" y="18"/>
                      </a:cubicBezTo>
                      <a:cubicBezTo>
                        <a:pt x="18" y="20"/>
                        <a:pt x="0" y="23"/>
                        <a:pt x="0" y="23"/>
                      </a:cubicBezTo>
                      <a:cubicBezTo>
                        <a:pt x="0" y="29"/>
                        <a:pt x="0" y="29"/>
                        <a:pt x="0" y="29"/>
                      </a:cubicBezTo>
                      <a:cubicBezTo>
                        <a:pt x="0" y="29"/>
                        <a:pt x="9" y="31"/>
                        <a:pt x="14" y="29"/>
                      </a:cubicBezTo>
                      <a:cubicBezTo>
                        <a:pt x="19" y="26"/>
                        <a:pt x="35" y="15"/>
                        <a:pt x="42" y="15"/>
                      </a:cubicBezTo>
                      <a:cubicBezTo>
                        <a:pt x="49" y="15"/>
                        <a:pt x="64" y="19"/>
                        <a:pt x="77" y="26"/>
                      </a:cubicBezTo>
                      <a:cubicBezTo>
                        <a:pt x="89" y="33"/>
                        <a:pt x="135" y="63"/>
                        <a:pt x="135" y="63"/>
                      </a:cubicBezTo>
                      <a:cubicBezTo>
                        <a:pt x="132" y="67"/>
                        <a:pt x="132" y="67"/>
                        <a:pt x="132" y="67"/>
                      </a:cubicBezTo>
                      <a:lnTo>
                        <a:pt x="153" y="70"/>
                      </a:lnTo>
                      <a:close/>
                    </a:path>
                  </a:pathLst>
                </a:custGeom>
                <a:solidFill>
                  <a:srgbClr val="17C1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18" name="Freeform 7"/>
                <p:cNvSpPr>
                  <a:spLocks/>
                </p:cNvSpPr>
                <p:nvPr/>
              </p:nvSpPr>
              <p:spPr bwMode="auto">
                <a:xfrm>
                  <a:off x="2660650" y="2644775"/>
                  <a:ext cx="266700" cy="139700"/>
                </a:xfrm>
                <a:custGeom>
                  <a:avLst/>
                  <a:gdLst>
                    <a:gd name="T0" fmla="*/ 10 w 84"/>
                    <a:gd name="T1" fmla="*/ 0 h 44"/>
                    <a:gd name="T2" fmla="*/ 0 w 84"/>
                    <a:gd name="T3" fmla="*/ 10 h 44"/>
                    <a:gd name="T4" fmla="*/ 21 w 84"/>
                    <a:gd name="T5" fmla="*/ 24 h 44"/>
                    <a:gd name="T6" fmla="*/ 69 w 84"/>
                    <a:gd name="T7" fmla="*/ 41 h 44"/>
                    <a:gd name="T8" fmla="*/ 71 w 84"/>
                    <a:gd name="T9" fmla="*/ 44 h 44"/>
                    <a:gd name="T10" fmla="*/ 84 w 84"/>
                    <a:gd name="T11" fmla="*/ 36 h 44"/>
                    <a:gd name="T12" fmla="*/ 83 w 84"/>
                    <a:gd name="T13" fmla="*/ 20 h 44"/>
                    <a:gd name="T14" fmla="*/ 56 w 84"/>
                    <a:gd name="T15" fmla="*/ 17 h 44"/>
                    <a:gd name="T16" fmla="*/ 27 w 84"/>
                    <a:gd name="T17" fmla="*/ 11 h 44"/>
                    <a:gd name="T18" fmla="*/ 10 w 84"/>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44">
                      <a:moveTo>
                        <a:pt x="10" y="0"/>
                      </a:moveTo>
                      <a:cubicBezTo>
                        <a:pt x="0" y="10"/>
                        <a:pt x="0" y="10"/>
                        <a:pt x="0" y="10"/>
                      </a:cubicBezTo>
                      <a:cubicBezTo>
                        <a:pt x="0" y="10"/>
                        <a:pt x="13" y="19"/>
                        <a:pt x="21" y="24"/>
                      </a:cubicBezTo>
                      <a:cubicBezTo>
                        <a:pt x="30" y="28"/>
                        <a:pt x="64" y="39"/>
                        <a:pt x="69" y="41"/>
                      </a:cubicBezTo>
                      <a:cubicBezTo>
                        <a:pt x="73" y="42"/>
                        <a:pt x="71" y="44"/>
                        <a:pt x="71" y="44"/>
                      </a:cubicBezTo>
                      <a:cubicBezTo>
                        <a:pt x="84" y="36"/>
                        <a:pt x="84" y="36"/>
                        <a:pt x="84" y="36"/>
                      </a:cubicBezTo>
                      <a:cubicBezTo>
                        <a:pt x="83" y="20"/>
                        <a:pt x="83" y="20"/>
                        <a:pt x="83" y="20"/>
                      </a:cubicBezTo>
                      <a:cubicBezTo>
                        <a:pt x="83" y="20"/>
                        <a:pt x="63" y="18"/>
                        <a:pt x="56" y="17"/>
                      </a:cubicBezTo>
                      <a:cubicBezTo>
                        <a:pt x="49" y="15"/>
                        <a:pt x="32" y="13"/>
                        <a:pt x="27" y="11"/>
                      </a:cubicBezTo>
                      <a:cubicBezTo>
                        <a:pt x="22" y="10"/>
                        <a:pt x="10" y="0"/>
                        <a:pt x="10" y="0"/>
                      </a:cubicBezTo>
                      <a:close/>
                    </a:path>
                  </a:pathLst>
                </a:custGeom>
                <a:solidFill>
                  <a:srgbClr val="17C1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19" name="Freeform 9"/>
                <p:cNvSpPr>
                  <a:spLocks/>
                </p:cNvSpPr>
                <p:nvPr/>
              </p:nvSpPr>
              <p:spPr bwMode="auto">
                <a:xfrm>
                  <a:off x="2686050" y="2565400"/>
                  <a:ext cx="282575" cy="104775"/>
                </a:xfrm>
                <a:custGeom>
                  <a:avLst/>
                  <a:gdLst>
                    <a:gd name="T0" fmla="*/ 4 w 89"/>
                    <a:gd name="T1" fmla="*/ 15 h 33"/>
                    <a:gd name="T2" fmla="*/ 15 w 89"/>
                    <a:gd name="T3" fmla="*/ 24 h 33"/>
                    <a:gd name="T4" fmla="*/ 15 w 89"/>
                    <a:gd name="T5" fmla="*/ 21 h 33"/>
                    <a:gd name="T6" fmla="*/ 68 w 89"/>
                    <a:gd name="T7" fmla="*/ 24 h 33"/>
                    <a:gd name="T8" fmla="*/ 84 w 89"/>
                    <a:gd name="T9" fmla="*/ 33 h 33"/>
                    <a:gd name="T10" fmla="*/ 89 w 89"/>
                    <a:gd name="T11" fmla="*/ 22 h 33"/>
                    <a:gd name="T12" fmla="*/ 73 w 89"/>
                    <a:gd name="T13" fmla="*/ 6 h 33"/>
                    <a:gd name="T14" fmla="*/ 29 w 89"/>
                    <a:gd name="T15" fmla="*/ 6 h 33"/>
                    <a:gd name="T16" fmla="*/ 19 w 89"/>
                    <a:gd name="T17" fmla="*/ 7 h 33"/>
                    <a:gd name="T18" fmla="*/ 18 w 89"/>
                    <a:gd name="T19" fmla="*/ 0 h 33"/>
                    <a:gd name="T20" fmla="*/ 0 w 89"/>
                    <a:gd name="T21" fmla="*/ 11 h 33"/>
                    <a:gd name="T22" fmla="*/ 4 w 89"/>
                    <a:gd name="T2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33">
                      <a:moveTo>
                        <a:pt x="4" y="15"/>
                      </a:moveTo>
                      <a:cubicBezTo>
                        <a:pt x="15" y="24"/>
                        <a:pt x="15" y="24"/>
                        <a:pt x="15" y="24"/>
                      </a:cubicBezTo>
                      <a:cubicBezTo>
                        <a:pt x="15" y="21"/>
                        <a:pt x="15" y="21"/>
                        <a:pt x="15" y="21"/>
                      </a:cubicBezTo>
                      <a:cubicBezTo>
                        <a:pt x="15" y="21"/>
                        <a:pt x="59" y="19"/>
                        <a:pt x="68" y="24"/>
                      </a:cubicBezTo>
                      <a:cubicBezTo>
                        <a:pt x="76" y="29"/>
                        <a:pt x="84" y="33"/>
                        <a:pt x="84" y="33"/>
                      </a:cubicBezTo>
                      <a:cubicBezTo>
                        <a:pt x="89" y="22"/>
                        <a:pt x="89" y="22"/>
                        <a:pt x="89" y="22"/>
                      </a:cubicBezTo>
                      <a:cubicBezTo>
                        <a:pt x="89" y="22"/>
                        <a:pt x="89" y="12"/>
                        <a:pt x="73" y="6"/>
                      </a:cubicBezTo>
                      <a:cubicBezTo>
                        <a:pt x="58" y="0"/>
                        <a:pt x="33" y="6"/>
                        <a:pt x="29" y="6"/>
                      </a:cubicBezTo>
                      <a:cubicBezTo>
                        <a:pt x="24" y="6"/>
                        <a:pt x="19" y="7"/>
                        <a:pt x="19" y="7"/>
                      </a:cubicBezTo>
                      <a:cubicBezTo>
                        <a:pt x="18" y="0"/>
                        <a:pt x="18" y="0"/>
                        <a:pt x="18" y="0"/>
                      </a:cubicBezTo>
                      <a:cubicBezTo>
                        <a:pt x="0" y="11"/>
                        <a:pt x="0" y="11"/>
                        <a:pt x="0" y="11"/>
                      </a:cubicBezTo>
                      <a:lnTo>
                        <a:pt x="4" y="15"/>
                      </a:lnTo>
                      <a:close/>
                    </a:path>
                  </a:pathLst>
                </a:custGeom>
                <a:solidFill>
                  <a:srgbClr val="17C1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20" name="Freeform 10"/>
                <p:cNvSpPr>
                  <a:spLocks/>
                </p:cNvSpPr>
                <p:nvPr/>
              </p:nvSpPr>
              <p:spPr bwMode="auto">
                <a:xfrm>
                  <a:off x="2155825" y="2562225"/>
                  <a:ext cx="219075" cy="88900"/>
                </a:xfrm>
                <a:custGeom>
                  <a:avLst/>
                  <a:gdLst>
                    <a:gd name="T0" fmla="*/ 62 w 69"/>
                    <a:gd name="T1" fmla="*/ 0 h 28"/>
                    <a:gd name="T2" fmla="*/ 63 w 69"/>
                    <a:gd name="T3" fmla="*/ 5 h 28"/>
                    <a:gd name="T4" fmla="*/ 69 w 69"/>
                    <a:gd name="T5" fmla="*/ 9 h 28"/>
                    <a:gd name="T6" fmla="*/ 34 w 69"/>
                    <a:gd name="T7" fmla="*/ 19 h 28"/>
                    <a:gd name="T8" fmla="*/ 7 w 69"/>
                    <a:gd name="T9" fmla="*/ 28 h 28"/>
                    <a:gd name="T10" fmla="*/ 0 w 69"/>
                    <a:gd name="T11" fmla="*/ 26 h 28"/>
                    <a:gd name="T12" fmla="*/ 34 w 69"/>
                    <a:gd name="T13" fmla="*/ 7 h 28"/>
                    <a:gd name="T14" fmla="*/ 62 w 6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8">
                      <a:moveTo>
                        <a:pt x="62" y="0"/>
                      </a:moveTo>
                      <a:cubicBezTo>
                        <a:pt x="62" y="0"/>
                        <a:pt x="61" y="2"/>
                        <a:pt x="63" y="5"/>
                      </a:cubicBezTo>
                      <a:cubicBezTo>
                        <a:pt x="66" y="8"/>
                        <a:pt x="69" y="9"/>
                        <a:pt x="69" y="9"/>
                      </a:cubicBezTo>
                      <a:cubicBezTo>
                        <a:pt x="69" y="9"/>
                        <a:pt x="41" y="17"/>
                        <a:pt x="34" y="19"/>
                      </a:cubicBezTo>
                      <a:cubicBezTo>
                        <a:pt x="28" y="22"/>
                        <a:pt x="7" y="28"/>
                        <a:pt x="7" y="28"/>
                      </a:cubicBezTo>
                      <a:cubicBezTo>
                        <a:pt x="0" y="26"/>
                        <a:pt x="0" y="26"/>
                        <a:pt x="0" y="26"/>
                      </a:cubicBezTo>
                      <a:cubicBezTo>
                        <a:pt x="0" y="26"/>
                        <a:pt x="21" y="13"/>
                        <a:pt x="34" y="7"/>
                      </a:cubicBezTo>
                      <a:cubicBezTo>
                        <a:pt x="47" y="2"/>
                        <a:pt x="62" y="0"/>
                        <a:pt x="62" y="0"/>
                      </a:cubicBezTo>
                      <a:close/>
                    </a:path>
                  </a:pathLst>
                </a:custGeom>
                <a:solidFill>
                  <a:srgbClr val="17C1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21" name="Freeform 11"/>
                <p:cNvSpPr>
                  <a:spLocks/>
                </p:cNvSpPr>
                <p:nvPr/>
              </p:nvSpPr>
              <p:spPr bwMode="auto">
                <a:xfrm>
                  <a:off x="2260600" y="2574925"/>
                  <a:ext cx="241300" cy="73025"/>
                </a:xfrm>
                <a:custGeom>
                  <a:avLst/>
                  <a:gdLst>
                    <a:gd name="T0" fmla="*/ 76 w 76"/>
                    <a:gd name="T1" fmla="*/ 18 h 23"/>
                    <a:gd name="T2" fmla="*/ 62 w 76"/>
                    <a:gd name="T3" fmla="*/ 16 h 23"/>
                    <a:gd name="T4" fmla="*/ 40 w 76"/>
                    <a:gd name="T5" fmla="*/ 16 h 23"/>
                    <a:gd name="T6" fmla="*/ 22 w 76"/>
                    <a:gd name="T7" fmla="*/ 23 h 23"/>
                    <a:gd name="T8" fmla="*/ 2 w 76"/>
                    <a:gd name="T9" fmla="*/ 20 h 23"/>
                    <a:gd name="T10" fmla="*/ 0 w 76"/>
                    <a:gd name="T11" fmla="*/ 11 h 23"/>
                    <a:gd name="T12" fmla="*/ 37 w 76"/>
                    <a:gd name="T13" fmla="*/ 0 h 23"/>
                    <a:gd name="T14" fmla="*/ 67 w 76"/>
                    <a:gd name="T15" fmla="*/ 4 h 23"/>
                    <a:gd name="T16" fmla="*/ 71 w 76"/>
                    <a:gd name="T17" fmla="*/ 8 h 23"/>
                    <a:gd name="T18" fmla="*/ 76 w 76"/>
                    <a:gd name="T1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3">
                      <a:moveTo>
                        <a:pt x="76" y="18"/>
                      </a:moveTo>
                      <a:cubicBezTo>
                        <a:pt x="75" y="18"/>
                        <a:pt x="62" y="16"/>
                        <a:pt x="62" y="16"/>
                      </a:cubicBezTo>
                      <a:cubicBezTo>
                        <a:pt x="62" y="16"/>
                        <a:pt x="49" y="14"/>
                        <a:pt x="40" y="16"/>
                      </a:cubicBezTo>
                      <a:cubicBezTo>
                        <a:pt x="32" y="19"/>
                        <a:pt x="22" y="23"/>
                        <a:pt x="22" y="23"/>
                      </a:cubicBezTo>
                      <a:cubicBezTo>
                        <a:pt x="2" y="20"/>
                        <a:pt x="2" y="20"/>
                        <a:pt x="2" y="20"/>
                      </a:cubicBezTo>
                      <a:cubicBezTo>
                        <a:pt x="0" y="11"/>
                        <a:pt x="0" y="11"/>
                        <a:pt x="0" y="11"/>
                      </a:cubicBezTo>
                      <a:cubicBezTo>
                        <a:pt x="0" y="11"/>
                        <a:pt x="28" y="0"/>
                        <a:pt x="37" y="0"/>
                      </a:cubicBezTo>
                      <a:cubicBezTo>
                        <a:pt x="46" y="0"/>
                        <a:pt x="67" y="4"/>
                        <a:pt x="67" y="4"/>
                      </a:cubicBezTo>
                      <a:cubicBezTo>
                        <a:pt x="71" y="8"/>
                        <a:pt x="71" y="8"/>
                        <a:pt x="71" y="8"/>
                      </a:cubicBezTo>
                      <a:lnTo>
                        <a:pt x="76" y="18"/>
                      </a:lnTo>
                      <a:close/>
                    </a:path>
                  </a:pathLst>
                </a:custGeom>
                <a:solidFill>
                  <a:srgbClr val="17C1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22" name="Freeform 12"/>
                <p:cNvSpPr>
                  <a:spLocks/>
                </p:cNvSpPr>
                <p:nvPr/>
              </p:nvSpPr>
              <p:spPr bwMode="auto">
                <a:xfrm>
                  <a:off x="2333625" y="2638425"/>
                  <a:ext cx="152400" cy="50800"/>
                </a:xfrm>
                <a:custGeom>
                  <a:avLst/>
                  <a:gdLst>
                    <a:gd name="T0" fmla="*/ 48 w 48"/>
                    <a:gd name="T1" fmla="*/ 7 h 16"/>
                    <a:gd name="T2" fmla="*/ 38 w 48"/>
                    <a:gd name="T3" fmla="*/ 16 h 16"/>
                    <a:gd name="T4" fmla="*/ 10 w 48"/>
                    <a:gd name="T5" fmla="*/ 6 h 16"/>
                    <a:gd name="T6" fmla="*/ 0 w 48"/>
                    <a:gd name="T7" fmla="*/ 4 h 16"/>
                    <a:gd name="T8" fmla="*/ 19 w 48"/>
                    <a:gd name="T9" fmla="*/ 2 h 16"/>
                    <a:gd name="T10" fmla="*/ 39 w 48"/>
                    <a:gd name="T11" fmla="*/ 6 h 16"/>
                    <a:gd name="T12" fmla="*/ 48 w 48"/>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48" h="16">
                      <a:moveTo>
                        <a:pt x="48" y="7"/>
                      </a:moveTo>
                      <a:cubicBezTo>
                        <a:pt x="38" y="16"/>
                        <a:pt x="38" y="16"/>
                        <a:pt x="38" y="16"/>
                      </a:cubicBezTo>
                      <a:cubicBezTo>
                        <a:pt x="38" y="16"/>
                        <a:pt x="16" y="6"/>
                        <a:pt x="10" y="6"/>
                      </a:cubicBezTo>
                      <a:cubicBezTo>
                        <a:pt x="3" y="7"/>
                        <a:pt x="0" y="4"/>
                        <a:pt x="0" y="4"/>
                      </a:cubicBezTo>
                      <a:cubicBezTo>
                        <a:pt x="0" y="4"/>
                        <a:pt x="11" y="0"/>
                        <a:pt x="19" y="2"/>
                      </a:cubicBezTo>
                      <a:cubicBezTo>
                        <a:pt x="27" y="3"/>
                        <a:pt x="34" y="7"/>
                        <a:pt x="39" y="6"/>
                      </a:cubicBezTo>
                      <a:cubicBezTo>
                        <a:pt x="44" y="6"/>
                        <a:pt x="48" y="7"/>
                        <a:pt x="48" y="7"/>
                      </a:cubicBezTo>
                      <a:close/>
                    </a:path>
                  </a:pathLst>
                </a:custGeom>
                <a:gradFill>
                  <a:gsLst>
                    <a:gs pos="98000">
                      <a:srgbClr val="003B08"/>
                    </a:gs>
                    <a:gs pos="0">
                      <a:srgbClr val="16C10D"/>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23" name="Freeform 13"/>
                <p:cNvSpPr>
                  <a:spLocks/>
                </p:cNvSpPr>
                <p:nvPr/>
              </p:nvSpPr>
              <p:spPr bwMode="auto">
                <a:xfrm>
                  <a:off x="2263775" y="2663825"/>
                  <a:ext cx="241300" cy="114300"/>
                </a:xfrm>
                <a:custGeom>
                  <a:avLst/>
                  <a:gdLst>
                    <a:gd name="T0" fmla="*/ 74 w 76"/>
                    <a:gd name="T1" fmla="*/ 9 h 36"/>
                    <a:gd name="T2" fmla="*/ 56 w 76"/>
                    <a:gd name="T3" fmla="*/ 9 h 36"/>
                    <a:gd name="T4" fmla="*/ 18 w 76"/>
                    <a:gd name="T5" fmla="*/ 32 h 36"/>
                    <a:gd name="T6" fmla="*/ 2 w 76"/>
                    <a:gd name="T7" fmla="*/ 35 h 36"/>
                    <a:gd name="T8" fmla="*/ 0 w 76"/>
                    <a:gd name="T9" fmla="*/ 23 h 36"/>
                    <a:gd name="T10" fmla="*/ 26 w 76"/>
                    <a:gd name="T11" fmla="*/ 11 h 36"/>
                    <a:gd name="T12" fmla="*/ 49 w 76"/>
                    <a:gd name="T13" fmla="*/ 1 h 36"/>
                    <a:gd name="T14" fmla="*/ 76 w 76"/>
                    <a:gd name="T15" fmla="*/ 1 h 36"/>
                    <a:gd name="T16" fmla="*/ 74 w 76"/>
                    <a:gd name="T17"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6">
                      <a:moveTo>
                        <a:pt x="74" y="9"/>
                      </a:moveTo>
                      <a:cubicBezTo>
                        <a:pt x="74" y="9"/>
                        <a:pt x="62" y="6"/>
                        <a:pt x="56" y="9"/>
                      </a:cubicBezTo>
                      <a:cubicBezTo>
                        <a:pt x="51" y="12"/>
                        <a:pt x="26" y="28"/>
                        <a:pt x="18" y="32"/>
                      </a:cubicBezTo>
                      <a:cubicBezTo>
                        <a:pt x="11" y="36"/>
                        <a:pt x="2" y="35"/>
                        <a:pt x="2" y="35"/>
                      </a:cubicBezTo>
                      <a:cubicBezTo>
                        <a:pt x="0" y="23"/>
                        <a:pt x="0" y="23"/>
                        <a:pt x="0" y="23"/>
                      </a:cubicBezTo>
                      <a:cubicBezTo>
                        <a:pt x="0" y="23"/>
                        <a:pt x="20" y="14"/>
                        <a:pt x="26" y="11"/>
                      </a:cubicBezTo>
                      <a:cubicBezTo>
                        <a:pt x="32" y="7"/>
                        <a:pt x="39" y="2"/>
                        <a:pt x="49" y="1"/>
                      </a:cubicBezTo>
                      <a:cubicBezTo>
                        <a:pt x="59" y="0"/>
                        <a:pt x="76" y="1"/>
                        <a:pt x="76" y="1"/>
                      </a:cubicBezTo>
                      <a:lnTo>
                        <a:pt x="74" y="9"/>
                      </a:lnTo>
                      <a:close/>
                    </a:path>
                  </a:pathLst>
                </a:custGeom>
                <a:gradFill>
                  <a:gsLst>
                    <a:gs pos="98000">
                      <a:srgbClr val="003B08"/>
                    </a:gs>
                    <a:gs pos="0">
                      <a:srgbClr val="16C10D"/>
                    </a:gs>
                  </a:gsLst>
                  <a:lin ang="1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24" name="Freeform 14"/>
                <p:cNvSpPr>
                  <a:spLocks/>
                </p:cNvSpPr>
                <p:nvPr/>
              </p:nvSpPr>
              <p:spPr bwMode="auto">
                <a:xfrm>
                  <a:off x="1949450" y="2632075"/>
                  <a:ext cx="333375" cy="168275"/>
                </a:xfrm>
                <a:custGeom>
                  <a:avLst/>
                  <a:gdLst>
                    <a:gd name="T0" fmla="*/ 0 w 105"/>
                    <a:gd name="T1" fmla="*/ 43 h 53"/>
                    <a:gd name="T2" fmla="*/ 18 w 105"/>
                    <a:gd name="T3" fmla="*/ 53 h 53"/>
                    <a:gd name="T4" fmla="*/ 27 w 105"/>
                    <a:gd name="T5" fmla="*/ 35 h 53"/>
                    <a:gd name="T6" fmla="*/ 54 w 105"/>
                    <a:gd name="T7" fmla="*/ 15 h 53"/>
                    <a:gd name="T8" fmla="*/ 83 w 105"/>
                    <a:gd name="T9" fmla="*/ 9 h 53"/>
                    <a:gd name="T10" fmla="*/ 105 w 105"/>
                    <a:gd name="T11" fmla="*/ 6 h 53"/>
                    <a:gd name="T12" fmla="*/ 76 w 105"/>
                    <a:gd name="T13" fmla="*/ 1 h 53"/>
                    <a:gd name="T14" fmla="*/ 50 w 105"/>
                    <a:gd name="T15" fmla="*/ 4 h 53"/>
                    <a:gd name="T16" fmla="*/ 16 w 105"/>
                    <a:gd name="T17" fmla="*/ 21 h 53"/>
                    <a:gd name="T18" fmla="*/ 0 w 105"/>
                    <a:gd name="T19"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53">
                      <a:moveTo>
                        <a:pt x="0" y="43"/>
                      </a:moveTo>
                      <a:cubicBezTo>
                        <a:pt x="18" y="53"/>
                        <a:pt x="18" y="53"/>
                        <a:pt x="18" y="53"/>
                      </a:cubicBezTo>
                      <a:cubicBezTo>
                        <a:pt x="18" y="53"/>
                        <a:pt x="20" y="41"/>
                        <a:pt x="27" y="35"/>
                      </a:cubicBezTo>
                      <a:cubicBezTo>
                        <a:pt x="35" y="29"/>
                        <a:pt x="46" y="17"/>
                        <a:pt x="54" y="15"/>
                      </a:cubicBezTo>
                      <a:cubicBezTo>
                        <a:pt x="61" y="12"/>
                        <a:pt x="74" y="9"/>
                        <a:pt x="83" y="9"/>
                      </a:cubicBezTo>
                      <a:cubicBezTo>
                        <a:pt x="92" y="9"/>
                        <a:pt x="105" y="6"/>
                        <a:pt x="105" y="6"/>
                      </a:cubicBezTo>
                      <a:cubicBezTo>
                        <a:pt x="105" y="6"/>
                        <a:pt x="84" y="0"/>
                        <a:pt x="76" y="1"/>
                      </a:cubicBezTo>
                      <a:cubicBezTo>
                        <a:pt x="68" y="2"/>
                        <a:pt x="57" y="1"/>
                        <a:pt x="50" y="4"/>
                      </a:cubicBezTo>
                      <a:cubicBezTo>
                        <a:pt x="42" y="7"/>
                        <a:pt x="23" y="14"/>
                        <a:pt x="16" y="21"/>
                      </a:cubicBezTo>
                      <a:cubicBezTo>
                        <a:pt x="8" y="27"/>
                        <a:pt x="0" y="43"/>
                        <a:pt x="0" y="43"/>
                      </a:cubicBezTo>
                      <a:close/>
                    </a:path>
                  </a:pathLst>
                </a:custGeom>
                <a:gradFill>
                  <a:gsLst>
                    <a:gs pos="2000">
                      <a:srgbClr val="003B08"/>
                    </a:gs>
                    <a:gs pos="100000">
                      <a:srgbClr val="16C10D"/>
                    </a:gs>
                  </a:gsLst>
                  <a:lin ang="54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25" name="Freeform 15"/>
                <p:cNvSpPr>
                  <a:spLocks/>
                </p:cNvSpPr>
                <p:nvPr/>
              </p:nvSpPr>
              <p:spPr bwMode="auto">
                <a:xfrm>
                  <a:off x="2044700" y="2606675"/>
                  <a:ext cx="101600" cy="152400"/>
                </a:xfrm>
                <a:custGeom>
                  <a:avLst/>
                  <a:gdLst>
                    <a:gd name="T0" fmla="*/ 12 w 32"/>
                    <a:gd name="T1" fmla="*/ 4 h 48"/>
                    <a:gd name="T2" fmla="*/ 0 w 32"/>
                    <a:gd name="T3" fmla="*/ 24 h 48"/>
                    <a:gd name="T4" fmla="*/ 7 w 32"/>
                    <a:gd name="T5" fmla="*/ 48 h 48"/>
                    <a:gd name="T6" fmla="*/ 15 w 32"/>
                    <a:gd name="T7" fmla="*/ 38 h 48"/>
                    <a:gd name="T8" fmla="*/ 20 w 32"/>
                    <a:gd name="T9" fmla="*/ 12 h 48"/>
                    <a:gd name="T10" fmla="*/ 32 w 32"/>
                    <a:gd name="T11" fmla="*/ 0 h 48"/>
                    <a:gd name="T12" fmla="*/ 17 w 32"/>
                    <a:gd name="T13" fmla="*/ 2 h 48"/>
                    <a:gd name="T14" fmla="*/ 12 w 32"/>
                    <a:gd name="T15" fmla="*/ 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8">
                      <a:moveTo>
                        <a:pt x="12" y="4"/>
                      </a:moveTo>
                      <a:cubicBezTo>
                        <a:pt x="0" y="24"/>
                        <a:pt x="0" y="24"/>
                        <a:pt x="0" y="24"/>
                      </a:cubicBezTo>
                      <a:cubicBezTo>
                        <a:pt x="7" y="48"/>
                        <a:pt x="7" y="48"/>
                        <a:pt x="7" y="48"/>
                      </a:cubicBezTo>
                      <a:cubicBezTo>
                        <a:pt x="7" y="48"/>
                        <a:pt x="11" y="43"/>
                        <a:pt x="15" y="38"/>
                      </a:cubicBezTo>
                      <a:cubicBezTo>
                        <a:pt x="20" y="34"/>
                        <a:pt x="15" y="16"/>
                        <a:pt x="20" y="12"/>
                      </a:cubicBezTo>
                      <a:cubicBezTo>
                        <a:pt x="24" y="7"/>
                        <a:pt x="32" y="0"/>
                        <a:pt x="32" y="0"/>
                      </a:cubicBezTo>
                      <a:cubicBezTo>
                        <a:pt x="32" y="0"/>
                        <a:pt x="20" y="1"/>
                        <a:pt x="17" y="2"/>
                      </a:cubicBezTo>
                      <a:cubicBezTo>
                        <a:pt x="13" y="4"/>
                        <a:pt x="14" y="2"/>
                        <a:pt x="12" y="4"/>
                      </a:cubicBezTo>
                      <a:close/>
                    </a:path>
                  </a:pathLst>
                </a:custGeom>
                <a:solidFill>
                  <a:srgbClr val="17C10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26" name="Freeform 8"/>
                <p:cNvSpPr>
                  <a:spLocks/>
                </p:cNvSpPr>
                <p:nvPr/>
              </p:nvSpPr>
              <p:spPr bwMode="auto">
                <a:xfrm>
                  <a:off x="2673350" y="2587625"/>
                  <a:ext cx="454025" cy="295275"/>
                </a:xfrm>
                <a:custGeom>
                  <a:avLst/>
                  <a:gdLst>
                    <a:gd name="T0" fmla="*/ 140 w 143"/>
                    <a:gd name="T1" fmla="*/ 93 h 93"/>
                    <a:gd name="T2" fmla="*/ 143 w 143"/>
                    <a:gd name="T3" fmla="*/ 77 h 93"/>
                    <a:gd name="T4" fmla="*/ 122 w 143"/>
                    <a:gd name="T5" fmla="*/ 69 h 93"/>
                    <a:gd name="T6" fmla="*/ 90 w 143"/>
                    <a:gd name="T7" fmla="*/ 45 h 93"/>
                    <a:gd name="T8" fmla="*/ 71 w 143"/>
                    <a:gd name="T9" fmla="*/ 26 h 93"/>
                    <a:gd name="T10" fmla="*/ 59 w 143"/>
                    <a:gd name="T11" fmla="*/ 7 h 93"/>
                    <a:gd name="T12" fmla="*/ 25 w 143"/>
                    <a:gd name="T13" fmla="*/ 0 h 93"/>
                    <a:gd name="T14" fmla="*/ 3 w 143"/>
                    <a:gd name="T15" fmla="*/ 0 h 93"/>
                    <a:gd name="T16" fmla="*/ 1 w 143"/>
                    <a:gd name="T17" fmla="*/ 2 h 93"/>
                    <a:gd name="T18" fmla="*/ 0 w 143"/>
                    <a:gd name="T19" fmla="*/ 5 h 93"/>
                    <a:gd name="T20" fmla="*/ 16 w 143"/>
                    <a:gd name="T21" fmla="*/ 8 h 93"/>
                    <a:gd name="T22" fmla="*/ 48 w 143"/>
                    <a:gd name="T23" fmla="*/ 10 h 93"/>
                    <a:gd name="T24" fmla="*/ 63 w 143"/>
                    <a:gd name="T25" fmla="*/ 21 h 93"/>
                    <a:gd name="T26" fmla="*/ 64 w 143"/>
                    <a:gd name="T27" fmla="*/ 50 h 93"/>
                    <a:gd name="T28" fmla="*/ 80 w 143"/>
                    <a:gd name="T29" fmla="*/ 64 h 93"/>
                    <a:gd name="T30" fmla="*/ 110 w 143"/>
                    <a:gd name="T31" fmla="*/ 81 h 93"/>
                    <a:gd name="T32" fmla="*/ 140 w 143"/>
                    <a:gd name="T33"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93">
                      <a:moveTo>
                        <a:pt x="140" y="93"/>
                      </a:moveTo>
                      <a:cubicBezTo>
                        <a:pt x="143" y="77"/>
                        <a:pt x="143" y="77"/>
                        <a:pt x="143" y="77"/>
                      </a:cubicBezTo>
                      <a:cubicBezTo>
                        <a:pt x="143" y="77"/>
                        <a:pt x="127" y="73"/>
                        <a:pt x="122" y="69"/>
                      </a:cubicBezTo>
                      <a:cubicBezTo>
                        <a:pt x="118" y="65"/>
                        <a:pt x="96" y="50"/>
                        <a:pt x="90" y="45"/>
                      </a:cubicBezTo>
                      <a:cubicBezTo>
                        <a:pt x="83" y="40"/>
                        <a:pt x="72" y="36"/>
                        <a:pt x="71" y="26"/>
                      </a:cubicBezTo>
                      <a:cubicBezTo>
                        <a:pt x="69" y="16"/>
                        <a:pt x="68" y="10"/>
                        <a:pt x="59" y="7"/>
                      </a:cubicBezTo>
                      <a:cubicBezTo>
                        <a:pt x="51" y="3"/>
                        <a:pt x="33" y="0"/>
                        <a:pt x="25" y="0"/>
                      </a:cubicBezTo>
                      <a:cubicBezTo>
                        <a:pt x="16" y="0"/>
                        <a:pt x="3" y="0"/>
                        <a:pt x="3" y="0"/>
                      </a:cubicBezTo>
                      <a:cubicBezTo>
                        <a:pt x="1" y="2"/>
                        <a:pt x="1" y="2"/>
                        <a:pt x="1" y="2"/>
                      </a:cubicBezTo>
                      <a:cubicBezTo>
                        <a:pt x="0" y="5"/>
                        <a:pt x="0" y="5"/>
                        <a:pt x="0" y="5"/>
                      </a:cubicBezTo>
                      <a:cubicBezTo>
                        <a:pt x="0" y="5"/>
                        <a:pt x="6" y="7"/>
                        <a:pt x="16" y="8"/>
                      </a:cubicBezTo>
                      <a:cubicBezTo>
                        <a:pt x="25" y="9"/>
                        <a:pt x="42" y="7"/>
                        <a:pt x="48" y="10"/>
                      </a:cubicBezTo>
                      <a:cubicBezTo>
                        <a:pt x="55" y="12"/>
                        <a:pt x="62" y="13"/>
                        <a:pt x="63" y="21"/>
                      </a:cubicBezTo>
                      <a:cubicBezTo>
                        <a:pt x="64" y="30"/>
                        <a:pt x="61" y="44"/>
                        <a:pt x="64" y="50"/>
                      </a:cubicBezTo>
                      <a:cubicBezTo>
                        <a:pt x="67" y="56"/>
                        <a:pt x="74" y="61"/>
                        <a:pt x="80" y="64"/>
                      </a:cubicBezTo>
                      <a:cubicBezTo>
                        <a:pt x="86" y="67"/>
                        <a:pt x="110" y="81"/>
                        <a:pt x="110" y="81"/>
                      </a:cubicBezTo>
                      <a:lnTo>
                        <a:pt x="140" y="93"/>
                      </a:lnTo>
                      <a:close/>
                    </a:path>
                  </a:pathLst>
                </a:custGeom>
                <a:gradFill>
                  <a:gsLst>
                    <a:gs pos="0">
                      <a:srgbClr val="16C10D"/>
                    </a:gs>
                    <a:gs pos="53000">
                      <a:srgbClr val="003B08"/>
                    </a:gs>
                    <a:gs pos="100000">
                      <a:srgbClr val="16C10D"/>
                    </a:gs>
                  </a:gsLst>
                  <a:lin ang="54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grpSp>
            <p:nvGrpSpPr>
              <p:cNvPr id="281" name="Group 280"/>
              <p:cNvGrpSpPr/>
              <p:nvPr/>
            </p:nvGrpSpPr>
            <p:grpSpPr>
              <a:xfrm>
                <a:off x="2413000" y="2511425"/>
                <a:ext cx="1625600" cy="765175"/>
                <a:chOff x="2413000" y="2511425"/>
                <a:chExt cx="1625600" cy="765175"/>
              </a:xfrm>
            </p:grpSpPr>
            <p:sp>
              <p:nvSpPr>
                <p:cNvPr id="294" name="Freeform 6"/>
                <p:cNvSpPr>
                  <a:spLocks/>
                </p:cNvSpPr>
                <p:nvPr/>
              </p:nvSpPr>
              <p:spPr bwMode="auto">
                <a:xfrm>
                  <a:off x="3127375" y="2994025"/>
                  <a:ext cx="260350" cy="139700"/>
                </a:xfrm>
                <a:custGeom>
                  <a:avLst/>
                  <a:gdLst>
                    <a:gd name="T0" fmla="*/ 18 w 82"/>
                    <a:gd name="T1" fmla="*/ 44 h 44"/>
                    <a:gd name="T2" fmla="*/ 14 w 82"/>
                    <a:gd name="T3" fmla="*/ 44 h 44"/>
                    <a:gd name="T4" fmla="*/ 11 w 82"/>
                    <a:gd name="T5" fmla="*/ 30 h 44"/>
                    <a:gd name="T6" fmla="*/ 4 w 82"/>
                    <a:gd name="T7" fmla="*/ 14 h 44"/>
                    <a:gd name="T8" fmla="*/ 0 w 82"/>
                    <a:gd name="T9" fmla="*/ 5 h 44"/>
                    <a:gd name="T10" fmla="*/ 0 w 82"/>
                    <a:gd name="T11" fmla="*/ 2 h 44"/>
                    <a:gd name="T12" fmla="*/ 23 w 82"/>
                    <a:gd name="T13" fmla="*/ 9 h 44"/>
                    <a:gd name="T14" fmla="*/ 24 w 82"/>
                    <a:gd name="T15" fmla="*/ 10 h 44"/>
                    <a:gd name="T16" fmla="*/ 30 w 82"/>
                    <a:gd name="T17" fmla="*/ 13 h 44"/>
                    <a:gd name="T18" fmla="*/ 55 w 82"/>
                    <a:gd name="T19" fmla="*/ 21 h 44"/>
                    <a:gd name="T20" fmla="*/ 79 w 82"/>
                    <a:gd name="T21" fmla="*/ 8 h 44"/>
                    <a:gd name="T22" fmla="*/ 82 w 82"/>
                    <a:gd name="T23" fmla="*/ 11 h 44"/>
                    <a:gd name="T24" fmla="*/ 56 w 82"/>
                    <a:gd name="T25" fmla="*/ 25 h 44"/>
                    <a:gd name="T26" fmla="*/ 28 w 82"/>
                    <a:gd name="T27" fmla="*/ 16 h 44"/>
                    <a:gd name="T28" fmla="*/ 22 w 82"/>
                    <a:gd name="T29" fmla="*/ 13 h 44"/>
                    <a:gd name="T30" fmla="*/ 21 w 82"/>
                    <a:gd name="T31" fmla="*/ 13 h 44"/>
                    <a:gd name="T32" fmla="*/ 5 w 82"/>
                    <a:gd name="T33" fmla="*/ 6 h 44"/>
                    <a:gd name="T34" fmla="*/ 8 w 82"/>
                    <a:gd name="T35" fmla="*/ 13 h 44"/>
                    <a:gd name="T36" fmla="*/ 14 w 82"/>
                    <a:gd name="T37" fmla="*/ 28 h 44"/>
                    <a:gd name="T38" fmla="*/ 18 w 82"/>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44">
                      <a:moveTo>
                        <a:pt x="18" y="44"/>
                      </a:moveTo>
                      <a:cubicBezTo>
                        <a:pt x="14" y="44"/>
                        <a:pt x="14" y="44"/>
                        <a:pt x="14" y="44"/>
                      </a:cubicBezTo>
                      <a:cubicBezTo>
                        <a:pt x="14" y="41"/>
                        <a:pt x="13" y="34"/>
                        <a:pt x="11" y="30"/>
                      </a:cubicBezTo>
                      <a:cubicBezTo>
                        <a:pt x="9" y="28"/>
                        <a:pt x="6" y="21"/>
                        <a:pt x="4" y="14"/>
                      </a:cubicBezTo>
                      <a:cubicBezTo>
                        <a:pt x="3" y="10"/>
                        <a:pt x="1" y="6"/>
                        <a:pt x="0" y="5"/>
                      </a:cubicBezTo>
                      <a:cubicBezTo>
                        <a:pt x="0" y="4"/>
                        <a:pt x="0" y="3"/>
                        <a:pt x="0" y="2"/>
                      </a:cubicBezTo>
                      <a:cubicBezTo>
                        <a:pt x="2" y="1"/>
                        <a:pt x="3" y="0"/>
                        <a:pt x="23" y="9"/>
                      </a:cubicBezTo>
                      <a:cubicBezTo>
                        <a:pt x="24" y="10"/>
                        <a:pt x="24" y="10"/>
                        <a:pt x="24" y="10"/>
                      </a:cubicBezTo>
                      <a:cubicBezTo>
                        <a:pt x="25" y="10"/>
                        <a:pt x="27" y="11"/>
                        <a:pt x="30" y="13"/>
                      </a:cubicBezTo>
                      <a:cubicBezTo>
                        <a:pt x="37" y="17"/>
                        <a:pt x="48" y="24"/>
                        <a:pt x="55" y="21"/>
                      </a:cubicBezTo>
                      <a:cubicBezTo>
                        <a:pt x="65" y="18"/>
                        <a:pt x="77" y="10"/>
                        <a:pt x="79" y="8"/>
                      </a:cubicBezTo>
                      <a:cubicBezTo>
                        <a:pt x="82" y="11"/>
                        <a:pt x="82" y="11"/>
                        <a:pt x="82" y="11"/>
                      </a:cubicBezTo>
                      <a:cubicBezTo>
                        <a:pt x="80" y="13"/>
                        <a:pt x="67" y="22"/>
                        <a:pt x="56" y="25"/>
                      </a:cubicBezTo>
                      <a:cubicBezTo>
                        <a:pt x="47" y="28"/>
                        <a:pt x="36" y="21"/>
                        <a:pt x="28" y="16"/>
                      </a:cubicBezTo>
                      <a:cubicBezTo>
                        <a:pt x="25" y="15"/>
                        <a:pt x="24" y="14"/>
                        <a:pt x="22" y="13"/>
                      </a:cubicBezTo>
                      <a:cubicBezTo>
                        <a:pt x="21" y="13"/>
                        <a:pt x="21" y="13"/>
                        <a:pt x="21" y="13"/>
                      </a:cubicBezTo>
                      <a:cubicBezTo>
                        <a:pt x="14" y="9"/>
                        <a:pt x="8" y="7"/>
                        <a:pt x="5" y="6"/>
                      </a:cubicBezTo>
                      <a:cubicBezTo>
                        <a:pt x="6" y="8"/>
                        <a:pt x="7" y="10"/>
                        <a:pt x="8" y="13"/>
                      </a:cubicBezTo>
                      <a:cubicBezTo>
                        <a:pt x="10" y="19"/>
                        <a:pt x="13" y="26"/>
                        <a:pt x="14" y="28"/>
                      </a:cubicBezTo>
                      <a:cubicBezTo>
                        <a:pt x="18" y="33"/>
                        <a:pt x="18" y="43"/>
                        <a:pt x="18" y="44"/>
                      </a:cubicBezTo>
                      <a:close/>
                    </a:path>
                  </a:pathLst>
                </a:custGeom>
                <a:solidFill>
                  <a:srgbClr val="A1C0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95" name="Freeform 7"/>
                <p:cNvSpPr>
                  <a:spLocks/>
                </p:cNvSpPr>
                <p:nvPr/>
              </p:nvSpPr>
              <p:spPr bwMode="auto">
                <a:xfrm>
                  <a:off x="3486150" y="2511425"/>
                  <a:ext cx="552450" cy="342900"/>
                </a:xfrm>
                <a:custGeom>
                  <a:avLst/>
                  <a:gdLst>
                    <a:gd name="T0" fmla="*/ 0 w 170"/>
                    <a:gd name="T1" fmla="*/ 88 h 108"/>
                    <a:gd name="T2" fmla="*/ 9 w 170"/>
                    <a:gd name="T3" fmla="*/ 108 h 108"/>
                    <a:gd name="T4" fmla="*/ 33 w 170"/>
                    <a:gd name="T5" fmla="*/ 97 h 108"/>
                    <a:gd name="T6" fmla="*/ 97 w 170"/>
                    <a:gd name="T7" fmla="*/ 81 h 108"/>
                    <a:gd name="T8" fmla="*/ 122 w 170"/>
                    <a:gd name="T9" fmla="*/ 49 h 108"/>
                    <a:gd name="T10" fmla="*/ 130 w 170"/>
                    <a:gd name="T11" fmla="*/ 15 h 108"/>
                    <a:gd name="T12" fmla="*/ 147 w 170"/>
                    <a:gd name="T13" fmla="*/ 7 h 108"/>
                    <a:gd name="T14" fmla="*/ 165 w 170"/>
                    <a:gd name="T15" fmla="*/ 13 h 108"/>
                    <a:gd name="T16" fmla="*/ 168 w 170"/>
                    <a:gd name="T17" fmla="*/ 18 h 108"/>
                    <a:gd name="T18" fmla="*/ 170 w 170"/>
                    <a:gd name="T19" fmla="*/ 11 h 108"/>
                    <a:gd name="T20" fmla="*/ 146 w 170"/>
                    <a:gd name="T21" fmla="*/ 1 h 108"/>
                    <a:gd name="T22" fmla="*/ 128 w 170"/>
                    <a:gd name="T23" fmla="*/ 10 h 108"/>
                    <a:gd name="T24" fmla="*/ 107 w 170"/>
                    <a:gd name="T25" fmla="*/ 50 h 108"/>
                    <a:gd name="T26" fmla="*/ 61 w 170"/>
                    <a:gd name="T27" fmla="*/ 75 h 108"/>
                    <a:gd name="T28" fmla="*/ 17 w 170"/>
                    <a:gd name="T29" fmla="*/ 82 h 108"/>
                    <a:gd name="T30" fmla="*/ 0 w 170"/>
                    <a:gd name="T31"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108">
                      <a:moveTo>
                        <a:pt x="0" y="88"/>
                      </a:moveTo>
                      <a:cubicBezTo>
                        <a:pt x="9" y="108"/>
                        <a:pt x="9" y="108"/>
                        <a:pt x="9" y="108"/>
                      </a:cubicBezTo>
                      <a:cubicBezTo>
                        <a:pt x="9" y="108"/>
                        <a:pt x="23" y="98"/>
                        <a:pt x="33" y="97"/>
                      </a:cubicBezTo>
                      <a:cubicBezTo>
                        <a:pt x="43" y="97"/>
                        <a:pt x="79" y="92"/>
                        <a:pt x="97" y="81"/>
                      </a:cubicBezTo>
                      <a:cubicBezTo>
                        <a:pt x="116" y="69"/>
                        <a:pt x="121" y="58"/>
                        <a:pt x="122" y="49"/>
                      </a:cubicBezTo>
                      <a:cubicBezTo>
                        <a:pt x="123" y="40"/>
                        <a:pt x="124" y="20"/>
                        <a:pt x="130" y="15"/>
                      </a:cubicBezTo>
                      <a:cubicBezTo>
                        <a:pt x="135" y="10"/>
                        <a:pt x="143" y="7"/>
                        <a:pt x="147" y="7"/>
                      </a:cubicBezTo>
                      <a:cubicBezTo>
                        <a:pt x="150" y="7"/>
                        <a:pt x="163" y="12"/>
                        <a:pt x="165" y="13"/>
                      </a:cubicBezTo>
                      <a:cubicBezTo>
                        <a:pt x="166" y="14"/>
                        <a:pt x="168" y="18"/>
                        <a:pt x="168" y="18"/>
                      </a:cubicBezTo>
                      <a:cubicBezTo>
                        <a:pt x="170" y="11"/>
                        <a:pt x="170" y="11"/>
                        <a:pt x="170" y="11"/>
                      </a:cubicBezTo>
                      <a:cubicBezTo>
                        <a:pt x="170" y="11"/>
                        <a:pt x="153" y="0"/>
                        <a:pt x="146" y="1"/>
                      </a:cubicBezTo>
                      <a:cubicBezTo>
                        <a:pt x="138" y="3"/>
                        <a:pt x="134" y="3"/>
                        <a:pt x="128" y="10"/>
                      </a:cubicBezTo>
                      <a:cubicBezTo>
                        <a:pt x="123" y="17"/>
                        <a:pt x="114" y="41"/>
                        <a:pt x="107" y="50"/>
                      </a:cubicBezTo>
                      <a:cubicBezTo>
                        <a:pt x="100" y="59"/>
                        <a:pt x="83" y="70"/>
                        <a:pt x="61" y="75"/>
                      </a:cubicBezTo>
                      <a:cubicBezTo>
                        <a:pt x="38" y="81"/>
                        <a:pt x="27" y="79"/>
                        <a:pt x="17" y="82"/>
                      </a:cubicBezTo>
                      <a:cubicBezTo>
                        <a:pt x="8" y="84"/>
                        <a:pt x="0" y="88"/>
                        <a:pt x="0" y="88"/>
                      </a:cubicBezTo>
                      <a:close/>
                    </a:path>
                  </a:pathLst>
                </a:custGeom>
                <a:gradFill>
                  <a:gsLst>
                    <a:gs pos="27000">
                      <a:schemeClr val="tx2">
                        <a:lumMod val="50000"/>
                      </a:schemeClr>
                    </a:gs>
                    <a:gs pos="100000">
                      <a:schemeClr val="accent2"/>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96" name="Freeform 8"/>
                <p:cNvSpPr>
                  <a:spLocks/>
                </p:cNvSpPr>
                <p:nvPr/>
              </p:nvSpPr>
              <p:spPr bwMode="auto">
                <a:xfrm>
                  <a:off x="3394075" y="2546350"/>
                  <a:ext cx="641350" cy="184150"/>
                </a:xfrm>
                <a:custGeom>
                  <a:avLst/>
                  <a:gdLst>
                    <a:gd name="T0" fmla="*/ 9 w 202"/>
                    <a:gd name="T1" fmla="*/ 39 h 58"/>
                    <a:gd name="T2" fmla="*/ 0 w 202"/>
                    <a:gd name="T3" fmla="*/ 46 h 58"/>
                    <a:gd name="T4" fmla="*/ 30 w 202"/>
                    <a:gd name="T5" fmla="*/ 58 h 58"/>
                    <a:gd name="T6" fmla="*/ 27 w 202"/>
                    <a:gd name="T7" fmla="*/ 54 h 58"/>
                    <a:gd name="T8" fmla="*/ 92 w 202"/>
                    <a:gd name="T9" fmla="*/ 42 h 58"/>
                    <a:gd name="T10" fmla="*/ 142 w 202"/>
                    <a:gd name="T11" fmla="*/ 30 h 58"/>
                    <a:gd name="T12" fmla="*/ 168 w 202"/>
                    <a:gd name="T13" fmla="*/ 23 h 58"/>
                    <a:gd name="T14" fmla="*/ 176 w 202"/>
                    <a:gd name="T15" fmla="*/ 14 h 58"/>
                    <a:gd name="T16" fmla="*/ 174 w 202"/>
                    <a:gd name="T17" fmla="*/ 11 h 58"/>
                    <a:gd name="T18" fmla="*/ 187 w 202"/>
                    <a:gd name="T19" fmla="*/ 5 h 58"/>
                    <a:gd name="T20" fmla="*/ 201 w 202"/>
                    <a:gd name="T21" fmla="*/ 7 h 58"/>
                    <a:gd name="T22" fmla="*/ 202 w 202"/>
                    <a:gd name="T23" fmla="*/ 2 h 58"/>
                    <a:gd name="T24" fmla="*/ 186 w 202"/>
                    <a:gd name="T25" fmla="*/ 2 h 58"/>
                    <a:gd name="T26" fmla="*/ 171 w 202"/>
                    <a:gd name="T27" fmla="*/ 10 h 58"/>
                    <a:gd name="T28" fmla="*/ 168 w 202"/>
                    <a:gd name="T29" fmla="*/ 8 h 58"/>
                    <a:gd name="T30" fmla="*/ 161 w 202"/>
                    <a:gd name="T31" fmla="*/ 19 h 58"/>
                    <a:gd name="T32" fmla="*/ 113 w 202"/>
                    <a:gd name="T33" fmla="*/ 24 h 58"/>
                    <a:gd name="T34" fmla="*/ 38 w 202"/>
                    <a:gd name="T35" fmla="*/ 34 h 58"/>
                    <a:gd name="T36" fmla="*/ 15 w 202"/>
                    <a:gd name="T37" fmla="*/ 41 h 58"/>
                    <a:gd name="T38" fmla="*/ 9 w 202"/>
                    <a:gd name="T39"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58">
                      <a:moveTo>
                        <a:pt x="9" y="39"/>
                      </a:moveTo>
                      <a:cubicBezTo>
                        <a:pt x="0" y="46"/>
                        <a:pt x="0" y="46"/>
                        <a:pt x="0" y="46"/>
                      </a:cubicBezTo>
                      <a:cubicBezTo>
                        <a:pt x="30" y="58"/>
                        <a:pt x="30" y="58"/>
                        <a:pt x="30" y="58"/>
                      </a:cubicBezTo>
                      <a:cubicBezTo>
                        <a:pt x="27" y="54"/>
                        <a:pt x="27" y="54"/>
                        <a:pt x="27" y="54"/>
                      </a:cubicBezTo>
                      <a:cubicBezTo>
                        <a:pt x="27" y="54"/>
                        <a:pt x="65" y="48"/>
                        <a:pt x="92" y="42"/>
                      </a:cubicBezTo>
                      <a:cubicBezTo>
                        <a:pt x="118" y="36"/>
                        <a:pt x="128" y="32"/>
                        <a:pt x="142" y="30"/>
                      </a:cubicBezTo>
                      <a:cubicBezTo>
                        <a:pt x="156" y="27"/>
                        <a:pt x="162" y="27"/>
                        <a:pt x="168" y="23"/>
                      </a:cubicBezTo>
                      <a:cubicBezTo>
                        <a:pt x="173" y="19"/>
                        <a:pt x="176" y="14"/>
                        <a:pt x="176" y="14"/>
                      </a:cubicBezTo>
                      <a:cubicBezTo>
                        <a:pt x="174" y="11"/>
                        <a:pt x="174" y="11"/>
                        <a:pt x="174" y="11"/>
                      </a:cubicBezTo>
                      <a:cubicBezTo>
                        <a:pt x="174" y="11"/>
                        <a:pt x="182" y="5"/>
                        <a:pt x="187" y="5"/>
                      </a:cubicBezTo>
                      <a:cubicBezTo>
                        <a:pt x="192" y="5"/>
                        <a:pt x="201" y="7"/>
                        <a:pt x="201" y="7"/>
                      </a:cubicBezTo>
                      <a:cubicBezTo>
                        <a:pt x="202" y="2"/>
                        <a:pt x="202" y="2"/>
                        <a:pt x="202" y="2"/>
                      </a:cubicBezTo>
                      <a:cubicBezTo>
                        <a:pt x="202" y="2"/>
                        <a:pt x="193" y="0"/>
                        <a:pt x="186" y="2"/>
                      </a:cubicBezTo>
                      <a:cubicBezTo>
                        <a:pt x="180" y="4"/>
                        <a:pt x="171" y="10"/>
                        <a:pt x="171" y="10"/>
                      </a:cubicBezTo>
                      <a:cubicBezTo>
                        <a:pt x="168" y="8"/>
                        <a:pt x="168" y="8"/>
                        <a:pt x="168" y="8"/>
                      </a:cubicBezTo>
                      <a:cubicBezTo>
                        <a:pt x="168" y="8"/>
                        <a:pt x="167" y="16"/>
                        <a:pt x="161" y="19"/>
                      </a:cubicBezTo>
                      <a:cubicBezTo>
                        <a:pt x="154" y="21"/>
                        <a:pt x="119" y="21"/>
                        <a:pt x="113" y="24"/>
                      </a:cubicBezTo>
                      <a:cubicBezTo>
                        <a:pt x="93" y="34"/>
                        <a:pt x="67" y="28"/>
                        <a:pt x="38" y="34"/>
                      </a:cubicBezTo>
                      <a:cubicBezTo>
                        <a:pt x="29" y="36"/>
                        <a:pt x="15" y="41"/>
                        <a:pt x="15" y="41"/>
                      </a:cubicBezTo>
                      <a:lnTo>
                        <a:pt x="9" y="39"/>
                      </a:lnTo>
                      <a:close/>
                    </a:path>
                  </a:pathLst>
                </a:custGeom>
                <a:gradFill>
                  <a:gsLst>
                    <a:gs pos="27000">
                      <a:schemeClr val="tx2">
                        <a:lumMod val="50000"/>
                      </a:schemeClr>
                    </a:gs>
                    <a:gs pos="100000">
                      <a:schemeClr val="accent2"/>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97" name="Freeform 9"/>
                <p:cNvSpPr>
                  <a:spLocks/>
                </p:cNvSpPr>
                <p:nvPr/>
              </p:nvSpPr>
              <p:spPr bwMode="auto">
                <a:xfrm>
                  <a:off x="3121025" y="2781300"/>
                  <a:ext cx="390525" cy="73025"/>
                </a:xfrm>
                <a:custGeom>
                  <a:avLst/>
                  <a:gdLst>
                    <a:gd name="T0" fmla="*/ 41 w 123"/>
                    <a:gd name="T1" fmla="*/ 23 h 23"/>
                    <a:gd name="T2" fmla="*/ 30 w 123"/>
                    <a:gd name="T3" fmla="*/ 22 h 23"/>
                    <a:gd name="T4" fmla="*/ 16 w 123"/>
                    <a:gd name="T5" fmla="*/ 20 h 23"/>
                    <a:gd name="T6" fmla="*/ 1 w 123"/>
                    <a:gd name="T7" fmla="*/ 22 h 23"/>
                    <a:gd name="T8" fmla="*/ 0 w 123"/>
                    <a:gd name="T9" fmla="*/ 18 h 23"/>
                    <a:gd name="T10" fmla="*/ 15 w 123"/>
                    <a:gd name="T11" fmla="*/ 16 h 23"/>
                    <a:gd name="T12" fmla="*/ 30 w 123"/>
                    <a:gd name="T13" fmla="*/ 18 h 23"/>
                    <a:gd name="T14" fmla="*/ 42 w 123"/>
                    <a:gd name="T15" fmla="*/ 19 h 23"/>
                    <a:gd name="T16" fmla="*/ 63 w 123"/>
                    <a:gd name="T17" fmla="*/ 8 h 23"/>
                    <a:gd name="T18" fmla="*/ 75 w 123"/>
                    <a:gd name="T19" fmla="*/ 1 h 23"/>
                    <a:gd name="T20" fmla="*/ 101 w 123"/>
                    <a:gd name="T21" fmla="*/ 10 h 23"/>
                    <a:gd name="T22" fmla="*/ 103 w 123"/>
                    <a:gd name="T23" fmla="*/ 11 h 23"/>
                    <a:gd name="T24" fmla="*/ 121 w 123"/>
                    <a:gd name="T25" fmla="*/ 10 h 23"/>
                    <a:gd name="T26" fmla="*/ 123 w 123"/>
                    <a:gd name="T27" fmla="*/ 14 h 23"/>
                    <a:gd name="T28" fmla="*/ 101 w 123"/>
                    <a:gd name="T29" fmla="*/ 14 h 23"/>
                    <a:gd name="T30" fmla="*/ 99 w 123"/>
                    <a:gd name="T31" fmla="*/ 13 h 23"/>
                    <a:gd name="T32" fmla="*/ 77 w 123"/>
                    <a:gd name="T33" fmla="*/ 5 h 23"/>
                    <a:gd name="T34" fmla="*/ 65 w 123"/>
                    <a:gd name="T35" fmla="*/ 12 h 23"/>
                    <a:gd name="T36" fmla="*/ 42 w 123"/>
                    <a:gd name="T37" fmla="*/ 23 h 23"/>
                    <a:gd name="T38" fmla="*/ 41 w 123"/>
                    <a:gd name="T3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 h="23">
                      <a:moveTo>
                        <a:pt x="41" y="23"/>
                      </a:moveTo>
                      <a:cubicBezTo>
                        <a:pt x="38" y="23"/>
                        <a:pt x="34" y="23"/>
                        <a:pt x="30" y="22"/>
                      </a:cubicBezTo>
                      <a:cubicBezTo>
                        <a:pt x="24" y="21"/>
                        <a:pt x="19" y="20"/>
                        <a:pt x="16" y="20"/>
                      </a:cubicBezTo>
                      <a:cubicBezTo>
                        <a:pt x="9" y="21"/>
                        <a:pt x="1" y="22"/>
                        <a:pt x="1" y="22"/>
                      </a:cubicBezTo>
                      <a:cubicBezTo>
                        <a:pt x="0" y="18"/>
                        <a:pt x="0" y="18"/>
                        <a:pt x="0" y="18"/>
                      </a:cubicBezTo>
                      <a:cubicBezTo>
                        <a:pt x="0" y="18"/>
                        <a:pt x="8" y="17"/>
                        <a:pt x="15" y="16"/>
                      </a:cubicBezTo>
                      <a:cubicBezTo>
                        <a:pt x="19" y="16"/>
                        <a:pt x="25" y="17"/>
                        <a:pt x="30" y="18"/>
                      </a:cubicBezTo>
                      <a:cubicBezTo>
                        <a:pt x="35" y="19"/>
                        <a:pt x="39" y="19"/>
                        <a:pt x="42" y="19"/>
                      </a:cubicBezTo>
                      <a:cubicBezTo>
                        <a:pt x="46" y="19"/>
                        <a:pt x="56" y="13"/>
                        <a:pt x="63" y="8"/>
                      </a:cubicBezTo>
                      <a:cubicBezTo>
                        <a:pt x="69" y="4"/>
                        <a:pt x="73" y="2"/>
                        <a:pt x="75" y="1"/>
                      </a:cubicBezTo>
                      <a:cubicBezTo>
                        <a:pt x="80" y="0"/>
                        <a:pt x="90" y="4"/>
                        <a:pt x="101" y="10"/>
                      </a:cubicBezTo>
                      <a:cubicBezTo>
                        <a:pt x="103" y="11"/>
                        <a:pt x="103" y="11"/>
                        <a:pt x="103" y="11"/>
                      </a:cubicBezTo>
                      <a:cubicBezTo>
                        <a:pt x="109" y="14"/>
                        <a:pt x="121" y="10"/>
                        <a:pt x="121" y="10"/>
                      </a:cubicBezTo>
                      <a:cubicBezTo>
                        <a:pt x="123" y="14"/>
                        <a:pt x="123" y="14"/>
                        <a:pt x="123" y="14"/>
                      </a:cubicBezTo>
                      <a:cubicBezTo>
                        <a:pt x="122" y="14"/>
                        <a:pt x="109" y="18"/>
                        <a:pt x="101" y="14"/>
                      </a:cubicBezTo>
                      <a:cubicBezTo>
                        <a:pt x="99" y="13"/>
                        <a:pt x="99" y="13"/>
                        <a:pt x="99" y="13"/>
                      </a:cubicBezTo>
                      <a:cubicBezTo>
                        <a:pt x="93" y="10"/>
                        <a:pt x="80" y="4"/>
                        <a:pt x="77" y="5"/>
                      </a:cubicBezTo>
                      <a:cubicBezTo>
                        <a:pt x="75" y="5"/>
                        <a:pt x="70" y="9"/>
                        <a:pt x="65" y="12"/>
                      </a:cubicBezTo>
                      <a:cubicBezTo>
                        <a:pt x="54" y="18"/>
                        <a:pt x="46" y="23"/>
                        <a:pt x="42" y="23"/>
                      </a:cubicBezTo>
                      <a:cubicBezTo>
                        <a:pt x="42" y="23"/>
                        <a:pt x="42" y="23"/>
                        <a:pt x="41" y="23"/>
                      </a:cubicBezTo>
                      <a:close/>
                    </a:path>
                  </a:pathLst>
                </a:custGeom>
                <a:solidFill>
                  <a:srgbClr val="0068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98" name="Freeform 11"/>
                <p:cNvSpPr>
                  <a:spLocks/>
                </p:cNvSpPr>
                <p:nvPr/>
              </p:nvSpPr>
              <p:spPr bwMode="auto">
                <a:xfrm>
                  <a:off x="2800350" y="2813050"/>
                  <a:ext cx="317500" cy="184150"/>
                </a:xfrm>
                <a:custGeom>
                  <a:avLst/>
                  <a:gdLst>
                    <a:gd name="T0" fmla="*/ 82 w 100"/>
                    <a:gd name="T1" fmla="*/ 26 h 58"/>
                    <a:gd name="T2" fmla="*/ 84 w 100"/>
                    <a:gd name="T3" fmla="*/ 29 h 58"/>
                    <a:gd name="T4" fmla="*/ 100 w 100"/>
                    <a:gd name="T5" fmla="*/ 11 h 58"/>
                    <a:gd name="T6" fmla="*/ 84 w 100"/>
                    <a:gd name="T7" fmla="*/ 0 h 58"/>
                    <a:gd name="T8" fmla="*/ 84 w 100"/>
                    <a:gd name="T9" fmla="*/ 5 h 58"/>
                    <a:gd name="T10" fmla="*/ 68 w 100"/>
                    <a:gd name="T11" fmla="*/ 11 h 58"/>
                    <a:gd name="T12" fmla="*/ 67 w 100"/>
                    <a:gd name="T13" fmla="*/ 32 h 58"/>
                    <a:gd name="T14" fmla="*/ 43 w 100"/>
                    <a:gd name="T15" fmla="*/ 42 h 58"/>
                    <a:gd name="T16" fmla="*/ 8 w 100"/>
                    <a:gd name="T17" fmla="*/ 25 h 58"/>
                    <a:gd name="T18" fmla="*/ 5 w 100"/>
                    <a:gd name="T19" fmla="*/ 13 h 58"/>
                    <a:gd name="T20" fmla="*/ 0 w 100"/>
                    <a:gd name="T21" fmla="*/ 14 h 58"/>
                    <a:gd name="T22" fmla="*/ 44 w 100"/>
                    <a:gd name="T23" fmla="*/ 48 h 58"/>
                    <a:gd name="T24" fmla="*/ 75 w 100"/>
                    <a:gd name="T25" fmla="*/ 30 h 58"/>
                    <a:gd name="T26" fmla="*/ 82 w 100"/>
                    <a:gd name="T27"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58">
                      <a:moveTo>
                        <a:pt x="82" y="26"/>
                      </a:moveTo>
                      <a:cubicBezTo>
                        <a:pt x="84" y="29"/>
                        <a:pt x="84" y="29"/>
                        <a:pt x="84" y="29"/>
                      </a:cubicBezTo>
                      <a:cubicBezTo>
                        <a:pt x="100" y="11"/>
                        <a:pt x="100" y="11"/>
                        <a:pt x="100" y="11"/>
                      </a:cubicBezTo>
                      <a:cubicBezTo>
                        <a:pt x="84" y="0"/>
                        <a:pt x="84" y="0"/>
                        <a:pt x="84" y="0"/>
                      </a:cubicBezTo>
                      <a:cubicBezTo>
                        <a:pt x="84" y="5"/>
                        <a:pt x="84" y="5"/>
                        <a:pt x="84" y="5"/>
                      </a:cubicBezTo>
                      <a:cubicBezTo>
                        <a:pt x="84" y="5"/>
                        <a:pt x="70" y="6"/>
                        <a:pt x="68" y="11"/>
                      </a:cubicBezTo>
                      <a:cubicBezTo>
                        <a:pt x="66" y="17"/>
                        <a:pt x="71" y="30"/>
                        <a:pt x="67" y="32"/>
                      </a:cubicBezTo>
                      <a:cubicBezTo>
                        <a:pt x="64" y="34"/>
                        <a:pt x="54" y="43"/>
                        <a:pt x="43" y="42"/>
                      </a:cubicBezTo>
                      <a:cubicBezTo>
                        <a:pt x="32" y="42"/>
                        <a:pt x="13" y="40"/>
                        <a:pt x="8" y="25"/>
                      </a:cubicBezTo>
                      <a:cubicBezTo>
                        <a:pt x="3" y="9"/>
                        <a:pt x="5" y="13"/>
                        <a:pt x="5" y="13"/>
                      </a:cubicBezTo>
                      <a:cubicBezTo>
                        <a:pt x="0" y="14"/>
                        <a:pt x="0" y="14"/>
                        <a:pt x="0" y="14"/>
                      </a:cubicBezTo>
                      <a:cubicBezTo>
                        <a:pt x="0" y="14"/>
                        <a:pt x="10" y="58"/>
                        <a:pt x="44" y="48"/>
                      </a:cubicBezTo>
                      <a:cubicBezTo>
                        <a:pt x="78" y="38"/>
                        <a:pt x="75" y="30"/>
                        <a:pt x="75" y="30"/>
                      </a:cubicBezTo>
                      <a:cubicBezTo>
                        <a:pt x="75" y="30"/>
                        <a:pt x="75" y="26"/>
                        <a:pt x="82" y="26"/>
                      </a:cubicBezTo>
                      <a:close/>
                    </a:path>
                  </a:pathLst>
                </a:custGeom>
                <a:gradFill>
                  <a:gsLst>
                    <a:gs pos="84000">
                      <a:schemeClr val="tx2">
                        <a:lumMod val="50000"/>
                      </a:schemeClr>
                    </a:gs>
                    <a:gs pos="0">
                      <a:schemeClr val="accent2"/>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99" name="Freeform 12"/>
                <p:cNvSpPr>
                  <a:spLocks/>
                </p:cNvSpPr>
                <p:nvPr/>
              </p:nvSpPr>
              <p:spPr bwMode="auto">
                <a:xfrm>
                  <a:off x="3000375" y="3003550"/>
                  <a:ext cx="269875" cy="127000"/>
                </a:xfrm>
                <a:custGeom>
                  <a:avLst/>
                  <a:gdLst>
                    <a:gd name="T0" fmla="*/ 85 w 85"/>
                    <a:gd name="T1" fmla="*/ 7 h 40"/>
                    <a:gd name="T2" fmla="*/ 77 w 85"/>
                    <a:gd name="T3" fmla="*/ 25 h 40"/>
                    <a:gd name="T4" fmla="*/ 51 w 85"/>
                    <a:gd name="T5" fmla="*/ 18 h 40"/>
                    <a:gd name="T6" fmla="*/ 18 w 85"/>
                    <a:gd name="T7" fmla="*/ 30 h 40"/>
                    <a:gd name="T8" fmla="*/ 2 w 85"/>
                    <a:gd name="T9" fmla="*/ 40 h 40"/>
                    <a:gd name="T10" fmla="*/ 0 w 85"/>
                    <a:gd name="T11" fmla="*/ 37 h 40"/>
                    <a:gd name="T12" fmla="*/ 32 w 85"/>
                    <a:gd name="T13" fmla="*/ 12 h 40"/>
                    <a:gd name="T14" fmla="*/ 57 w 85"/>
                    <a:gd name="T15" fmla="*/ 1 h 40"/>
                    <a:gd name="T16" fmla="*/ 85 w 85"/>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0">
                      <a:moveTo>
                        <a:pt x="85" y="7"/>
                      </a:moveTo>
                      <a:cubicBezTo>
                        <a:pt x="77" y="25"/>
                        <a:pt x="77" y="25"/>
                        <a:pt x="77" y="25"/>
                      </a:cubicBezTo>
                      <a:cubicBezTo>
                        <a:pt x="77" y="25"/>
                        <a:pt x="66" y="15"/>
                        <a:pt x="51" y="18"/>
                      </a:cubicBezTo>
                      <a:cubicBezTo>
                        <a:pt x="36" y="21"/>
                        <a:pt x="22" y="26"/>
                        <a:pt x="18" y="30"/>
                      </a:cubicBezTo>
                      <a:cubicBezTo>
                        <a:pt x="13" y="34"/>
                        <a:pt x="2" y="40"/>
                        <a:pt x="2" y="40"/>
                      </a:cubicBezTo>
                      <a:cubicBezTo>
                        <a:pt x="0" y="37"/>
                        <a:pt x="0" y="37"/>
                        <a:pt x="0" y="37"/>
                      </a:cubicBezTo>
                      <a:cubicBezTo>
                        <a:pt x="0" y="37"/>
                        <a:pt x="24" y="17"/>
                        <a:pt x="32" y="12"/>
                      </a:cubicBezTo>
                      <a:cubicBezTo>
                        <a:pt x="39" y="7"/>
                        <a:pt x="49" y="1"/>
                        <a:pt x="57" y="1"/>
                      </a:cubicBezTo>
                      <a:cubicBezTo>
                        <a:pt x="65" y="0"/>
                        <a:pt x="85" y="7"/>
                        <a:pt x="85" y="7"/>
                      </a:cubicBezTo>
                      <a:close/>
                    </a:path>
                  </a:pathLst>
                </a:custGeom>
                <a:gradFill>
                  <a:gsLst>
                    <a:gs pos="100000">
                      <a:schemeClr val="tx2">
                        <a:lumMod val="50000"/>
                      </a:schemeClr>
                    </a:gs>
                    <a:gs pos="58000">
                      <a:schemeClr val="accent2"/>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00" name="Freeform 13"/>
                <p:cNvSpPr>
                  <a:spLocks/>
                </p:cNvSpPr>
                <p:nvPr/>
              </p:nvSpPr>
              <p:spPr bwMode="auto">
                <a:xfrm>
                  <a:off x="3257550" y="2908300"/>
                  <a:ext cx="501650" cy="158750"/>
                </a:xfrm>
                <a:custGeom>
                  <a:avLst/>
                  <a:gdLst>
                    <a:gd name="T0" fmla="*/ 2 w 158"/>
                    <a:gd name="T1" fmla="*/ 45 h 50"/>
                    <a:gd name="T2" fmla="*/ 12 w 158"/>
                    <a:gd name="T3" fmla="*/ 45 h 50"/>
                    <a:gd name="T4" fmla="*/ 20 w 158"/>
                    <a:gd name="T5" fmla="*/ 36 h 50"/>
                    <a:gd name="T6" fmla="*/ 29 w 158"/>
                    <a:gd name="T7" fmla="*/ 27 h 50"/>
                    <a:gd name="T8" fmla="*/ 35 w 158"/>
                    <a:gd name="T9" fmla="*/ 24 h 50"/>
                    <a:gd name="T10" fmla="*/ 39 w 158"/>
                    <a:gd name="T11" fmla="*/ 24 h 50"/>
                    <a:gd name="T12" fmla="*/ 42 w 158"/>
                    <a:gd name="T13" fmla="*/ 25 h 50"/>
                    <a:gd name="T14" fmla="*/ 53 w 158"/>
                    <a:gd name="T15" fmla="*/ 30 h 50"/>
                    <a:gd name="T16" fmla="*/ 63 w 158"/>
                    <a:gd name="T17" fmla="*/ 34 h 50"/>
                    <a:gd name="T18" fmla="*/ 74 w 158"/>
                    <a:gd name="T19" fmla="*/ 34 h 50"/>
                    <a:gd name="T20" fmla="*/ 86 w 158"/>
                    <a:gd name="T21" fmla="*/ 32 h 50"/>
                    <a:gd name="T22" fmla="*/ 98 w 158"/>
                    <a:gd name="T23" fmla="*/ 31 h 50"/>
                    <a:gd name="T24" fmla="*/ 111 w 158"/>
                    <a:gd name="T25" fmla="*/ 29 h 50"/>
                    <a:gd name="T26" fmla="*/ 135 w 158"/>
                    <a:gd name="T27" fmla="*/ 26 h 50"/>
                    <a:gd name="T28" fmla="*/ 147 w 158"/>
                    <a:gd name="T29" fmla="*/ 24 h 50"/>
                    <a:gd name="T30" fmla="*/ 150 w 158"/>
                    <a:gd name="T31" fmla="*/ 23 h 50"/>
                    <a:gd name="T32" fmla="*/ 152 w 158"/>
                    <a:gd name="T33" fmla="*/ 22 h 50"/>
                    <a:gd name="T34" fmla="*/ 154 w 158"/>
                    <a:gd name="T35" fmla="*/ 21 h 50"/>
                    <a:gd name="T36" fmla="*/ 154 w 158"/>
                    <a:gd name="T37" fmla="*/ 21 h 50"/>
                    <a:gd name="T38" fmla="*/ 154 w 158"/>
                    <a:gd name="T39" fmla="*/ 20 h 50"/>
                    <a:gd name="T40" fmla="*/ 149 w 158"/>
                    <a:gd name="T41" fmla="*/ 16 h 50"/>
                    <a:gd name="T42" fmla="*/ 147 w 158"/>
                    <a:gd name="T43" fmla="*/ 9 h 50"/>
                    <a:gd name="T44" fmla="*/ 151 w 158"/>
                    <a:gd name="T45" fmla="*/ 3 h 50"/>
                    <a:gd name="T46" fmla="*/ 157 w 158"/>
                    <a:gd name="T47" fmla="*/ 0 h 50"/>
                    <a:gd name="T48" fmla="*/ 158 w 158"/>
                    <a:gd name="T49" fmla="*/ 3 h 50"/>
                    <a:gd name="T50" fmla="*/ 153 w 158"/>
                    <a:gd name="T51" fmla="*/ 6 h 50"/>
                    <a:gd name="T52" fmla="*/ 150 w 158"/>
                    <a:gd name="T53" fmla="*/ 10 h 50"/>
                    <a:gd name="T54" fmla="*/ 152 w 158"/>
                    <a:gd name="T55" fmla="*/ 14 h 50"/>
                    <a:gd name="T56" fmla="*/ 156 w 158"/>
                    <a:gd name="T57" fmla="*/ 18 h 50"/>
                    <a:gd name="T58" fmla="*/ 157 w 158"/>
                    <a:gd name="T59" fmla="*/ 20 h 50"/>
                    <a:gd name="T60" fmla="*/ 156 w 158"/>
                    <a:gd name="T61" fmla="*/ 23 h 50"/>
                    <a:gd name="T62" fmla="*/ 154 w 158"/>
                    <a:gd name="T63" fmla="*/ 25 h 50"/>
                    <a:gd name="T64" fmla="*/ 151 w 158"/>
                    <a:gd name="T65" fmla="*/ 26 h 50"/>
                    <a:gd name="T66" fmla="*/ 147 w 158"/>
                    <a:gd name="T67" fmla="*/ 27 h 50"/>
                    <a:gd name="T68" fmla="*/ 135 w 158"/>
                    <a:gd name="T69" fmla="*/ 29 h 50"/>
                    <a:gd name="T70" fmla="*/ 111 w 158"/>
                    <a:gd name="T71" fmla="*/ 32 h 50"/>
                    <a:gd name="T72" fmla="*/ 87 w 158"/>
                    <a:gd name="T73" fmla="*/ 38 h 50"/>
                    <a:gd name="T74" fmla="*/ 75 w 158"/>
                    <a:gd name="T75" fmla="*/ 41 h 50"/>
                    <a:gd name="T76" fmla="*/ 62 w 158"/>
                    <a:gd name="T77" fmla="*/ 42 h 50"/>
                    <a:gd name="T78" fmla="*/ 50 w 158"/>
                    <a:gd name="T79" fmla="*/ 36 h 50"/>
                    <a:gd name="T80" fmla="*/ 40 w 158"/>
                    <a:gd name="T81" fmla="*/ 29 h 50"/>
                    <a:gd name="T82" fmla="*/ 38 w 158"/>
                    <a:gd name="T83" fmla="*/ 28 h 50"/>
                    <a:gd name="T84" fmla="*/ 37 w 158"/>
                    <a:gd name="T85" fmla="*/ 28 h 50"/>
                    <a:gd name="T86" fmla="*/ 36 w 158"/>
                    <a:gd name="T87" fmla="*/ 28 h 50"/>
                    <a:gd name="T88" fmla="*/ 31 w 158"/>
                    <a:gd name="T89" fmla="*/ 30 h 50"/>
                    <a:gd name="T90" fmla="*/ 22 w 158"/>
                    <a:gd name="T91" fmla="*/ 38 h 50"/>
                    <a:gd name="T92" fmla="*/ 14 w 158"/>
                    <a:gd name="T93" fmla="*/ 47 h 50"/>
                    <a:gd name="T94" fmla="*/ 0 w 158"/>
                    <a:gd name="T95" fmla="*/ 48 h 50"/>
                    <a:gd name="T96" fmla="*/ 2 w 158"/>
                    <a:gd name="T97"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 h="50">
                      <a:moveTo>
                        <a:pt x="2" y="45"/>
                      </a:moveTo>
                      <a:cubicBezTo>
                        <a:pt x="5" y="46"/>
                        <a:pt x="9" y="47"/>
                        <a:pt x="12" y="45"/>
                      </a:cubicBezTo>
                      <a:cubicBezTo>
                        <a:pt x="14" y="42"/>
                        <a:pt x="17" y="39"/>
                        <a:pt x="20" y="36"/>
                      </a:cubicBezTo>
                      <a:cubicBezTo>
                        <a:pt x="23" y="33"/>
                        <a:pt x="25" y="30"/>
                        <a:pt x="29" y="27"/>
                      </a:cubicBezTo>
                      <a:cubicBezTo>
                        <a:pt x="30" y="26"/>
                        <a:pt x="32" y="25"/>
                        <a:pt x="35" y="24"/>
                      </a:cubicBezTo>
                      <a:cubicBezTo>
                        <a:pt x="36" y="24"/>
                        <a:pt x="37" y="24"/>
                        <a:pt x="39" y="24"/>
                      </a:cubicBezTo>
                      <a:cubicBezTo>
                        <a:pt x="40" y="24"/>
                        <a:pt x="41" y="24"/>
                        <a:pt x="42" y="25"/>
                      </a:cubicBezTo>
                      <a:cubicBezTo>
                        <a:pt x="46" y="26"/>
                        <a:pt x="50" y="29"/>
                        <a:pt x="53" y="30"/>
                      </a:cubicBezTo>
                      <a:cubicBezTo>
                        <a:pt x="57" y="32"/>
                        <a:pt x="60" y="34"/>
                        <a:pt x="63" y="34"/>
                      </a:cubicBezTo>
                      <a:cubicBezTo>
                        <a:pt x="66" y="34"/>
                        <a:pt x="70" y="34"/>
                        <a:pt x="74" y="34"/>
                      </a:cubicBezTo>
                      <a:cubicBezTo>
                        <a:pt x="78" y="33"/>
                        <a:pt x="82" y="33"/>
                        <a:pt x="86" y="32"/>
                      </a:cubicBezTo>
                      <a:cubicBezTo>
                        <a:pt x="90" y="32"/>
                        <a:pt x="94" y="31"/>
                        <a:pt x="98" y="31"/>
                      </a:cubicBezTo>
                      <a:cubicBezTo>
                        <a:pt x="102" y="30"/>
                        <a:pt x="106" y="29"/>
                        <a:pt x="111" y="29"/>
                      </a:cubicBezTo>
                      <a:cubicBezTo>
                        <a:pt x="119" y="28"/>
                        <a:pt x="127" y="27"/>
                        <a:pt x="135" y="26"/>
                      </a:cubicBezTo>
                      <a:cubicBezTo>
                        <a:pt x="139" y="26"/>
                        <a:pt x="143" y="25"/>
                        <a:pt x="147" y="24"/>
                      </a:cubicBezTo>
                      <a:cubicBezTo>
                        <a:pt x="148" y="24"/>
                        <a:pt x="149" y="24"/>
                        <a:pt x="150" y="23"/>
                      </a:cubicBezTo>
                      <a:cubicBezTo>
                        <a:pt x="150" y="23"/>
                        <a:pt x="151" y="23"/>
                        <a:pt x="152" y="22"/>
                      </a:cubicBezTo>
                      <a:cubicBezTo>
                        <a:pt x="153" y="22"/>
                        <a:pt x="154" y="21"/>
                        <a:pt x="154" y="21"/>
                      </a:cubicBezTo>
                      <a:cubicBezTo>
                        <a:pt x="154" y="21"/>
                        <a:pt x="154" y="21"/>
                        <a:pt x="154" y="21"/>
                      </a:cubicBezTo>
                      <a:cubicBezTo>
                        <a:pt x="154" y="21"/>
                        <a:pt x="154" y="20"/>
                        <a:pt x="154" y="20"/>
                      </a:cubicBezTo>
                      <a:cubicBezTo>
                        <a:pt x="152" y="19"/>
                        <a:pt x="151" y="17"/>
                        <a:pt x="149" y="16"/>
                      </a:cubicBezTo>
                      <a:cubicBezTo>
                        <a:pt x="148" y="14"/>
                        <a:pt x="146" y="12"/>
                        <a:pt x="147" y="9"/>
                      </a:cubicBezTo>
                      <a:cubicBezTo>
                        <a:pt x="147" y="6"/>
                        <a:pt x="150" y="4"/>
                        <a:pt x="151" y="3"/>
                      </a:cubicBezTo>
                      <a:cubicBezTo>
                        <a:pt x="153" y="2"/>
                        <a:pt x="155" y="1"/>
                        <a:pt x="157" y="0"/>
                      </a:cubicBezTo>
                      <a:cubicBezTo>
                        <a:pt x="158" y="3"/>
                        <a:pt x="158" y="3"/>
                        <a:pt x="158" y="3"/>
                      </a:cubicBezTo>
                      <a:cubicBezTo>
                        <a:pt x="157" y="4"/>
                        <a:pt x="155" y="5"/>
                        <a:pt x="153" y="6"/>
                      </a:cubicBezTo>
                      <a:cubicBezTo>
                        <a:pt x="152" y="7"/>
                        <a:pt x="150" y="8"/>
                        <a:pt x="150" y="10"/>
                      </a:cubicBezTo>
                      <a:cubicBezTo>
                        <a:pt x="150" y="11"/>
                        <a:pt x="150" y="12"/>
                        <a:pt x="152" y="14"/>
                      </a:cubicBezTo>
                      <a:cubicBezTo>
                        <a:pt x="153" y="15"/>
                        <a:pt x="154" y="16"/>
                        <a:pt x="156" y="18"/>
                      </a:cubicBezTo>
                      <a:cubicBezTo>
                        <a:pt x="156" y="19"/>
                        <a:pt x="157" y="19"/>
                        <a:pt x="157" y="20"/>
                      </a:cubicBezTo>
                      <a:cubicBezTo>
                        <a:pt x="157" y="21"/>
                        <a:pt x="157" y="22"/>
                        <a:pt x="156" y="23"/>
                      </a:cubicBezTo>
                      <a:cubicBezTo>
                        <a:pt x="155" y="24"/>
                        <a:pt x="154" y="24"/>
                        <a:pt x="154" y="25"/>
                      </a:cubicBezTo>
                      <a:cubicBezTo>
                        <a:pt x="153" y="25"/>
                        <a:pt x="152" y="26"/>
                        <a:pt x="151" y="26"/>
                      </a:cubicBezTo>
                      <a:cubicBezTo>
                        <a:pt x="149" y="27"/>
                        <a:pt x="148" y="27"/>
                        <a:pt x="147" y="27"/>
                      </a:cubicBezTo>
                      <a:cubicBezTo>
                        <a:pt x="143" y="28"/>
                        <a:pt x="139" y="29"/>
                        <a:pt x="135" y="29"/>
                      </a:cubicBezTo>
                      <a:cubicBezTo>
                        <a:pt x="127" y="30"/>
                        <a:pt x="119" y="31"/>
                        <a:pt x="111" y="32"/>
                      </a:cubicBezTo>
                      <a:cubicBezTo>
                        <a:pt x="103" y="33"/>
                        <a:pt x="95" y="36"/>
                        <a:pt x="87" y="38"/>
                      </a:cubicBezTo>
                      <a:cubicBezTo>
                        <a:pt x="83" y="39"/>
                        <a:pt x="79" y="40"/>
                        <a:pt x="75" y="41"/>
                      </a:cubicBezTo>
                      <a:cubicBezTo>
                        <a:pt x="71" y="42"/>
                        <a:pt x="67" y="42"/>
                        <a:pt x="62" y="42"/>
                      </a:cubicBezTo>
                      <a:cubicBezTo>
                        <a:pt x="57" y="41"/>
                        <a:pt x="53" y="39"/>
                        <a:pt x="50" y="36"/>
                      </a:cubicBezTo>
                      <a:cubicBezTo>
                        <a:pt x="46" y="33"/>
                        <a:pt x="44" y="30"/>
                        <a:pt x="40" y="29"/>
                      </a:cubicBezTo>
                      <a:cubicBezTo>
                        <a:pt x="39" y="28"/>
                        <a:pt x="39" y="28"/>
                        <a:pt x="38" y="28"/>
                      </a:cubicBezTo>
                      <a:cubicBezTo>
                        <a:pt x="37" y="27"/>
                        <a:pt x="37" y="28"/>
                        <a:pt x="37" y="28"/>
                      </a:cubicBezTo>
                      <a:cubicBezTo>
                        <a:pt x="36" y="27"/>
                        <a:pt x="36" y="28"/>
                        <a:pt x="36" y="28"/>
                      </a:cubicBezTo>
                      <a:cubicBezTo>
                        <a:pt x="34" y="28"/>
                        <a:pt x="32" y="29"/>
                        <a:pt x="31" y="30"/>
                      </a:cubicBezTo>
                      <a:cubicBezTo>
                        <a:pt x="28" y="33"/>
                        <a:pt x="25" y="35"/>
                        <a:pt x="22" y="38"/>
                      </a:cubicBezTo>
                      <a:cubicBezTo>
                        <a:pt x="19" y="41"/>
                        <a:pt x="17" y="45"/>
                        <a:pt x="14" y="47"/>
                      </a:cubicBezTo>
                      <a:cubicBezTo>
                        <a:pt x="10" y="50"/>
                        <a:pt x="4" y="50"/>
                        <a:pt x="0" y="48"/>
                      </a:cubicBezTo>
                      <a:lnTo>
                        <a:pt x="2" y="45"/>
                      </a:lnTo>
                      <a:close/>
                    </a:path>
                  </a:pathLst>
                </a:custGeom>
                <a:gradFill>
                  <a:gsLst>
                    <a:gs pos="27000">
                      <a:schemeClr val="tx2">
                        <a:lumMod val="50000"/>
                      </a:schemeClr>
                    </a:gs>
                    <a:gs pos="100000">
                      <a:schemeClr val="accent2"/>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01" name="Freeform 15"/>
                <p:cNvSpPr>
                  <a:spLocks/>
                </p:cNvSpPr>
                <p:nvPr/>
              </p:nvSpPr>
              <p:spPr bwMode="auto">
                <a:xfrm>
                  <a:off x="3209925" y="3089275"/>
                  <a:ext cx="222250" cy="88900"/>
                </a:xfrm>
                <a:custGeom>
                  <a:avLst/>
                  <a:gdLst>
                    <a:gd name="T0" fmla="*/ 32 w 70"/>
                    <a:gd name="T1" fmla="*/ 28 h 28"/>
                    <a:gd name="T2" fmla="*/ 0 w 70"/>
                    <a:gd name="T3" fmla="*/ 24 h 28"/>
                    <a:gd name="T4" fmla="*/ 0 w 70"/>
                    <a:gd name="T5" fmla="*/ 20 h 28"/>
                    <a:gd name="T6" fmla="*/ 32 w 70"/>
                    <a:gd name="T7" fmla="*/ 24 h 28"/>
                    <a:gd name="T8" fmla="*/ 45 w 70"/>
                    <a:gd name="T9" fmla="*/ 14 h 28"/>
                    <a:gd name="T10" fmla="*/ 49 w 70"/>
                    <a:gd name="T11" fmla="*/ 10 h 28"/>
                    <a:gd name="T12" fmla="*/ 68 w 70"/>
                    <a:gd name="T13" fmla="*/ 0 h 28"/>
                    <a:gd name="T14" fmla="*/ 70 w 70"/>
                    <a:gd name="T15" fmla="*/ 4 h 28"/>
                    <a:gd name="T16" fmla="*/ 52 w 70"/>
                    <a:gd name="T17" fmla="*/ 13 h 28"/>
                    <a:gd name="T18" fmla="*/ 48 w 70"/>
                    <a:gd name="T19" fmla="*/ 17 h 28"/>
                    <a:gd name="T20" fmla="*/ 32 w 70"/>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28">
                      <a:moveTo>
                        <a:pt x="32" y="28"/>
                      </a:moveTo>
                      <a:cubicBezTo>
                        <a:pt x="25" y="28"/>
                        <a:pt x="8" y="26"/>
                        <a:pt x="0" y="24"/>
                      </a:cubicBezTo>
                      <a:cubicBezTo>
                        <a:pt x="0" y="20"/>
                        <a:pt x="0" y="20"/>
                        <a:pt x="0" y="20"/>
                      </a:cubicBezTo>
                      <a:cubicBezTo>
                        <a:pt x="8" y="22"/>
                        <a:pt x="26" y="24"/>
                        <a:pt x="32" y="24"/>
                      </a:cubicBezTo>
                      <a:cubicBezTo>
                        <a:pt x="35" y="24"/>
                        <a:pt x="41" y="19"/>
                        <a:pt x="45" y="14"/>
                      </a:cubicBezTo>
                      <a:cubicBezTo>
                        <a:pt x="46" y="13"/>
                        <a:pt x="48" y="11"/>
                        <a:pt x="49" y="10"/>
                      </a:cubicBezTo>
                      <a:cubicBezTo>
                        <a:pt x="55" y="5"/>
                        <a:pt x="68" y="1"/>
                        <a:pt x="68" y="0"/>
                      </a:cubicBezTo>
                      <a:cubicBezTo>
                        <a:pt x="70" y="4"/>
                        <a:pt x="70" y="4"/>
                        <a:pt x="70" y="4"/>
                      </a:cubicBezTo>
                      <a:cubicBezTo>
                        <a:pt x="69" y="4"/>
                        <a:pt x="57" y="8"/>
                        <a:pt x="52" y="13"/>
                      </a:cubicBezTo>
                      <a:cubicBezTo>
                        <a:pt x="51" y="14"/>
                        <a:pt x="49" y="16"/>
                        <a:pt x="48" y="17"/>
                      </a:cubicBezTo>
                      <a:cubicBezTo>
                        <a:pt x="43" y="22"/>
                        <a:pt x="37" y="28"/>
                        <a:pt x="32" y="28"/>
                      </a:cubicBezTo>
                      <a:close/>
                    </a:path>
                  </a:pathLst>
                </a:custGeom>
                <a:gradFill>
                  <a:gsLst>
                    <a:gs pos="27000">
                      <a:schemeClr val="tx2">
                        <a:lumMod val="50000"/>
                      </a:schemeClr>
                    </a:gs>
                    <a:gs pos="100000">
                      <a:schemeClr val="accent2"/>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02" name="Freeform 16"/>
                <p:cNvSpPr>
                  <a:spLocks/>
                </p:cNvSpPr>
                <p:nvPr/>
              </p:nvSpPr>
              <p:spPr bwMode="auto">
                <a:xfrm>
                  <a:off x="2867025" y="3114675"/>
                  <a:ext cx="250825" cy="161925"/>
                </a:xfrm>
                <a:custGeom>
                  <a:avLst/>
                  <a:gdLst>
                    <a:gd name="T0" fmla="*/ 22 w 79"/>
                    <a:gd name="T1" fmla="*/ 51 h 51"/>
                    <a:gd name="T2" fmla="*/ 16 w 79"/>
                    <a:gd name="T3" fmla="*/ 50 h 51"/>
                    <a:gd name="T4" fmla="*/ 3 w 79"/>
                    <a:gd name="T5" fmla="*/ 37 h 51"/>
                    <a:gd name="T6" fmla="*/ 8 w 79"/>
                    <a:gd name="T7" fmla="*/ 10 h 51"/>
                    <a:gd name="T8" fmla="*/ 25 w 79"/>
                    <a:gd name="T9" fmla="*/ 0 h 51"/>
                    <a:gd name="T10" fmla="*/ 38 w 79"/>
                    <a:gd name="T11" fmla="*/ 2 h 51"/>
                    <a:gd name="T12" fmla="*/ 37 w 79"/>
                    <a:gd name="T13" fmla="*/ 6 h 51"/>
                    <a:gd name="T14" fmla="*/ 25 w 79"/>
                    <a:gd name="T15" fmla="*/ 4 h 51"/>
                    <a:gd name="T16" fmla="*/ 11 w 79"/>
                    <a:gd name="T17" fmla="*/ 13 h 51"/>
                    <a:gd name="T18" fmla="*/ 7 w 79"/>
                    <a:gd name="T19" fmla="*/ 36 h 51"/>
                    <a:gd name="T20" fmla="*/ 17 w 79"/>
                    <a:gd name="T21" fmla="*/ 46 h 51"/>
                    <a:gd name="T22" fmla="*/ 23 w 79"/>
                    <a:gd name="T23" fmla="*/ 47 h 51"/>
                    <a:gd name="T24" fmla="*/ 39 w 79"/>
                    <a:gd name="T25" fmla="*/ 40 h 51"/>
                    <a:gd name="T26" fmla="*/ 68 w 79"/>
                    <a:gd name="T27" fmla="*/ 32 h 51"/>
                    <a:gd name="T28" fmla="*/ 75 w 79"/>
                    <a:gd name="T29" fmla="*/ 11 h 51"/>
                    <a:gd name="T30" fmla="*/ 79 w 79"/>
                    <a:gd name="T31" fmla="*/ 11 h 51"/>
                    <a:gd name="T32" fmla="*/ 70 w 79"/>
                    <a:gd name="T33" fmla="*/ 36 h 51"/>
                    <a:gd name="T34" fmla="*/ 40 w 79"/>
                    <a:gd name="T35" fmla="*/ 44 h 51"/>
                    <a:gd name="T36" fmla="*/ 25 w 79"/>
                    <a:gd name="T37" fmla="*/ 50 h 51"/>
                    <a:gd name="T38" fmla="*/ 22 w 79"/>
                    <a:gd name="T3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51">
                      <a:moveTo>
                        <a:pt x="22" y="51"/>
                      </a:moveTo>
                      <a:cubicBezTo>
                        <a:pt x="19" y="51"/>
                        <a:pt x="17" y="50"/>
                        <a:pt x="16" y="50"/>
                      </a:cubicBezTo>
                      <a:cubicBezTo>
                        <a:pt x="11" y="48"/>
                        <a:pt x="5" y="44"/>
                        <a:pt x="3" y="37"/>
                      </a:cubicBezTo>
                      <a:cubicBezTo>
                        <a:pt x="0" y="25"/>
                        <a:pt x="2" y="17"/>
                        <a:pt x="8" y="10"/>
                      </a:cubicBezTo>
                      <a:cubicBezTo>
                        <a:pt x="15" y="4"/>
                        <a:pt x="22" y="0"/>
                        <a:pt x="25" y="0"/>
                      </a:cubicBezTo>
                      <a:cubicBezTo>
                        <a:pt x="28" y="0"/>
                        <a:pt x="37" y="1"/>
                        <a:pt x="38" y="2"/>
                      </a:cubicBezTo>
                      <a:cubicBezTo>
                        <a:pt x="37" y="6"/>
                        <a:pt x="37" y="6"/>
                        <a:pt x="37" y="6"/>
                      </a:cubicBezTo>
                      <a:cubicBezTo>
                        <a:pt x="33" y="5"/>
                        <a:pt x="27" y="4"/>
                        <a:pt x="25" y="4"/>
                      </a:cubicBezTo>
                      <a:cubicBezTo>
                        <a:pt x="24" y="4"/>
                        <a:pt x="18" y="6"/>
                        <a:pt x="11" y="13"/>
                      </a:cubicBezTo>
                      <a:cubicBezTo>
                        <a:pt x="6" y="19"/>
                        <a:pt x="4" y="26"/>
                        <a:pt x="7" y="36"/>
                      </a:cubicBezTo>
                      <a:cubicBezTo>
                        <a:pt x="9" y="42"/>
                        <a:pt x="15" y="45"/>
                        <a:pt x="17" y="46"/>
                      </a:cubicBezTo>
                      <a:cubicBezTo>
                        <a:pt x="20" y="47"/>
                        <a:pt x="22" y="47"/>
                        <a:pt x="23" y="47"/>
                      </a:cubicBezTo>
                      <a:cubicBezTo>
                        <a:pt x="26" y="45"/>
                        <a:pt x="33" y="41"/>
                        <a:pt x="39" y="40"/>
                      </a:cubicBezTo>
                      <a:cubicBezTo>
                        <a:pt x="45" y="39"/>
                        <a:pt x="64" y="35"/>
                        <a:pt x="68" y="32"/>
                      </a:cubicBezTo>
                      <a:cubicBezTo>
                        <a:pt x="71" y="31"/>
                        <a:pt x="74" y="20"/>
                        <a:pt x="75" y="11"/>
                      </a:cubicBezTo>
                      <a:cubicBezTo>
                        <a:pt x="79" y="11"/>
                        <a:pt x="79" y="11"/>
                        <a:pt x="79" y="11"/>
                      </a:cubicBezTo>
                      <a:cubicBezTo>
                        <a:pt x="78" y="16"/>
                        <a:pt x="76" y="33"/>
                        <a:pt x="70" y="36"/>
                      </a:cubicBezTo>
                      <a:cubicBezTo>
                        <a:pt x="65" y="39"/>
                        <a:pt x="44" y="43"/>
                        <a:pt x="40" y="44"/>
                      </a:cubicBezTo>
                      <a:cubicBezTo>
                        <a:pt x="35" y="45"/>
                        <a:pt x="28" y="48"/>
                        <a:pt x="25" y="50"/>
                      </a:cubicBezTo>
                      <a:cubicBezTo>
                        <a:pt x="24" y="51"/>
                        <a:pt x="23" y="51"/>
                        <a:pt x="22" y="51"/>
                      </a:cubicBezTo>
                      <a:close/>
                    </a:path>
                  </a:pathLst>
                </a:custGeom>
                <a:gradFill>
                  <a:gsLst>
                    <a:gs pos="27000">
                      <a:schemeClr val="tx2">
                        <a:lumMod val="50000"/>
                      </a:schemeClr>
                    </a:gs>
                    <a:gs pos="100000">
                      <a:schemeClr val="accent2"/>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03" name="Freeform 17"/>
                <p:cNvSpPr>
                  <a:spLocks noEditPoints="1"/>
                </p:cNvSpPr>
                <p:nvPr/>
              </p:nvSpPr>
              <p:spPr bwMode="auto">
                <a:xfrm>
                  <a:off x="2501900" y="2771775"/>
                  <a:ext cx="441325" cy="431800"/>
                </a:xfrm>
                <a:custGeom>
                  <a:avLst/>
                  <a:gdLst>
                    <a:gd name="T0" fmla="*/ 23 w 139"/>
                    <a:gd name="T1" fmla="*/ 122 h 136"/>
                    <a:gd name="T2" fmla="*/ 37 w 139"/>
                    <a:gd name="T3" fmla="*/ 108 h 136"/>
                    <a:gd name="T4" fmla="*/ 62 w 139"/>
                    <a:gd name="T5" fmla="*/ 110 h 136"/>
                    <a:gd name="T6" fmla="*/ 91 w 139"/>
                    <a:gd name="T7" fmla="*/ 94 h 136"/>
                    <a:gd name="T8" fmla="*/ 76 w 139"/>
                    <a:gd name="T9" fmla="*/ 72 h 136"/>
                    <a:gd name="T10" fmla="*/ 60 w 139"/>
                    <a:gd name="T11" fmla="*/ 37 h 136"/>
                    <a:gd name="T12" fmla="*/ 47 w 139"/>
                    <a:gd name="T13" fmla="*/ 24 h 136"/>
                    <a:gd name="T14" fmla="*/ 23 w 139"/>
                    <a:gd name="T15" fmla="*/ 19 h 136"/>
                    <a:gd name="T16" fmla="*/ 21 w 139"/>
                    <a:gd name="T17" fmla="*/ 20 h 136"/>
                    <a:gd name="T18" fmla="*/ 12 w 139"/>
                    <a:gd name="T19" fmla="*/ 28 h 136"/>
                    <a:gd name="T20" fmla="*/ 11 w 139"/>
                    <a:gd name="T21" fmla="*/ 28 h 136"/>
                    <a:gd name="T22" fmla="*/ 21 w 139"/>
                    <a:gd name="T23" fmla="*/ 12 h 136"/>
                    <a:gd name="T24" fmla="*/ 29 w 139"/>
                    <a:gd name="T25" fmla="*/ 10 h 136"/>
                    <a:gd name="T26" fmla="*/ 26 w 139"/>
                    <a:gd name="T27" fmla="*/ 16 h 136"/>
                    <a:gd name="T28" fmla="*/ 46 w 139"/>
                    <a:gd name="T29" fmla="*/ 20 h 136"/>
                    <a:gd name="T30" fmla="*/ 64 w 139"/>
                    <a:gd name="T31" fmla="*/ 37 h 136"/>
                    <a:gd name="T32" fmla="*/ 79 w 139"/>
                    <a:gd name="T33" fmla="*/ 68 h 136"/>
                    <a:gd name="T34" fmla="*/ 95 w 139"/>
                    <a:gd name="T35" fmla="*/ 94 h 136"/>
                    <a:gd name="T36" fmla="*/ 116 w 139"/>
                    <a:gd name="T37" fmla="*/ 109 h 136"/>
                    <a:gd name="T38" fmla="*/ 139 w 139"/>
                    <a:gd name="T39" fmla="*/ 119 h 136"/>
                    <a:gd name="T40" fmla="*/ 105 w 139"/>
                    <a:gd name="T41" fmla="*/ 106 h 136"/>
                    <a:gd name="T42" fmla="*/ 96 w 139"/>
                    <a:gd name="T43" fmla="*/ 109 h 136"/>
                    <a:gd name="T44" fmla="*/ 55 w 139"/>
                    <a:gd name="T45" fmla="*/ 120 h 136"/>
                    <a:gd name="T46" fmla="*/ 55 w 139"/>
                    <a:gd name="T47" fmla="*/ 123 h 136"/>
                    <a:gd name="T48" fmla="*/ 43 w 139"/>
                    <a:gd name="T49" fmla="*/ 136 h 136"/>
                    <a:gd name="T50" fmla="*/ 35 w 139"/>
                    <a:gd name="T51" fmla="*/ 112 h 136"/>
                    <a:gd name="T52" fmla="*/ 27 w 139"/>
                    <a:gd name="T53" fmla="*/ 121 h 136"/>
                    <a:gd name="T54" fmla="*/ 52 w 139"/>
                    <a:gd name="T55" fmla="*/ 127 h 136"/>
                    <a:gd name="T56" fmla="*/ 48 w 139"/>
                    <a:gd name="T57" fmla="*/ 121 h 136"/>
                    <a:gd name="T58" fmla="*/ 56 w 139"/>
                    <a:gd name="T59" fmla="*/ 116 h 136"/>
                    <a:gd name="T60" fmla="*/ 92 w 139"/>
                    <a:gd name="T61" fmla="*/ 109 h 136"/>
                    <a:gd name="T62" fmla="*/ 78 w 139"/>
                    <a:gd name="T63" fmla="*/ 106 h 136"/>
                    <a:gd name="T64" fmla="*/ 46 w 139"/>
                    <a:gd name="T65" fmla="*/ 113 h 136"/>
                    <a:gd name="T66" fmla="*/ 35 w 139"/>
                    <a:gd name="T67" fmla="*/ 112 h 136"/>
                    <a:gd name="T68" fmla="*/ 14 w 139"/>
                    <a:gd name="T69" fmla="*/ 25 h 136"/>
                    <a:gd name="T70" fmla="*/ 19 w 139"/>
                    <a:gd name="T71" fmla="*/ 1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 h="136">
                      <a:moveTo>
                        <a:pt x="41" y="136"/>
                      </a:moveTo>
                      <a:cubicBezTo>
                        <a:pt x="34" y="136"/>
                        <a:pt x="26" y="131"/>
                        <a:pt x="23" y="122"/>
                      </a:cubicBezTo>
                      <a:cubicBezTo>
                        <a:pt x="21" y="118"/>
                        <a:pt x="22" y="115"/>
                        <a:pt x="23" y="112"/>
                      </a:cubicBezTo>
                      <a:cubicBezTo>
                        <a:pt x="26" y="109"/>
                        <a:pt x="30" y="108"/>
                        <a:pt x="37" y="108"/>
                      </a:cubicBezTo>
                      <a:cubicBezTo>
                        <a:pt x="40" y="108"/>
                        <a:pt x="43" y="109"/>
                        <a:pt x="47" y="109"/>
                      </a:cubicBezTo>
                      <a:cubicBezTo>
                        <a:pt x="52" y="110"/>
                        <a:pt x="58" y="111"/>
                        <a:pt x="62" y="110"/>
                      </a:cubicBezTo>
                      <a:cubicBezTo>
                        <a:pt x="65" y="109"/>
                        <a:pt x="71" y="106"/>
                        <a:pt x="76" y="102"/>
                      </a:cubicBezTo>
                      <a:cubicBezTo>
                        <a:pt x="83" y="98"/>
                        <a:pt x="88" y="95"/>
                        <a:pt x="91" y="94"/>
                      </a:cubicBezTo>
                      <a:cubicBezTo>
                        <a:pt x="90" y="88"/>
                        <a:pt x="88" y="81"/>
                        <a:pt x="84" y="77"/>
                      </a:cubicBezTo>
                      <a:cubicBezTo>
                        <a:pt x="81" y="75"/>
                        <a:pt x="79" y="73"/>
                        <a:pt x="76" y="72"/>
                      </a:cubicBezTo>
                      <a:cubicBezTo>
                        <a:pt x="71" y="68"/>
                        <a:pt x="67" y="64"/>
                        <a:pt x="63" y="57"/>
                      </a:cubicBezTo>
                      <a:cubicBezTo>
                        <a:pt x="60" y="51"/>
                        <a:pt x="60" y="43"/>
                        <a:pt x="60" y="37"/>
                      </a:cubicBezTo>
                      <a:cubicBezTo>
                        <a:pt x="60" y="33"/>
                        <a:pt x="60" y="29"/>
                        <a:pt x="59" y="28"/>
                      </a:cubicBezTo>
                      <a:cubicBezTo>
                        <a:pt x="57" y="24"/>
                        <a:pt x="52" y="23"/>
                        <a:pt x="47" y="24"/>
                      </a:cubicBezTo>
                      <a:cubicBezTo>
                        <a:pt x="41" y="25"/>
                        <a:pt x="32" y="26"/>
                        <a:pt x="25" y="21"/>
                      </a:cubicBezTo>
                      <a:cubicBezTo>
                        <a:pt x="23" y="19"/>
                        <a:pt x="23" y="19"/>
                        <a:pt x="23" y="19"/>
                      </a:cubicBezTo>
                      <a:cubicBezTo>
                        <a:pt x="23" y="19"/>
                        <a:pt x="23" y="18"/>
                        <a:pt x="22" y="18"/>
                      </a:cubicBezTo>
                      <a:cubicBezTo>
                        <a:pt x="22" y="19"/>
                        <a:pt x="22" y="20"/>
                        <a:pt x="21" y="20"/>
                      </a:cubicBezTo>
                      <a:cubicBezTo>
                        <a:pt x="21" y="23"/>
                        <a:pt x="18" y="27"/>
                        <a:pt x="16" y="28"/>
                      </a:cubicBezTo>
                      <a:cubicBezTo>
                        <a:pt x="15" y="29"/>
                        <a:pt x="13" y="29"/>
                        <a:pt x="12" y="28"/>
                      </a:cubicBezTo>
                      <a:cubicBezTo>
                        <a:pt x="12" y="28"/>
                        <a:pt x="12" y="28"/>
                        <a:pt x="12" y="28"/>
                      </a:cubicBezTo>
                      <a:cubicBezTo>
                        <a:pt x="11" y="28"/>
                        <a:pt x="11" y="28"/>
                        <a:pt x="11" y="28"/>
                      </a:cubicBezTo>
                      <a:cubicBezTo>
                        <a:pt x="0" y="7"/>
                        <a:pt x="2" y="4"/>
                        <a:pt x="3" y="3"/>
                      </a:cubicBezTo>
                      <a:cubicBezTo>
                        <a:pt x="5" y="0"/>
                        <a:pt x="11" y="3"/>
                        <a:pt x="21" y="12"/>
                      </a:cubicBezTo>
                      <a:cubicBezTo>
                        <a:pt x="23" y="9"/>
                        <a:pt x="25" y="7"/>
                        <a:pt x="26" y="7"/>
                      </a:cubicBezTo>
                      <a:cubicBezTo>
                        <a:pt x="29" y="10"/>
                        <a:pt x="29" y="10"/>
                        <a:pt x="29" y="10"/>
                      </a:cubicBezTo>
                      <a:cubicBezTo>
                        <a:pt x="28" y="10"/>
                        <a:pt x="26" y="12"/>
                        <a:pt x="24" y="15"/>
                      </a:cubicBezTo>
                      <a:cubicBezTo>
                        <a:pt x="25" y="15"/>
                        <a:pt x="25" y="15"/>
                        <a:pt x="26" y="16"/>
                      </a:cubicBezTo>
                      <a:cubicBezTo>
                        <a:pt x="28" y="17"/>
                        <a:pt x="28" y="17"/>
                        <a:pt x="28" y="17"/>
                      </a:cubicBezTo>
                      <a:cubicBezTo>
                        <a:pt x="33" y="22"/>
                        <a:pt x="41" y="21"/>
                        <a:pt x="46" y="20"/>
                      </a:cubicBezTo>
                      <a:cubicBezTo>
                        <a:pt x="53" y="19"/>
                        <a:pt x="59" y="21"/>
                        <a:pt x="62" y="26"/>
                      </a:cubicBezTo>
                      <a:cubicBezTo>
                        <a:pt x="64" y="28"/>
                        <a:pt x="64" y="32"/>
                        <a:pt x="64" y="37"/>
                      </a:cubicBezTo>
                      <a:cubicBezTo>
                        <a:pt x="64" y="43"/>
                        <a:pt x="64" y="50"/>
                        <a:pt x="66" y="55"/>
                      </a:cubicBezTo>
                      <a:cubicBezTo>
                        <a:pt x="70" y="62"/>
                        <a:pt x="74" y="65"/>
                        <a:pt x="79" y="68"/>
                      </a:cubicBezTo>
                      <a:cubicBezTo>
                        <a:pt x="81" y="70"/>
                        <a:pt x="84" y="72"/>
                        <a:pt x="86" y="75"/>
                      </a:cubicBezTo>
                      <a:cubicBezTo>
                        <a:pt x="92" y="79"/>
                        <a:pt x="94" y="87"/>
                        <a:pt x="95" y="94"/>
                      </a:cubicBezTo>
                      <a:cubicBezTo>
                        <a:pt x="99" y="95"/>
                        <a:pt x="103" y="98"/>
                        <a:pt x="108" y="102"/>
                      </a:cubicBezTo>
                      <a:cubicBezTo>
                        <a:pt x="111" y="105"/>
                        <a:pt x="113" y="107"/>
                        <a:pt x="116" y="109"/>
                      </a:cubicBezTo>
                      <a:cubicBezTo>
                        <a:pt x="124" y="115"/>
                        <a:pt x="139" y="115"/>
                        <a:pt x="139" y="115"/>
                      </a:cubicBezTo>
                      <a:cubicBezTo>
                        <a:pt x="139" y="119"/>
                        <a:pt x="139" y="119"/>
                        <a:pt x="139" y="119"/>
                      </a:cubicBezTo>
                      <a:cubicBezTo>
                        <a:pt x="138" y="119"/>
                        <a:pt x="123" y="119"/>
                        <a:pt x="114" y="112"/>
                      </a:cubicBezTo>
                      <a:cubicBezTo>
                        <a:pt x="111" y="110"/>
                        <a:pt x="108" y="108"/>
                        <a:pt x="105" y="106"/>
                      </a:cubicBezTo>
                      <a:cubicBezTo>
                        <a:pt x="102" y="102"/>
                        <a:pt x="98" y="100"/>
                        <a:pt x="95" y="98"/>
                      </a:cubicBezTo>
                      <a:cubicBezTo>
                        <a:pt x="96" y="103"/>
                        <a:pt x="96" y="106"/>
                        <a:pt x="96" y="109"/>
                      </a:cubicBezTo>
                      <a:cubicBezTo>
                        <a:pt x="96" y="121"/>
                        <a:pt x="79" y="122"/>
                        <a:pt x="72" y="122"/>
                      </a:cubicBezTo>
                      <a:cubicBezTo>
                        <a:pt x="67" y="122"/>
                        <a:pt x="60" y="121"/>
                        <a:pt x="55" y="120"/>
                      </a:cubicBezTo>
                      <a:cubicBezTo>
                        <a:pt x="54" y="120"/>
                        <a:pt x="54" y="120"/>
                        <a:pt x="53" y="119"/>
                      </a:cubicBezTo>
                      <a:cubicBezTo>
                        <a:pt x="54" y="120"/>
                        <a:pt x="55" y="121"/>
                        <a:pt x="55" y="123"/>
                      </a:cubicBezTo>
                      <a:cubicBezTo>
                        <a:pt x="57" y="125"/>
                        <a:pt x="57" y="128"/>
                        <a:pt x="56" y="129"/>
                      </a:cubicBezTo>
                      <a:cubicBezTo>
                        <a:pt x="55" y="132"/>
                        <a:pt x="51" y="134"/>
                        <a:pt x="43" y="136"/>
                      </a:cubicBezTo>
                      <a:cubicBezTo>
                        <a:pt x="43" y="136"/>
                        <a:pt x="42" y="136"/>
                        <a:pt x="41" y="136"/>
                      </a:cubicBezTo>
                      <a:close/>
                      <a:moveTo>
                        <a:pt x="35" y="112"/>
                      </a:moveTo>
                      <a:cubicBezTo>
                        <a:pt x="31" y="112"/>
                        <a:pt x="28" y="113"/>
                        <a:pt x="27" y="115"/>
                      </a:cubicBezTo>
                      <a:cubicBezTo>
                        <a:pt x="26" y="116"/>
                        <a:pt x="26" y="118"/>
                        <a:pt x="27" y="121"/>
                      </a:cubicBezTo>
                      <a:cubicBezTo>
                        <a:pt x="30" y="129"/>
                        <a:pt x="37" y="133"/>
                        <a:pt x="43" y="132"/>
                      </a:cubicBezTo>
                      <a:cubicBezTo>
                        <a:pt x="50" y="130"/>
                        <a:pt x="52" y="128"/>
                        <a:pt x="52" y="127"/>
                      </a:cubicBezTo>
                      <a:cubicBezTo>
                        <a:pt x="53" y="127"/>
                        <a:pt x="53" y="126"/>
                        <a:pt x="52" y="125"/>
                      </a:cubicBezTo>
                      <a:cubicBezTo>
                        <a:pt x="50" y="122"/>
                        <a:pt x="49" y="121"/>
                        <a:pt x="48" y="121"/>
                      </a:cubicBezTo>
                      <a:cubicBezTo>
                        <a:pt x="47" y="120"/>
                        <a:pt x="45" y="119"/>
                        <a:pt x="46" y="117"/>
                      </a:cubicBezTo>
                      <a:cubicBezTo>
                        <a:pt x="47" y="114"/>
                        <a:pt x="50" y="115"/>
                        <a:pt x="56" y="116"/>
                      </a:cubicBezTo>
                      <a:cubicBezTo>
                        <a:pt x="61" y="117"/>
                        <a:pt x="67" y="118"/>
                        <a:pt x="72" y="118"/>
                      </a:cubicBezTo>
                      <a:cubicBezTo>
                        <a:pt x="85" y="117"/>
                        <a:pt x="92" y="114"/>
                        <a:pt x="92" y="109"/>
                      </a:cubicBezTo>
                      <a:cubicBezTo>
                        <a:pt x="92" y="106"/>
                        <a:pt x="92" y="103"/>
                        <a:pt x="91" y="98"/>
                      </a:cubicBezTo>
                      <a:cubicBezTo>
                        <a:pt x="88" y="100"/>
                        <a:pt x="83" y="103"/>
                        <a:pt x="78" y="106"/>
                      </a:cubicBezTo>
                      <a:cubicBezTo>
                        <a:pt x="72" y="110"/>
                        <a:pt x="66" y="113"/>
                        <a:pt x="63" y="114"/>
                      </a:cubicBezTo>
                      <a:cubicBezTo>
                        <a:pt x="58" y="115"/>
                        <a:pt x="52" y="114"/>
                        <a:pt x="46" y="113"/>
                      </a:cubicBezTo>
                      <a:cubicBezTo>
                        <a:pt x="43" y="113"/>
                        <a:pt x="39" y="112"/>
                        <a:pt x="37" y="112"/>
                      </a:cubicBezTo>
                      <a:cubicBezTo>
                        <a:pt x="36" y="112"/>
                        <a:pt x="36" y="112"/>
                        <a:pt x="35" y="112"/>
                      </a:cubicBezTo>
                      <a:close/>
                      <a:moveTo>
                        <a:pt x="6" y="6"/>
                      </a:moveTo>
                      <a:cubicBezTo>
                        <a:pt x="6" y="8"/>
                        <a:pt x="10" y="17"/>
                        <a:pt x="14" y="25"/>
                      </a:cubicBezTo>
                      <a:cubicBezTo>
                        <a:pt x="15" y="24"/>
                        <a:pt x="17" y="22"/>
                        <a:pt x="18" y="20"/>
                      </a:cubicBezTo>
                      <a:cubicBezTo>
                        <a:pt x="18" y="18"/>
                        <a:pt x="18" y="17"/>
                        <a:pt x="19" y="15"/>
                      </a:cubicBezTo>
                      <a:cubicBezTo>
                        <a:pt x="15" y="12"/>
                        <a:pt x="8" y="7"/>
                        <a:pt x="6" y="6"/>
                      </a:cubicBezTo>
                      <a:close/>
                    </a:path>
                  </a:pathLst>
                </a:custGeom>
                <a:gradFill>
                  <a:gsLst>
                    <a:gs pos="27000">
                      <a:schemeClr val="tx2">
                        <a:lumMod val="50000"/>
                      </a:schemeClr>
                    </a:gs>
                    <a:gs pos="100000">
                      <a:schemeClr val="accent2"/>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04" name="Freeform 18"/>
                <p:cNvSpPr>
                  <a:spLocks/>
                </p:cNvSpPr>
                <p:nvPr/>
              </p:nvSpPr>
              <p:spPr bwMode="auto">
                <a:xfrm>
                  <a:off x="2730500" y="2911475"/>
                  <a:ext cx="76200" cy="73025"/>
                </a:xfrm>
                <a:custGeom>
                  <a:avLst/>
                  <a:gdLst>
                    <a:gd name="T0" fmla="*/ 4 w 24"/>
                    <a:gd name="T1" fmla="*/ 23 h 23"/>
                    <a:gd name="T2" fmla="*/ 0 w 24"/>
                    <a:gd name="T3" fmla="*/ 22 h 23"/>
                    <a:gd name="T4" fmla="*/ 9 w 24"/>
                    <a:gd name="T5" fmla="*/ 5 h 23"/>
                    <a:gd name="T6" fmla="*/ 24 w 24"/>
                    <a:gd name="T7" fmla="*/ 1 h 23"/>
                    <a:gd name="T8" fmla="*/ 23 w 24"/>
                    <a:gd name="T9" fmla="*/ 5 h 23"/>
                    <a:gd name="T10" fmla="*/ 12 w 24"/>
                    <a:gd name="T11" fmla="*/ 8 h 23"/>
                    <a:gd name="T12" fmla="*/ 4 w 24"/>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4" y="23"/>
                      </a:moveTo>
                      <a:cubicBezTo>
                        <a:pt x="0" y="22"/>
                        <a:pt x="0" y="22"/>
                        <a:pt x="0" y="22"/>
                      </a:cubicBezTo>
                      <a:cubicBezTo>
                        <a:pt x="1" y="21"/>
                        <a:pt x="5" y="9"/>
                        <a:pt x="9" y="5"/>
                      </a:cubicBezTo>
                      <a:cubicBezTo>
                        <a:pt x="13" y="0"/>
                        <a:pt x="23" y="1"/>
                        <a:pt x="24" y="1"/>
                      </a:cubicBezTo>
                      <a:cubicBezTo>
                        <a:pt x="23" y="5"/>
                        <a:pt x="23" y="5"/>
                        <a:pt x="23" y="5"/>
                      </a:cubicBezTo>
                      <a:cubicBezTo>
                        <a:pt x="21" y="5"/>
                        <a:pt x="14" y="5"/>
                        <a:pt x="12" y="8"/>
                      </a:cubicBezTo>
                      <a:cubicBezTo>
                        <a:pt x="9" y="11"/>
                        <a:pt x="5" y="20"/>
                        <a:pt x="4" y="23"/>
                      </a:cubicBezTo>
                      <a:close/>
                    </a:path>
                  </a:pathLst>
                </a:custGeom>
                <a:solidFill>
                  <a:srgbClr val="0068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05" name="Freeform 19"/>
                <p:cNvSpPr>
                  <a:spLocks/>
                </p:cNvSpPr>
                <p:nvPr/>
              </p:nvSpPr>
              <p:spPr bwMode="auto">
                <a:xfrm>
                  <a:off x="2571750" y="2851150"/>
                  <a:ext cx="180975" cy="155575"/>
                </a:xfrm>
                <a:custGeom>
                  <a:avLst/>
                  <a:gdLst>
                    <a:gd name="T0" fmla="*/ 9 w 57"/>
                    <a:gd name="T1" fmla="*/ 49 h 49"/>
                    <a:gd name="T2" fmla="*/ 9 w 57"/>
                    <a:gd name="T3" fmla="*/ 49 h 49"/>
                    <a:gd name="T4" fmla="*/ 1 w 57"/>
                    <a:gd name="T5" fmla="*/ 45 h 49"/>
                    <a:gd name="T6" fmla="*/ 4 w 57"/>
                    <a:gd name="T7" fmla="*/ 43 h 49"/>
                    <a:gd name="T8" fmla="*/ 9 w 57"/>
                    <a:gd name="T9" fmla="*/ 45 h 49"/>
                    <a:gd name="T10" fmla="*/ 17 w 57"/>
                    <a:gd name="T11" fmla="*/ 42 h 49"/>
                    <a:gd name="T12" fmla="*/ 12 w 57"/>
                    <a:gd name="T13" fmla="*/ 24 h 49"/>
                    <a:gd name="T14" fmla="*/ 10 w 57"/>
                    <a:gd name="T15" fmla="*/ 21 h 49"/>
                    <a:gd name="T16" fmla="*/ 8 w 57"/>
                    <a:gd name="T17" fmla="*/ 19 h 49"/>
                    <a:gd name="T18" fmla="*/ 2 w 57"/>
                    <a:gd name="T19" fmla="*/ 4 h 49"/>
                    <a:gd name="T20" fmla="*/ 16 w 57"/>
                    <a:gd name="T21" fmla="*/ 0 h 49"/>
                    <a:gd name="T22" fmla="*/ 57 w 57"/>
                    <a:gd name="T23" fmla="*/ 29 h 49"/>
                    <a:gd name="T24" fmla="*/ 54 w 57"/>
                    <a:gd name="T25" fmla="*/ 31 h 49"/>
                    <a:gd name="T26" fmla="*/ 16 w 57"/>
                    <a:gd name="T27" fmla="*/ 4 h 49"/>
                    <a:gd name="T28" fmla="*/ 6 w 57"/>
                    <a:gd name="T29" fmla="*/ 6 h 49"/>
                    <a:gd name="T30" fmla="*/ 11 w 57"/>
                    <a:gd name="T31" fmla="*/ 17 h 49"/>
                    <a:gd name="T32" fmla="*/ 13 w 57"/>
                    <a:gd name="T33" fmla="*/ 19 h 49"/>
                    <a:gd name="T34" fmla="*/ 15 w 57"/>
                    <a:gd name="T35" fmla="*/ 22 h 49"/>
                    <a:gd name="T36" fmla="*/ 20 w 57"/>
                    <a:gd name="T37" fmla="*/ 44 h 49"/>
                    <a:gd name="T38" fmla="*/ 9 w 57"/>
                    <a:gd name="T3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49">
                      <a:moveTo>
                        <a:pt x="9" y="49"/>
                      </a:moveTo>
                      <a:cubicBezTo>
                        <a:pt x="9" y="49"/>
                        <a:pt x="9" y="49"/>
                        <a:pt x="9" y="49"/>
                      </a:cubicBezTo>
                      <a:cubicBezTo>
                        <a:pt x="5" y="49"/>
                        <a:pt x="2" y="47"/>
                        <a:pt x="1" y="45"/>
                      </a:cubicBezTo>
                      <a:cubicBezTo>
                        <a:pt x="4" y="43"/>
                        <a:pt x="4" y="43"/>
                        <a:pt x="4" y="43"/>
                      </a:cubicBezTo>
                      <a:cubicBezTo>
                        <a:pt x="5" y="45"/>
                        <a:pt x="8" y="45"/>
                        <a:pt x="9" y="45"/>
                      </a:cubicBezTo>
                      <a:cubicBezTo>
                        <a:pt x="12" y="45"/>
                        <a:pt x="15" y="44"/>
                        <a:pt x="17" y="42"/>
                      </a:cubicBezTo>
                      <a:cubicBezTo>
                        <a:pt x="21" y="36"/>
                        <a:pt x="16" y="29"/>
                        <a:pt x="12" y="24"/>
                      </a:cubicBezTo>
                      <a:cubicBezTo>
                        <a:pt x="11" y="23"/>
                        <a:pt x="10" y="22"/>
                        <a:pt x="10" y="21"/>
                      </a:cubicBezTo>
                      <a:cubicBezTo>
                        <a:pt x="9" y="21"/>
                        <a:pt x="9" y="20"/>
                        <a:pt x="8" y="19"/>
                      </a:cubicBezTo>
                      <a:cubicBezTo>
                        <a:pt x="4" y="15"/>
                        <a:pt x="0" y="9"/>
                        <a:pt x="2" y="4"/>
                      </a:cubicBezTo>
                      <a:cubicBezTo>
                        <a:pt x="4" y="1"/>
                        <a:pt x="8" y="0"/>
                        <a:pt x="16" y="0"/>
                      </a:cubicBezTo>
                      <a:cubicBezTo>
                        <a:pt x="39" y="1"/>
                        <a:pt x="56" y="27"/>
                        <a:pt x="57" y="29"/>
                      </a:cubicBezTo>
                      <a:cubicBezTo>
                        <a:pt x="54" y="31"/>
                        <a:pt x="54" y="31"/>
                        <a:pt x="54" y="31"/>
                      </a:cubicBezTo>
                      <a:cubicBezTo>
                        <a:pt x="53" y="31"/>
                        <a:pt x="37" y="5"/>
                        <a:pt x="16" y="4"/>
                      </a:cubicBezTo>
                      <a:cubicBezTo>
                        <a:pt x="8" y="4"/>
                        <a:pt x="6" y="5"/>
                        <a:pt x="6" y="6"/>
                      </a:cubicBezTo>
                      <a:cubicBezTo>
                        <a:pt x="4" y="8"/>
                        <a:pt x="9" y="14"/>
                        <a:pt x="11" y="17"/>
                      </a:cubicBezTo>
                      <a:cubicBezTo>
                        <a:pt x="12" y="18"/>
                        <a:pt x="12" y="18"/>
                        <a:pt x="13" y="19"/>
                      </a:cubicBezTo>
                      <a:cubicBezTo>
                        <a:pt x="14" y="20"/>
                        <a:pt x="14" y="21"/>
                        <a:pt x="15" y="22"/>
                      </a:cubicBezTo>
                      <a:cubicBezTo>
                        <a:pt x="19" y="27"/>
                        <a:pt x="26" y="36"/>
                        <a:pt x="20" y="44"/>
                      </a:cubicBezTo>
                      <a:cubicBezTo>
                        <a:pt x="18" y="47"/>
                        <a:pt x="14" y="49"/>
                        <a:pt x="9" y="49"/>
                      </a:cubicBezTo>
                      <a:close/>
                    </a:path>
                  </a:pathLst>
                </a:custGeom>
                <a:solidFill>
                  <a:srgbClr val="0068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06" name="Freeform 20"/>
                <p:cNvSpPr>
                  <a:spLocks/>
                </p:cNvSpPr>
                <p:nvPr/>
              </p:nvSpPr>
              <p:spPr bwMode="auto">
                <a:xfrm>
                  <a:off x="2413000" y="2984500"/>
                  <a:ext cx="161925" cy="92075"/>
                </a:xfrm>
                <a:custGeom>
                  <a:avLst/>
                  <a:gdLst>
                    <a:gd name="T0" fmla="*/ 13 w 51"/>
                    <a:gd name="T1" fmla="*/ 0 h 29"/>
                    <a:gd name="T2" fmla="*/ 8 w 51"/>
                    <a:gd name="T3" fmla="*/ 4 h 29"/>
                    <a:gd name="T4" fmla="*/ 18 w 51"/>
                    <a:gd name="T5" fmla="*/ 16 h 29"/>
                    <a:gd name="T6" fmla="*/ 40 w 51"/>
                    <a:gd name="T7" fmla="*/ 16 h 29"/>
                    <a:gd name="T8" fmla="*/ 48 w 51"/>
                    <a:gd name="T9" fmla="*/ 8 h 29"/>
                    <a:gd name="T10" fmla="*/ 51 w 51"/>
                    <a:gd name="T11" fmla="*/ 9 h 29"/>
                    <a:gd name="T12" fmla="*/ 27 w 51"/>
                    <a:gd name="T13" fmla="*/ 28 h 29"/>
                    <a:gd name="T14" fmla="*/ 1 w 51"/>
                    <a:gd name="T15" fmla="*/ 15 h 29"/>
                    <a:gd name="T16" fmla="*/ 13 w 51"/>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9">
                      <a:moveTo>
                        <a:pt x="13" y="0"/>
                      </a:moveTo>
                      <a:cubicBezTo>
                        <a:pt x="13" y="0"/>
                        <a:pt x="8" y="2"/>
                        <a:pt x="8" y="4"/>
                      </a:cubicBezTo>
                      <a:cubicBezTo>
                        <a:pt x="7" y="8"/>
                        <a:pt x="12" y="14"/>
                        <a:pt x="18" y="16"/>
                      </a:cubicBezTo>
                      <a:cubicBezTo>
                        <a:pt x="28" y="19"/>
                        <a:pt x="36" y="20"/>
                        <a:pt x="40" y="16"/>
                      </a:cubicBezTo>
                      <a:cubicBezTo>
                        <a:pt x="44" y="13"/>
                        <a:pt x="48" y="8"/>
                        <a:pt x="48" y="8"/>
                      </a:cubicBezTo>
                      <a:cubicBezTo>
                        <a:pt x="51" y="9"/>
                        <a:pt x="51" y="9"/>
                        <a:pt x="51" y="9"/>
                      </a:cubicBezTo>
                      <a:cubicBezTo>
                        <a:pt x="51" y="9"/>
                        <a:pt x="42" y="28"/>
                        <a:pt x="27" y="28"/>
                      </a:cubicBezTo>
                      <a:cubicBezTo>
                        <a:pt x="11" y="29"/>
                        <a:pt x="3" y="22"/>
                        <a:pt x="1" y="15"/>
                      </a:cubicBezTo>
                      <a:cubicBezTo>
                        <a:pt x="0" y="8"/>
                        <a:pt x="4" y="0"/>
                        <a:pt x="13" y="0"/>
                      </a:cubicBezTo>
                      <a:close/>
                    </a:path>
                  </a:pathLst>
                </a:custGeom>
                <a:gradFill>
                  <a:gsLst>
                    <a:gs pos="0">
                      <a:schemeClr val="accent2"/>
                    </a:gs>
                    <a:gs pos="67000">
                      <a:schemeClr val="accent2">
                        <a:lumMod val="60000"/>
                        <a:lumOff val="40000"/>
                      </a:schemeClr>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07" name="Freeform 21"/>
                <p:cNvSpPr>
                  <a:spLocks/>
                </p:cNvSpPr>
                <p:nvPr/>
              </p:nvSpPr>
              <p:spPr bwMode="auto">
                <a:xfrm>
                  <a:off x="2470150" y="2886075"/>
                  <a:ext cx="146050" cy="127000"/>
                </a:xfrm>
                <a:custGeom>
                  <a:avLst/>
                  <a:gdLst>
                    <a:gd name="T0" fmla="*/ 33 w 46"/>
                    <a:gd name="T1" fmla="*/ 40 h 40"/>
                    <a:gd name="T2" fmla="*/ 27 w 46"/>
                    <a:gd name="T3" fmla="*/ 13 h 40"/>
                    <a:gd name="T4" fmla="*/ 2 w 46"/>
                    <a:gd name="T5" fmla="*/ 13 h 40"/>
                    <a:gd name="T6" fmla="*/ 0 w 46"/>
                    <a:gd name="T7" fmla="*/ 15 h 40"/>
                    <a:gd name="T8" fmla="*/ 21 w 46"/>
                    <a:gd name="T9" fmla="*/ 21 h 40"/>
                    <a:gd name="T10" fmla="*/ 30 w 46"/>
                    <a:gd name="T11" fmla="*/ 39 h 40"/>
                    <a:gd name="T12" fmla="*/ 33 w 46"/>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6" h="40">
                      <a:moveTo>
                        <a:pt x="33" y="40"/>
                      </a:moveTo>
                      <a:cubicBezTo>
                        <a:pt x="33" y="40"/>
                        <a:pt x="46" y="25"/>
                        <a:pt x="27" y="13"/>
                      </a:cubicBezTo>
                      <a:cubicBezTo>
                        <a:pt x="9" y="0"/>
                        <a:pt x="2" y="13"/>
                        <a:pt x="2" y="13"/>
                      </a:cubicBezTo>
                      <a:cubicBezTo>
                        <a:pt x="0" y="15"/>
                        <a:pt x="0" y="15"/>
                        <a:pt x="0" y="15"/>
                      </a:cubicBezTo>
                      <a:cubicBezTo>
                        <a:pt x="0" y="15"/>
                        <a:pt x="13" y="15"/>
                        <a:pt x="21" y="21"/>
                      </a:cubicBezTo>
                      <a:cubicBezTo>
                        <a:pt x="32" y="30"/>
                        <a:pt x="30" y="39"/>
                        <a:pt x="30" y="39"/>
                      </a:cubicBezTo>
                      <a:lnTo>
                        <a:pt x="33" y="40"/>
                      </a:lnTo>
                      <a:close/>
                    </a:path>
                  </a:pathLst>
                </a:custGeom>
                <a:gradFill>
                  <a:gsLst>
                    <a:gs pos="84000">
                      <a:schemeClr val="tx2">
                        <a:lumMod val="50000"/>
                      </a:schemeClr>
                    </a:gs>
                    <a:gs pos="0">
                      <a:schemeClr val="accent2"/>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08" name="Freeform 22"/>
                <p:cNvSpPr>
                  <a:spLocks/>
                </p:cNvSpPr>
                <p:nvPr/>
              </p:nvSpPr>
              <p:spPr bwMode="auto">
                <a:xfrm>
                  <a:off x="2454275" y="2914650"/>
                  <a:ext cx="165100" cy="98425"/>
                </a:xfrm>
                <a:custGeom>
                  <a:avLst/>
                  <a:gdLst>
                    <a:gd name="T0" fmla="*/ 8 w 52"/>
                    <a:gd name="T1" fmla="*/ 2 h 31"/>
                    <a:gd name="T2" fmla="*/ 10 w 52"/>
                    <a:gd name="T3" fmla="*/ 14 h 31"/>
                    <a:gd name="T4" fmla="*/ 29 w 52"/>
                    <a:gd name="T5" fmla="*/ 22 h 31"/>
                    <a:gd name="T6" fmla="*/ 46 w 52"/>
                    <a:gd name="T7" fmla="*/ 17 h 31"/>
                    <a:gd name="T8" fmla="*/ 47 w 52"/>
                    <a:gd name="T9" fmla="*/ 15 h 31"/>
                    <a:gd name="T10" fmla="*/ 51 w 52"/>
                    <a:gd name="T11" fmla="*/ 12 h 31"/>
                    <a:gd name="T12" fmla="*/ 26 w 52"/>
                    <a:gd name="T13" fmla="*/ 30 h 31"/>
                    <a:gd name="T14" fmla="*/ 0 w 52"/>
                    <a:gd name="T15" fmla="*/ 12 h 31"/>
                    <a:gd name="T16" fmla="*/ 11 w 52"/>
                    <a:gd name="T17" fmla="*/ 0 h 31"/>
                    <a:gd name="T18" fmla="*/ 8 w 52"/>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31">
                      <a:moveTo>
                        <a:pt x="8" y="2"/>
                      </a:moveTo>
                      <a:cubicBezTo>
                        <a:pt x="6" y="4"/>
                        <a:pt x="4" y="8"/>
                        <a:pt x="10" y="14"/>
                      </a:cubicBezTo>
                      <a:cubicBezTo>
                        <a:pt x="16" y="20"/>
                        <a:pt x="22" y="22"/>
                        <a:pt x="29" y="22"/>
                      </a:cubicBezTo>
                      <a:cubicBezTo>
                        <a:pt x="38" y="21"/>
                        <a:pt x="44" y="20"/>
                        <a:pt x="46" y="17"/>
                      </a:cubicBezTo>
                      <a:cubicBezTo>
                        <a:pt x="47" y="15"/>
                        <a:pt x="47" y="15"/>
                        <a:pt x="47" y="15"/>
                      </a:cubicBezTo>
                      <a:cubicBezTo>
                        <a:pt x="47" y="15"/>
                        <a:pt x="51" y="13"/>
                        <a:pt x="51" y="12"/>
                      </a:cubicBezTo>
                      <a:cubicBezTo>
                        <a:pt x="52" y="11"/>
                        <a:pt x="45" y="30"/>
                        <a:pt x="26" y="30"/>
                      </a:cubicBezTo>
                      <a:cubicBezTo>
                        <a:pt x="6" y="31"/>
                        <a:pt x="0" y="21"/>
                        <a:pt x="0" y="12"/>
                      </a:cubicBezTo>
                      <a:cubicBezTo>
                        <a:pt x="0" y="3"/>
                        <a:pt x="11" y="0"/>
                        <a:pt x="11" y="0"/>
                      </a:cubicBezTo>
                      <a:cubicBezTo>
                        <a:pt x="11" y="0"/>
                        <a:pt x="8" y="1"/>
                        <a:pt x="8" y="2"/>
                      </a:cubicBezTo>
                      <a:close/>
                    </a:path>
                  </a:pathLst>
                </a:custGeom>
                <a:solidFill>
                  <a:srgbClr val="0068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09" name="Freeform 23"/>
                <p:cNvSpPr>
                  <a:spLocks/>
                </p:cNvSpPr>
                <p:nvPr/>
              </p:nvSpPr>
              <p:spPr bwMode="auto">
                <a:xfrm>
                  <a:off x="2508250" y="2825750"/>
                  <a:ext cx="142875" cy="136525"/>
                </a:xfrm>
                <a:custGeom>
                  <a:avLst/>
                  <a:gdLst>
                    <a:gd name="T0" fmla="*/ 34 w 45"/>
                    <a:gd name="T1" fmla="*/ 40 h 43"/>
                    <a:gd name="T2" fmla="*/ 27 w 45"/>
                    <a:gd name="T3" fmla="*/ 12 h 43"/>
                    <a:gd name="T4" fmla="*/ 1 w 45"/>
                    <a:gd name="T5" fmla="*/ 12 h 43"/>
                    <a:gd name="T6" fmla="*/ 0 w 45"/>
                    <a:gd name="T7" fmla="*/ 15 h 43"/>
                    <a:gd name="T8" fmla="*/ 20 w 45"/>
                    <a:gd name="T9" fmla="*/ 21 h 43"/>
                    <a:gd name="T10" fmla="*/ 30 w 45"/>
                    <a:gd name="T11" fmla="*/ 43 h 43"/>
                    <a:gd name="T12" fmla="*/ 34 w 45"/>
                    <a:gd name="T13" fmla="*/ 40 h 43"/>
                  </a:gdLst>
                  <a:ahLst/>
                  <a:cxnLst>
                    <a:cxn ang="0">
                      <a:pos x="T0" y="T1"/>
                    </a:cxn>
                    <a:cxn ang="0">
                      <a:pos x="T2" y="T3"/>
                    </a:cxn>
                    <a:cxn ang="0">
                      <a:pos x="T4" y="T5"/>
                    </a:cxn>
                    <a:cxn ang="0">
                      <a:pos x="T6" y="T7"/>
                    </a:cxn>
                    <a:cxn ang="0">
                      <a:pos x="T8" y="T9"/>
                    </a:cxn>
                    <a:cxn ang="0">
                      <a:pos x="T10" y="T11"/>
                    </a:cxn>
                    <a:cxn ang="0">
                      <a:pos x="T12" y="T13"/>
                    </a:cxn>
                  </a:cxnLst>
                  <a:rect l="0" t="0" r="r" b="b"/>
                  <a:pathLst>
                    <a:path w="45" h="43">
                      <a:moveTo>
                        <a:pt x="34" y="40"/>
                      </a:moveTo>
                      <a:cubicBezTo>
                        <a:pt x="34" y="40"/>
                        <a:pt x="45" y="25"/>
                        <a:pt x="27" y="12"/>
                      </a:cubicBezTo>
                      <a:cubicBezTo>
                        <a:pt x="8" y="0"/>
                        <a:pt x="1" y="12"/>
                        <a:pt x="1" y="12"/>
                      </a:cubicBezTo>
                      <a:cubicBezTo>
                        <a:pt x="0" y="15"/>
                        <a:pt x="0" y="15"/>
                        <a:pt x="0" y="15"/>
                      </a:cubicBezTo>
                      <a:cubicBezTo>
                        <a:pt x="0" y="15"/>
                        <a:pt x="13" y="15"/>
                        <a:pt x="20" y="21"/>
                      </a:cubicBezTo>
                      <a:cubicBezTo>
                        <a:pt x="32" y="30"/>
                        <a:pt x="30" y="43"/>
                        <a:pt x="30" y="43"/>
                      </a:cubicBezTo>
                      <a:lnTo>
                        <a:pt x="34" y="40"/>
                      </a:lnTo>
                      <a:close/>
                    </a:path>
                  </a:pathLst>
                </a:custGeom>
                <a:gradFill>
                  <a:gsLst>
                    <a:gs pos="84000">
                      <a:schemeClr val="tx2">
                        <a:lumMod val="50000"/>
                      </a:schemeClr>
                    </a:gs>
                    <a:gs pos="0">
                      <a:schemeClr val="accent2"/>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10" name="Freeform 24"/>
                <p:cNvSpPr>
                  <a:spLocks/>
                </p:cNvSpPr>
                <p:nvPr/>
              </p:nvSpPr>
              <p:spPr bwMode="auto">
                <a:xfrm>
                  <a:off x="2574925" y="2752725"/>
                  <a:ext cx="111125" cy="146050"/>
                </a:xfrm>
                <a:custGeom>
                  <a:avLst/>
                  <a:gdLst>
                    <a:gd name="T0" fmla="*/ 25 w 35"/>
                    <a:gd name="T1" fmla="*/ 44 h 46"/>
                    <a:gd name="T2" fmla="*/ 25 w 35"/>
                    <a:gd name="T3" fmla="*/ 18 h 46"/>
                    <a:gd name="T4" fmla="*/ 2 w 35"/>
                    <a:gd name="T5" fmla="*/ 13 h 46"/>
                    <a:gd name="T6" fmla="*/ 0 w 35"/>
                    <a:gd name="T7" fmla="*/ 16 h 46"/>
                    <a:gd name="T8" fmla="*/ 17 w 35"/>
                    <a:gd name="T9" fmla="*/ 25 h 46"/>
                    <a:gd name="T10" fmla="*/ 21 w 35"/>
                    <a:gd name="T11" fmla="*/ 46 h 46"/>
                    <a:gd name="T12" fmla="*/ 25 w 35"/>
                    <a:gd name="T13" fmla="*/ 44 h 46"/>
                  </a:gdLst>
                  <a:ahLst/>
                  <a:cxnLst>
                    <a:cxn ang="0">
                      <a:pos x="T0" y="T1"/>
                    </a:cxn>
                    <a:cxn ang="0">
                      <a:pos x="T2" y="T3"/>
                    </a:cxn>
                    <a:cxn ang="0">
                      <a:pos x="T4" y="T5"/>
                    </a:cxn>
                    <a:cxn ang="0">
                      <a:pos x="T6" y="T7"/>
                    </a:cxn>
                    <a:cxn ang="0">
                      <a:pos x="T8" y="T9"/>
                    </a:cxn>
                    <a:cxn ang="0">
                      <a:pos x="T10" y="T11"/>
                    </a:cxn>
                    <a:cxn ang="0">
                      <a:pos x="T12" y="T13"/>
                    </a:cxn>
                  </a:cxnLst>
                  <a:rect l="0" t="0" r="r" b="b"/>
                  <a:pathLst>
                    <a:path w="35" h="46">
                      <a:moveTo>
                        <a:pt x="25" y="44"/>
                      </a:moveTo>
                      <a:cubicBezTo>
                        <a:pt x="25" y="44"/>
                        <a:pt x="35" y="30"/>
                        <a:pt x="25" y="18"/>
                      </a:cubicBezTo>
                      <a:cubicBezTo>
                        <a:pt x="11" y="0"/>
                        <a:pt x="2" y="13"/>
                        <a:pt x="2" y="13"/>
                      </a:cubicBezTo>
                      <a:cubicBezTo>
                        <a:pt x="0" y="16"/>
                        <a:pt x="0" y="16"/>
                        <a:pt x="0" y="16"/>
                      </a:cubicBezTo>
                      <a:cubicBezTo>
                        <a:pt x="0" y="16"/>
                        <a:pt x="11" y="17"/>
                        <a:pt x="17" y="25"/>
                      </a:cubicBezTo>
                      <a:cubicBezTo>
                        <a:pt x="27" y="36"/>
                        <a:pt x="21" y="46"/>
                        <a:pt x="21" y="46"/>
                      </a:cubicBezTo>
                      <a:lnTo>
                        <a:pt x="25" y="44"/>
                      </a:lnTo>
                      <a:close/>
                    </a:path>
                  </a:pathLst>
                </a:custGeom>
                <a:gradFill>
                  <a:gsLst>
                    <a:gs pos="84000">
                      <a:schemeClr val="tx2">
                        <a:lumMod val="50000"/>
                      </a:schemeClr>
                    </a:gs>
                    <a:gs pos="0">
                      <a:schemeClr val="accent2"/>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11" name="Freeform 25"/>
                <p:cNvSpPr>
                  <a:spLocks/>
                </p:cNvSpPr>
                <p:nvPr/>
              </p:nvSpPr>
              <p:spPr bwMode="auto">
                <a:xfrm>
                  <a:off x="2492375" y="2851150"/>
                  <a:ext cx="161925" cy="98425"/>
                </a:xfrm>
                <a:custGeom>
                  <a:avLst/>
                  <a:gdLst>
                    <a:gd name="T0" fmla="*/ 7 w 51"/>
                    <a:gd name="T1" fmla="*/ 3 h 31"/>
                    <a:gd name="T2" fmla="*/ 9 w 51"/>
                    <a:gd name="T3" fmla="*/ 15 h 31"/>
                    <a:gd name="T4" fmla="*/ 28 w 51"/>
                    <a:gd name="T5" fmla="*/ 22 h 31"/>
                    <a:gd name="T6" fmla="*/ 45 w 51"/>
                    <a:gd name="T7" fmla="*/ 18 h 31"/>
                    <a:gd name="T8" fmla="*/ 47 w 51"/>
                    <a:gd name="T9" fmla="*/ 15 h 31"/>
                    <a:gd name="T10" fmla="*/ 51 w 51"/>
                    <a:gd name="T11" fmla="*/ 13 h 31"/>
                    <a:gd name="T12" fmla="*/ 25 w 51"/>
                    <a:gd name="T13" fmla="*/ 31 h 31"/>
                    <a:gd name="T14" fmla="*/ 0 w 51"/>
                    <a:gd name="T15" fmla="*/ 13 h 31"/>
                    <a:gd name="T16" fmla="*/ 10 w 51"/>
                    <a:gd name="T17" fmla="*/ 0 h 31"/>
                    <a:gd name="T18" fmla="*/ 7 w 51"/>
                    <a:gd name="T19"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31">
                      <a:moveTo>
                        <a:pt x="7" y="3"/>
                      </a:moveTo>
                      <a:cubicBezTo>
                        <a:pt x="5" y="5"/>
                        <a:pt x="3" y="9"/>
                        <a:pt x="9" y="15"/>
                      </a:cubicBezTo>
                      <a:cubicBezTo>
                        <a:pt x="15" y="21"/>
                        <a:pt x="21" y="23"/>
                        <a:pt x="28" y="22"/>
                      </a:cubicBezTo>
                      <a:cubicBezTo>
                        <a:pt x="38" y="22"/>
                        <a:pt x="43" y="21"/>
                        <a:pt x="45" y="18"/>
                      </a:cubicBezTo>
                      <a:cubicBezTo>
                        <a:pt x="47" y="15"/>
                        <a:pt x="47" y="15"/>
                        <a:pt x="47" y="15"/>
                      </a:cubicBezTo>
                      <a:cubicBezTo>
                        <a:pt x="47" y="15"/>
                        <a:pt x="50" y="13"/>
                        <a:pt x="51" y="13"/>
                      </a:cubicBezTo>
                      <a:cubicBezTo>
                        <a:pt x="51" y="12"/>
                        <a:pt x="45" y="30"/>
                        <a:pt x="25" y="31"/>
                      </a:cubicBezTo>
                      <a:cubicBezTo>
                        <a:pt x="5" y="31"/>
                        <a:pt x="0" y="22"/>
                        <a:pt x="0" y="13"/>
                      </a:cubicBezTo>
                      <a:cubicBezTo>
                        <a:pt x="0" y="4"/>
                        <a:pt x="10" y="0"/>
                        <a:pt x="10" y="0"/>
                      </a:cubicBezTo>
                      <a:cubicBezTo>
                        <a:pt x="10" y="0"/>
                        <a:pt x="8" y="2"/>
                        <a:pt x="7" y="3"/>
                      </a:cubicBezTo>
                      <a:close/>
                    </a:path>
                  </a:pathLst>
                </a:custGeom>
                <a:solidFill>
                  <a:srgbClr val="0068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12" name="Freeform 26"/>
                <p:cNvSpPr>
                  <a:spLocks/>
                </p:cNvSpPr>
                <p:nvPr/>
              </p:nvSpPr>
              <p:spPr bwMode="auto">
                <a:xfrm>
                  <a:off x="3416300" y="2990850"/>
                  <a:ext cx="228600" cy="117475"/>
                </a:xfrm>
                <a:custGeom>
                  <a:avLst/>
                  <a:gdLst>
                    <a:gd name="T0" fmla="*/ 0 w 72"/>
                    <a:gd name="T1" fmla="*/ 29 h 37"/>
                    <a:gd name="T2" fmla="*/ 9 w 72"/>
                    <a:gd name="T3" fmla="*/ 37 h 37"/>
                    <a:gd name="T4" fmla="*/ 25 w 72"/>
                    <a:gd name="T5" fmla="*/ 32 h 37"/>
                    <a:gd name="T6" fmla="*/ 48 w 72"/>
                    <a:gd name="T7" fmla="*/ 16 h 37"/>
                    <a:gd name="T8" fmla="*/ 68 w 72"/>
                    <a:gd name="T9" fmla="*/ 6 h 37"/>
                    <a:gd name="T10" fmla="*/ 72 w 72"/>
                    <a:gd name="T11" fmla="*/ 0 h 37"/>
                    <a:gd name="T12" fmla="*/ 54 w 72"/>
                    <a:gd name="T13" fmla="*/ 7 h 37"/>
                    <a:gd name="T14" fmla="*/ 26 w 72"/>
                    <a:gd name="T15" fmla="*/ 21 h 37"/>
                    <a:gd name="T16" fmla="*/ 2 w 72"/>
                    <a:gd name="T17" fmla="*/ 27 h 37"/>
                    <a:gd name="T18" fmla="*/ 0 w 72"/>
                    <a:gd name="T19"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7">
                      <a:moveTo>
                        <a:pt x="0" y="29"/>
                      </a:moveTo>
                      <a:cubicBezTo>
                        <a:pt x="0" y="29"/>
                        <a:pt x="4" y="37"/>
                        <a:pt x="9" y="37"/>
                      </a:cubicBezTo>
                      <a:cubicBezTo>
                        <a:pt x="13" y="37"/>
                        <a:pt x="20" y="36"/>
                        <a:pt x="25" y="32"/>
                      </a:cubicBezTo>
                      <a:cubicBezTo>
                        <a:pt x="30" y="29"/>
                        <a:pt x="41" y="21"/>
                        <a:pt x="48" y="16"/>
                      </a:cubicBezTo>
                      <a:cubicBezTo>
                        <a:pt x="56" y="11"/>
                        <a:pt x="66" y="9"/>
                        <a:pt x="68" y="6"/>
                      </a:cubicBezTo>
                      <a:cubicBezTo>
                        <a:pt x="70" y="2"/>
                        <a:pt x="72" y="0"/>
                        <a:pt x="72" y="0"/>
                      </a:cubicBezTo>
                      <a:cubicBezTo>
                        <a:pt x="72" y="0"/>
                        <a:pt x="65" y="4"/>
                        <a:pt x="54" y="7"/>
                      </a:cubicBezTo>
                      <a:cubicBezTo>
                        <a:pt x="43" y="10"/>
                        <a:pt x="33" y="18"/>
                        <a:pt x="26" y="21"/>
                      </a:cubicBezTo>
                      <a:cubicBezTo>
                        <a:pt x="19" y="24"/>
                        <a:pt x="4" y="26"/>
                        <a:pt x="2" y="27"/>
                      </a:cubicBezTo>
                      <a:cubicBezTo>
                        <a:pt x="1" y="28"/>
                        <a:pt x="0" y="29"/>
                        <a:pt x="0" y="29"/>
                      </a:cubicBezTo>
                      <a:close/>
                    </a:path>
                  </a:pathLst>
                </a:custGeom>
                <a:gradFill>
                  <a:gsLst>
                    <a:gs pos="27000">
                      <a:schemeClr val="tx2">
                        <a:lumMod val="50000"/>
                      </a:schemeClr>
                    </a:gs>
                    <a:gs pos="100000">
                      <a:schemeClr val="accent2"/>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13" name="Freeform 29"/>
                <p:cNvSpPr>
                  <a:spLocks/>
                </p:cNvSpPr>
                <p:nvPr/>
              </p:nvSpPr>
              <p:spPr bwMode="auto">
                <a:xfrm>
                  <a:off x="3752850" y="2727325"/>
                  <a:ext cx="127000" cy="200025"/>
                </a:xfrm>
                <a:custGeom>
                  <a:avLst/>
                  <a:gdLst>
                    <a:gd name="T0" fmla="*/ 32 w 40"/>
                    <a:gd name="T1" fmla="*/ 0 h 63"/>
                    <a:gd name="T2" fmla="*/ 36 w 40"/>
                    <a:gd name="T3" fmla="*/ 5 h 63"/>
                    <a:gd name="T4" fmla="*/ 37 w 40"/>
                    <a:gd name="T5" fmla="*/ 13 h 63"/>
                    <a:gd name="T6" fmla="*/ 33 w 40"/>
                    <a:gd name="T7" fmla="*/ 33 h 63"/>
                    <a:gd name="T8" fmla="*/ 27 w 40"/>
                    <a:gd name="T9" fmla="*/ 52 h 63"/>
                    <a:gd name="T10" fmla="*/ 17 w 40"/>
                    <a:gd name="T11" fmla="*/ 63 h 63"/>
                    <a:gd name="T12" fmla="*/ 1 w 40"/>
                    <a:gd name="T13" fmla="*/ 60 h 63"/>
                    <a:gd name="T14" fmla="*/ 4 w 40"/>
                    <a:gd name="T15" fmla="*/ 50 h 63"/>
                    <a:gd name="T16" fmla="*/ 19 w 40"/>
                    <a:gd name="T17" fmla="*/ 31 h 63"/>
                    <a:gd name="T18" fmla="*/ 26 w 40"/>
                    <a:gd name="T19" fmla="*/ 19 h 63"/>
                    <a:gd name="T20" fmla="*/ 32 w 40"/>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63">
                      <a:moveTo>
                        <a:pt x="32" y="0"/>
                      </a:moveTo>
                      <a:cubicBezTo>
                        <a:pt x="32" y="0"/>
                        <a:pt x="36" y="2"/>
                        <a:pt x="36" y="5"/>
                      </a:cubicBezTo>
                      <a:cubicBezTo>
                        <a:pt x="36" y="8"/>
                        <a:pt x="40" y="10"/>
                        <a:pt x="37" y="13"/>
                      </a:cubicBezTo>
                      <a:cubicBezTo>
                        <a:pt x="35" y="17"/>
                        <a:pt x="33" y="25"/>
                        <a:pt x="33" y="33"/>
                      </a:cubicBezTo>
                      <a:cubicBezTo>
                        <a:pt x="33" y="42"/>
                        <a:pt x="32" y="46"/>
                        <a:pt x="27" y="52"/>
                      </a:cubicBezTo>
                      <a:cubicBezTo>
                        <a:pt x="22" y="58"/>
                        <a:pt x="20" y="63"/>
                        <a:pt x="17" y="63"/>
                      </a:cubicBezTo>
                      <a:cubicBezTo>
                        <a:pt x="14" y="63"/>
                        <a:pt x="1" y="60"/>
                        <a:pt x="1" y="60"/>
                      </a:cubicBezTo>
                      <a:cubicBezTo>
                        <a:pt x="1" y="60"/>
                        <a:pt x="0" y="55"/>
                        <a:pt x="4" y="50"/>
                      </a:cubicBezTo>
                      <a:cubicBezTo>
                        <a:pt x="7" y="44"/>
                        <a:pt x="15" y="35"/>
                        <a:pt x="19" y="31"/>
                      </a:cubicBezTo>
                      <a:cubicBezTo>
                        <a:pt x="23" y="28"/>
                        <a:pt x="25" y="25"/>
                        <a:pt x="26" y="19"/>
                      </a:cubicBezTo>
                      <a:cubicBezTo>
                        <a:pt x="27" y="14"/>
                        <a:pt x="32" y="0"/>
                        <a:pt x="32" y="0"/>
                      </a:cubicBezTo>
                      <a:close/>
                    </a:path>
                  </a:pathLst>
                </a:custGeom>
                <a:gradFill>
                  <a:gsLst>
                    <a:gs pos="27000">
                      <a:schemeClr val="tx2">
                        <a:lumMod val="50000"/>
                      </a:schemeClr>
                    </a:gs>
                    <a:gs pos="100000">
                      <a:schemeClr val="accent2"/>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14" name="Freeform 30"/>
                <p:cNvSpPr>
                  <a:spLocks/>
                </p:cNvSpPr>
                <p:nvPr/>
              </p:nvSpPr>
              <p:spPr bwMode="auto">
                <a:xfrm>
                  <a:off x="3257550" y="2682875"/>
                  <a:ext cx="155575" cy="257175"/>
                </a:xfrm>
                <a:custGeom>
                  <a:avLst/>
                  <a:gdLst>
                    <a:gd name="T0" fmla="*/ 0 w 49"/>
                    <a:gd name="T1" fmla="*/ 77 h 81"/>
                    <a:gd name="T2" fmla="*/ 16 w 49"/>
                    <a:gd name="T3" fmla="*/ 72 h 81"/>
                    <a:gd name="T4" fmla="*/ 30 w 49"/>
                    <a:gd name="T5" fmla="*/ 61 h 81"/>
                    <a:gd name="T6" fmla="*/ 33 w 49"/>
                    <a:gd name="T7" fmla="*/ 55 h 81"/>
                    <a:gd name="T8" fmla="*/ 31 w 49"/>
                    <a:gd name="T9" fmla="*/ 49 h 81"/>
                    <a:gd name="T10" fmla="*/ 28 w 49"/>
                    <a:gd name="T11" fmla="*/ 42 h 81"/>
                    <a:gd name="T12" fmla="*/ 26 w 49"/>
                    <a:gd name="T13" fmla="*/ 39 h 81"/>
                    <a:gd name="T14" fmla="*/ 25 w 49"/>
                    <a:gd name="T15" fmla="*/ 38 h 81"/>
                    <a:gd name="T16" fmla="*/ 23 w 49"/>
                    <a:gd name="T17" fmla="*/ 37 h 81"/>
                    <a:gd name="T18" fmla="*/ 15 w 49"/>
                    <a:gd name="T19" fmla="*/ 32 h 81"/>
                    <a:gd name="T20" fmla="*/ 9 w 49"/>
                    <a:gd name="T21" fmla="*/ 25 h 81"/>
                    <a:gd name="T22" fmla="*/ 7 w 49"/>
                    <a:gd name="T23" fmla="*/ 20 h 81"/>
                    <a:gd name="T24" fmla="*/ 9 w 49"/>
                    <a:gd name="T25" fmla="*/ 15 h 81"/>
                    <a:gd name="T26" fmla="*/ 15 w 49"/>
                    <a:gd name="T27" fmla="*/ 8 h 81"/>
                    <a:gd name="T28" fmla="*/ 22 w 49"/>
                    <a:gd name="T29" fmla="*/ 3 h 81"/>
                    <a:gd name="T30" fmla="*/ 31 w 49"/>
                    <a:gd name="T31" fmla="*/ 2 h 81"/>
                    <a:gd name="T32" fmla="*/ 49 w 49"/>
                    <a:gd name="T33" fmla="*/ 0 h 81"/>
                    <a:gd name="T34" fmla="*/ 49 w 49"/>
                    <a:gd name="T35" fmla="*/ 4 h 81"/>
                    <a:gd name="T36" fmla="*/ 32 w 49"/>
                    <a:gd name="T37" fmla="*/ 5 h 81"/>
                    <a:gd name="T38" fmla="*/ 24 w 49"/>
                    <a:gd name="T39" fmla="*/ 6 h 81"/>
                    <a:gd name="T40" fmla="*/ 17 w 49"/>
                    <a:gd name="T41" fmla="*/ 11 h 81"/>
                    <a:gd name="T42" fmla="*/ 11 w 49"/>
                    <a:gd name="T43" fmla="*/ 17 h 81"/>
                    <a:gd name="T44" fmla="*/ 10 w 49"/>
                    <a:gd name="T45" fmla="*/ 20 h 81"/>
                    <a:gd name="T46" fmla="*/ 11 w 49"/>
                    <a:gd name="T47" fmla="*/ 23 h 81"/>
                    <a:gd name="T48" fmla="*/ 25 w 49"/>
                    <a:gd name="T49" fmla="*/ 32 h 81"/>
                    <a:gd name="T50" fmla="*/ 27 w 49"/>
                    <a:gd name="T51" fmla="*/ 32 h 81"/>
                    <a:gd name="T52" fmla="*/ 30 w 49"/>
                    <a:gd name="T53" fmla="*/ 34 h 81"/>
                    <a:gd name="T54" fmla="*/ 34 w 49"/>
                    <a:gd name="T55" fmla="*/ 37 h 81"/>
                    <a:gd name="T56" fmla="*/ 39 w 49"/>
                    <a:gd name="T57" fmla="*/ 46 h 81"/>
                    <a:gd name="T58" fmla="*/ 40 w 49"/>
                    <a:gd name="T59" fmla="*/ 51 h 81"/>
                    <a:gd name="T60" fmla="*/ 39 w 49"/>
                    <a:gd name="T61" fmla="*/ 57 h 81"/>
                    <a:gd name="T62" fmla="*/ 32 w 49"/>
                    <a:gd name="T63" fmla="*/ 64 h 81"/>
                    <a:gd name="T64" fmla="*/ 18 w 49"/>
                    <a:gd name="T65" fmla="*/ 75 h 81"/>
                    <a:gd name="T66" fmla="*/ 10 w 49"/>
                    <a:gd name="T67" fmla="*/ 78 h 81"/>
                    <a:gd name="T68" fmla="*/ 1 w 49"/>
                    <a:gd name="T69" fmla="*/ 81 h 81"/>
                    <a:gd name="T70" fmla="*/ 0 w 49"/>
                    <a:gd name="T71"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81">
                      <a:moveTo>
                        <a:pt x="0" y="77"/>
                      </a:moveTo>
                      <a:cubicBezTo>
                        <a:pt x="6" y="76"/>
                        <a:pt x="12" y="75"/>
                        <a:pt x="16" y="72"/>
                      </a:cubicBezTo>
                      <a:cubicBezTo>
                        <a:pt x="21" y="69"/>
                        <a:pt x="26" y="65"/>
                        <a:pt x="30" y="61"/>
                      </a:cubicBezTo>
                      <a:cubicBezTo>
                        <a:pt x="31" y="59"/>
                        <a:pt x="33" y="57"/>
                        <a:pt x="33" y="55"/>
                      </a:cubicBezTo>
                      <a:cubicBezTo>
                        <a:pt x="33" y="54"/>
                        <a:pt x="32" y="51"/>
                        <a:pt x="31" y="49"/>
                      </a:cubicBezTo>
                      <a:cubicBezTo>
                        <a:pt x="30" y="46"/>
                        <a:pt x="29" y="44"/>
                        <a:pt x="28" y="42"/>
                      </a:cubicBezTo>
                      <a:cubicBezTo>
                        <a:pt x="27" y="41"/>
                        <a:pt x="27" y="40"/>
                        <a:pt x="26" y="39"/>
                      </a:cubicBezTo>
                      <a:cubicBezTo>
                        <a:pt x="25" y="39"/>
                        <a:pt x="25" y="38"/>
                        <a:pt x="25" y="38"/>
                      </a:cubicBezTo>
                      <a:cubicBezTo>
                        <a:pt x="24" y="38"/>
                        <a:pt x="23" y="37"/>
                        <a:pt x="23" y="37"/>
                      </a:cubicBezTo>
                      <a:cubicBezTo>
                        <a:pt x="20" y="35"/>
                        <a:pt x="18" y="34"/>
                        <a:pt x="15" y="32"/>
                      </a:cubicBezTo>
                      <a:cubicBezTo>
                        <a:pt x="13" y="30"/>
                        <a:pt x="10" y="28"/>
                        <a:pt x="9" y="25"/>
                      </a:cubicBezTo>
                      <a:cubicBezTo>
                        <a:pt x="8" y="24"/>
                        <a:pt x="7" y="22"/>
                        <a:pt x="7" y="20"/>
                      </a:cubicBezTo>
                      <a:cubicBezTo>
                        <a:pt x="7" y="18"/>
                        <a:pt x="8" y="17"/>
                        <a:pt x="9" y="15"/>
                      </a:cubicBezTo>
                      <a:cubicBezTo>
                        <a:pt x="10" y="13"/>
                        <a:pt x="12" y="10"/>
                        <a:pt x="15" y="8"/>
                      </a:cubicBezTo>
                      <a:cubicBezTo>
                        <a:pt x="17" y="6"/>
                        <a:pt x="20" y="5"/>
                        <a:pt x="22" y="3"/>
                      </a:cubicBezTo>
                      <a:cubicBezTo>
                        <a:pt x="26" y="2"/>
                        <a:pt x="29" y="2"/>
                        <a:pt x="31" y="2"/>
                      </a:cubicBezTo>
                      <a:cubicBezTo>
                        <a:pt x="49" y="0"/>
                        <a:pt x="49" y="0"/>
                        <a:pt x="49" y="0"/>
                      </a:cubicBezTo>
                      <a:cubicBezTo>
                        <a:pt x="49" y="4"/>
                        <a:pt x="49" y="4"/>
                        <a:pt x="49" y="4"/>
                      </a:cubicBezTo>
                      <a:cubicBezTo>
                        <a:pt x="43" y="4"/>
                        <a:pt x="37" y="4"/>
                        <a:pt x="32" y="5"/>
                      </a:cubicBezTo>
                      <a:cubicBezTo>
                        <a:pt x="29" y="5"/>
                        <a:pt x="26" y="5"/>
                        <a:pt x="24" y="6"/>
                      </a:cubicBezTo>
                      <a:cubicBezTo>
                        <a:pt x="21" y="7"/>
                        <a:pt x="19" y="9"/>
                        <a:pt x="17" y="11"/>
                      </a:cubicBezTo>
                      <a:cubicBezTo>
                        <a:pt x="15" y="12"/>
                        <a:pt x="13" y="15"/>
                        <a:pt x="11" y="17"/>
                      </a:cubicBezTo>
                      <a:cubicBezTo>
                        <a:pt x="11" y="18"/>
                        <a:pt x="10" y="19"/>
                        <a:pt x="10" y="20"/>
                      </a:cubicBezTo>
                      <a:cubicBezTo>
                        <a:pt x="10" y="21"/>
                        <a:pt x="11" y="22"/>
                        <a:pt x="11" y="23"/>
                      </a:cubicBezTo>
                      <a:cubicBezTo>
                        <a:pt x="14" y="27"/>
                        <a:pt x="20" y="30"/>
                        <a:pt x="25" y="32"/>
                      </a:cubicBezTo>
                      <a:cubicBezTo>
                        <a:pt x="26" y="32"/>
                        <a:pt x="27" y="32"/>
                        <a:pt x="27" y="32"/>
                      </a:cubicBezTo>
                      <a:cubicBezTo>
                        <a:pt x="28" y="33"/>
                        <a:pt x="29" y="33"/>
                        <a:pt x="30" y="34"/>
                      </a:cubicBezTo>
                      <a:cubicBezTo>
                        <a:pt x="31" y="35"/>
                        <a:pt x="33" y="36"/>
                        <a:pt x="34" y="37"/>
                      </a:cubicBezTo>
                      <a:cubicBezTo>
                        <a:pt x="36" y="40"/>
                        <a:pt x="37" y="43"/>
                        <a:pt x="39" y="46"/>
                      </a:cubicBezTo>
                      <a:cubicBezTo>
                        <a:pt x="39" y="48"/>
                        <a:pt x="39" y="49"/>
                        <a:pt x="40" y="51"/>
                      </a:cubicBezTo>
                      <a:cubicBezTo>
                        <a:pt x="40" y="52"/>
                        <a:pt x="40" y="55"/>
                        <a:pt x="39" y="57"/>
                      </a:cubicBezTo>
                      <a:cubicBezTo>
                        <a:pt x="37" y="60"/>
                        <a:pt x="35" y="62"/>
                        <a:pt x="32" y="64"/>
                      </a:cubicBezTo>
                      <a:cubicBezTo>
                        <a:pt x="28" y="68"/>
                        <a:pt x="23" y="71"/>
                        <a:pt x="18" y="75"/>
                      </a:cubicBezTo>
                      <a:cubicBezTo>
                        <a:pt x="15" y="76"/>
                        <a:pt x="13" y="78"/>
                        <a:pt x="10" y="78"/>
                      </a:cubicBezTo>
                      <a:cubicBezTo>
                        <a:pt x="7" y="79"/>
                        <a:pt x="4" y="80"/>
                        <a:pt x="1" y="81"/>
                      </a:cubicBezTo>
                      <a:lnTo>
                        <a:pt x="0" y="77"/>
                      </a:lnTo>
                      <a:close/>
                    </a:path>
                  </a:pathLst>
                </a:custGeom>
                <a:gradFill>
                  <a:gsLst>
                    <a:gs pos="27000">
                      <a:schemeClr val="tx2">
                        <a:lumMod val="50000"/>
                      </a:schemeClr>
                    </a:gs>
                    <a:gs pos="100000">
                      <a:schemeClr val="accent2"/>
                    </a:gs>
                  </a:gsLst>
                  <a:lin ang="10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15" name="Freeform 14"/>
                <p:cNvSpPr>
                  <a:spLocks/>
                </p:cNvSpPr>
                <p:nvPr/>
              </p:nvSpPr>
              <p:spPr bwMode="auto">
                <a:xfrm>
                  <a:off x="2927350" y="3105150"/>
                  <a:ext cx="333375" cy="92075"/>
                </a:xfrm>
                <a:custGeom>
                  <a:avLst/>
                  <a:gdLst>
                    <a:gd name="T0" fmla="*/ 100 w 100"/>
                    <a:gd name="T1" fmla="*/ 20 h 29"/>
                    <a:gd name="T2" fmla="*/ 81 w 100"/>
                    <a:gd name="T3" fmla="*/ 0 h 29"/>
                    <a:gd name="T4" fmla="*/ 80 w 100"/>
                    <a:gd name="T5" fmla="*/ 5 h 29"/>
                    <a:gd name="T6" fmla="*/ 50 w 100"/>
                    <a:gd name="T7" fmla="*/ 2 h 29"/>
                    <a:gd name="T8" fmla="*/ 25 w 100"/>
                    <a:gd name="T9" fmla="*/ 5 h 29"/>
                    <a:gd name="T10" fmla="*/ 12 w 100"/>
                    <a:gd name="T11" fmla="*/ 3 h 29"/>
                    <a:gd name="T12" fmla="*/ 0 w 100"/>
                    <a:gd name="T13" fmla="*/ 7 h 29"/>
                    <a:gd name="T14" fmla="*/ 2 w 100"/>
                    <a:gd name="T15" fmla="*/ 14 h 29"/>
                    <a:gd name="T16" fmla="*/ 18 w 100"/>
                    <a:gd name="T17" fmla="*/ 10 h 29"/>
                    <a:gd name="T18" fmla="*/ 51 w 100"/>
                    <a:gd name="T19" fmla="*/ 17 h 29"/>
                    <a:gd name="T20" fmla="*/ 80 w 100"/>
                    <a:gd name="T21" fmla="*/ 25 h 29"/>
                    <a:gd name="T22" fmla="*/ 79 w 100"/>
                    <a:gd name="T23" fmla="*/ 29 h 29"/>
                    <a:gd name="T24" fmla="*/ 100 w 100"/>
                    <a:gd name="T25"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29">
                      <a:moveTo>
                        <a:pt x="100" y="20"/>
                      </a:moveTo>
                      <a:cubicBezTo>
                        <a:pt x="81" y="0"/>
                        <a:pt x="81" y="0"/>
                        <a:pt x="81" y="0"/>
                      </a:cubicBezTo>
                      <a:cubicBezTo>
                        <a:pt x="80" y="5"/>
                        <a:pt x="80" y="5"/>
                        <a:pt x="80" y="5"/>
                      </a:cubicBezTo>
                      <a:cubicBezTo>
                        <a:pt x="80" y="5"/>
                        <a:pt x="57" y="1"/>
                        <a:pt x="50" y="2"/>
                      </a:cubicBezTo>
                      <a:cubicBezTo>
                        <a:pt x="43" y="4"/>
                        <a:pt x="30" y="7"/>
                        <a:pt x="25" y="5"/>
                      </a:cubicBezTo>
                      <a:cubicBezTo>
                        <a:pt x="19" y="3"/>
                        <a:pt x="16" y="2"/>
                        <a:pt x="12" y="3"/>
                      </a:cubicBezTo>
                      <a:cubicBezTo>
                        <a:pt x="7" y="5"/>
                        <a:pt x="0" y="7"/>
                        <a:pt x="0" y="7"/>
                      </a:cubicBezTo>
                      <a:cubicBezTo>
                        <a:pt x="2" y="14"/>
                        <a:pt x="2" y="14"/>
                        <a:pt x="2" y="14"/>
                      </a:cubicBezTo>
                      <a:cubicBezTo>
                        <a:pt x="2" y="14"/>
                        <a:pt x="8" y="9"/>
                        <a:pt x="18" y="10"/>
                      </a:cubicBezTo>
                      <a:cubicBezTo>
                        <a:pt x="27" y="12"/>
                        <a:pt x="44" y="16"/>
                        <a:pt x="51" y="17"/>
                      </a:cubicBezTo>
                      <a:cubicBezTo>
                        <a:pt x="58" y="18"/>
                        <a:pt x="80" y="25"/>
                        <a:pt x="80" y="25"/>
                      </a:cubicBezTo>
                      <a:cubicBezTo>
                        <a:pt x="79" y="29"/>
                        <a:pt x="79" y="29"/>
                        <a:pt x="79" y="29"/>
                      </a:cubicBezTo>
                      <a:lnTo>
                        <a:pt x="100" y="20"/>
                      </a:lnTo>
                      <a:close/>
                    </a:path>
                  </a:pathLst>
                </a:custGeom>
                <a:solidFill>
                  <a:srgbClr val="0068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316" name="Freeform 10"/>
                <p:cNvSpPr>
                  <a:spLocks/>
                </p:cNvSpPr>
                <p:nvPr/>
              </p:nvSpPr>
              <p:spPr bwMode="auto">
                <a:xfrm>
                  <a:off x="2787650" y="2898775"/>
                  <a:ext cx="488950" cy="133350"/>
                </a:xfrm>
                <a:custGeom>
                  <a:avLst/>
                  <a:gdLst>
                    <a:gd name="T0" fmla="*/ 142 w 148"/>
                    <a:gd name="T1" fmla="*/ 4 h 42"/>
                    <a:gd name="T2" fmla="*/ 148 w 148"/>
                    <a:gd name="T3" fmla="*/ 18 h 42"/>
                    <a:gd name="T4" fmla="*/ 72 w 148"/>
                    <a:gd name="T5" fmla="*/ 40 h 42"/>
                    <a:gd name="T6" fmla="*/ 16 w 148"/>
                    <a:gd name="T7" fmla="*/ 26 h 42"/>
                    <a:gd name="T8" fmla="*/ 0 w 148"/>
                    <a:gd name="T9" fmla="*/ 10 h 42"/>
                    <a:gd name="T10" fmla="*/ 5 w 148"/>
                    <a:gd name="T11" fmla="*/ 0 h 42"/>
                    <a:gd name="T12" fmla="*/ 37 w 148"/>
                    <a:gd name="T13" fmla="*/ 21 h 42"/>
                    <a:gd name="T14" fmla="*/ 91 w 148"/>
                    <a:gd name="T15" fmla="*/ 19 h 42"/>
                    <a:gd name="T16" fmla="*/ 126 w 148"/>
                    <a:gd name="T17" fmla="*/ 6 h 42"/>
                    <a:gd name="T18" fmla="*/ 142 w 148"/>
                    <a:gd name="T1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42">
                      <a:moveTo>
                        <a:pt x="142" y="4"/>
                      </a:moveTo>
                      <a:cubicBezTo>
                        <a:pt x="148" y="18"/>
                        <a:pt x="148" y="18"/>
                        <a:pt x="148" y="18"/>
                      </a:cubicBezTo>
                      <a:cubicBezTo>
                        <a:pt x="148" y="18"/>
                        <a:pt x="113" y="42"/>
                        <a:pt x="72" y="40"/>
                      </a:cubicBezTo>
                      <a:cubicBezTo>
                        <a:pt x="30" y="38"/>
                        <a:pt x="22" y="31"/>
                        <a:pt x="16" y="26"/>
                      </a:cubicBezTo>
                      <a:cubicBezTo>
                        <a:pt x="10" y="20"/>
                        <a:pt x="0" y="10"/>
                        <a:pt x="0" y="10"/>
                      </a:cubicBezTo>
                      <a:cubicBezTo>
                        <a:pt x="5" y="0"/>
                        <a:pt x="5" y="0"/>
                        <a:pt x="5" y="0"/>
                      </a:cubicBezTo>
                      <a:cubicBezTo>
                        <a:pt x="5" y="0"/>
                        <a:pt x="20" y="20"/>
                        <a:pt x="37" y="21"/>
                      </a:cubicBezTo>
                      <a:cubicBezTo>
                        <a:pt x="55" y="22"/>
                        <a:pt x="75" y="24"/>
                        <a:pt x="91" y="19"/>
                      </a:cubicBezTo>
                      <a:cubicBezTo>
                        <a:pt x="106" y="14"/>
                        <a:pt x="120" y="7"/>
                        <a:pt x="126" y="6"/>
                      </a:cubicBezTo>
                      <a:cubicBezTo>
                        <a:pt x="133" y="5"/>
                        <a:pt x="142" y="4"/>
                        <a:pt x="142" y="4"/>
                      </a:cubicBezTo>
                      <a:close/>
                    </a:path>
                  </a:pathLst>
                </a:custGeom>
                <a:solidFill>
                  <a:srgbClr val="0068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grpSp>
            <p:nvGrpSpPr>
              <p:cNvPr id="282" name="Group 281"/>
              <p:cNvGrpSpPr/>
              <p:nvPr/>
            </p:nvGrpSpPr>
            <p:grpSpPr>
              <a:xfrm>
                <a:off x="2171700" y="2613025"/>
                <a:ext cx="174625" cy="203200"/>
                <a:chOff x="2171700" y="2613025"/>
                <a:chExt cx="174625" cy="203200"/>
              </a:xfrm>
            </p:grpSpPr>
            <p:sp>
              <p:nvSpPr>
                <p:cNvPr id="287" name="Oval 16"/>
                <p:cNvSpPr>
                  <a:spLocks noChangeArrowheads="1"/>
                </p:cNvSpPr>
                <p:nvPr/>
              </p:nvSpPr>
              <p:spPr bwMode="auto">
                <a:xfrm>
                  <a:off x="2181225" y="2743200"/>
                  <a:ext cx="73025" cy="73025"/>
                </a:xfrm>
                <a:prstGeom prst="ellipse">
                  <a:avLst/>
                </a:prstGeom>
                <a:gradFill>
                  <a:gsLst>
                    <a:gs pos="0">
                      <a:srgbClr val="180A24"/>
                    </a:gs>
                    <a:gs pos="100000">
                      <a:schemeClr val="tx1">
                        <a:lumMod val="65000"/>
                        <a:lumOff val="35000"/>
                      </a:schemeClr>
                    </a:gs>
                  </a:gsLst>
                  <a:lin ang="13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88" name="Oval 17"/>
                <p:cNvSpPr>
                  <a:spLocks noChangeArrowheads="1"/>
                </p:cNvSpPr>
                <p:nvPr/>
              </p:nvSpPr>
              <p:spPr bwMode="auto">
                <a:xfrm>
                  <a:off x="2171700" y="2705100"/>
                  <a:ext cx="76200" cy="73025"/>
                </a:xfrm>
                <a:prstGeom prst="ellipse">
                  <a:avLst/>
                </a:prstGeom>
                <a:gradFill>
                  <a:gsLst>
                    <a:gs pos="0">
                      <a:srgbClr val="180A24"/>
                    </a:gs>
                    <a:gs pos="100000">
                      <a:schemeClr val="tx1">
                        <a:lumMod val="65000"/>
                        <a:lumOff val="35000"/>
                      </a:schemeClr>
                    </a:gs>
                  </a:gsLst>
                  <a:lin ang="13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89" name="Oval 18"/>
                <p:cNvSpPr>
                  <a:spLocks noChangeArrowheads="1"/>
                </p:cNvSpPr>
                <p:nvPr/>
              </p:nvSpPr>
              <p:spPr bwMode="auto">
                <a:xfrm>
                  <a:off x="2244725" y="2720975"/>
                  <a:ext cx="73025" cy="73025"/>
                </a:xfrm>
                <a:prstGeom prst="ellipse">
                  <a:avLst/>
                </a:prstGeom>
                <a:gradFill>
                  <a:gsLst>
                    <a:gs pos="0">
                      <a:srgbClr val="180A24"/>
                    </a:gs>
                    <a:gs pos="100000">
                      <a:schemeClr val="tx1">
                        <a:lumMod val="65000"/>
                        <a:lumOff val="35000"/>
                      </a:schemeClr>
                    </a:gs>
                  </a:gsLst>
                  <a:lin ang="13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90" name="Oval 19"/>
                <p:cNvSpPr>
                  <a:spLocks noChangeArrowheads="1"/>
                </p:cNvSpPr>
                <p:nvPr/>
              </p:nvSpPr>
              <p:spPr bwMode="auto">
                <a:xfrm>
                  <a:off x="2190750" y="2641600"/>
                  <a:ext cx="73025" cy="73025"/>
                </a:xfrm>
                <a:prstGeom prst="ellipse">
                  <a:avLst/>
                </a:prstGeom>
                <a:gradFill>
                  <a:gsLst>
                    <a:gs pos="0">
                      <a:srgbClr val="180A24"/>
                    </a:gs>
                    <a:gs pos="100000">
                      <a:schemeClr val="tx1">
                        <a:lumMod val="65000"/>
                        <a:lumOff val="35000"/>
                      </a:schemeClr>
                    </a:gs>
                  </a:gsLst>
                  <a:lin ang="13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91" name="Oval 20"/>
                <p:cNvSpPr>
                  <a:spLocks noChangeArrowheads="1"/>
                </p:cNvSpPr>
                <p:nvPr/>
              </p:nvSpPr>
              <p:spPr bwMode="auto">
                <a:xfrm>
                  <a:off x="2235200" y="2613025"/>
                  <a:ext cx="73025" cy="76200"/>
                </a:xfrm>
                <a:prstGeom prst="ellipse">
                  <a:avLst/>
                </a:prstGeom>
                <a:gradFill>
                  <a:gsLst>
                    <a:gs pos="0">
                      <a:srgbClr val="180A24"/>
                    </a:gs>
                    <a:gs pos="100000">
                      <a:schemeClr val="tx1">
                        <a:lumMod val="65000"/>
                        <a:lumOff val="35000"/>
                      </a:schemeClr>
                    </a:gs>
                  </a:gsLst>
                  <a:lin ang="13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92" name="Oval 21"/>
                <p:cNvSpPr>
                  <a:spLocks noChangeArrowheads="1"/>
                </p:cNvSpPr>
                <p:nvPr/>
              </p:nvSpPr>
              <p:spPr bwMode="auto">
                <a:xfrm>
                  <a:off x="2273300" y="2622550"/>
                  <a:ext cx="73025" cy="76200"/>
                </a:xfrm>
                <a:prstGeom prst="ellipse">
                  <a:avLst/>
                </a:prstGeom>
                <a:gradFill>
                  <a:gsLst>
                    <a:gs pos="0">
                      <a:srgbClr val="180A24"/>
                    </a:gs>
                    <a:gs pos="100000">
                      <a:schemeClr val="tx1">
                        <a:lumMod val="65000"/>
                        <a:lumOff val="35000"/>
                      </a:schemeClr>
                    </a:gs>
                  </a:gsLst>
                  <a:lin ang="13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93" name="Oval 22"/>
                <p:cNvSpPr>
                  <a:spLocks noChangeArrowheads="1"/>
                </p:cNvSpPr>
                <p:nvPr/>
              </p:nvSpPr>
              <p:spPr bwMode="auto">
                <a:xfrm>
                  <a:off x="2238375" y="2638425"/>
                  <a:ext cx="73025" cy="76200"/>
                </a:xfrm>
                <a:prstGeom prst="ellipse">
                  <a:avLst/>
                </a:prstGeom>
                <a:gradFill>
                  <a:gsLst>
                    <a:gs pos="0">
                      <a:srgbClr val="180A24"/>
                    </a:gs>
                    <a:gs pos="100000">
                      <a:schemeClr val="tx1">
                        <a:lumMod val="65000"/>
                        <a:lumOff val="35000"/>
                      </a:schemeClr>
                    </a:gs>
                  </a:gsLst>
                  <a:lin ang="138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grpSp>
            <p:nvGrpSpPr>
              <p:cNvPr id="283" name="Group 282"/>
              <p:cNvGrpSpPr/>
              <p:nvPr/>
            </p:nvGrpSpPr>
            <p:grpSpPr>
              <a:xfrm>
                <a:off x="2098675" y="2676525"/>
                <a:ext cx="111125" cy="142875"/>
                <a:chOff x="2098675" y="2676525"/>
                <a:chExt cx="111125" cy="142875"/>
              </a:xfrm>
            </p:grpSpPr>
            <p:sp>
              <p:nvSpPr>
                <p:cNvPr id="284" name="Oval 23"/>
                <p:cNvSpPr>
                  <a:spLocks noChangeArrowheads="1"/>
                </p:cNvSpPr>
                <p:nvPr/>
              </p:nvSpPr>
              <p:spPr bwMode="auto">
                <a:xfrm>
                  <a:off x="2114550" y="2676525"/>
                  <a:ext cx="76200" cy="76200"/>
                </a:xfrm>
                <a:prstGeom prst="ellipse">
                  <a:avLst/>
                </a:prstGeom>
                <a:gradFill flip="none" rotWithShape="1">
                  <a:gsLst>
                    <a:gs pos="0">
                      <a:srgbClr val="612D3B"/>
                    </a:gs>
                    <a:gs pos="100000">
                      <a:srgbClr val="BD576F"/>
                    </a:gs>
                  </a:gsLst>
                  <a:lin ang="13800000" scaled="0"/>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85" name="Oval 24"/>
                <p:cNvSpPr>
                  <a:spLocks noChangeArrowheads="1"/>
                </p:cNvSpPr>
                <p:nvPr/>
              </p:nvSpPr>
              <p:spPr bwMode="auto">
                <a:xfrm>
                  <a:off x="2098675" y="2720975"/>
                  <a:ext cx="76200" cy="73025"/>
                </a:xfrm>
                <a:prstGeom prst="ellipse">
                  <a:avLst/>
                </a:prstGeom>
                <a:gradFill flip="none" rotWithShape="1">
                  <a:gsLst>
                    <a:gs pos="0">
                      <a:srgbClr val="612D3B"/>
                    </a:gs>
                    <a:gs pos="100000">
                      <a:srgbClr val="BD576F"/>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sp>
              <p:nvSpPr>
                <p:cNvPr id="286" name="Oval 25"/>
                <p:cNvSpPr>
                  <a:spLocks noChangeArrowheads="1"/>
                </p:cNvSpPr>
                <p:nvPr/>
              </p:nvSpPr>
              <p:spPr bwMode="auto">
                <a:xfrm>
                  <a:off x="2136775" y="2743200"/>
                  <a:ext cx="73025" cy="76200"/>
                </a:xfrm>
                <a:prstGeom prst="ellipse">
                  <a:avLst/>
                </a:prstGeom>
                <a:gradFill flip="none" rotWithShape="1">
                  <a:gsLst>
                    <a:gs pos="0">
                      <a:srgbClr val="612D3B"/>
                    </a:gs>
                    <a:gs pos="100000">
                      <a:srgbClr val="BD576F"/>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ＭＳ Ｐゴシック" charset="0"/>
                    <a:cs typeface="+mn-cs"/>
                  </a:endParaRPr>
                </a:p>
              </p:txBody>
            </p:sp>
          </p:grpSp>
        </p:grpSp>
      </p:grpSp>
      <p:sp>
        <p:nvSpPr>
          <p:cNvPr id="367"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304048" y="3500049"/>
            <a:ext cx="203200" cy="115348"/>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00" b="0" i="0" u="none" strike="noStrike" kern="1200" cap="none" spc="0" normalizeH="0" baseline="0" noProof="0">
                <a:ln>
                  <a:noFill/>
                </a:ln>
                <a:solidFill>
                  <a:srgbClr val="BD576F"/>
                </a:solidFill>
                <a:effectLst/>
                <a:uLnTx/>
                <a:uFillTx/>
                <a:latin typeface="Arial"/>
                <a:ea typeface="ＭＳ Ｐゴシック" charset="0"/>
                <a:cs typeface="+mn-cs"/>
              </a:rPr>
              <a:t>V477</a:t>
            </a:r>
          </a:p>
        </p:txBody>
      </p:sp>
      <p:sp>
        <p:nvSpPr>
          <p:cNvPr id="368"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5973" y="3449249"/>
            <a:ext cx="203200" cy="115348"/>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00" b="0" i="0" u="none" strike="noStrike" kern="1200" cap="none" spc="0" normalizeH="0" baseline="0" noProof="0">
                <a:ln>
                  <a:noFill/>
                </a:ln>
                <a:solidFill>
                  <a:srgbClr val="000000"/>
                </a:solidFill>
                <a:effectLst/>
                <a:uLnTx/>
                <a:uFillTx/>
                <a:latin typeface="Arial"/>
                <a:ea typeface="ＭＳ Ｐゴシック" charset="0"/>
                <a:cs typeface="+mn-cs"/>
              </a:rPr>
              <a:t>L471</a:t>
            </a:r>
          </a:p>
        </p:txBody>
      </p:sp>
      <p:sp>
        <p:nvSpPr>
          <p:cNvPr id="369"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310398" y="3134867"/>
            <a:ext cx="203200" cy="115348"/>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00" b="0" i="0" u="none" strike="noStrike" kern="1200" cap="none" spc="0" normalizeH="0" baseline="0" noProof="0">
                <a:ln>
                  <a:noFill/>
                </a:ln>
                <a:solidFill>
                  <a:srgbClr val="000000"/>
                </a:solidFill>
                <a:effectLst/>
                <a:uLnTx/>
                <a:uFillTx/>
                <a:latin typeface="Arial"/>
                <a:ea typeface="ＭＳ Ｐゴシック" charset="0"/>
                <a:cs typeface="+mn-cs"/>
              </a:rPr>
              <a:t>L536</a:t>
            </a:r>
          </a:p>
        </p:txBody>
      </p:sp>
      <p:sp>
        <p:nvSpPr>
          <p:cNvPr id="370"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3034053" y="3477767"/>
            <a:ext cx="203200" cy="115348"/>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00" b="0" i="0" u="none" strike="noStrike" kern="1200" cap="none" spc="0" normalizeH="0" baseline="0" noProof="0">
                <a:ln>
                  <a:noFill/>
                </a:ln>
                <a:solidFill>
                  <a:srgbClr val="000000"/>
                </a:solidFill>
                <a:effectLst/>
                <a:uLnTx/>
                <a:uFillTx/>
                <a:latin typeface="Arial"/>
                <a:ea typeface="ＭＳ Ｐゴシック" charset="0"/>
                <a:cs typeface="+mn-cs"/>
              </a:rPr>
              <a:t>C525</a:t>
            </a:r>
          </a:p>
        </p:txBody>
      </p:sp>
      <p:sp>
        <p:nvSpPr>
          <p:cNvPr id="371"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846973" y="3845389"/>
            <a:ext cx="203200" cy="115348"/>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00" b="0" i="0" u="none" strike="noStrike" kern="1200" cap="none" spc="0" normalizeH="0" baseline="0" noProof="0">
                <a:ln>
                  <a:noFill/>
                </a:ln>
                <a:solidFill>
                  <a:srgbClr val="BD576F"/>
                </a:solidFill>
                <a:effectLst/>
                <a:uLnTx/>
                <a:uFillTx/>
                <a:latin typeface="Arial"/>
                <a:ea typeface="ＭＳ Ｐゴシック" charset="0"/>
                <a:cs typeface="+mn-cs"/>
              </a:rPr>
              <a:t>Q496</a:t>
            </a:r>
          </a:p>
        </p:txBody>
      </p:sp>
      <p:sp>
        <p:nvSpPr>
          <p:cNvPr id="372"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636344" y="3339131"/>
            <a:ext cx="203200" cy="115348"/>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00" b="0" i="0" u="none" strike="noStrike" kern="1200" cap="none" spc="0" normalizeH="0" baseline="0" noProof="0">
                <a:ln>
                  <a:noFill/>
                </a:ln>
                <a:solidFill>
                  <a:srgbClr val="BD576F"/>
                </a:solidFill>
                <a:effectLst/>
                <a:uLnTx/>
                <a:uFillTx/>
                <a:latin typeface="Arial"/>
                <a:ea typeface="ＭＳ Ｐゴシック" charset="0"/>
                <a:cs typeface="+mn-cs"/>
              </a:rPr>
              <a:t>H506</a:t>
            </a:r>
          </a:p>
        </p:txBody>
      </p:sp>
      <p:sp>
        <p:nvSpPr>
          <p:cNvPr id="373"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3126373" y="3157092"/>
            <a:ext cx="203200" cy="115348"/>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00" b="0" i="0" u="none" strike="noStrike" kern="1200" cap="none" spc="0" normalizeH="0" baseline="0" noProof="0">
                <a:ln>
                  <a:noFill/>
                </a:ln>
                <a:solidFill>
                  <a:srgbClr val="BD576F"/>
                </a:solidFill>
                <a:effectLst/>
                <a:uLnTx/>
                <a:uFillTx/>
                <a:latin typeface="Arial"/>
                <a:ea typeface="ＭＳ Ｐゴシック" charset="0"/>
                <a:cs typeface="+mn-cs"/>
              </a:rPr>
              <a:t>Q496</a:t>
            </a:r>
          </a:p>
        </p:txBody>
      </p:sp>
      <p:sp>
        <p:nvSpPr>
          <p:cNvPr id="374" name="Rectangle 373">
            <a:extLst>
              <a:ext uri="{FF2B5EF4-FFF2-40B4-BE49-F238E27FC236}">
                <a16:creationId xmlns:a16="http://schemas.microsoft.com/office/drawing/2014/main" xmlns="" id="{C394FF70-1CCC-4879-8CE6-09052FC89616}"/>
              </a:ext>
            </a:extLst>
          </p:cNvPr>
          <p:cNvSpPr/>
          <p:nvPr/>
        </p:nvSpPr>
        <p:spPr>
          <a:xfrm>
            <a:off x="367927" y="2667231"/>
            <a:ext cx="8496300" cy="3360180"/>
          </a:xfrm>
          <a:prstGeom prst="rect">
            <a:avLst/>
          </a:prstGeom>
          <a:noFill/>
          <a:ln w="28575" cap="flat" cmpd="sng" algn="ctr">
            <a:solidFill>
              <a:schemeClr val="bg2"/>
            </a:solidFill>
            <a:prstDash val="solid"/>
          </a:ln>
          <a:effectLst/>
        </p:spPr>
        <p:txBody>
          <a:bodyPr tIns="18288" bIns="18288"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Imago" charset="0"/>
              <a:ea typeface="ＭＳ Ｐゴシック" charset="0"/>
              <a:cs typeface="+mn-cs"/>
            </a:endParaRPr>
          </a:p>
        </p:txBody>
      </p:sp>
      <p:sp>
        <p:nvSpPr>
          <p:cNvPr id="8" name="TextBox 7">
            <a:extLst>
              <a:ext uri="{FF2B5EF4-FFF2-40B4-BE49-F238E27FC236}">
                <a16:creationId xmlns:a16="http://schemas.microsoft.com/office/drawing/2014/main" xmlns="" id="{767C5EF2-B933-4DBB-AA7B-0847E31FB3EE}"/>
              </a:ext>
            </a:extLst>
          </p:cNvPr>
          <p:cNvSpPr txBox="1"/>
          <p:nvPr/>
        </p:nvSpPr>
        <p:spPr>
          <a:xfrm>
            <a:off x="635376" y="3820704"/>
            <a:ext cx="31290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800" b="0" i="0" u="none" strike="noStrike" kern="1200" cap="none" spc="0" normalizeH="0" baseline="0" noProof="0">
                <a:ln>
                  <a:noFill/>
                </a:ln>
                <a:solidFill>
                  <a:srgbClr val="BD0F63"/>
                </a:solidFill>
                <a:effectLst/>
                <a:uLnTx/>
                <a:uFillTx/>
                <a:latin typeface="Arial"/>
                <a:ea typeface="ＭＳ Ｐゴシック" charset="0"/>
                <a:cs typeface="+mn-cs"/>
              </a:rPr>
              <a:t>–</a:t>
            </a:r>
          </a:p>
        </p:txBody>
      </p:sp>
      <p:sp>
        <p:nvSpPr>
          <p:cNvPr id="375" name="TextBox 374">
            <a:extLst>
              <a:ext uri="{FF2B5EF4-FFF2-40B4-BE49-F238E27FC236}">
                <a16:creationId xmlns:a16="http://schemas.microsoft.com/office/drawing/2014/main" xmlns="" id="{BDF1C05B-ED67-49D5-97B7-C0AA3F722051}"/>
              </a:ext>
            </a:extLst>
          </p:cNvPr>
          <p:cNvSpPr txBox="1"/>
          <p:nvPr/>
        </p:nvSpPr>
        <p:spPr>
          <a:xfrm>
            <a:off x="4306247" y="3344482"/>
            <a:ext cx="31290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800" b="0" i="0" u="none" strike="noStrike" kern="1200" cap="none" spc="0" normalizeH="0" baseline="0" noProof="0">
                <a:ln>
                  <a:noFill/>
                </a:ln>
                <a:solidFill>
                  <a:srgbClr val="BD0F63"/>
                </a:solidFill>
                <a:effectLst/>
                <a:uLnTx/>
                <a:uFillTx/>
                <a:latin typeface="Arial"/>
                <a:ea typeface="ＭＳ Ｐゴシック" charset="0"/>
                <a:cs typeface="+mn-cs"/>
              </a:rPr>
              <a:t>–</a:t>
            </a:r>
          </a:p>
        </p:txBody>
      </p:sp>
    </p:spTree>
    <p:extLst>
      <p:ext uri="{BB962C8B-B14F-4D97-AF65-F5344CB8AC3E}">
        <p14:creationId xmlns:p14="http://schemas.microsoft.com/office/powerpoint/2010/main" xmlns="" val="112182477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Latn-BA" dirty="0"/>
              <a:t>AMH</a:t>
            </a:r>
          </a:p>
        </p:txBody>
      </p:sp>
      <p:sp>
        <p:nvSpPr>
          <p:cNvPr id="2" name="Content Placeholder 1"/>
          <p:cNvSpPr>
            <a:spLocks noGrp="1"/>
          </p:cNvSpPr>
          <p:nvPr>
            <p:ph idx="1"/>
          </p:nvPr>
        </p:nvSpPr>
        <p:spPr/>
        <p:txBody>
          <a:bodyPr>
            <a:normAutofit/>
          </a:bodyPr>
          <a:lstStyle/>
          <a:p>
            <a:r>
              <a:rPr lang="sr-Latn-BA" dirty="0"/>
              <a:t>Nivo AMH postaje mjerljiv 7 dana nakon rođenja, najveću koncentraciju ima u </a:t>
            </a:r>
            <a:r>
              <a:rPr lang="sr-Latn-BA" dirty="0" smtClean="0"/>
              <a:t>pubertetu, da </a:t>
            </a:r>
            <a:r>
              <a:rPr lang="sr-Latn-BA" dirty="0"/>
              <a:t>bi se tokom života neprestano snižavao.</a:t>
            </a:r>
            <a:r>
              <a:rPr lang="en-GB" baseline="30000" dirty="0"/>
              <a:t>1</a:t>
            </a:r>
            <a:r>
              <a:rPr lang="sr-Latn-BA" dirty="0"/>
              <a:t> </a:t>
            </a:r>
          </a:p>
          <a:p>
            <a:r>
              <a:rPr lang="sr-Latn-BA" dirty="0"/>
              <a:t>Promjene serumskog AMH u direktnoj su vezi sa starenjem ovarijuma i ovo je jedini stabilan hormon čija vrijednost opada uporedo sa godinama života.</a:t>
            </a:r>
          </a:p>
          <a:p>
            <a:r>
              <a:rPr lang="sr-Latn-BA" dirty="0"/>
              <a:t>U korelaciji sa AFC najbolji je pokazatelj ovarijalne rezerve.</a:t>
            </a:r>
          </a:p>
          <a:p>
            <a:pPr marL="0" indent="0">
              <a:buNone/>
            </a:pPr>
            <a:endParaRPr lang="sr-Latn-BA" dirty="0"/>
          </a:p>
        </p:txBody>
      </p:sp>
      <p:sp>
        <p:nvSpPr>
          <p:cNvPr id="4" name="TextBox 3"/>
          <p:cNvSpPr txBox="1"/>
          <p:nvPr/>
        </p:nvSpPr>
        <p:spPr>
          <a:xfrm flipH="1">
            <a:off x="107503" y="6453336"/>
            <a:ext cx="9036496" cy="261610"/>
          </a:xfrm>
          <a:prstGeom prst="rect">
            <a:avLst/>
          </a:prstGeom>
          <a:noFill/>
        </p:spPr>
        <p:txBody>
          <a:bodyPr wrap="square" rtlCol="0">
            <a:spAutoFit/>
          </a:bodyPr>
          <a:lstStyle/>
          <a:p>
            <a:r>
              <a:rPr lang="en-GB" sz="1100" dirty="0">
                <a:solidFill>
                  <a:schemeClr val="bg1"/>
                </a:solidFill>
                <a:latin typeface="Times New Roman" panose="02020603050405020304" pitchFamily="18" charset="0"/>
                <a:cs typeface="Times New Roman" panose="02020603050405020304" pitchFamily="18" charset="0"/>
              </a:rPr>
              <a:t>1</a:t>
            </a:r>
            <a:r>
              <a:rPr lang="sr-Latn-RS" sz="1100" dirty="0">
                <a:solidFill>
                  <a:schemeClr val="bg1"/>
                </a:solidFill>
                <a:latin typeface="Times New Roman" panose="02020603050405020304" pitchFamily="18" charset="0"/>
                <a:cs typeface="Times New Roman" panose="02020603050405020304" pitchFamily="18" charset="0"/>
              </a:rPr>
              <a:t>. Mitrović Jovanović, A.: Značaj AMH inhibina u procjeni fertilnosti, u Radunović, N.: Humana reprodukcija, Univerzitet u Beogradu, 2013, (227)</a:t>
            </a:r>
            <a:endParaRPr lang="en-GB" sz="11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7886700" cy="1325563"/>
          </a:xfrm>
        </p:spPr>
        <p:txBody>
          <a:bodyPr>
            <a:normAutofit/>
          </a:bodyPr>
          <a:lstStyle/>
          <a:p>
            <a:r>
              <a:rPr lang="en-GB" dirty="0"/>
              <a:t>AMH </a:t>
            </a:r>
            <a:r>
              <a:rPr lang="sr-Latn-BA" dirty="0"/>
              <a:t>- marker ovarijalne rezerve</a:t>
            </a:r>
            <a:endParaRPr lang="en-US" dirty="0"/>
          </a:p>
        </p:txBody>
      </p:sp>
      <p:sp>
        <p:nvSpPr>
          <p:cNvPr id="3" name="Content Placeholder 2"/>
          <p:cNvSpPr>
            <a:spLocks noGrp="1"/>
          </p:cNvSpPr>
          <p:nvPr>
            <p:ph idx="1"/>
          </p:nvPr>
        </p:nvSpPr>
        <p:spPr>
          <a:xfrm>
            <a:off x="388800" y="1171074"/>
            <a:ext cx="8575688" cy="4926514"/>
          </a:xfrm>
        </p:spPr>
        <p:txBody>
          <a:bodyPr>
            <a:normAutofit/>
          </a:bodyPr>
          <a:lstStyle/>
          <a:p>
            <a:pPr>
              <a:buFont typeface="Wingdings" panose="05000000000000000000" pitchFamily="2" charset="2"/>
              <a:buChar char="Ø"/>
            </a:pPr>
            <a:r>
              <a:rPr lang="sr-Latn-BA" dirty="0" err="1"/>
              <a:t>Normal</a:t>
            </a:r>
            <a:r>
              <a:rPr lang="en-GB" dirty="0"/>
              <a:t>ne </a:t>
            </a:r>
            <a:r>
              <a:rPr lang="en-GB" dirty="0" err="1"/>
              <a:t>vrijednosti</a:t>
            </a:r>
            <a:r>
              <a:rPr lang="en-GB" dirty="0"/>
              <a:t> </a:t>
            </a:r>
            <a:r>
              <a:rPr lang="sr-Latn-BA" dirty="0"/>
              <a:t>AMH </a:t>
            </a:r>
            <a:r>
              <a:rPr lang="en-GB" dirty="0" err="1"/>
              <a:t>opadaju</a:t>
            </a:r>
            <a:r>
              <a:rPr lang="en-GB" dirty="0"/>
              <a:t> s </a:t>
            </a:r>
            <a:r>
              <a:rPr lang="en-GB" dirty="0" err="1"/>
              <a:t>godinama</a:t>
            </a:r>
            <a:r>
              <a:rPr lang="en-GB" dirty="0"/>
              <a:t> </a:t>
            </a:r>
            <a:r>
              <a:rPr lang="en-GB" dirty="0" err="1"/>
              <a:t>života</a:t>
            </a:r>
            <a:r>
              <a:rPr lang="hr-BA" dirty="0"/>
              <a:t>:</a:t>
            </a:r>
          </a:p>
          <a:p>
            <a:pPr marL="0" indent="0">
              <a:buNone/>
            </a:pPr>
            <a:endParaRPr lang="en-US" dirty="0">
              <a:solidFill>
                <a:srgbClr val="0068B1"/>
              </a:solidFill>
            </a:endParaRPr>
          </a:p>
          <a:p>
            <a:pPr lvl="1"/>
            <a:r>
              <a:rPr lang="sr-Latn-BA" dirty="0"/>
              <a:t>20 do 24 god. </a:t>
            </a:r>
            <a:r>
              <a:rPr lang="sr-Latn-BA" dirty="0" smtClean="0"/>
              <a:t>AMH = </a:t>
            </a:r>
            <a:r>
              <a:rPr lang="sr-Latn-BA" dirty="0"/>
              <a:t>1,22 - 11,7 </a:t>
            </a:r>
            <a:r>
              <a:rPr lang="sr-Latn-BA" dirty="0" smtClean="0"/>
              <a:t>ng/ml</a:t>
            </a:r>
            <a:endParaRPr lang="en-US" dirty="0"/>
          </a:p>
          <a:p>
            <a:pPr lvl="1"/>
            <a:r>
              <a:rPr lang="sr-Latn-BA" dirty="0"/>
              <a:t>25 do 29 god. </a:t>
            </a:r>
            <a:r>
              <a:rPr lang="sr-Latn-BA" dirty="0" smtClean="0"/>
              <a:t>AMH = </a:t>
            </a:r>
            <a:r>
              <a:rPr lang="sr-Latn-BA" dirty="0"/>
              <a:t>0,89 - 9,85 </a:t>
            </a:r>
            <a:r>
              <a:rPr lang="sr-Latn-BA" dirty="0" smtClean="0"/>
              <a:t>ng/ml</a:t>
            </a:r>
            <a:endParaRPr lang="en-US" dirty="0"/>
          </a:p>
          <a:p>
            <a:pPr lvl="1"/>
            <a:r>
              <a:rPr lang="sr-Latn-BA" dirty="0"/>
              <a:t>30 do 34 god. </a:t>
            </a:r>
            <a:r>
              <a:rPr lang="sr-Latn-BA" dirty="0" smtClean="0"/>
              <a:t>AMH = </a:t>
            </a:r>
            <a:r>
              <a:rPr lang="sr-Latn-BA" dirty="0"/>
              <a:t>0,576 – 8,13 </a:t>
            </a:r>
            <a:r>
              <a:rPr lang="sr-Latn-BA" dirty="0" smtClean="0"/>
              <a:t>ng/ml </a:t>
            </a:r>
            <a:endParaRPr lang="en-US" dirty="0"/>
          </a:p>
          <a:p>
            <a:pPr lvl="1"/>
            <a:r>
              <a:rPr lang="sr-Latn-BA" dirty="0"/>
              <a:t>35 do 39 god. </a:t>
            </a:r>
            <a:r>
              <a:rPr lang="sr-Latn-BA" dirty="0" smtClean="0"/>
              <a:t>AMH = </a:t>
            </a:r>
            <a:r>
              <a:rPr lang="sr-Latn-BA" dirty="0"/>
              <a:t>0,147 – 7,49 </a:t>
            </a:r>
            <a:r>
              <a:rPr lang="sr-Latn-BA" dirty="0" smtClean="0"/>
              <a:t>ng/ml</a:t>
            </a:r>
            <a:endParaRPr lang="en-US" dirty="0"/>
          </a:p>
          <a:p>
            <a:pPr lvl="1"/>
            <a:r>
              <a:rPr lang="sr-Latn-BA" dirty="0"/>
              <a:t>40 do 44 god. </a:t>
            </a:r>
            <a:r>
              <a:rPr lang="sr-Latn-BA" dirty="0" smtClean="0"/>
              <a:t>AMH = </a:t>
            </a:r>
            <a:r>
              <a:rPr lang="sr-Latn-BA" dirty="0"/>
              <a:t>0,027 – 5,47 </a:t>
            </a:r>
            <a:r>
              <a:rPr lang="sr-Latn-BA" dirty="0" smtClean="0"/>
              <a:t>ng/ml</a:t>
            </a:r>
            <a:endParaRPr lang="en-US" dirty="0"/>
          </a:p>
          <a:p>
            <a:pPr lvl="1"/>
            <a:r>
              <a:rPr lang="sr-Latn-BA" dirty="0"/>
              <a:t>45 do 50 god. </a:t>
            </a:r>
            <a:r>
              <a:rPr lang="sr-Latn-BA" dirty="0" smtClean="0"/>
              <a:t>AMH = </a:t>
            </a:r>
            <a:r>
              <a:rPr lang="sr-Latn-BA" dirty="0"/>
              <a:t>0,01 – 2,71 </a:t>
            </a:r>
            <a:r>
              <a:rPr lang="sr-Latn-BA" dirty="0" smtClean="0"/>
              <a:t>ng/ml</a:t>
            </a:r>
            <a:endParaRPr lang="sr-Latn-BA" dirty="0"/>
          </a:p>
          <a:p>
            <a:pPr lvl="1"/>
            <a:endParaRPr lang="sr-Latn-BA" dirty="0"/>
          </a:p>
          <a:p>
            <a:pPr>
              <a:buFont typeface="Wingdings" panose="05000000000000000000" pitchFamily="2" charset="2"/>
              <a:buChar char="Ø"/>
            </a:pPr>
            <a:r>
              <a:rPr lang="sr-Latn-BA" dirty="0"/>
              <a:t>Kod sindroma policističnih </a:t>
            </a:r>
            <a:r>
              <a:rPr lang="sr-Latn-BA" dirty="0" smtClean="0"/>
              <a:t>ovarijuma </a:t>
            </a:r>
            <a:r>
              <a:rPr lang="sr-Latn-BA" dirty="0"/>
              <a:t>(PCOS) vrijednosti su puno veće i iznose: 1,86 – 18,9 </a:t>
            </a:r>
            <a:r>
              <a:rPr lang="sr-Latn-BA" dirty="0" smtClean="0"/>
              <a:t>ng/ml</a:t>
            </a:r>
            <a:endParaRPr lang="sr-Latn-BA" dirty="0"/>
          </a:p>
          <a:p>
            <a:pPr>
              <a:buFont typeface="Wingdings" panose="05000000000000000000" pitchFamily="2" charset="2"/>
              <a:buChar char="Ø"/>
            </a:pPr>
            <a:endParaRPr lang="sr-Latn-BA" dirty="0"/>
          </a:p>
          <a:p>
            <a:pPr>
              <a:buFont typeface="Wingdings" panose="05000000000000000000" pitchFamily="2" charset="2"/>
              <a:buChar char="Ø"/>
            </a:pPr>
            <a:r>
              <a:rPr lang="pl-PL" dirty="0"/>
              <a:t>Normalna vrijednost AMH za muškarce:  AMH = 1,43 – 11,6 </a:t>
            </a:r>
            <a:r>
              <a:rPr lang="pl-PL" dirty="0" smtClean="0"/>
              <a:t>ng/ml</a:t>
            </a:r>
            <a:endParaRPr lang="pl-PL" dirty="0"/>
          </a:p>
          <a:p>
            <a:pPr>
              <a:buFont typeface="Wingdings" panose="05000000000000000000" pitchFamily="2" charset="2"/>
              <a:buChar char="Ø"/>
            </a:pPr>
            <a:endParaRPr lang="sr-Latn-BA" dirty="0"/>
          </a:p>
          <a:p>
            <a:pPr>
              <a:buFont typeface="Wingdings" panose="05000000000000000000" pitchFamily="2" charset="2"/>
              <a:buChar char="Ø"/>
            </a:pPr>
            <a:endParaRPr lang="sr-Latn-BA" dirty="0"/>
          </a:p>
          <a:p>
            <a:pPr>
              <a:buFont typeface="Wingdings" panose="05000000000000000000" pitchFamily="2" charset="2"/>
              <a:buChar char="Ø"/>
            </a:pPr>
            <a:endParaRPr lang="sr-Latn-BA" dirty="0"/>
          </a:p>
          <a:p>
            <a:pPr lvl="0">
              <a:buNone/>
            </a:pPr>
            <a:endParaRPr lang="en-US" dirty="0"/>
          </a:p>
        </p:txBody>
      </p:sp>
      <p:sp>
        <p:nvSpPr>
          <p:cNvPr id="4" name="Text Placeholder 3"/>
          <p:cNvSpPr>
            <a:spLocks noGrp="1"/>
          </p:cNvSpPr>
          <p:nvPr>
            <p:ph type="body" sz="quarter" idx="10"/>
          </p:nvPr>
        </p:nvSpPr>
        <p:spPr/>
        <p:txBody>
          <a:bodyPr/>
          <a:lstStyle/>
          <a:p>
            <a:pPr marL="0" indent="0">
              <a:buNone/>
            </a:pPr>
            <a:r>
              <a:rPr lang="en-GB" altLang="en-US" dirty="0">
                <a:solidFill>
                  <a:schemeClr val="bg1"/>
                </a:solidFill>
              </a:rPr>
              <a:t>Roche. </a:t>
            </a:r>
            <a:r>
              <a:rPr lang="en-GB" altLang="en-US" i="1" dirty="0">
                <a:solidFill>
                  <a:schemeClr val="bg1"/>
                </a:solidFill>
              </a:rPr>
              <a:t>Anti-Müllerian Hormone. </a:t>
            </a:r>
            <a:r>
              <a:rPr lang="en-GB" altLang="en-US" i="1" dirty="0" err="1">
                <a:solidFill>
                  <a:schemeClr val="bg1"/>
                </a:solidFill>
              </a:rPr>
              <a:t>Elecsys</a:t>
            </a:r>
            <a:r>
              <a:rPr lang="en-GB" altLang="en-US" i="1" baseline="30000" dirty="0">
                <a:solidFill>
                  <a:schemeClr val="bg1"/>
                </a:solidFill>
              </a:rPr>
              <a:t>®</a:t>
            </a:r>
            <a:r>
              <a:rPr lang="en-GB" altLang="en-US" i="1" dirty="0">
                <a:solidFill>
                  <a:schemeClr val="bg1"/>
                </a:solidFill>
              </a:rPr>
              <a:t> AMH Plus package insert, </a:t>
            </a:r>
            <a:r>
              <a:rPr lang="en-GB" altLang="en-US" dirty="0">
                <a:solidFill>
                  <a:schemeClr val="bg1"/>
                </a:solidFill>
              </a:rPr>
              <a:t>2016;</a:t>
            </a:r>
          </a:p>
          <a:p>
            <a:pPr marL="0" indent="0">
              <a:buNone/>
            </a:pPr>
            <a:endParaRPr lang="en-US" dirty="0"/>
          </a:p>
        </p:txBody>
      </p:sp>
    </p:spTree>
    <p:extLst>
      <p:ext uri="{BB962C8B-B14F-4D97-AF65-F5344CB8AC3E}">
        <p14:creationId xmlns:p14="http://schemas.microsoft.com/office/powerpoint/2010/main" xmlns="" val="1535349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GB" sz="3600" dirty="0" err="1"/>
              <a:t>Dijagnostika</a:t>
            </a:r>
            <a:r>
              <a:rPr lang="en-GB" sz="3600" dirty="0"/>
              <a:t> </a:t>
            </a:r>
            <a:r>
              <a:rPr lang="en-GB" sz="3600" dirty="0" err="1"/>
              <a:t>infertiliteta</a:t>
            </a:r>
            <a:r>
              <a:rPr lang="en-GB" sz="3600" dirty="0"/>
              <a:t>, AMH</a:t>
            </a:r>
          </a:p>
        </p:txBody>
      </p:sp>
      <p:sp>
        <p:nvSpPr>
          <p:cNvPr id="3" name="Subtitle 2"/>
          <p:cNvSpPr>
            <a:spLocks noGrp="1"/>
          </p:cNvSpPr>
          <p:nvPr>
            <p:ph type="subTitle" idx="1"/>
          </p:nvPr>
        </p:nvSpPr>
        <p:spPr>
          <a:xfrm>
            <a:off x="685800" y="3582362"/>
            <a:ext cx="8710736" cy="1199704"/>
          </a:xfrm>
        </p:spPr>
        <p:txBody>
          <a:bodyPr>
            <a:normAutofit/>
          </a:bodyPr>
          <a:lstStyle/>
          <a:p>
            <a:pPr algn="l"/>
            <a:r>
              <a:rPr lang="en-GB" sz="1800" dirty="0"/>
              <a:t>		</a:t>
            </a:r>
            <a:r>
              <a:rPr lang="en-GB" sz="1800" dirty="0" smtClean="0"/>
              <a:t>Dr</a:t>
            </a:r>
            <a:r>
              <a:rPr lang="sr-Latn-RS" sz="1800" dirty="0" smtClean="0"/>
              <a:t> </a:t>
            </a:r>
            <a:r>
              <a:rPr lang="en-GB" sz="1800" dirty="0" err="1" smtClean="0"/>
              <a:t>Ljiljana</a:t>
            </a:r>
            <a:r>
              <a:rPr lang="en-GB" sz="1800" dirty="0" smtClean="0"/>
              <a:t> </a:t>
            </a:r>
            <a:r>
              <a:rPr lang="en-GB" sz="1800" dirty="0" err="1"/>
              <a:t>Stanišić-Peulić</a:t>
            </a:r>
            <a:r>
              <a:rPr lang="en-GB" sz="1800" dirty="0"/>
              <a:t>, </a:t>
            </a:r>
            <a:r>
              <a:rPr lang="sr-Latn-RS" sz="1800" dirty="0" err="1"/>
              <a:t>spec</a:t>
            </a:r>
            <a:r>
              <a:rPr lang="sr-Latn-RS" sz="1800" dirty="0"/>
              <a:t>. g</a:t>
            </a:r>
            <a:r>
              <a:rPr lang="en-GB" dirty="0" err="1"/>
              <a:t>inekolog</a:t>
            </a:r>
            <a:r>
              <a:rPr lang="sr-Latn-RS" dirty="0" err="1"/>
              <a:t>ije</a:t>
            </a:r>
            <a:r>
              <a:rPr lang="sr-Latn-RS" dirty="0"/>
              <a:t> i akušerstva</a:t>
            </a:r>
            <a:r>
              <a:rPr lang="en-GB" dirty="0"/>
              <a:t>, </a:t>
            </a:r>
            <a:r>
              <a:rPr lang="en-GB" dirty="0" err="1"/>
              <a:t>subspec</a:t>
            </a:r>
            <a:r>
              <a:rPr lang="sr-Latn-RS" dirty="0"/>
              <a:t>.</a:t>
            </a:r>
            <a:r>
              <a:rPr lang="en-GB" dirty="0"/>
              <a:t> </a:t>
            </a:r>
            <a:r>
              <a:rPr lang="sr-Latn-RS" dirty="0"/>
              <a:t>			</a:t>
            </a:r>
            <a:r>
              <a:rPr lang="en-GB" dirty="0" err="1"/>
              <a:t>fertiliteta</a:t>
            </a:r>
            <a:r>
              <a:rPr lang="en-GB" dirty="0"/>
              <a:t> </a:t>
            </a:r>
            <a:r>
              <a:rPr lang="en-GB" dirty="0" err="1"/>
              <a:t>i</a:t>
            </a:r>
            <a:r>
              <a:rPr lang="en-GB" dirty="0"/>
              <a:t> </a:t>
            </a:r>
            <a:r>
              <a:rPr lang="en-GB" dirty="0" err="1"/>
              <a:t>steriliteta</a:t>
            </a:r>
            <a:r>
              <a:rPr lang="en-GB" sz="1800" dirty="0"/>
              <a:t>   </a:t>
            </a:r>
          </a:p>
          <a:p>
            <a:pPr algn="l"/>
            <a:r>
              <a:rPr lang="en-GB" sz="1800" dirty="0"/>
              <a:t>		</a:t>
            </a:r>
            <a:r>
              <a:rPr lang="en-GB" sz="1800" dirty="0" smtClean="0"/>
              <a:t>Dr </a:t>
            </a:r>
            <a:r>
              <a:rPr lang="en-GB" sz="1800" dirty="0"/>
              <a:t>Aleksandra Đorđević, s</a:t>
            </a:r>
            <a:r>
              <a:rPr lang="sr-Latn-RS" sz="1800" dirty="0" err="1"/>
              <a:t>pe</a:t>
            </a:r>
            <a:r>
              <a:rPr lang="en-GB" sz="1800" dirty="0"/>
              <a:t>c</a:t>
            </a:r>
            <a:r>
              <a:rPr lang="sr-Latn-RS" sz="1800" dirty="0"/>
              <a:t>.</a:t>
            </a:r>
            <a:r>
              <a:rPr lang="en-GB" sz="1800" dirty="0"/>
              <a:t> </a:t>
            </a:r>
            <a:r>
              <a:rPr lang="en-GB" sz="1800" dirty="0" err="1"/>
              <a:t>medicinske</a:t>
            </a:r>
            <a:r>
              <a:rPr lang="en-GB" sz="1800" dirty="0"/>
              <a:t> </a:t>
            </a:r>
            <a:r>
              <a:rPr lang="en-GB" sz="1800" dirty="0" err="1"/>
              <a:t>biohemije</a:t>
            </a:r>
            <a:endParaRPr lang="en-GB" sz="1800" dirty="0"/>
          </a:p>
        </p:txBody>
      </p:sp>
    </p:spTree>
    <p:extLst>
      <p:ext uri="{BB962C8B-B14F-4D97-AF65-F5344CB8AC3E}">
        <p14:creationId xmlns:p14="http://schemas.microsoft.com/office/powerpoint/2010/main" xmlns="" val="161422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CF0F7-F46C-4584-903D-FAAD44EE765F}"/>
              </a:ext>
            </a:extLst>
          </p:cNvPr>
          <p:cNvSpPr>
            <a:spLocks noGrp="1"/>
          </p:cNvSpPr>
          <p:nvPr>
            <p:ph type="title"/>
          </p:nvPr>
        </p:nvSpPr>
        <p:spPr>
          <a:xfrm>
            <a:off x="457200" y="274638"/>
            <a:ext cx="8579296" cy="464693"/>
          </a:xfrm>
        </p:spPr>
        <p:txBody>
          <a:bodyPr>
            <a:noAutofit/>
          </a:bodyPr>
          <a:lstStyle/>
          <a:p>
            <a:r>
              <a:rPr lang="en-GB" sz="3200" dirty="0">
                <a:solidFill>
                  <a:srgbClr val="000099"/>
                </a:solidFill>
              </a:rPr>
              <a:t>AMH </a:t>
            </a:r>
            <a:r>
              <a:rPr lang="sr-Latn-RS" sz="3200" dirty="0">
                <a:solidFill>
                  <a:srgbClr val="000099"/>
                </a:solidFill>
              </a:rPr>
              <a:t>kao</a:t>
            </a:r>
            <a:r>
              <a:rPr lang="en-GB" sz="3200" dirty="0">
                <a:solidFill>
                  <a:srgbClr val="000099"/>
                </a:solidFill>
              </a:rPr>
              <a:t> marker </a:t>
            </a:r>
            <a:r>
              <a:rPr lang="en-GB" sz="3200" dirty="0" err="1">
                <a:solidFill>
                  <a:srgbClr val="000099"/>
                </a:solidFill>
              </a:rPr>
              <a:t>ovari</a:t>
            </a:r>
            <a:r>
              <a:rPr lang="sr-Latn-RS" sz="3200" dirty="0">
                <a:solidFill>
                  <a:srgbClr val="000099"/>
                </a:solidFill>
              </a:rPr>
              <a:t>jalne</a:t>
            </a:r>
            <a:r>
              <a:rPr lang="en-GB" sz="3200" dirty="0">
                <a:solidFill>
                  <a:srgbClr val="000099"/>
                </a:solidFill>
              </a:rPr>
              <a:t> re</a:t>
            </a:r>
            <a:r>
              <a:rPr lang="sr-Latn-RS" sz="3200" dirty="0">
                <a:solidFill>
                  <a:srgbClr val="000099"/>
                </a:solidFill>
              </a:rPr>
              <a:t>z</a:t>
            </a:r>
            <a:r>
              <a:rPr lang="en-GB" sz="3200" dirty="0" err="1">
                <a:solidFill>
                  <a:srgbClr val="000099"/>
                </a:solidFill>
              </a:rPr>
              <a:t>erve</a:t>
            </a:r>
            <a:endParaRPr lang="en-GB" sz="3200" dirty="0">
              <a:solidFill>
                <a:srgbClr val="000099"/>
              </a:solidFill>
            </a:endParaRPr>
          </a:p>
        </p:txBody>
      </p:sp>
      <p:sp>
        <p:nvSpPr>
          <p:cNvPr id="5" name="Text Placeholder 4">
            <a:extLst>
              <a:ext uri="{FF2B5EF4-FFF2-40B4-BE49-F238E27FC236}">
                <a16:creationId xmlns:a16="http://schemas.microsoft.com/office/drawing/2014/main" xmlns="" id="{A09B7666-9837-4A19-BA1C-0E5A709F9BCB}"/>
              </a:ext>
            </a:extLst>
          </p:cNvPr>
          <p:cNvSpPr>
            <a:spLocks noGrp="1"/>
          </p:cNvSpPr>
          <p:nvPr>
            <p:ph idx="1"/>
          </p:nvPr>
        </p:nvSpPr>
        <p:spPr>
          <a:xfrm>
            <a:off x="323850" y="1320937"/>
            <a:ext cx="8496300" cy="1459991"/>
          </a:xfrm>
        </p:spPr>
        <p:txBody>
          <a:bodyPr>
            <a:normAutofit fontScale="85000" lnSpcReduction="20000"/>
          </a:bodyPr>
          <a:lstStyle/>
          <a:p>
            <a:pPr lvl="0"/>
            <a:r>
              <a:rPr lang="en-GB" sz="2000" dirty="0" err="1">
                <a:solidFill>
                  <a:schemeClr val="tx1"/>
                </a:solidFill>
              </a:rPr>
              <a:t>Serumski</a:t>
            </a:r>
            <a:r>
              <a:rPr lang="en-GB" sz="2000" dirty="0">
                <a:solidFill>
                  <a:schemeClr val="tx1"/>
                </a:solidFill>
              </a:rPr>
              <a:t> </a:t>
            </a:r>
            <a:r>
              <a:rPr lang="en-GB" sz="2000" dirty="0" err="1">
                <a:solidFill>
                  <a:schemeClr val="tx1"/>
                </a:solidFill>
              </a:rPr>
              <a:t>nivoi</a:t>
            </a:r>
            <a:r>
              <a:rPr lang="en-GB" sz="2000" dirty="0">
                <a:solidFill>
                  <a:schemeClr val="tx1"/>
                </a:solidFill>
              </a:rPr>
              <a:t> AMH </a:t>
            </a:r>
            <a:r>
              <a:rPr lang="en-GB" sz="2000" dirty="0" err="1">
                <a:solidFill>
                  <a:schemeClr val="tx1"/>
                </a:solidFill>
              </a:rPr>
              <a:t>koreliraju</a:t>
            </a:r>
            <a:r>
              <a:rPr lang="en-GB" sz="2000" dirty="0">
                <a:solidFill>
                  <a:schemeClr val="tx1"/>
                </a:solidFill>
              </a:rPr>
              <a:t> </a:t>
            </a:r>
            <a:r>
              <a:rPr lang="en-GB" sz="2000" dirty="0" err="1">
                <a:solidFill>
                  <a:schemeClr val="tx1"/>
                </a:solidFill>
              </a:rPr>
              <a:t>sa</a:t>
            </a:r>
            <a:r>
              <a:rPr lang="en-GB" sz="2000" dirty="0">
                <a:solidFill>
                  <a:schemeClr val="tx1"/>
                </a:solidFill>
              </a:rPr>
              <a:t> </a:t>
            </a:r>
            <a:r>
              <a:rPr lang="en-GB" sz="2000" dirty="0" err="1">
                <a:solidFill>
                  <a:schemeClr val="tx1"/>
                </a:solidFill>
              </a:rPr>
              <a:t>brojem</a:t>
            </a:r>
            <a:r>
              <a:rPr lang="en-GB" sz="2000" dirty="0">
                <a:solidFill>
                  <a:schemeClr val="tx1"/>
                </a:solidFill>
              </a:rPr>
              <a:t> </a:t>
            </a:r>
            <a:r>
              <a:rPr lang="en-GB" sz="2000" dirty="0" err="1">
                <a:solidFill>
                  <a:schemeClr val="tx1"/>
                </a:solidFill>
              </a:rPr>
              <a:t>primordijalnih</a:t>
            </a:r>
            <a:r>
              <a:rPr lang="en-GB" sz="2000" dirty="0">
                <a:solidFill>
                  <a:schemeClr val="tx1"/>
                </a:solidFill>
              </a:rPr>
              <a:t> </a:t>
            </a:r>
            <a:r>
              <a:rPr lang="en-GB" sz="2000" dirty="0" err="1">
                <a:solidFill>
                  <a:schemeClr val="tx1"/>
                </a:solidFill>
              </a:rPr>
              <a:t>folikula</a:t>
            </a:r>
            <a:r>
              <a:rPr lang="en-GB" sz="2000" dirty="0">
                <a:solidFill>
                  <a:schemeClr val="tx1"/>
                </a:solidFill>
              </a:rPr>
              <a:t> u </a:t>
            </a:r>
            <a:r>
              <a:rPr lang="en-GB" sz="2000" dirty="0" err="1">
                <a:solidFill>
                  <a:schemeClr val="tx1"/>
                </a:solidFill>
              </a:rPr>
              <a:t>ovarijumima</a:t>
            </a:r>
            <a:r>
              <a:rPr lang="hr-BA" sz="2000" dirty="0">
                <a:solidFill>
                  <a:schemeClr val="tx1"/>
                </a:solidFill>
              </a:rPr>
              <a:t> </a:t>
            </a:r>
            <a:r>
              <a:rPr lang="en-GB" sz="2000" dirty="0" err="1">
                <a:solidFill>
                  <a:schemeClr val="tx1"/>
                </a:solidFill>
              </a:rPr>
              <a:t>tako</a:t>
            </a:r>
            <a:r>
              <a:rPr lang="en-GB" sz="2000" dirty="0">
                <a:solidFill>
                  <a:schemeClr val="tx1"/>
                </a:solidFill>
              </a:rPr>
              <a:t> da </a:t>
            </a:r>
            <a:r>
              <a:rPr lang="en-GB" sz="2000" dirty="0" err="1">
                <a:solidFill>
                  <a:schemeClr val="tx1"/>
                </a:solidFill>
              </a:rPr>
              <a:t>mogu</a:t>
            </a:r>
            <a:r>
              <a:rPr lang="en-GB" sz="2000" dirty="0">
                <a:solidFill>
                  <a:schemeClr val="tx1"/>
                </a:solidFill>
              </a:rPr>
              <a:t> </a:t>
            </a:r>
            <a:r>
              <a:rPr lang="en-GB" sz="2000" dirty="0" err="1">
                <a:solidFill>
                  <a:schemeClr val="tx1"/>
                </a:solidFill>
              </a:rPr>
              <a:t>služiti</a:t>
            </a:r>
            <a:r>
              <a:rPr lang="en-GB" sz="2000" dirty="0">
                <a:solidFill>
                  <a:schemeClr val="tx1"/>
                </a:solidFill>
              </a:rPr>
              <a:t> </a:t>
            </a:r>
            <a:r>
              <a:rPr lang="en-GB" sz="2000" dirty="0" err="1">
                <a:solidFill>
                  <a:schemeClr val="tx1"/>
                </a:solidFill>
              </a:rPr>
              <a:t>kao</a:t>
            </a:r>
            <a:r>
              <a:rPr lang="en-GB" sz="2000" dirty="0">
                <a:solidFill>
                  <a:schemeClr val="tx1"/>
                </a:solidFill>
              </a:rPr>
              <a:t> </a:t>
            </a:r>
            <a:r>
              <a:rPr lang="en-GB" sz="2000" dirty="0" err="1">
                <a:solidFill>
                  <a:schemeClr val="tx1"/>
                </a:solidFill>
              </a:rPr>
              <a:t>direktni</a:t>
            </a:r>
            <a:r>
              <a:rPr lang="en-GB" sz="2000" dirty="0">
                <a:solidFill>
                  <a:schemeClr val="tx1"/>
                </a:solidFill>
              </a:rPr>
              <a:t> </a:t>
            </a:r>
            <a:r>
              <a:rPr lang="en-GB" sz="2000" dirty="0" err="1">
                <a:solidFill>
                  <a:schemeClr val="tx1"/>
                </a:solidFill>
              </a:rPr>
              <a:t>serumski</a:t>
            </a:r>
            <a:r>
              <a:rPr lang="en-GB" sz="2000" dirty="0">
                <a:solidFill>
                  <a:schemeClr val="tx1"/>
                </a:solidFill>
              </a:rPr>
              <a:t> marker </a:t>
            </a:r>
            <a:r>
              <a:rPr lang="en-GB" sz="2000" dirty="0" err="1">
                <a:solidFill>
                  <a:schemeClr val="tx1"/>
                </a:solidFill>
              </a:rPr>
              <a:t>funkcionalne</a:t>
            </a:r>
            <a:r>
              <a:rPr lang="en-GB" sz="2000" dirty="0">
                <a:solidFill>
                  <a:schemeClr val="tx1"/>
                </a:solidFill>
              </a:rPr>
              <a:t> </a:t>
            </a:r>
            <a:r>
              <a:rPr lang="en-GB" sz="2000" dirty="0" err="1">
                <a:solidFill>
                  <a:schemeClr val="tx1"/>
                </a:solidFill>
              </a:rPr>
              <a:t>ovarijalne</a:t>
            </a:r>
            <a:r>
              <a:rPr lang="en-GB" sz="2000" dirty="0">
                <a:solidFill>
                  <a:schemeClr val="tx1"/>
                </a:solidFill>
              </a:rPr>
              <a:t> rezerve</a:t>
            </a:r>
            <a:r>
              <a:rPr lang="en-GB" sz="2000" baseline="30000" dirty="0">
                <a:solidFill>
                  <a:schemeClr val="tx1"/>
                </a:solidFill>
              </a:rPr>
              <a:t>1,2</a:t>
            </a:r>
            <a:endParaRPr lang="en-US" sz="2000" baseline="30000" dirty="0">
              <a:solidFill>
                <a:schemeClr val="tx1"/>
              </a:solidFill>
            </a:endParaRPr>
          </a:p>
          <a:p>
            <a:pPr lvl="0"/>
            <a:r>
              <a:rPr lang="en-GB" sz="2000" dirty="0" err="1">
                <a:solidFill>
                  <a:schemeClr val="tx1"/>
                </a:solidFill>
              </a:rPr>
              <a:t>Reproduktivno</a:t>
            </a:r>
            <a:r>
              <a:rPr lang="en-GB" sz="2000" dirty="0">
                <a:solidFill>
                  <a:schemeClr val="tx1"/>
                </a:solidFill>
              </a:rPr>
              <a:t> </a:t>
            </a:r>
            <a:r>
              <a:rPr lang="en-GB" sz="2000" dirty="0" err="1">
                <a:solidFill>
                  <a:schemeClr val="tx1"/>
                </a:solidFill>
              </a:rPr>
              <a:t>st</a:t>
            </a:r>
            <a:r>
              <a:rPr lang="hr-BA" sz="2000" dirty="0">
                <a:solidFill>
                  <a:schemeClr val="tx1"/>
                </a:solidFill>
              </a:rPr>
              <a:t>a</a:t>
            </a:r>
            <a:r>
              <a:rPr lang="en-GB" sz="2000" dirty="0" err="1">
                <a:solidFill>
                  <a:schemeClr val="tx1"/>
                </a:solidFill>
              </a:rPr>
              <a:t>renje</a:t>
            </a:r>
            <a:r>
              <a:rPr lang="en-GB" sz="2000" dirty="0">
                <a:solidFill>
                  <a:schemeClr val="tx1"/>
                </a:solidFill>
              </a:rPr>
              <a:t> je </a:t>
            </a:r>
            <a:r>
              <a:rPr lang="en-GB" sz="2000" dirty="0" err="1">
                <a:solidFill>
                  <a:schemeClr val="tx1"/>
                </a:solidFill>
              </a:rPr>
              <a:t>kontinuiran</a:t>
            </a:r>
            <a:r>
              <a:rPr lang="en-GB" sz="2000" dirty="0">
                <a:solidFill>
                  <a:schemeClr val="tx1"/>
                </a:solidFill>
              </a:rPr>
              <a:t> </a:t>
            </a:r>
            <a:r>
              <a:rPr lang="en-GB" sz="2000" dirty="0" err="1">
                <a:solidFill>
                  <a:schemeClr val="tx1"/>
                </a:solidFill>
              </a:rPr>
              <a:t>proces</a:t>
            </a:r>
            <a:r>
              <a:rPr lang="hr-BA" sz="2000" dirty="0">
                <a:solidFill>
                  <a:schemeClr val="tx1"/>
                </a:solidFill>
              </a:rPr>
              <a:t> </a:t>
            </a:r>
            <a:r>
              <a:rPr lang="en-GB" sz="2000" dirty="0">
                <a:solidFill>
                  <a:schemeClr val="tx1"/>
                </a:solidFill>
              </a:rPr>
              <a:t>od </a:t>
            </a:r>
            <a:r>
              <a:rPr lang="en-GB" sz="2000" dirty="0" err="1">
                <a:solidFill>
                  <a:schemeClr val="tx1"/>
                </a:solidFill>
              </a:rPr>
              <a:t>rođenja</a:t>
            </a:r>
            <a:r>
              <a:rPr lang="en-GB" sz="2000" dirty="0">
                <a:solidFill>
                  <a:schemeClr val="tx1"/>
                </a:solidFill>
              </a:rPr>
              <a:t> do </a:t>
            </a:r>
            <a:r>
              <a:rPr lang="en-GB" sz="2000" dirty="0" err="1">
                <a:solidFill>
                  <a:schemeClr val="tx1"/>
                </a:solidFill>
              </a:rPr>
              <a:t>menopau</a:t>
            </a:r>
            <a:r>
              <a:rPr lang="hr-BA" sz="2000" dirty="0">
                <a:solidFill>
                  <a:schemeClr val="tx1"/>
                </a:solidFill>
              </a:rPr>
              <a:t>z</a:t>
            </a:r>
            <a:r>
              <a:rPr lang="en-GB" sz="2000" dirty="0">
                <a:solidFill>
                  <a:schemeClr val="tx1"/>
                </a:solidFill>
              </a:rPr>
              <a:t>e</a:t>
            </a:r>
            <a:r>
              <a:rPr lang="hr-BA" sz="2000" dirty="0">
                <a:solidFill>
                  <a:schemeClr val="tx1"/>
                </a:solidFill>
              </a:rPr>
              <a:t> </a:t>
            </a:r>
            <a:r>
              <a:rPr lang="en-GB" sz="2000" dirty="0" err="1">
                <a:solidFill>
                  <a:schemeClr val="tx1"/>
                </a:solidFill>
              </a:rPr>
              <a:t>vođen</a:t>
            </a:r>
            <a:r>
              <a:rPr lang="en-GB" sz="2000" dirty="0">
                <a:solidFill>
                  <a:schemeClr val="tx1"/>
                </a:solidFill>
              </a:rPr>
              <a:t> </a:t>
            </a:r>
            <a:r>
              <a:rPr lang="en-GB" sz="2000" dirty="0" err="1">
                <a:solidFill>
                  <a:schemeClr val="tx1"/>
                </a:solidFill>
              </a:rPr>
              <a:t>deplecijom</a:t>
            </a:r>
            <a:r>
              <a:rPr lang="en-GB" sz="2000" dirty="0">
                <a:solidFill>
                  <a:schemeClr val="tx1"/>
                </a:solidFill>
              </a:rPr>
              <a:t> </a:t>
            </a:r>
            <a:r>
              <a:rPr lang="en-GB" sz="2000" dirty="0" smtClean="0">
                <a:solidFill>
                  <a:schemeClr val="tx1"/>
                </a:solidFill>
              </a:rPr>
              <a:t>pr</a:t>
            </a:r>
            <a:r>
              <a:rPr lang="sr-Latn-RS" sz="2000" dirty="0" smtClean="0">
                <a:solidFill>
                  <a:schemeClr val="tx1"/>
                </a:solidFill>
              </a:rPr>
              <a:t>i</a:t>
            </a:r>
            <a:r>
              <a:rPr lang="en-GB" sz="2000" dirty="0" err="1" smtClean="0">
                <a:solidFill>
                  <a:schemeClr val="tx1"/>
                </a:solidFill>
              </a:rPr>
              <a:t>mordijalnog</a:t>
            </a:r>
            <a:r>
              <a:rPr lang="en-GB" sz="2000" dirty="0" smtClean="0">
                <a:solidFill>
                  <a:schemeClr val="tx1"/>
                </a:solidFill>
              </a:rPr>
              <a:t> </a:t>
            </a:r>
            <a:r>
              <a:rPr lang="en-GB" sz="2000" dirty="0" err="1">
                <a:solidFill>
                  <a:schemeClr val="tx1"/>
                </a:solidFill>
              </a:rPr>
              <a:t>folikularnog</a:t>
            </a:r>
            <a:r>
              <a:rPr lang="en-GB" sz="2000" dirty="0">
                <a:solidFill>
                  <a:schemeClr val="tx1"/>
                </a:solidFill>
              </a:rPr>
              <a:t> rezervoara</a:t>
            </a:r>
            <a:r>
              <a:rPr lang="en-GB" sz="2000" baseline="30000" dirty="0">
                <a:solidFill>
                  <a:schemeClr val="tx1"/>
                </a:solidFill>
              </a:rPr>
              <a:t>3</a:t>
            </a:r>
            <a:endParaRPr lang="en-US" sz="2000" baseline="30000" dirty="0">
              <a:solidFill>
                <a:schemeClr val="tx1"/>
              </a:solidFill>
            </a:endParaRPr>
          </a:p>
          <a:p>
            <a:pPr lvl="0"/>
            <a:r>
              <a:rPr lang="en-GB" sz="2000" dirty="0" err="1">
                <a:solidFill>
                  <a:schemeClr val="tx1"/>
                </a:solidFill>
              </a:rPr>
              <a:t>Nivoi</a:t>
            </a:r>
            <a:r>
              <a:rPr lang="en-GB" sz="2000" dirty="0">
                <a:solidFill>
                  <a:schemeClr val="tx1"/>
                </a:solidFill>
              </a:rPr>
              <a:t> AMH </a:t>
            </a:r>
            <a:r>
              <a:rPr lang="en-GB" sz="2000" dirty="0" err="1">
                <a:solidFill>
                  <a:schemeClr val="tx1"/>
                </a:solidFill>
              </a:rPr>
              <a:t>variraju</a:t>
            </a:r>
            <a:r>
              <a:rPr lang="en-GB" sz="2000" dirty="0">
                <a:solidFill>
                  <a:schemeClr val="tx1"/>
                </a:solidFill>
              </a:rPr>
              <a:t> </a:t>
            </a:r>
            <a:r>
              <a:rPr lang="en-GB" sz="2000" dirty="0" err="1">
                <a:solidFill>
                  <a:schemeClr val="tx1"/>
                </a:solidFill>
              </a:rPr>
              <a:t>sa</a:t>
            </a:r>
            <a:r>
              <a:rPr lang="en-GB" sz="2000" dirty="0">
                <a:solidFill>
                  <a:schemeClr val="tx1"/>
                </a:solidFill>
              </a:rPr>
              <a:t> </a:t>
            </a:r>
            <a:r>
              <a:rPr lang="en-GB" sz="2000" dirty="0" err="1">
                <a:solidFill>
                  <a:schemeClr val="tx1"/>
                </a:solidFill>
              </a:rPr>
              <a:t>reproduktivnom</a:t>
            </a:r>
            <a:r>
              <a:rPr lang="en-GB" sz="2000" dirty="0">
                <a:solidFill>
                  <a:schemeClr val="tx1"/>
                </a:solidFill>
              </a:rPr>
              <a:t> dobi</a:t>
            </a:r>
            <a:r>
              <a:rPr lang="en-GB" sz="2000" baseline="30000" dirty="0">
                <a:solidFill>
                  <a:schemeClr val="tx1"/>
                </a:solidFill>
              </a:rPr>
              <a:t>4</a:t>
            </a:r>
            <a:r>
              <a:rPr lang="hr-BA" sz="2000" baseline="30000" dirty="0">
                <a:solidFill>
                  <a:schemeClr val="tx1"/>
                </a:solidFill>
              </a:rPr>
              <a:t> </a:t>
            </a:r>
            <a:r>
              <a:rPr lang="en-GB" sz="2000" dirty="0" err="1">
                <a:solidFill>
                  <a:schemeClr val="tx1"/>
                </a:solidFill>
              </a:rPr>
              <a:t>sa</a:t>
            </a:r>
            <a:r>
              <a:rPr lang="en-GB" sz="2000" dirty="0">
                <a:solidFill>
                  <a:schemeClr val="tx1"/>
                </a:solidFill>
              </a:rPr>
              <a:t> </a:t>
            </a:r>
            <a:r>
              <a:rPr lang="en-GB" sz="2000" dirty="0" err="1">
                <a:solidFill>
                  <a:schemeClr val="tx1"/>
                </a:solidFill>
              </a:rPr>
              <a:t>maksimumom</a:t>
            </a:r>
            <a:r>
              <a:rPr lang="en-GB" sz="2000" dirty="0">
                <a:solidFill>
                  <a:schemeClr val="tx1"/>
                </a:solidFill>
              </a:rPr>
              <a:t> u </a:t>
            </a:r>
            <a:r>
              <a:rPr lang="en-GB" sz="2000" dirty="0" err="1">
                <a:solidFill>
                  <a:schemeClr val="tx1"/>
                </a:solidFill>
              </a:rPr>
              <a:t>ranim</a:t>
            </a:r>
            <a:r>
              <a:rPr lang="en-GB" sz="2000" dirty="0">
                <a:solidFill>
                  <a:schemeClr val="tx1"/>
                </a:solidFill>
              </a:rPr>
              <a:t> </a:t>
            </a:r>
            <a:r>
              <a:rPr lang="en-GB" sz="2000" dirty="0" err="1">
                <a:solidFill>
                  <a:schemeClr val="tx1"/>
                </a:solidFill>
              </a:rPr>
              <a:t>dvadesetim</a:t>
            </a:r>
            <a:r>
              <a:rPr lang="en-GB" sz="2000" dirty="0">
                <a:solidFill>
                  <a:schemeClr val="tx1"/>
                </a:solidFill>
              </a:rPr>
              <a:t> </a:t>
            </a:r>
            <a:r>
              <a:rPr lang="en-GB" sz="2000" dirty="0" err="1">
                <a:solidFill>
                  <a:schemeClr val="tx1"/>
                </a:solidFill>
              </a:rPr>
              <a:t>godinama</a:t>
            </a:r>
            <a:r>
              <a:rPr lang="en-GB" sz="2000" dirty="0">
                <a:solidFill>
                  <a:schemeClr val="tx1"/>
                </a:solidFill>
              </a:rPr>
              <a:t> </a:t>
            </a:r>
            <a:r>
              <a:rPr lang="en-GB" sz="2000" dirty="0" err="1">
                <a:solidFill>
                  <a:schemeClr val="tx1"/>
                </a:solidFill>
              </a:rPr>
              <a:t>prije</a:t>
            </a:r>
            <a:r>
              <a:rPr lang="en-GB" sz="2000" dirty="0">
                <a:solidFill>
                  <a:schemeClr val="tx1"/>
                </a:solidFill>
              </a:rPr>
              <a:t> </a:t>
            </a:r>
            <a:r>
              <a:rPr lang="en-GB" sz="2000" dirty="0" err="1">
                <a:solidFill>
                  <a:schemeClr val="tx1"/>
                </a:solidFill>
              </a:rPr>
              <a:t>propadanja</a:t>
            </a:r>
            <a:r>
              <a:rPr lang="en-GB" sz="2000" dirty="0">
                <a:solidFill>
                  <a:schemeClr val="tx1"/>
                </a:solidFill>
              </a:rPr>
              <a:t> </a:t>
            </a:r>
            <a:r>
              <a:rPr lang="en-GB" sz="2000" baseline="30000" dirty="0">
                <a:solidFill>
                  <a:schemeClr val="tx1"/>
                </a:solidFill>
              </a:rPr>
              <a:t>5</a:t>
            </a:r>
            <a:endParaRPr lang="en-US" sz="2000" baseline="30000" dirty="0">
              <a:solidFill>
                <a:schemeClr val="tx1"/>
              </a:solidFill>
            </a:endParaRPr>
          </a:p>
          <a:p>
            <a:pPr marL="109728" indent="0">
              <a:buNone/>
            </a:pPr>
            <a:endParaRPr lang="en-GB" baseline="30000" dirty="0"/>
          </a:p>
        </p:txBody>
      </p:sp>
      <p:sp>
        <p:nvSpPr>
          <p:cNvPr id="98" name="Text Placeholder 2">
            <a:extLst>
              <a:ext uri="{FF2B5EF4-FFF2-40B4-BE49-F238E27FC236}">
                <a16:creationId xmlns:a16="http://schemas.microsoft.com/office/drawing/2014/main" xmlns="" id="{08D18635-E1CD-44E0-9EBB-7E4B56087C01}"/>
              </a:ext>
            </a:extLst>
          </p:cNvPr>
          <p:cNvSpPr>
            <a:spLocks noGrp="1"/>
          </p:cNvSpPr>
          <p:nvPr>
            <p:ph type="body" sz="quarter" idx="15"/>
          </p:nvPr>
        </p:nvSpPr>
        <p:spPr>
          <a:xfrm>
            <a:off x="224342" y="6001642"/>
            <a:ext cx="4764526" cy="536575"/>
          </a:xfrm>
        </p:spPr>
        <p:txBody>
          <a:bodyPr>
            <a:noAutofit/>
          </a:bodyPr>
          <a:lstStyle/>
          <a:p>
            <a:endParaRPr lang="en-GB" sz="800" dirty="0">
              <a:solidFill>
                <a:schemeClr val="bg1"/>
              </a:solidFill>
            </a:endParaRPr>
          </a:p>
          <a:p>
            <a:endParaRPr lang="en-GB" sz="800" dirty="0">
              <a:solidFill>
                <a:schemeClr val="bg1"/>
              </a:solidFill>
            </a:endParaRPr>
          </a:p>
          <a:p>
            <a:endParaRPr lang="en-GB" sz="800" i="1" dirty="0">
              <a:solidFill>
                <a:schemeClr val="bg1"/>
              </a:solidFill>
            </a:endParaRPr>
          </a:p>
          <a:p>
            <a:r>
              <a:rPr lang="en-GB" sz="800" dirty="0" err="1">
                <a:solidFill>
                  <a:schemeClr val="bg1"/>
                </a:solidFill>
              </a:rPr>
              <a:t>Figura</a:t>
            </a:r>
            <a:r>
              <a:rPr lang="en-GB" sz="800" dirty="0">
                <a:solidFill>
                  <a:schemeClr val="bg1"/>
                </a:solidFill>
              </a:rPr>
              <a:t> </a:t>
            </a:r>
            <a:r>
              <a:rPr lang="en-GB" sz="800" dirty="0" err="1">
                <a:solidFill>
                  <a:schemeClr val="bg1"/>
                </a:solidFill>
              </a:rPr>
              <a:t>reprodukovana</a:t>
            </a:r>
            <a:r>
              <a:rPr lang="en-GB" sz="800" dirty="0">
                <a:solidFill>
                  <a:schemeClr val="bg1"/>
                </a:solidFill>
              </a:rPr>
              <a:t> </a:t>
            </a:r>
            <a:r>
              <a:rPr lang="en-GB" sz="800" dirty="0" err="1">
                <a:solidFill>
                  <a:schemeClr val="bg1"/>
                </a:solidFill>
              </a:rPr>
              <a:t>iz</a:t>
            </a:r>
            <a:r>
              <a:rPr lang="en-GB" sz="800" dirty="0">
                <a:solidFill>
                  <a:schemeClr val="bg1"/>
                </a:solidFill>
              </a:rPr>
              <a:t> </a:t>
            </a:r>
            <a:r>
              <a:rPr lang="pt-BR" sz="800" dirty="0">
                <a:solidFill>
                  <a:schemeClr val="bg1"/>
                </a:solidFill>
              </a:rPr>
              <a:t>Hansen KR et al. </a:t>
            </a:r>
            <a:r>
              <a:rPr lang="pt-BR" sz="800" i="1" dirty="0">
                <a:solidFill>
                  <a:schemeClr val="bg1"/>
                </a:solidFill>
              </a:rPr>
              <a:t>Fertil Steril </a:t>
            </a:r>
            <a:r>
              <a:rPr lang="pt-BR" sz="800" dirty="0">
                <a:solidFill>
                  <a:schemeClr val="bg1"/>
                </a:solidFill>
              </a:rPr>
              <a:t>2011 </a:t>
            </a:r>
            <a:r>
              <a:rPr lang="en-GB" sz="800" dirty="0">
                <a:solidFill>
                  <a:schemeClr val="bg1"/>
                </a:solidFill>
              </a:rPr>
              <a:t>AMH, anti-Müllerian hormone</a:t>
            </a:r>
          </a:p>
        </p:txBody>
      </p:sp>
      <p:sp>
        <p:nvSpPr>
          <p:cNvPr id="4" name="Text Placeholder 3">
            <a:extLst>
              <a:ext uri="{FF2B5EF4-FFF2-40B4-BE49-F238E27FC236}">
                <a16:creationId xmlns:a16="http://schemas.microsoft.com/office/drawing/2014/main" xmlns="" id="{F9082678-FFF2-4DCF-9E2C-F61A8016338D}"/>
              </a:ext>
            </a:extLst>
          </p:cNvPr>
          <p:cNvSpPr>
            <a:spLocks noGrp="1"/>
          </p:cNvSpPr>
          <p:nvPr>
            <p:ph type="body" sz="quarter" idx="16"/>
          </p:nvPr>
        </p:nvSpPr>
        <p:spPr>
          <a:xfrm>
            <a:off x="0" y="6178258"/>
            <a:ext cx="9024077" cy="577333"/>
          </a:xfrm>
        </p:spPr>
        <p:txBody>
          <a:bodyPr>
            <a:normAutofit/>
          </a:bodyPr>
          <a:lstStyle/>
          <a:p>
            <a:pPr marL="228600" indent="-228600" algn="l">
              <a:buAutoNum type="arabicPeriod"/>
            </a:pPr>
            <a:r>
              <a:rPr lang="en-US" sz="800" dirty="0">
                <a:solidFill>
                  <a:schemeClr val="bg1"/>
                </a:solidFill>
              </a:rPr>
              <a:t>Anderson RA et al. </a:t>
            </a:r>
            <a:r>
              <a:rPr lang="en-US" sz="800" i="1" dirty="0" err="1">
                <a:solidFill>
                  <a:schemeClr val="bg1"/>
                </a:solidFill>
              </a:rPr>
              <a:t>Maturitas</a:t>
            </a:r>
            <a:r>
              <a:rPr lang="en-US" sz="800" dirty="0">
                <a:solidFill>
                  <a:schemeClr val="bg1"/>
                </a:solidFill>
              </a:rPr>
              <a:t> 2012;  </a:t>
            </a:r>
            <a:r>
              <a:rPr lang="pt-BR" sz="800" dirty="0">
                <a:solidFill>
                  <a:schemeClr val="bg1"/>
                </a:solidFill>
              </a:rPr>
              <a:t>2. Hansen KR et al. </a:t>
            </a:r>
            <a:r>
              <a:rPr lang="pt-BR" sz="800" i="1" dirty="0">
                <a:solidFill>
                  <a:schemeClr val="bg1"/>
                </a:solidFill>
              </a:rPr>
              <a:t>Fertil Steril </a:t>
            </a:r>
            <a:r>
              <a:rPr lang="pt-BR" sz="800" dirty="0">
                <a:solidFill>
                  <a:schemeClr val="bg1"/>
                </a:solidFill>
              </a:rPr>
              <a:t>2011; 3. </a:t>
            </a:r>
            <a:r>
              <a:rPr lang="en-GB" sz="800" dirty="0">
                <a:solidFill>
                  <a:schemeClr val="bg1"/>
                </a:solidFill>
              </a:rPr>
              <a:t>Hansen KR et al. </a:t>
            </a:r>
            <a:r>
              <a:rPr lang="en-GB" sz="800" i="1" dirty="0">
                <a:solidFill>
                  <a:schemeClr val="bg1"/>
                </a:solidFill>
              </a:rPr>
              <a:t>Hum </a:t>
            </a:r>
            <a:r>
              <a:rPr lang="en-GB" sz="800" i="1" dirty="0" err="1">
                <a:solidFill>
                  <a:schemeClr val="bg1"/>
                </a:solidFill>
              </a:rPr>
              <a:t>Reprod</a:t>
            </a:r>
            <a:r>
              <a:rPr lang="en-GB" sz="800" i="1" dirty="0">
                <a:solidFill>
                  <a:schemeClr val="bg1"/>
                </a:solidFill>
              </a:rPr>
              <a:t> </a:t>
            </a:r>
            <a:r>
              <a:rPr lang="en-GB" sz="800" dirty="0">
                <a:solidFill>
                  <a:schemeClr val="bg1"/>
                </a:solidFill>
              </a:rPr>
              <a:t>2008; 4. Nelson SM et al. </a:t>
            </a:r>
            <a:r>
              <a:rPr lang="en-GB" sz="800" i="1" dirty="0" err="1">
                <a:solidFill>
                  <a:schemeClr val="bg1"/>
                </a:solidFill>
              </a:rPr>
              <a:t>Fertil</a:t>
            </a:r>
            <a:r>
              <a:rPr lang="en-GB" sz="800" i="1" dirty="0">
                <a:solidFill>
                  <a:schemeClr val="bg1"/>
                </a:solidFill>
              </a:rPr>
              <a:t> </a:t>
            </a:r>
            <a:r>
              <a:rPr lang="en-GB" sz="800" i="1" dirty="0" err="1">
                <a:solidFill>
                  <a:schemeClr val="bg1"/>
                </a:solidFill>
              </a:rPr>
              <a:t>Steril</a:t>
            </a:r>
            <a:r>
              <a:rPr lang="en-GB" sz="800" i="1" dirty="0">
                <a:solidFill>
                  <a:schemeClr val="bg1"/>
                </a:solidFill>
              </a:rPr>
              <a:t> </a:t>
            </a:r>
            <a:r>
              <a:rPr lang="en-GB" sz="800" dirty="0">
                <a:solidFill>
                  <a:schemeClr val="bg1"/>
                </a:solidFill>
              </a:rPr>
              <a:t>2011; 5. </a:t>
            </a:r>
            <a:r>
              <a:rPr lang="en-US" sz="800" dirty="0">
                <a:solidFill>
                  <a:schemeClr val="bg1"/>
                </a:solidFill>
              </a:rPr>
              <a:t>Kelsey TW et al. </a:t>
            </a:r>
            <a:r>
              <a:rPr lang="en-US" sz="800" i="1" dirty="0" err="1">
                <a:solidFill>
                  <a:schemeClr val="bg1"/>
                </a:solidFill>
              </a:rPr>
              <a:t>PLoS</a:t>
            </a:r>
            <a:r>
              <a:rPr lang="en-US" sz="800" i="1" dirty="0">
                <a:solidFill>
                  <a:schemeClr val="bg1"/>
                </a:solidFill>
              </a:rPr>
              <a:t> One </a:t>
            </a:r>
            <a:r>
              <a:rPr lang="en-US" sz="800" dirty="0">
                <a:solidFill>
                  <a:schemeClr val="bg1"/>
                </a:solidFill>
              </a:rPr>
              <a:t>2011</a:t>
            </a:r>
            <a:endParaRPr lang="pt-BR" sz="800" dirty="0">
              <a:solidFill>
                <a:schemeClr val="bg1"/>
              </a:solidFill>
            </a:endParaRPr>
          </a:p>
        </p:txBody>
      </p:sp>
      <p:sp>
        <p:nvSpPr>
          <p:cNvPr id="10" name="TextBox 9">
            <a:extLst>
              <a:ext uri="{FF2B5EF4-FFF2-40B4-BE49-F238E27FC236}">
                <a16:creationId xmlns:a16="http://schemas.microsoft.com/office/drawing/2014/main" xmlns="" id="{AB3EBDA4-264C-4F98-9FAD-F49C26BFE9D1}"/>
              </a:ext>
            </a:extLst>
          </p:cNvPr>
          <p:cNvSpPr txBox="1"/>
          <p:nvPr/>
        </p:nvSpPr>
        <p:spPr>
          <a:xfrm>
            <a:off x="4854634" y="3810846"/>
            <a:ext cx="276387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r-Latn-RS" altLang="en-US" sz="1400" b="1" noProof="0" dirty="0">
                <a:solidFill>
                  <a:srgbClr val="000000"/>
                </a:solidFill>
                <a:latin typeface="Times New Roman" panose="02020603050405020304" pitchFamily="18" charset="0"/>
                <a:cs typeface="Times New Roman" panose="02020603050405020304" pitchFamily="18" charset="0"/>
              </a:rPr>
              <a:t>Odnos između serumske koncentracije AMH –a i broja </a:t>
            </a:r>
            <a:r>
              <a:rPr lang="sr-Latn-RS" altLang="en-US" sz="1400" b="1" noProof="0" dirty="0" err="1">
                <a:solidFill>
                  <a:srgbClr val="000000"/>
                </a:solidFill>
                <a:latin typeface="Times New Roman" panose="02020603050405020304" pitchFamily="18" charset="0"/>
                <a:cs typeface="Times New Roman" panose="02020603050405020304" pitchFamily="18" charset="0"/>
              </a:rPr>
              <a:t>primordijalnih</a:t>
            </a:r>
            <a:r>
              <a:rPr lang="sr-Latn-RS" altLang="en-US" sz="1400" b="1" noProof="0" dirty="0">
                <a:solidFill>
                  <a:srgbClr val="000000"/>
                </a:solidFill>
                <a:latin typeface="Times New Roman" panose="02020603050405020304" pitchFamily="18" charset="0"/>
                <a:cs typeface="Times New Roman" panose="02020603050405020304" pitchFamily="18" charset="0"/>
              </a:rPr>
              <a:t> </a:t>
            </a:r>
            <a:r>
              <a:rPr lang="sr-Latn-RS" altLang="en-US" sz="1400" b="1" noProof="0" dirty="0" err="1">
                <a:solidFill>
                  <a:srgbClr val="000000"/>
                </a:solidFill>
                <a:latin typeface="Times New Roman" panose="02020603050405020304" pitchFamily="18" charset="0"/>
                <a:cs typeface="Times New Roman" panose="02020603050405020304" pitchFamily="18" charset="0"/>
              </a:rPr>
              <a:t>folikula</a:t>
            </a:r>
            <a:r>
              <a:rPr lang="sr-Latn-RS" altLang="en-US" sz="1400" b="1" noProof="0" dirty="0">
                <a:solidFill>
                  <a:srgbClr val="000000"/>
                </a:solidFill>
                <a:latin typeface="Times New Roman" panose="02020603050405020304" pitchFamily="18" charset="0"/>
                <a:cs typeface="Times New Roman" panose="02020603050405020304" pitchFamily="18" charset="0"/>
              </a:rPr>
              <a:t> </a:t>
            </a:r>
            <a:endParaRPr kumimoji="0" lang="en-US" altLang="en-US" sz="1400" b="1" i="0" u="none" strike="noStrike" kern="1200" cap="none" spc="0" normalizeH="0" baseline="3000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100" name="Group 99"/>
          <p:cNvGrpSpPr/>
          <p:nvPr/>
        </p:nvGrpSpPr>
        <p:grpSpPr>
          <a:xfrm>
            <a:off x="1208993" y="2869411"/>
            <a:ext cx="6257925" cy="2720975"/>
            <a:chOff x="1828800" y="1965325"/>
            <a:chExt cx="6257925" cy="2720975"/>
          </a:xfrm>
        </p:grpSpPr>
        <p:sp>
          <p:nvSpPr>
            <p:cNvPr id="101" name="Line 8"/>
            <p:cNvSpPr>
              <a:spLocks noChangeShapeType="1"/>
            </p:cNvSpPr>
            <p:nvPr/>
          </p:nvSpPr>
          <p:spPr bwMode="auto">
            <a:xfrm flipV="1">
              <a:off x="2676525" y="1965325"/>
              <a:ext cx="0" cy="2647950"/>
            </a:xfrm>
            <a:prstGeom prst="line">
              <a:avLst/>
            </a:prstGeom>
            <a:noFill/>
            <a:ln w="28575" cap="flat">
              <a:solidFill>
                <a:schemeClr val="tx1"/>
              </a:solidFill>
              <a:prstDash val="dash"/>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41" name="Group 140"/>
            <p:cNvGrpSpPr/>
            <p:nvPr/>
          </p:nvGrpSpPr>
          <p:grpSpPr>
            <a:xfrm>
              <a:off x="1828800" y="1965325"/>
              <a:ext cx="6257925" cy="2720975"/>
              <a:chOff x="1828800" y="1965325"/>
              <a:chExt cx="6257925" cy="2720975"/>
            </a:xfrm>
          </p:grpSpPr>
          <p:grpSp>
            <p:nvGrpSpPr>
              <p:cNvPr id="142" name="Group 141"/>
              <p:cNvGrpSpPr/>
              <p:nvPr/>
            </p:nvGrpSpPr>
            <p:grpSpPr>
              <a:xfrm>
                <a:off x="1901825" y="4613275"/>
                <a:ext cx="6184900" cy="73025"/>
                <a:chOff x="1901825" y="4613275"/>
                <a:chExt cx="6184900" cy="73025"/>
              </a:xfrm>
            </p:grpSpPr>
            <p:sp>
              <p:nvSpPr>
                <p:cNvPr id="153" name="Line 6"/>
                <p:cNvSpPr>
                  <a:spLocks noChangeShapeType="1"/>
                </p:cNvSpPr>
                <p:nvPr/>
              </p:nvSpPr>
              <p:spPr bwMode="auto">
                <a:xfrm>
                  <a:off x="8086725" y="4613275"/>
                  <a:ext cx="0" cy="730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54" name="Line 7"/>
                <p:cNvSpPr>
                  <a:spLocks noChangeShapeType="1"/>
                </p:cNvSpPr>
                <p:nvPr/>
              </p:nvSpPr>
              <p:spPr bwMode="auto">
                <a:xfrm>
                  <a:off x="2676525" y="4613275"/>
                  <a:ext cx="0" cy="730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55" name="Line 9"/>
                <p:cNvSpPr>
                  <a:spLocks noChangeShapeType="1"/>
                </p:cNvSpPr>
                <p:nvPr/>
              </p:nvSpPr>
              <p:spPr bwMode="auto">
                <a:xfrm>
                  <a:off x="4222750" y="4613275"/>
                  <a:ext cx="0" cy="730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56" name="Line 10"/>
                <p:cNvSpPr>
                  <a:spLocks noChangeShapeType="1"/>
                </p:cNvSpPr>
                <p:nvPr/>
              </p:nvSpPr>
              <p:spPr bwMode="auto">
                <a:xfrm>
                  <a:off x="3448050" y="4613275"/>
                  <a:ext cx="0" cy="730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57" name="Line 11"/>
                <p:cNvSpPr>
                  <a:spLocks noChangeShapeType="1"/>
                </p:cNvSpPr>
                <p:nvPr/>
              </p:nvSpPr>
              <p:spPr bwMode="auto">
                <a:xfrm>
                  <a:off x="4994275" y="4613275"/>
                  <a:ext cx="0" cy="730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58" name="Line 12"/>
                <p:cNvSpPr>
                  <a:spLocks noChangeShapeType="1"/>
                </p:cNvSpPr>
                <p:nvPr/>
              </p:nvSpPr>
              <p:spPr bwMode="auto">
                <a:xfrm>
                  <a:off x="5765800" y="4613275"/>
                  <a:ext cx="0" cy="730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59" name="Line 13"/>
                <p:cNvSpPr>
                  <a:spLocks noChangeShapeType="1"/>
                </p:cNvSpPr>
                <p:nvPr/>
              </p:nvSpPr>
              <p:spPr bwMode="auto">
                <a:xfrm>
                  <a:off x="6540500" y="4613275"/>
                  <a:ext cx="0" cy="730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60" name="Line 14"/>
                <p:cNvSpPr>
                  <a:spLocks noChangeShapeType="1"/>
                </p:cNvSpPr>
                <p:nvPr/>
              </p:nvSpPr>
              <p:spPr bwMode="auto">
                <a:xfrm>
                  <a:off x="7312025" y="4613275"/>
                  <a:ext cx="0" cy="730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61" name="Line 15"/>
                <p:cNvSpPr>
                  <a:spLocks noChangeShapeType="1"/>
                </p:cNvSpPr>
                <p:nvPr/>
              </p:nvSpPr>
              <p:spPr bwMode="auto">
                <a:xfrm>
                  <a:off x="1901825" y="4613275"/>
                  <a:ext cx="0" cy="730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43" name="Group 142"/>
              <p:cNvGrpSpPr/>
              <p:nvPr/>
            </p:nvGrpSpPr>
            <p:grpSpPr>
              <a:xfrm>
                <a:off x="1828800" y="1965325"/>
                <a:ext cx="73025" cy="2647950"/>
                <a:chOff x="1828800" y="1965325"/>
                <a:chExt cx="73025" cy="2647950"/>
              </a:xfrm>
            </p:grpSpPr>
            <p:sp>
              <p:nvSpPr>
                <p:cNvPr id="145" name="Line 16"/>
                <p:cNvSpPr>
                  <a:spLocks noChangeShapeType="1"/>
                </p:cNvSpPr>
                <p:nvPr/>
              </p:nvSpPr>
              <p:spPr bwMode="auto">
                <a:xfrm flipH="1">
                  <a:off x="1828800" y="4613275"/>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6" name="Line 17"/>
                <p:cNvSpPr>
                  <a:spLocks noChangeShapeType="1"/>
                </p:cNvSpPr>
                <p:nvPr/>
              </p:nvSpPr>
              <p:spPr bwMode="auto">
                <a:xfrm flipH="1">
                  <a:off x="1828800" y="1965325"/>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7" name="Line 18"/>
                <p:cNvSpPr>
                  <a:spLocks noChangeShapeType="1"/>
                </p:cNvSpPr>
                <p:nvPr/>
              </p:nvSpPr>
              <p:spPr bwMode="auto">
                <a:xfrm flipH="1">
                  <a:off x="1828800" y="2720975"/>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8" name="Line 19"/>
                <p:cNvSpPr>
                  <a:spLocks noChangeShapeType="1"/>
                </p:cNvSpPr>
                <p:nvPr/>
              </p:nvSpPr>
              <p:spPr bwMode="auto">
                <a:xfrm flipH="1">
                  <a:off x="1828800" y="2343150"/>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9" name="Line 20"/>
                <p:cNvSpPr>
                  <a:spLocks noChangeShapeType="1"/>
                </p:cNvSpPr>
                <p:nvPr/>
              </p:nvSpPr>
              <p:spPr bwMode="auto">
                <a:xfrm flipH="1">
                  <a:off x="1828800" y="3098800"/>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50" name="Line 21"/>
                <p:cNvSpPr>
                  <a:spLocks noChangeShapeType="1"/>
                </p:cNvSpPr>
                <p:nvPr/>
              </p:nvSpPr>
              <p:spPr bwMode="auto">
                <a:xfrm flipH="1">
                  <a:off x="1828800" y="3479800"/>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51" name="Line 22"/>
                <p:cNvSpPr>
                  <a:spLocks noChangeShapeType="1"/>
                </p:cNvSpPr>
                <p:nvPr/>
              </p:nvSpPr>
              <p:spPr bwMode="auto">
                <a:xfrm flipH="1">
                  <a:off x="1828800" y="3857625"/>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52" name="Line 23"/>
                <p:cNvSpPr>
                  <a:spLocks noChangeShapeType="1"/>
                </p:cNvSpPr>
                <p:nvPr/>
              </p:nvSpPr>
              <p:spPr bwMode="auto">
                <a:xfrm flipH="1">
                  <a:off x="1828800" y="4235450"/>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44" name="Freeform 24"/>
              <p:cNvSpPr>
                <a:spLocks/>
              </p:cNvSpPr>
              <p:nvPr/>
            </p:nvSpPr>
            <p:spPr bwMode="auto">
              <a:xfrm>
                <a:off x="1901825" y="1965325"/>
                <a:ext cx="6184900" cy="2647950"/>
              </a:xfrm>
              <a:custGeom>
                <a:avLst/>
                <a:gdLst>
                  <a:gd name="T0" fmla="*/ 3896 w 3896"/>
                  <a:gd name="T1" fmla="*/ 1668 h 1668"/>
                  <a:gd name="T2" fmla="*/ 0 w 3896"/>
                  <a:gd name="T3" fmla="*/ 1668 h 1668"/>
                  <a:gd name="T4" fmla="*/ 0 w 3896"/>
                  <a:gd name="T5" fmla="*/ 0 h 1668"/>
                </a:gdLst>
                <a:ahLst/>
                <a:cxnLst>
                  <a:cxn ang="0">
                    <a:pos x="T0" y="T1"/>
                  </a:cxn>
                  <a:cxn ang="0">
                    <a:pos x="T2" y="T3"/>
                  </a:cxn>
                  <a:cxn ang="0">
                    <a:pos x="T4" y="T5"/>
                  </a:cxn>
                </a:cxnLst>
                <a:rect l="0" t="0" r="r" b="b"/>
                <a:pathLst>
                  <a:path w="3896" h="1668">
                    <a:moveTo>
                      <a:pt x="3896" y="1668"/>
                    </a:moveTo>
                    <a:lnTo>
                      <a:pt x="0" y="1668"/>
                    </a:lnTo>
                    <a:lnTo>
                      <a:pt x="0" y="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62" name="TextBox 161">
            <a:extLst>
              <a:ext uri="{FF2B5EF4-FFF2-40B4-BE49-F238E27FC236}">
                <a16:creationId xmlns:a16="http://schemas.microsoft.com/office/drawing/2014/main" xmlns="" id="{58682FAE-4C7E-40F3-A610-3C509E31BA66}"/>
              </a:ext>
            </a:extLst>
          </p:cNvPr>
          <p:cNvSpPr txBox="1">
            <a:spLocks noChangeArrowheads="1"/>
          </p:cNvSpPr>
          <p:nvPr/>
        </p:nvSpPr>
        <p:spPr bwMode="auto">
          <a:xfrm rot="16200000">
            <a:off x="-641942" y="4041678"/>
            <a:ext cx="2647949" cy="276999"/>
          </a:xfrm>
          <a:prstGeom prst="rect">
            <a:avLst/>
          </a:prstGeom>
          <a:noFill/>
          <a:ln>
            <a:noFill/>
          </a:ln>
        </p:spPr>
        <p:txBody>
          <a:bodyPr wrap="square" lIns="0" tIns="0" rIns="0" bIns="0" anchor="b">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Log 10 </a:t>
            </a:r>
            <a:r>
              <a:rPr kumimoji="0" lang="en-US" altLang="en-US" sz="1400" b="1"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p</a:t>
            </a:r>
            <a:r>
              <a:rPr kumimoji="0" lang="sr-Latn-RS" altLang="en-US" sz="1400" b="1"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rimordijalnih </a:t>
            </a:r>
            <a:r>
              <a:rPr kumimoji="0" lang="sr-Latn-RS" altLang="en-US" sz="1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folikula</a:t>
            </a:r>
            <a:endPar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163" name="Group 162">
            <a:extLst>
              <a:ext uri="{FF2B5EF4-FFF2-40B4-BE49-F238E27FC236}">
                <a16:creationId xmlns:a16="http://schemas.microsoft.com/office/drawing/2014/main" xmlns="" id="{4069B7C2-BC86-864B-858D-AB81B5360413}"/>
              </a:ext>
            </a:extLst>
          </p:cNvPr>
          <p:cNvGrpSpPr/>
          <p:nvPr/>
        </p:nvGrpSpPr>
        <p:grpSpPr>
          <a:xfrm>
            <a:off x="844313" y="2775240"/>
            <a:ext cx="324406" cy="2832095"/>
            <a:chOff x="1306569" y="2618244"/>
            <a:chExt cx="324406" cy="2832095"/>
          </a:xfrm>
        </p:grpSpPr>
        <p:sp>
          <p:nvSpPr>
            <p:cNvPr id="164"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1306569" y="5266189"/>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2</a:t>
              </a:r>
            </a:p>
          </p:txBody>
        </p:sp>
        <p:sp>
          <p:nvSpPr>
            <p:cNvPr id="165"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1306569" y="4887912"/>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2.5</a:t>
              </a:r>
            </a:p>
          </p:txBody>
        </p:sp>
        <p:sp>
          <p:nvSpPr>
            <p:cNvPr id="166"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1306569" y="4509634"/>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3</a:t>
              </a:r>
            </a:p>
          </p:txBody>
        </p:sp>
        <p:sp>
          <p:nvSpPr>
            <p:cNvPr id="167"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1306569" y="4131356"/>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3.5</a:t>
              </a:r>
            </a:p>
          </p:txBody>
        </p:sp>
        <p:sp>
          <p:nvSpPr>
            <p:cNvPr id="168"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1306569" y="3753078"/>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4</a:t>
              </a:r>
            </a:p>
          </p:txBody>
        </p:sp>
        <p:sp>
          <p:nvSpPr>
            <p:cNvPr id="169"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1306569" y="3374800"/>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4.5</a:t>
              </a:r>
            </a:p>
          </p:txBody>
        </p:sp>
        <p:sp>
          <p:nvSpPr>
            <p:cNvPr id="170"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1306569" y="2996522"/>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5</a:t>
              </a:r>
            </a:p>
          </p:txBody>
        </p:sp>
        <p:sp>
          <p:nvSpPr>
            <p:cNvPr id="171"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1306569" y="2618244"/>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5.5</a:t>
              </a:r>
            </a:p>
          </p:txBody>
        </p:sp>
      </p:grpSp>
      <p:sp>
        <p:nvSpPr>
          <p:cNvPr id="172" name="TextBox 68">
            <a:extLst>
              <a:ext uri="{FF2B5EF4-FFF2-40B4-BE49-F238E27FC236}">
                <a16:creationId xmlns:a16="http://schemas.microsoft.com/office/drawing/2014/main" xmlns="" id="{286E1427-16BA-4D0D-8A5A-5AA7A5367BF2}"/>
              </a:ext>
            </a:extLst>
          </p:cNvPr>
          <p:cNvSpPr txBox="1">
            <a:spLocks noChangeArrowheads="1"/>
          </p:cNvSpPr>
          <p:nvPr/>
        </p:nvSpPr>
        <p:spPr bwMode="auto">
          <a:xfrm>
            <a:off x="3090433" y="5884503"/>
            <a:ext cx="2413492" cy="215444"/>
          </a:xfrm>
          <a:prstGeom prst="rect">
            <a:avLst/>
          </a:prstGeom>
          <a:noFill/>
          <a:ln>
            <a:noFill/>
          </a:ln>
        </p:spPr>
        <p:txBody>
          <a:bodyPr wrap="square" lIns="0" tIns="0" rIns="0" bIns="0">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a:rPr>
              <a:t>AMH (</a:t>
            </a:r>
            <a:r>
              <a:rPr kumimoji="0" lang="en-US" altLang="en-US" sz="1400" b="1"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ng</a:t>
            </a:r>
            <a:r>
              <a:rPr kumimoji="0" lang="en-US" altLang="en-US" sz="1400" b="1" i="0" u="none" strike="noStrike" kern="1200" cap="none" spc="0" normalizeH="0" baseline="0" noProof="0" dirty="0" smtClean="0">
                <a:ln>
                  <a:noFill/>
                </a:ln>
                <a:solidFill>
                  <a:srgbClr val="000000"/>
                </a:solidFill>
                <a:effectLst/>
                <a:uLnTx/>
                <a:uFillTx/>
                <a:latin typeface="Arial"/>
              </a:rPr>
              <a:t>/m</a:t>
            </a:r>
            <a:r>
              <a:rPr kumimoji="0" lang="sr-Latn-RS" altLang="en-US" sz="1400" b="1" i="0" u="none" strike="noStrike" kern="1200" cap="none" spc="0" normalizeH="0" baseline="0" noProof="0" dirty="0" smtClean="0">
                <a:ln>
                  <a:noFill/>
                </a:ln>
                <a:solidFill>
                  <a:srgbClr val="000000"/>
                </a:solidFill>
                <a:effectLst/>
                <a:uLnTx/>
                <a:uFillTx/>
                <a:latin typeface="Arial"/>
              </a:rPr>
              <a:t>l</a:t>
            </a:r>
            <a:r>
              <a:rPr kumimoji="0" lang="en-US" altLang="en-US" sz="1400" b="1" i="0" u="none" strike="noStrike" kern="1200" cap="none" spc="0" normalizeH="0" baseline="0" noProof="0" dirty="0" smtClean="0">
                <a:ln>
                  <a:noFill/>
                </a:ln>
                <a:solidFill>
                  <a:srgbClr val="000000"/>
                </a:solidFill>
                <a:effectLst/>
                <a:uLnTx/>
                <a:uFillTx/>
                <a:latin typeface="Arial"/>
              </a:rPr>
              <a:t>)</a:t>
            </a:r>
            <a:endParaRPr kumimoji="0" lang="en-US" altLang="en-US" sz="1400" b="1" i="0" u="none" strike="noStrike" kern="1200" cap="none" spc="0" normalizeH="0" baseline="0" noProof="0" dirty="0">
              <a:ln>
                <a:noFill/>
              </a:ln>
              <a:solidFill>
                <a:srgbClr val="000000"/>
              </a:solidFill>
              <a:effectLst/>
              <a:uLnTx/>
              <a:uFillTx/>
              <a:latin typeface="Arial"/>
            </a:endParaRPr>
          </a:p>
        </p:txBody>
      </p:sp>
      <p:grpSp>
        <p:nvGrpSpPr>
          <p:cNvPr id="173" name="Group 172">
            <a:extLst>
              <a:ext uri="{FF2B5EF4-FFF2-40B4-BE49-F238E27FC236}">
                <a16:creationId xmlns:a16="http://schemas.microsoft.com/office/drawing/2014/main" xmlns="" id="{0FFD0A7E-F834-B04D-996D-BBAEB013A880}"/>
              </a:ext>
            </a:extLst>
          </p:cNvPr>
          <p:cNvGrpSpPr/>
          <p:nvPr/>
        </p:nvGrpSpPr>
        <p:grpSpPr>
          <a:xfrm>
            <a:off x="1096929" y="5637509"/>
            <a:ext cx="6529968" cy="184666"/>
            <a:chOff x="1559185" y="5480513"/>
            <a:chExt cx="6529968" cy="184666"/>
          </a:xfrm>
        </p:grpSpPr>
        <p:sp>
          <p:nvSpPr>
            <p:cNvPr id="174"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1559185" y="5480513"/>
              <a:ext cx="318846"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-1</a:t>
              </a:r>
            </a:p>
          </p:txBody>
        </p:sp>
        <p:sp>
          <p:nvSpPr>
            <p:cNvPr id="175"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2362055" y="5480513"/>
              <a:ext cx="318846"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0</a:t>
              </a:r>
            </a:p>
          </p:txBody>
        </p:sp>
        <p:sp>
          <p:nvSpPr>
            <p:cNvPr id="176"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3131941" y="5480513"/>
              <a:ext cx="318846"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1</a:t>
              </a:r>
            </a:p>
          </p:txBody>
        </p:sp>
        <p:sp>
          <p:nvSpPr>
            <p:cNvPr id="177"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3905002" y="5480513"/>
              <a:ext cx="318846"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2</a:t>
              </a:r>
            </a:p>
          </p:txBody>
        </p:sp>
        <p:sp>
          <p:nvSpPr>
            <p:cNvPr id="178"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4678063" y="5480513"/>
              <a:ext cx="318846"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3</a:t>
              </a:r>
            </a:p>
          </p:txBody>
        </p:sp>
        <p:sp>
          <p:nvSpPr>
            <p:cNvPr id="179"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5451124" y="5480513"/>
              <a:ext cx="318846"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4</a:t>
              </a:r>
            </a:p>
          </p:txBody>
        </p:sp>
        <p:sp>
          <p:nvSpPr>
            <p:cNvPr id="180"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6224185" y="5480513"/>
              <a:ext cx="318846"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5</a:t>
              </a:r>
            </a:p>
          </p:txBody>
        </p:sp>
        <p:sp>
          <p:nvSpPr>
            <p:cNvPr id="181"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6997246" y="5480513"/>
              <a:ext cx="318846"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6</a:t>
              </a:r>
            </a:p>
          </p:txBody>
        </p:sp>
        <p:sp>
          <p:nvSpPr>
            <p:cNvPr id="182" name="TextBox 181">
              <a:extLst>
                <a:ext uri="{FF2B5EF4-FFF2-40B4-BE49-F238E27FC236}">
                  <a16:creationId xmlns:a16="http://schemas.microsoft.com/office/drawing/2014/main" xmlns="" id="{CD09802F-B741-4A50-A649-7AC8192CCAD3}"/>
                </a:ext>
              </a:extLst>
            </p:cNvPr>
            <p:cNvSpPr txBox="1">
              <a:spLocks noChangeArrowheads="1"/>
            </p:cNvSpPr>
            <p:nvPr/>
          </p:nvSpPr>
          <p:spPr bwMode="auto">
            <a:xfrm>
              <a:off x="7770307" y="5480513"/>
              <a:ext cx="318846"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7</a:t>
              </a:r>
            </a:p>
          </p:txBody>
        </p:sp>
      </p:grpSp>
      <p:grpSp>
        <p:nvGrpSpPr>
          <p:cNvPr id="183" name="Group 182">
            <a:extLst>
              <a:ext uri="{FF2B5EF4-FFF2-40B4-BE49-F238E27FC236}">
                <a16:creationId xmlns:a16="http://schemas.microsoft.com/office/drawing/2014/main" xmlns="" id="{5FABAD64-B131-C640-8FC0-08C63A54E2A4}"/>
              </a:ext>
            </a:extLst>
          </p:cNvPr>
          <p:cNvGrpSpPr/>
          <p:nvPr/>
        </p:nvGrpSpPr>
        <p:grpSpPr>
          <a:xfrm>
            <a:off x="1979712" y="2938164"/>
            <a:ext cx="5038344" cy="2321941"/>
            <a:chOff x="2460348" y="2808738"/>
            <a:chExt cx="5039742" cy="2321941"/>
          </a:xfrm>
          <a:solidFill>
            <a:schemeClr val="accent4"/>
          </a:solidFill>
        </p:grpSpPr>
        <p:sp>
          <p:nvSpPr>
            <p:cNvPr id="184" name="Oval 25"/>
            <p:cNvSpPr>
              <a:spLocks noChangeAspect="1" noChangeArrowheads="1"/>
            </p:cNvSpPr>
            <p:nvPr/>
          </p:nvSpPr>
          <p:spPr bwMode="auto">
            <a:xfrm>
              <a:off x="2539723" y="500266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85" name="Oval 26"/>
            <p:cNvSpPr>
              <a:spLocks noChangeAspect="1" noChangeArrowheads="1"/>
            </p:cNvSpPr>
            <p:nvPr/>
          </p:nvSpPr>
          <p:spPr bwMode="auto">
            <a:xfrm>
              <a:off x="2495274" y="486296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86" name="Oval 27"/>
            <p:cNvSpPr>
              <a:spLocks noChangeAspect="1" noChangeArrowheads="1"/>
            </p:cNvSpPr>
            <p:nvPr/>
          </p:nvSpPr>
          <p:spPr bwMode="auto">
            <a:xfrm>
              <a:off x="2568298" y="476771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87" name="Oval 28"/>
            <p:cNvSpPr>
              <a:spLocks noChangeAspect="1" noChangeArrowheads="1"/>
            </p:cNvSpPr>
            <p:nvPr/>
          </p:nvSpPr>
          <p:spPr bwMode="auto">
            <a:xfrm>
              <a:off x="2492098" y="4735962"/>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88" name="Oval 29"/>
            <p:cNvSpPr>
              <a:spLocks noChangeAspect="1" noChangeArrowheads="1"/>
            </p:cNvSpPr>
            <p:nvPr/>
          </p:nvSpPr>
          <p:spPr bwMode="auto">
            <a:xfrm>
              <a:off x="2663548" y="4656587"/>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89" name="Oval 30"/>
            <p:cNvSpPr>
              <a:spLocks noChangeAspect="1" noChangeArrowheads="1"/>
            </p:cNvSpPr>
            <p:nvPr/>
          </p:nvSpPr>
          <p:spPr bwMode="auto">
            <a:xfrm>
              <a:off x="2730224" y="4612137"/>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90" name="Oval 31"/>
            <p:cNvSpPr>
              <a:spLocks noChangeAspect="1" noChangeArrowheads="1"/>
            </p:cNvSpPr>
            <p:nvPr/>
          </p:nvSpPr>
          <p:spPr bwMode="auto">
            <a:xfrm>
              <a:off x="2495274" y="464071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91" name="Oval 32"/>
            <p:cNvSpPr>
              <a:spLocks noChangeAspect="1" noChangeArrowheads="1"/>
            </p:cNvSpPr>
            <p:nvPr/>
          </p:nvSpPr>
          <p:spPr bwMode="auto">
            <a:xfrm>
              <a:off x="2460348" y="4561338"/>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92" name="Oval 33"/>
            <p:cNvSpPr>
              <a:spLocks noChangeAspect="1" noChangeArrowheads="1"/>
            </p:cNvSpPr>
            <p:nvPr/>
          </p:nvSpPr>
          <p:spPr bwMode="auto">
            <a:xfrm>
              <a:off x="2555598" y="4586737"/>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93" name="Oval 34"/>
            <p:cNvSpPr>
              <a:spLocks noChangeAspect="1" noChangeArrowheads="1"/>
            </p:cNvSpPr>
            <p:nvPr/>
          </p:nvSpPr>
          <p:spPr bwMode="auto">
            <a:xfrm>
              <a:off x="2520674" y="4516887"/>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94" name="Oval 35"/>
            <p:cNvSpPr>
              <a:spLocks noChangeAspect="1" noChangeArrowheads="1"/>
            </p:cNvSpPr>
            <p:nvPr/>
          </p:nvSpPr>
          <p:spPr bwMode="auto">
            <a:xfrm>
              <a:off x="2625448" y="4462912"/>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95" name="Oval 36"/>
            <p:cNvSpPr>
              <a:spLocks noChangeAspect="1" noChangeArrowheads="1"/>
            </p:cNvSpPr>
            <p:nvPr/>
          </p:nvSpPr>
          <p:spPr bwMode="auto">
            <a:xfrm>
              <a:off x="2558773" y="441846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96" name="Oval 37"/>
            <p:cNvSpPr>
              <a:spLocks noChangeAspect="1" noChangeArrowheads="1"/>
            </p:cNvSpPr>
            <p:nvPr/>
          </p:nvSpPr>
          <p:spPr bwMode="auto">
            <a:xfrm>
              <a:off x="2777849" y="4427988"/>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97" name="Oval 38"/>
            <p:cNvSpPr>
              <a:spLocks noChangeAspect="1" noChangeArrowheads="1"/>
            </p:cNvSpPr>
            <p:nvPr/>
          </p:nvSpPr>
          <p:spPr bwMode="auto">
            <a:xfrm>
              <a:off x="2488924" y="427876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98" name="Oval 39"/>
            <p:cNvSpPr>
              <a:spLocks noChangeAspect="1" noChangeArrowheads="1"/>
            </p:cNvSpPr>
            <p:nvPr/>
          </p:nvSpPr>
          <p:spPr bwMode="auto">
            <a:xfrm>
              <a:off x="2584173" y="4227962"/>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99" name="Oval 40"/>
            <p:cNvSpPr>
              <a:spLocks noChangeAspect="1" noChangeArrowheads="1"/>
            </p:cNvSpPr>
            <p:nvPr/>
          </p:nvSpPr>
          <p:spPr bwMode="auto">
            <a:xfrm>
              <a:off x="2584174" y="4078738"/>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00" name="Oval 41"/>
            <p:cNvSpPr>
              <a:spLocks noChangeAspect="1" noChangeArrowheads="1"/>
            </p:cNvSpPr>
            <p:nvPr/>
          </p:nvSpPr>
          <p:spPr bwMode="auto">
            <a:xfrm>
              <a:off x="2527023" y="4031112"/>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01" name="Oval 42"/>
            <p:cNvSpPr>
              <a:spLocks noChangeAspect="1" noChangeArrowheads="1"/>
            </p:cNvSpPr>
            <p:nvPr/>
          </p:nvSpPr>
          <p:spPr bwMode="auto">
            <a:xfrm>
              <a:off x="2603223" y="400571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02" name="Oval 43"/>
            <p:cNvSpPr>
              <a:spLocks noChangeAspect="1" noChangeArrowheads="1"/>
            </p:cNvSpPr>
            <p:nvPr/>
          </p:nvSpPr>
          <p:spPr bwMode="auto">
            <a:xfrm>
              <a:off x="2904848" y="411366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03" name="Oval 44"/>
            <p:cNvSpPr>
              <a:spLocks noChangeAspect="1" noChangeArrowheads="1"/>
            </p:cNvSpPr>
            <p:nvPr/>
          </p:nvSpPr>
          <p:spPr bwMode="auto">
            <a:xfrm>
              <a:off x="3282674" y="4002537"/>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04" name="Oval 45"/>
            <p:cNvSpPr>
              <a:spLocks noChangeAspect="1" noChangeArrowheads="1"/>
            </p:cNvSpPr>
            <p:nvPr/>
          </p:nvSpPr>
          <p:spPr bwMode="auto">
            <a:xfrm>
              <a:off x="3333474" y="3951738"/>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05" name="Oval 46"/>
            <p:cNvSpPr>
              <a:spLocks noChangeAspect="1" noChangeArrowheads="1"/>
            </p:cNvSpPr>
            <p:nvPr/>
          </p:nvSpPr>
          <p:spPr bwMode="auto">
            <a:xfrm>
              <a:off x="3571599" y="386601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06" name="Oval 47"/>
            <p:cNvSpPr>
              <a:spLocks noChangeAspect="1" noChangeArrowheads="1"/>
            </p:cNvSpPr>
            <p:nvPr/>
          </p:nvSpPr>
          <p:spPr bwMode="auto">
            <a:xfrm>
              <a:off x="4022449" y="418986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07" name="Oval 48"/>
            <p:cNvSpPr>
              <a:spLocks noChangeAspect="1" noChangeArrowheads="1"/>
            </p:cNvSpPr>
            <p:nvPr/>
          </p:nvSpPr>
          <p:spPr bwMode="auto">
            <a:xfrm>
              <a:off x="4209774" y="3761238"/>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08" name="Oval 49"/>
            <p:cNvSpPr>
              <a:spLocks noChangeAspect="1" noChangeArrowheads="1"/>
            </p:cNvSpPr>
            <p:nvPr/>
          </p:nvSpPr>
          <p:spPr bwMode="auto">
            <a:xfrm>
              <a:off x="4536799" y="2808738"/>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09" name="Oval 50"/>
            <p:cNvSpPr>
              <a:spLocks noChangeAspect="1" noChangeArrowheads="1"/>
            </p:cNvSpPr>
            <p:nvPr/>
          </p:nvSpPr>
          <p:spPr bwMode="auto">
            <a:xfrm>
              <a:off x="5070199" y="344056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10" name="Oval 51"/>
            <p:cNvSpPr>
              <a:spLocks noChangeAspect="1" noChangeArrowheads="1"/>
            </p:cNvSpPr>
            <p:nvPr/>
          </p:nvSpPr>
          <p:spPr bwMode="auto">
            <a:xfrm>
              <a:off x="5819499" y="319291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11" name="Oval 52"/>
            <p:cNvSpPr>
              <a:spLocks noChangeAspect="1" noChangeArrowheads="1"/>
            </p:cNvSpPr>
            <p:nvPr/>
          </p:nvSpPr>
          <p:spPr bwMode="auto">
            <a:xfrm>
              <a:off x="7372074" y="315481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12" name="Oval 53"/>
            <p:cNvSpPr>
              <a:spLocks noChangeAspect="1" noChangeArrowheads="1"/>
            </p:cNvSpPr>
            <p:nvPr/>
          </p:nvSpPr>
          <p:spPr bwMode="auto">
            <a:xfrm>
              <a:off x="5997299" y="302781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13" name="Oval 54"/>
            <p:cNvSpPr>
              <a:spLocks noChangeAspect="1" noChangeArrowheads="1"/>
            </p:cNvSpPr>
            <p:nvPr/>
          </p:nvSpPr>
          <p:spPr bwMode="auto">
            <a:xfrm>
              <a:off x="3177898" y="3827912"/>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14" name="Oval 55"/>
            <p:cNvSpPr>
              <a:spLocks noChangeAspect="1" noChangeArrowheads="1"/>
            </p:cNvSpPr>
            <p:nvPr/>
          </p:nvSpPr>
          <p:spPr bwMode="auto">
            <a:xfrm>
              <a:off x="3031849" y="392316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15" name="Oval 56"/>
            <p:cNvSpPr>
              <a:spLocks noChangeAspect="1" noChangeArrowheads="1"/>
            </p:cNvSpPr>
            <p:nvPr/>
          </p:nvSpPr>
          <p:spPr bwMode="auto">
            <a:xfrm>
              <a:off x="2768323" y="3777112"/>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16" name="Oval 57"/>
            <p:cNvSpPr>
              <a:spLocks noChangeAspect="1" noChangeArrowheads="1"/>
            </p:cNvSpPr>
            <p:nvPr/>
          </p:nvSpPr>
          <p:spPr bwMode="auto">
            <a:xfrm>
              <a:off x="2942948" y="3700912"/>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17" name="Oval 58"/>
            <p:cNvSpPr>
              <a:spLocks noChangeAspect="1" noChangeArrowheads="1"/>
            </p:cNvSpPr>
            <p:nvPr/>
          </p:nvSpPr>
          <p:spPr bwMode="auto">
            <a:xfrm>
              <a:off x="3012798" y="367551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18" name="Oval 59"/>
            <p:cNvSpPr>
              <a:spLocks noChangeAspect="1" noChangeArrowheads="1"/>
            </p:cNvSpPr>
            <p:nvPr/>
          </p:nvSpPr>
          <p:spPr bwMode="auto">
            <a:xfrm>
              <a:off x="3657324" y="3510412"/>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19" name="Oval 60"/>
            <p:cNvSpPr>
              <a:spLocks noChangeAspect="1" noChangeArrowheads="1"/>
            </p:cNvSpPr>
            <p:nvPr/>
          </p:nvSpPr>
          <p:spPr bwMode="auto">
            <a:xfrm>
              <a:off x="3311248" y="3104012"/>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20" name="Oval 61"/>
            <p:cNvSpPr>
              <a:spLocks noChangeAspect="1" noChangeArrowheads="1"/>
            </p:cNvSpPr>
            <p:nvPr/>
          </p:nvSpPr>
          <p:spPr bwMode="auto">
            <a:xfrm>
              <a:off x="2923899" y="3053213"/>
              <a:ext cx="128016" cy="12801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21" name="Freeform 220">
            <a:extLst>
              <a:ext uri="{FF2B5EF4-FFF2-40B4-BE49-F238E27FC236}">
                <a16:creationId xmlns:a16="http://schemas.microsoft.com/office/drawing/2014/main" xmlns="" id="{13C0DB2C-23FD-5E48-8F1A-72C832F988C0}"/>
              </a:ext>
            </a:extLst>
          </p:cNvPr>
          <p:cNvSpPr/>
          <p:nvPr/>
        </p:nvSpPr>
        <p:spPr>
          <a:xfrm>
            <a:off x="1963891" y="3189679"/>
            <a:ext cx="3239457" cy="1819610"/>
          </a:xfrm>
          <a:custGeom>
            <a:avLst/>
            <a:gdLst>
              <a:gd name="connsiteX0" fmla="*/ 0 w 3239457"/>
              <a:gd name="connsiteY0" fmla="*/ 1819610 h 1819610"/>
              <a:gd name="connsiteX1" fmla="*/ 289483 w 3239457"/>
              <a:gd name="connsiteY1" fmla="*/ 1461202 h 1819610"/>
              <a:gd name="connsiteX2" fmla="*/ 569777 w 3239457"/>
              <a:gd name="connsiteY2" fmla="*/ 1070630 h 1819610"/>
              <a:gd name="connsiteX3" fmla="*/ 1033869 w 3239457"/>
              <a:gd name="connsiteY3" fmla="*/ 652487 h 1819610"/>
              <a:gd name="connsiteX4" fmla="*/ 1663381 w 3239457"/>
              <a:gd name="connsiteY4" fmla="*/ 395168 h 1819610"/>
              <a:gd name="connsiteX5" fmla="*/ 2035574 w 3239457"/>
              <a:gd name="connsiteY5" fmla="*/ 225154 h 1819610"/>
              <a:gd name="connsiteX6" fmla="*/ 3239457 w 3239457"/>
              <a:gd name="connsiteY6" fmla="*/ 0 h 181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9457" h="1819610">
                <a:moveTo>
                  <a:pt x="0" y="1819610"/>
                </a:moveTo>
                <a:cubicBezTo>
                  <a:pt x="97260" y="1702821"/>
                  <a:pt x="194520" y="1586032"/>
                  <a:pt x="289483" y="1461202"/>
                </a:cubicBezTo>
                <a:cubicBezTo>
                  <a:pt x="384446" y="1336372"/>
                  <a:pt x="445713" y="1205416"/>
                  <a:pt x="569777" y="1070630"/>
                </a:cubicBezTo>
                <a:cubicBezTo>
                  <a:pt x="693841" y="935844"/>
                  <a:pt x="851602" y="765064"/>
                  <a:pt x="1033869" y="652487"/>
                </a:cubicBezTo>
                <a:cubicBezTo>
                  <a:pt x="1216136" y="539910"/>
                  <a:pt x="1496430" y="466390"/>
                  <a:pt x="1663381" y="395168"/>
                </a:cubicBezTo>
                <a:cubicBezTo>
                  <a:pt x="1830332" y="323946"/>
                  <a:pt x="1772895" y="291015"/>
                  <a:pt x="2035574" y="225154"/>
                </a:cubicBezTo>
                <a:cubicBezTo>
                  <a:pt x="2298253" y="159293"/>
                  <a:pt x="2768855" y="79646"/>
                  <a:pt x="3239457" y="0"/>
                </a:cubicBezTo>
              </a:path>
            </a:pathLst>
          </a:cu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TextBox 89">
            <a:extLst>
              <a:ext uri="{FF2B5EF4-FFF2-40B4-BE49-F238E27FC236}">
                <a16:creationId xmlns:a16="http://schemas.microsoft.com/office/drawing/2014/main" xmlns="" id="{774BFE44-4D63-4C49-A08C-B79691F4BE56}"/>
              </a:ext>
            </a:extLst>
          </p:cNvPr>
          <p:cNvSpPr txBox="1"/>
          <p:nvPr/>
        </p:nvSpPr>
        <p:spPr>
          <a:xfrm>
            <a:off x="5012576" y="4845498"/>
            <a:ext cx="2638027" cy="307777"/>
          </a:xfrm>
          <a:prstGeom prst="rect">
            <a:avLst/>
          </a:prstGeom>
          <a:noFill/>
        </p:spPr>
        <p:txBody>
          <a:bodyPr wrap="square" rtlCol="0">
            <a:spAutoFit/>
          </a:bodyPr>
          <a:lstStyle/>
          <a:p>
            <a:r>
              <a:rPr lang="en-GB" sz="1400" b="1" dirty="0">
                <a:latin typeface="Times New Roman" panose="02020603050405020304" pitchFamily="18" charset="0"/>
                <a:cs typeface="Times New Roman" panose="02020603050405020304" pitchFamily="18" charset="0"/>
              </a:rPr>
              <a:t>Pearson</a:t>
            </a:r>
            <a:r>
              <a:rPr lang="sr-Latn-RS" sz="1400" b="1" dirty="0">
                <a:latin typeface="Times New Roman" panose="02020603050405020304" pitchFamily="18" charset="0"/>
                <a:cs typeface="Times New Roman" panose="02020603050405020304" pitchFamily="18" charset="0"/>
              </a:rPr>
              <a:t>ov</a:t>
            </a:r>
            <a:r>
              <a:rPr lang="en-GB" sz="1400" b="1" dirty="0">
                <a:latin typeface="Times New Roman" panose="02020603050405020304" pitchFamily="18" charset="0"/>
                <a:cs typeface="Times New Roman" panose="02020603050405020304" pitchFamily="18" charset="0"/>
              </a:rPr>
              <a:t> rho = 0.72</a:t>
            </a:r>
          </a:p>
        </p:txBody>
      </p:sp>
    </p:spTree>
    <p:extLst>
      <p:ext uri="{BB962C8B-B14F-4D97-AF65-F5344CB8AC3E}">
        <p14:creationId xmlns:p14="http://schemas.microsoft.com/office/powerpoint/2010/main" xmlns="" val="297256504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Latn-BA" dirty="0"/>
              <a:t>VRIJEDNOSTI AMH</a:t>
            </a:r>
          </a:p>
        </p:txBody>
      </p:sp>
      <p:sp>
        <p:nvSpPr>
          <p:cNvPr id="2" name="Content Placeholder 1"/>
          <p:cNvSpPr>
            <a:spLocks noGrp="1"/>
          </p:cNvSpPr>
          <p:nvPr>
            <p:ph idx="1"/>
          </p:nvPr>
        </p:nvSpPr>
        <p:spPr>
          <a:xfrm>
            <a:off x="457200" y="1481329"/>
            <a:ext cx="8229600" cy="3387832"/>
          </a:xfrm>
        </p:spPr>
        <p:txBody>
          <a:bodyPr/>
          <a:lstStyle/>
          <a:p>
            <a:endParaRPr lang="sr-Latn-BA" dirty="0"/>
          </a:p>
          <a:p>
            <a:endParaRPr lang="sr-Latn-BA" dirty="0"/>
          </a:p>
          <a:p>
            <a:r>
              <a:rPr lang="sr-Latn-BA" dirty="0"/>
              <a:t>Normalan rezultat &gt;0.1 </a:t>
            </a:r>
            <a:r>
              <a:rPr lang="sr-Latn-BA" dirty="0" smtClean="0"/>
              <a:t>ng/ml</a:t>
            </a:r>
            <a:endParaRPr lang="sr-Latn-BA" dirty="0"/>
          </a:p>
          <a:p>
            <a:r>
              <a:rPr lang="sr-Latn-BA" dirty="0"/>
              <a:t>Niska normalna vrijednost 0.7-0.9 </a:t>
            </a:r>
            <a:r>
              <a:rPr lang="sr-Latn-BA" dirty="0" smtClean="0"/>
              <a:t>ng/ml</a:t>
            </a:r>
            <a:endParaRPr lang="sr-Latn-BA" dirty="0"/>
          </a:p>
          <a:p>
            <a:r>
              <a:rPr lang="sr-Latn-BA" dirty="0"/>
              <a:t>Loš rezultat 0.3-0.6 </a:t>
            </a:r>
            <a:r>
              <a:rPr lang="sr-Latn-BA" dirty="0" smtClean="0"/>
              <a:t>ng/ml</a:t>
            </a:r>
            <a:endParaRPr lang="sr-Latn-BA" dirty="0"/>
          </a:p>
          <a:p>
            <a:r>
              <a:rPr lang="sr-Latn-BA" dirty="0"/>
              <a:t>Veoma loš rezultat &lt;0.3 </a:t>
            </a:r>
            <a:r>
              <a:rPr lang="sr-Latn-BA" dirty="0" smtClean="0"/>
              <a:t>ng/ml</a:t>
            </a:r>
            <a:endParaRPr lang="sr-Latn-BA" sz="2000" baseline="30000" dirty="0">
              <a:latin typeface="Calibri" panose="020F0502020204030204" pitchFamily="34" charset="0"/>
              <a:cs typeface="Calibri" panose="020F0502020204030204" pitchFamily="34" charset="0"/>
            </a:endParaRPr>
          </a:p>
        </p:txBody>
      </p:sp>
      <p:sp>
        <p:nvSpPr>
          <p:cNvPr id="4" name="TextBox 3"/>
          <p:cNvSpPr txBox="1"/>
          <p:nvPr/>
        </p:nvSpPr>
        <p:spPr>
          <a:xfrm flipH="1">
            <a:off x="107503" y="6453336"/>
            <a:ext cx="9073008" cy="261610"/>
          </a:xfrm>
          <a:prstGeom prst="rect">
            <a:avLst/>
          </a:prstGeom>
          <a:noFill/>
        </p:spPr>
        <p:txBody>
          <a:bodyPr wrap="square" rtlCol="0">
            <a:spAutoFit/>
          </a:bodyPr>
          <a:lstStyle/>
          <a:p>
            <a:r>
              <a:rPr lang="sr-Latn-RS" sz="1100" dirty="0">
                <a:solidFill>
                  <a:schemeClr val="bg1"/>
                </a:solidFill>
                <a:latin typeface="Times New Roman" panose="02020603050405020304" pitchFamily="18" charset="0"/>
                <a:cs typeface="Times New Roman" panose="02020603050405020304" pitchFamily="18" charset="0"/>
              </a:rPr>
              <a:t>Mitrović Jovanović, A.: Značaj AMH inhibina u procjeni fertilnosti, u Radunović, N.: Humana reprodukcija, Univerzitet u Beogradu, 2013, (227)</a:t>
            </a:r>
            <a:endParaRPr lang="en-GB" sz="11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44624"/>
            <a:ext cx="7886700" cy="1325563"/>
          </a:xfrm>
        </p:spPr>
        <p:txBody>
          <a:bodyPr/>
          <a:lstStyle/>
          <a:p>
            <a:r>
              <a:rPr lang="sr-Latn-BA" dirty="0"/>
              <a:t>AMH</a:t>
            </a:r>
          </a:p>
        </p:txBody>
      </p:sp>
      <p:sp>
        <p:nvSpPr>
          <p:cNvPr id="2" name="Content Placeholder 1"/>
          <p:cNvSpPr>
            <a:spLocks noGrp="1"/>
          </p:cNvSpPr>
          <p:nvPr>
            <p:ph idx="1"/>
          </p:nvPr>
        </p:nvSpPr>
        <p:spPr>
          <a:xfrm>
            <a:off x="395536" y="1495325"/>
            <a:ext cx="8229600" cy="4525963"/>
          </a:xfrm>
        </p:spPr>
        <p:txBody>
          <a:bodyPr/>
          <a:lstStyle/>
          <a:p>
            <a:r>
              <a:rPr lang="sr-Latn-BA" dirty="0"/>
              <a:t>AMH je stabilan i ne mijenja se tokom cijelog menstrualnog ciklusa i može se mjeriti bilo kada.</a:t>
            </a:r>
          </a:p>
          <a:p>
            <a:r>
              <a:rPr lang="sr-Latn-BA" dirty="0"/>
              <a:t>Nije pod uticajem FSH i mehanizma povratne sprege.</a:t>
            </a:r>
            <a:r>
              <a:rPr lang="en-GB" baseline="30000" dirty="0"/>
              <a:t>1</a:t>
            </a:r>
            <a:endParaRPr lang="sr-Latn-BA" baseline="30000" dirty="0"/>
          </a:p>
          <a:p>
            <a:r>
              <a:rPr lang="sr-Latn-BA" dirty="0"/>
              <a:t>Važan je i kao prediktor odgovora ovarijuma na kontrolisanu ovarijalnu stimulaciju.</a:t>
            </a:r>
          </a:p>
          <a:p>
            <a:r>
              <a:rPr lang="sr-Latn-BA" dirty="0"/>
              <a:t>Nizak ili visok nivo AMH u kombinaciji sa AFC je dobar prediktor  ovarijalnog odgovora na kontrolisanu ovarijalnu stimulaciju. </a:t>
            </a:r>
          </a:p>
          <a:p>
            <a:endParaRPr lang="sr-Latn-BA" dirty="0"/>
          </a:p>
          <a:p>
            <a:endParaRPr lang="sr-Latn-BA" dirty="0"/>
          </a:p>
        </p:txBody>
      </p:sp>
      <p:sp>
        <p:nvSpPr>
          <p:cNvPr id="4" name="TextBox 3"/>
          <p:cNvSpPr txBox="1"/>
          <p:nvPr/>
        </p:nvSpPr>
        <p:spPr>
          <a:xfrm flipH="1">
            <a:off x="107504" y="6453336"/>
            <a:ext cx="9217024" cy="261610"/>
          </a:xfrm>
          <a:prstGeom prst="rect">
            <a:avLst/>
          </a:prstGeom>
          <a:noFill/>
        </p:spPr>
        <p:txBody>
          <a:bodyPr wrap="square" rtlCol="0">
            <a:spAutoFit/>
          </a:bodyPr>
          <a:lstStyle/>
          <a:p>
            <a:r>
              <a:rPr lang="en-GB" sz="1100" dirty="0">
                <a:solidFill>
                  <a:schemeClr val="bg1"/>
                </a:solidFill>
                <a:latin typeface="Times New Roman" panose="02020603050405020304" pitchFamily="18" charset="0"/>
                <a:cs typeface="Times New Roman" panose="02020603050405020304" pitchFamily="18" charset="0"/>
              </a:rPr>
              <a:t>1</a:t>
            </a:r>
            <a:r>
              <a:rPr lang="sr-Latn-RS" sz="1100" dirty="0">
                <a:solidFill>
                  <a:schemeClr val="bg1"/>
                </a:solidFill>
                <a:latin typeface="Times New Roman" panose="02020603050405020304" pitchFamily="18" charset="0"/>
                <a:cs typeface="Times New Roman" panose="02020603050405020304" pitchFamily="18" charset="0"/>
              </a:rPr>
              <a:t>. Mitrović Jovanović, A.: Značaj AMH inhibina u procjeni fertilnosti, u Radunović, N.: Humana reprodukcija, Univerzitet u Beogradu, 2013, (227)</a:t>
            </a:r>
            <a:endParaRPr lang="en-GB" sz="11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317333"/>
            <a:ext cx="8229600" cy="1143000"/>
          </a:xfrm>
        </p:spPr>
        <p:txBody>
          <a:bodyPr/>
          <a:lstStyle/>
          <a:p>
            <a:r>
              <a:rPr lang="sr-Latn-BA" b="0" dirty="0"/>
              <a:t>AMH</a:t>
            </a:r>
          </a:p>
        </p:txBody>
      </p:sp>
      <p:sp>
        <p:nvSpPr>
          <p:cNvPr id="2" name="Content Placeholder 1"/>
          <p:cNvSpPr>
            <a:spLocks noGrp="1"/>
          </p:cNvSpPr>
          <p:nvPr>
            <p:ph idx="1"/>
          </p:nvPr>
        </p:nvSpPr>
        <p:spPr>
          <a:xfrm>
            <a:off x="467544" y="1625344"/>
            <a:ext cx="8229600" cy="4107912"/>
          </a:xfrm>
        </p:spPr>
        <p:txBody>
          <a:bodyPr/>
          <a:lstStyle/>
          <a:p>
            <a:r>
              <a:rPr lang="sr-Latn-BA" dirty="0"/>
              <a:t>Vrijednosti AMH su značajno uvećane kod pacijentkinja sa Sy </a:t>
            </a:r>
            <a:r>
              <a:rPr lang="sr-Latn-BA" dirty="0" smtClean="0"/>
              <a:t>PCO. </a:t>
            </a:r>
            <a:endParaRPr lang="sr-Latn-BA" dirty="0"/>
          </a:p>
          <a:p>
            <a:r>
              <a:rPr lang="sr-Latn-BA" dirty="0"/>
              <a:t>Pacijentkinje </a:t>
            </a:r>
            <a:r>
              <a:rPr lang="sr-Latn-BA" dirty="0" smtClean="0"/>
              <a:t>sa </a:t>
            </a:r>
            <a:r>
              <a:rPr lang="sr-Latn-BA" dirty="0"/>
              <a:t>Sy PCO imaju do 6 puta veći broj malih </a:t>
            </a:r>
            <a:r>
              <a:rPr lang="sr-Latn-BA" dirty="0" smtClean="0"/>
              <a:t>primarnih, </a:t>
            </a:r>
            <a:r>
              <a:rPr lang="sr-Latn-BA" dirty="0"/>
              <a:t>sekundarnih i preantralnih folikula zbog hiperandrogenemije.</a:t>
            </a:r>
            <a:r>
              <a:rPr lang="en-GB" baseline="30000" dirty="0"/>
              <a:t>1</a:t>
            </a:r>
            <a:endParaRPr lang="sr-Latn-BA" baseline="30000" dirty="0"/>
          </a:p>
          <a:p>
            <a:r>
              <a:rPr lang="sr-Latn-BA" dirty="0"/>
              <a:t>Kod ovih pacijentkinja koje su u postupku IVF-a  može se očekivati </a:t>
            </a:r>
            <a:r>
              <a:rPr lang="sr-Latn-BA" dirty="0" smtClean="0"/>
              <a:t>OHSS - sindrom </a:t>
            </a:r>
            <a:r>
              <a:rPr lang="sr-Latn-BA" dirty="0"/>
              <a:t>ovarijalne hiperstimulacije. </a:t>
            </a:r>
          </a:p>
          <a:p>
            <a:endParaRPr lang="sr-Latn-BA" dirty="0"/>
          </a:p>
        </p:txBody>
      </p:sp>
      <p:sp>
        <p:nvSpPr>
          <p:cNvPr id="4" name="TextBox 3"/>
          <p:cNvSpPr txBox="1"/>
          <p:nvPr/>
        </p:nvSpPr>
        <p:spPr>
          <a:xfrm flipH="1">
            <a:off x="107504" y="6525344"/>
            <a:ext cx="9217024" cy="261610"/>
          </a:xfrm>
          <a:prstGeom prst="rect">
            <a:avLst/>
          </a:prstGeom>
          <a:noFill/>
        </p:spPr>
        <p:txBody>
          <a:bodyPr wrap="square" rtlCol="0">
            <a:spAutoFit/>
          </a:bodyPr>
          <a:lstStyle/>
          <a:p>
            <a:r>
              <a:rPr lang="en-GB" sz="1100" dirty="0">
                <a:solidFill>
                  <a:schemeClr val="bg1"/>
                </a:solidFill>
                <a:latin typeface="Times New Roman" panose="02020603050405020304" pitchFamily="18" charset="0"/>
                <a:cs typeface="Times New Roman" panose="02020603050405020304" pitchFamily="18" charset="0"/>
              </a:rPr>
              <a:t>1</a:t>
            </a:r>
            <a:r>
              <a:rPr lang="sr-Latn-RS" sz="1100" dirty="0">
                <a:solidFill>
                  <a:schemeClr val="bg1"/>
                </a:solidFill>
                <a:latin typeface="Times New Roman" panose="02020603050405020304" pitchFamily="18" charset="0"/>
                <a:cs typeface="Times New Roman" panose="02020603050405020304" pitchFamily="18" charset="0"/>
              </a:rPr>
              <a:t>. Mitrović Jovanović, A.: Značaj AMH inhibina u procjeni fertilnosti, u Radunović, N.: Humana reprodukcija, Univerzitet u Beogradu, 2013, (228)</a:t>
            </a:r>
            <a:endParaRPr lang="en-GB" sz="11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81034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xmlns="" id="{04DAC3A4-D169-4DF0-A330-84F92C153F17}"/>
              </a:ext>
            </a:extLst>
          </p:cNvPr>
          <p:cNvSpPr>
            <a:spLocks noGrp="1"/>
          </p:cNvSpPr>
          <p:nvPr>
            <p:ph type="title"/>
          </p:nvPr>
        </p:nvSpPr>
        <p:spPr>
          <a:xfrm>
            <a:off x="323850" y="274639"/>
            <a:ext cx="8496300" cy="753022"/>
          </a:xfrm>
        </p:spPr>
        <p:txBody>
          <a:bodyPr>
            <a:normAutofit/>
          </a:bodyPr>
          <a:lstStyle/>
          <a:p>
            <a:r>
              <a:rPr lang="en-GB" sz="3200" dirty="0">
                <a:solidFill>
                  <a:srgbClr val="000099"/>
                </a:solidFill>
              </a:rPr>
              <a:t>AMH </a:t>
            </a:r>
            <a:r>
              <a:rPr lang="sr-Latn-RS" sz="3200" dirty="0">
                <a:solidFill>
                  <a:srgbClr val="000099"/>
                </a:solidFill>
              </a:rPr>
              <a:t>kao</a:t>
            </a:r>
            <a:r>
              <a:rPr lang="en-GB" sz="3200" dirty="0">
                <a:solidFill>
                  <a:srgbClr val="000099"/>
                </a:solidFill>
              </a:rPr>
              <a:t> </a:t>
            </a:r>
            <a:r>
              <a:rPr lang="en-GB" sz="3200" dirty="0" err="1">
                <a:solidFill>
                  <a:srgbClr val="000099"/>
                </a:solidFill>
              </a:rPr>
              <a:t>prediktor</a:t>
            </a:r>
            <a:r>
              <a:rPr lang="en-GB" sz="3200" dirty="0">
                <a:solidFill>
                  <a:srgbClr val="000099"/>
                </a:solidFill>
              </a:rPr>
              <a:t> </a:t>
            </a:r>
            <a:r>
              <a:rPr lang="sr-Latn-RS" sz="3200" dirty="0">
                <a:solidFill>
                  <a:srgbClr val="000099"/>
                </a:solidFill>
              </a:rPr>
              <a:t>odgovora u</a:t>
            </a:r>
            <a:r>
              <a:rPr lang="en-GB" sz="3200" dirty="0">
                <a:solidFill>
                  <a:srgbClr val="000099"/>
                </a:solidFill>
              </a:rPr>
              <a:t> </a:t>
            </a:r>
            <a:r>
              <a:rPr lang="sr-Latn-RS" sz="3200" dirty="0">
                <a:solidFill>
                  <a:srgbClr val="000099"/>
                </a:solidFill>
              </a:rPr>
              <a:t>K</a:t>
            </a:r>
            <a:r>
              <a:rPr lang="en-GB" sz="3200" dirty="0">
                <a:solidFill>
                  <a:srgbClr val="000099"/>
                </a:solidFill>
              </a:rPr>
              <a:t>OS</a:t>
            </a:r>
          </a:p>
        </p:txBody>
      </p:sp>
      <p:sp>
        <p:nvSpPr>
          <p:cNvPr id="13" name="Content Placeholder 2"/>
          <p:cNvSpPr>
            <a:spLocks noGrp="1"/>
          </p:cNvSpPr>
          <p:nvPr>
            <p:ph idx="1"/>
          </p:nvPr>
        </p:nvSpPr>
        <p:spPr>
          <a:xfrm>
            <a:off x="171815" y="1196752"/>
            <a:ext cx="8663515" cy="1068997"/>
          </a:xfrm>
        </p:spPr>
        <p:txBody>
          <a:bodyPr>
            <a:noAutofit/>
          </a:bodyPr>
          <a:lstStyle/>
          <a:p>
            <a:pPr>
              <a:lnSpc>
                <a:spcPct val="120000"/>
              </a:lnSpc>
            </a:pPr>
            <a:r>
              <a:rPr lang="en-US" sz="1500" dirty="0" err="1">
                <a:solidFill>
                  <a:schemeClr val="tx1"/>
                </a:solidFill>
              </a:rPr>
              <a:t>Postoji</a:t>
            </a:r>
            <a:r>
              <a:rPr lang="en-US" sz="1500" dirty="0">
                <a:solidFill>
                  <a:schemeClr val="tx1"/>
                </a:solidFill>
              </a:rPr>
              <a:t> </a:t>
            </a:r>
            <a:r>
              <a:rPr lang="en-US" sz="1500" dirty="0" err="1">
                <a:solidFill>
                  <a:schemeClr val="tx1"/>
                </a:solidFill>
              </a:rPr>
              <a:t>jaka</a:t>
            </a:r>
            <a:r>
              <a:rPr lang="en-US" sz="1500" dirty="0">
                <a:solidFill>
                  <a:schemeClr val="tx1"/>
                </a:solidFill>
              </a:rPr>
              <a:t> </a:t>
            </a:r>
            <a:r>
              <a:rPr lang="en-US" sz="1500" dirty="0" err="1">
                <a:solidFill>
                  <a:schemeClr val="tx1"/>
                </a:solidFill>
              </a:rPr>
              <a:t>pozitivna</a:t>
            </a:r>
            <a:r>
              <a:rPr lang="en-US" sz="1500" dirty="0">
                <a:solidFill>
                  <a:schemeClr val="tx1"/>
                </a:solidFill>
              </a:rPr>
              <a:t> </a:t>
            </a:r>
            <a:r>
              <a:rPr lang="en-US" sz="1500" dirty="0" err="1">
                <a:solidFill>
                  <a:schemeClr val="tx1"/>
                </a:solidFill>
              </a:rPr>
              <a:t>korelacija</a:t>
            </a:r>
            <a:r>
              <a:rPr lang="en-US" sz="1500" dirty="0">
                <a:solidFill>
                  <a:schemeClr val="tx1"/>
                </a:solidFill>
              </a:rPr>
              <a:t> </a:t>
            </a:r>
            <a:r>
              <a:rPr lang="en-US" sz="1500" dirty="0" err="1">
                <a:solidFill>
                  <a:schemeClr val="tx1"/>
                </a:solidFill>
              </a:rPr>
              <a:t>između</a:t>
            </a:r>
            <a:r>
              <a:rPr lang="en-US" sz="1500" dirty="0">
                <a:solidFill>
                  <a:schemeClr val="tx1"/>
                </a:solidFill>
              </a:rPr>
              <a:t> </a:t>
            </a:r>
            <a:r>
              <a:rPr lang="en-US" sz="1500" dirty="0" err="1">
                <a:solidFill>
                  <a:schemeClr val="tx1"/>
                </a:solidFill>
              </a:rPr>
              <a:t>bazalnog</a:t>
            </a:r>
            <a:r>
              <a:rPr lang="en-US" sz="1500" dirty="0">
                <a:solidFill>
                  <a:schemeClr val="tx1"/>
                </a:solidFill>
              </a:rPr>
              <a:t> </a:t>
            </a:r>
            <a:r>
              <a:rPr lang="en-US" sz="1500" dirty="0" err="1">
                <a:solidFill>
                  <a:schemeClr val="tx1"/>
                </a:solidFill>
              </a:rPr>
              <a:t>serumskog</a:t>
            </a:r>
            <a:r>
              <a:rPr lang="en-US" sz="1500" dirty="0">
                <a:solidFill>
                  <a:schemeClr val="tx1"/>
                </a:solidFill>
              </a:rPr>
              <a:t> </a:t>
            </a:r>
            <a:r>
              <a:rPr lang="en-US" sz="1500" dirty="0" err="1">
                <a:solidFill>
                  <a:schemeClr val="tx1"/>
                </a:solidFill>
              </a:rPr>
              <a:t>nivoa</a:t>
            </a:r>
            <a:r>
              <a:rPr lang="en-US" sz="1500" dirty="0">
                <a:solidFill>
                  <a:schemeClr val="tx1"/>
                </a:solidFill>
              </a:rPr>
              <a:t> AMH </a:t>
            </a:r>
            <a:r>
              <a:rPr lang="hr-BA" sz="1500" dirty="0">
                <a:solidFill>
                  <a:schemeClr val="tx1"/>
                </a:solidFill>
              </a:rPr>
              <a:t>i</a:t>
            </a:r>
            <a:r>
              <a:rPr lang="en-US" sz="1500" dirty="0">
                <a:solidFill>
                  <a:schemeClr val="tx1"/>
                </a:solidFill>
              </a:rPr>
              <a:t> </a:t>
            </a:r>
            <a:r>
              <a:rPr lang="en-US" sz="1500" dirty="0" err="1">
                <a:solidFill>
                  <a:schemeClr val="tx1"/>
                </a:solidFill>
              </a:rPr>
              <a:t>broja</a:t>
            </a:r>
            <a:r>
              <a:rPr lang="en-US" sz="1500" dirty="0">
                <a:solidFill>
                  <a:schemeClr val="tx1"/>
                </a:solidFill>
              </a:rPr>
              <a:t> </a:t>
            </a:r>
            <a:r>
              <a:rPr lang="en-US" sz="1500" dirty="0" err="1">
                <a:solidFill>
                  <a:schemeClr val="tx1"/>
                </a:solidFill>
              </a:rPr>
              <a:t>dobijeni</a:t>
            </a:r>
            <a:r>
              <a:rPr lang="en-US" sz="1500" dirty="0">
                <a:solidFill>
                  <a:schemeClr val="tx1"/>
                </a:solidFill>
              </a:rPr>
              <a:t> </a:t>
            </a:r>
            <a:r>
              <a:rPr lang="en-US" sz="1500" dirty="0" err="1">
                <a:solidFill>
                  <a:schemeClr val="tx1"/>
                </a:solidFill>
              </a:rPr>
              <a:t>ovocita</a:t>
            </a:r>
            <a:r>
              <a:rPr lang="en-US" sz="1500" dirty="0">
                <a:solidFill>
                  <a:schemeClr val="tx1"/>
                </a:solidFill>
              </a:rPr>
              <a:t> </a:t>
            </a:r>
            <a:r>
              <a:rPr lang="en-US" sz="1500" dirty="0" err="1">
                <a:solidFill>
                  <a:schemeClr val="tx1"/>
                </a:solidFill>
              </a:rPr>
              <a:t>nakon</a:t>
            </a:r>
            <a:r>
              <a:rPr lang="en-US" sz="1500" dirty="0">
                <a:solidFill>
                  <a:schemeClr val="tx1"/>
                </a:solidFill>
              </a:rPr>
              <a:t> </a:t>
            </a:r>
            <a:r>
              <a:rPr lang="en-US" sz="1500" dirty="0" err="1">
                <a:solidFill>
                  <a:schemeClr val="tx1"/>
                </a:solidFill>
              </a:rPr>
              <a:t>kontrolisane</a:t>
            </a:r>
            <a:r>
              <a:rPr lang="en-US" sz="1500" dirty="0">
                <a:solidFill>
                  <a:schemeClr val="tx1"/>
                </a:solidFill>
              </a:rPr>
              <a:t> </a:t>
            </a:r>
            <a:r>
              <a:rPr lang="en-US" sz="1500" dirty="0" err="1">
                <a:solidFill>
                  <a:schemeClr val="tx1"/>
                </a:solidFill>
              </a:rPr>
              <a:t>ovarijalne</a:t>
            </a:r>
            <a:r>
              <a:rPr lang="en-US" sz="1500" dirty="0">
                <a:solidFill>
                  <a:schemeClr val="tx1"/>
                </a:solidFill>
              </a:rPr>
              <a:t> stimulacije</a:t>
            </a:r>
            <a:r>
              <a:rPr lang="en-US" sz="1500" baseline="30000" dirty="0">
                <a:solidFill>
                  <a:schemeClr val="tx1"/>
                </a:solidFill>
              </a:rPr>
              <a:t>1</a:t>
            </a:r>
            <a:endParaRPr lang="sr-Latn-RS" sz="1500" baseline="30000" dirty="0">
              <a:solidFill>
                <a:schemeClr val="tx1"/>
              </a:solidFill>
            </a:endParaRPr>
          </a:p>
          <a:p>
            <a:pPr>
              <a:lnSpc>
                <a:spcPct val="120000"/>
              </a:lnSpc>
              <a:spcBef>
                <a:spcPts val="400"/>
              </a:spcBef>
            </a:pPr>
            <a:r>
              <a:rPr lang="en-US" sz="1500" dirty="0" err="1">
                <a:solidFill>
                  <a:schemeClr val="tx1"/>
                </a:solidFill>
              </a:rPr>
              <a:t>Različite</a:t>
            </a:r>
            <a:r>
              <a:rPr lang="en-US" sz="1500" dirty="0">
                <a:solidFill>
                  <a:schemeClr val="tx1"/>
                </a:solidFill>
              </a:rPr>
              <a:t> </a:t>
            </a:r>
            <a:r>
              <a:rPr lang="en-US" sz="1500" dirty="0" err="1">
                <a:solidFill>
                  <a:schemeClr val="tx1"/>
                </a:solidFill>
              </a:rPr>
              <a:t>studije</a:t>
            </a:r>
            <a:r>
              <a:rPr lang="en-US" sz="1500" dirty="0">
                <a:solidFill>
                  <a:schemeClr val="tx1"/>
                </a:solidFill>
              </a:rPr>
              <a:t> </a:t>
            </a:r>
            <a:r>
              <a:rPr lang="en-US" sz="1500" dirty="0" err="1">
                <a:solidFill>
                  <a:schemeClr val="tx1"/>
                </a:solidFill>
              </a:rPr>
              <a:t>su</a:t>
            </a:r>
            <a:r>
              <a:rPr lang="en-US" sz="1500" dirty="0">
                <a:solidFill>
                  <a:schemeClr val="tx1"/>
                </a:solidFill>
              </a:rPr>
              <a:t> </a:t>
            </a:r>
            <a:r>
              <a:rPr lang="en-US" sz="1500" dirty="0" err="1" smtClean="0">
                <a:solidFill>
                  <a:schemeClr val="tx1"/>
                </a:solidFill>
              </a:rPr>
              <a:t>pokaza</a:t>
            </a:r>
            <a:r>
              <a:rPr lang="sr-Latn-RS" sz="1500" dirty="0" smtClean="0">
                <a:solidFill>
                  <a:schemeClr val="tx1"/>
                </a:solidFill>
              </a:rPr>
              <a:t>l</a:t>
            </a:r>
            <a:r>
              <a:rPr lang="en-US" sz="1500" dirty="0" smtClean="0">
                <a:solidFill>
                  <a:schemeClr val="tx1"/>
                </a:solidFill>
              </a:rPr>
              <a:t>e </a:t>
            </a:r>
            <a:r>
              <a:rPr lang="en-US" sz="1500" dirty="0">
                <a:solidFill>
                  <a:schemeClr val="tx1"/>
                </a:solidFill>
              </a:rPr>
              <a:t>da je AMH </a:t>
            </a:r>
            <a:r>
              <a:rPr lang="en-US" sz="1500" dirty="0" err="1">
                <a:solidFill>
                  <a:schemeClr val="tx1"/>
                </a:solidFill>
              </a:rPr>
              <a:t>jači</a:t>
            </a:r>
            <a:r>
              <a:rPr lang="en-US" sz="1500" dirty="0">
                <a:solidFill>
                  <a:schemeClr val="tx1"/>
                </a:solidFill>
              </a:rPr>
              <a:t> </a:t>
            </a:r>
            <a:r>
              <a:rPr lang="en-US" sz="1500" dirty="0" err="1">
                <a:solidFill>
                  <a:schemeClr val="tx1"/>
                </a:solidFill>
              </a:rPr>
              <a:t>predi</a:t>
            </a:r>
            <a:r>
              <a:rPr lang="hr-BA" sz="1500" dirty="0">
                <a:solidFill>
                  <a:schemeClr val="tx1"/>
                </a:solidFill>
              </a:rPr>
              <a:t>k</a:t>
            </a:r>
            <a:r>
              <a:rPr lang="en-US" sz="1500" dirty="0">
                <a:solidFill>
                  <a:schemeClr val="tx1"/>
                </a:solidFill>
              </a:rPr>
              <a:t>tor </a:t>
            </a:r>
            <a:r>
              <a:rPr lang="en-US" sz="1500" dirty="0" err="1">
                <a:solidFill>
                  <a:schemeClr val="tx1"/>
                </a:solidFill>
              </a:rPr>
              <a:t>rizika</a:t>
            </a:r>
            <a:r>
              <a:rPr lang="en-US" sz="1500" dirty="0">
                <a:solidFill>
                  <a:schemeClr val="tx1"/>
                </a:solidFill>
              </a:rPr>
              <a:t> </a:t>
            </a:r>
            <a:r>
              <a:rPr lang="en-US" sz="1500" dirty="0" err="1">
                <a:solidFill>
                  <a:schemeClr val="tx1"/>
                </a:solidFill>
              </a:rPr>
              <a:t>lošeg</a:t>
            </a:r>
            <a:r>
              <a:rPr lang="en-US" sz="1500" dirty="0">
                <a:solidFill>
                  <a:schemeClr val="tx1"/>
                </a:solidFill>
              </a:rPr>
              <a:t> </a:t>
            </a:r>
            <a:r>
              <a:rPr lang="en-US" sz="1500" dirty="0" err="1">
                <a:solidFill>
                  <a:schemeClr val="tx1"/>
                </a:solidFill>
              </a:rPr>
              <a:t>ili</a:t>
            </a:r>
            <a:r>
              <a:rPr lang="en-US" sz="1500" dirty="0">
                <a:solidFill>
                  <a:schemeClr val="tx1"/>
                </a:solidFill>
              </a:rPr>
              <a:t> </a:t>
            </a:r>
            <a:r>
              <a:rPr lang="en-US" sz="1500" dirty="0" err="1">
                <a:solidFill>
                  <a:schemeClr val="tx1"/>
                </a:solidFill>
              </a:rPr>
              <a:t>prejakog</a:t>
            </a:r>
            <a:r>
              <a:rPr lang="en-US" sz="1500" dirty="0">
                <a:solidFill>
                  <a:schemeClr val="tx1"/>
                </a:solidFill>
              </a:rPr>
              <a:t> </a:t>
            </a:r>
            <a:r>
              <a:rPr lang="en-US" sz="1500" dirty="0" err="1">
                <a:solidFill>
                  <a:schemeClr val="tx1"/>
                </a:solidFill>
              </a:rPr>
              <a:t>ovarijalnog</a:t>
            </a:r>
            <a:r>
              <a:rPr lang="en-US" sz="1500" dirty="0">
                <a:solidFill>
                  <a:schemeClr val="tx1"/>
                </a:solidFill>
              </a:rPr>
              <a:t> </a:t>
            </a:r>
            <a:r>
              <a:rPr lang="en-US" sz="1500" dirty="0" err="1">
                <a:solidFill>
                  <a:schemeClr val="tx1"/>
                </a:solidFill>
              </a:rPr>
              <a:t>odgovora</a:t>
            </a:r>
            <a:r>
              <a:rPr lang="en-US" sz="1500" dirty="0">
                <a:solidFill>
                  <a:schemeClr val="tx1"/>
                </a:solidFill>
              </a:rPr>
              <a:t> </a:t>
            </a:r>
            <a:r>
              <a:rPr lang="en-US" sz="1500" dirty="0" err="1">
                <a:solidFill>
                  <a:schemeClr val="tx1"/>
                </a:solidFill>
              </a:rPr>
              <a:t>nego</a:t>
            </a:r>
            <a:r>
              <a:rPr lang="en-US" sz="1500" dirty="0">
                <a:solidFill>
                  <a:schemeClr val="tx1"/>
                </a:solidFill>
              </a:rPr>
              <a:t> AFC,</a:t>
            </a:r>
            <a:r>
              <a:rPr lang="en-US" sz="1500" b="1" baseline="30000" dirty="0">
                <a:solidFill>
                  <a:schemeClr val="tx1"/>
                </a:solidFill>
              </a:rPr>
              <a:t> 2,3,4</a:t>
            </a:r>
            <a:r>
              <a:rPr lang="en-US" sz="1500" b="1" dirty="0">
                <a:solidFill>
                  <a:schemeClr val="tx1"/>
                </a:solidFill>
              </a:rPr>
              <a:t> </a:t>
            </a:r>
            <a:r>
              <a:rPr lang="en-US" sz="1500" dirty="0">
                <a:solidFill>
                  <a:schemeClr val="tx1"/>
                </a:solidFill>
              </a:rPr>
              <a:t> FSH</a:t>
            </a:r>
            <a:r>
              <a:rPr lang="en-US" sz="1500" b="1" baseline="30000" dirty="0">
                <a:solidFill>
                  <a:schemeClr val="tx1"/>
                </a:solidFill>
              </a:rPr>
              <a:t>2–3,5–8</a:t>
            </a:r>
            <a:r>
              <a:rPr lang="en-US" sz="1500" dirty="0">
                <a:solidFill>
                  <a:schemeClr val="tx1"/>
                </a:solidFill>
              </a:rPr>
              <a:t> </a:t>
            </a:r>
            <a:r>
              <a:rPr lang="en-US" sz="1500" dirty="0" err="1">
                <a:solidFill>
                  <a:schemeClr val="tx1"/>
                </a:solidFill>
              </a:rPr>
              <a:t>i</a:t>
            </a:r>
            <a:r>
              <a:rPr lang="en-US" sz="1500" dirty="0">
                <a:solidFill>
                  <a:schemeClr val="tx1"/>
                </a:solidFill>
              </a:rPr>
              <a:t> inhibin B</a:t>
            </a:r>
            <a:r>
              <a:rPr lang="en-US" sz="1500" b="1" baseline="30000" dirty="0">
                <a:solidFill>
                  <a:schemeClr val="tx1"/>
                </a:solidFill>
              </a:rPr>
              <a:t>2,7</a:t>
            </a:r>
            <a:endParaRPr lang="en-US" sz="1500" dirty="0">
              <a:solidFill>
                <a:schemeClr val="tx1"/>
              </a:solidFill>
            </a:endParaRPr>
          </a:p>
        </p:txBody>
      </p:sp>
      <p:sp>
        <p:nvSpPr>
          <p:cNvPr id="17" name="Freeform 20">
            <a:extLst>
              <a:ext uri="{FF2B5EF4-FFF2-40B4-BE49-F238E27FC236}">
                <a16:creationId xmlns:a16="http://schemas.microsoft.com/office/drawing/2014/main" xmlns="" id="{8F6D8660-75AB-4157-9549-6F3416BD7C4D}"/>
              </a:ext>
            </a:extLst>
          </p:cNvPr>
          <p:cNvSpPr>
            <a:spLocks/>
          </p:cNvSpPr>
          <p:nvPr/>
        </p:nvSpPr>
        <p:spPr bwMode="auto">
          <a:xfrm>
            <a:off x="1204912" y="3236812"/>
            <a:ext cx="2451100" cy="2238375"/>
          </a:xfrm>
          <a:custGeom>
            <a:avLst/>
            <a:gdLst>
              <a:gd name="T0" fmla="*/ 1544 w 1544"/>
              <a:gd name="T1" fmla="*/ 0 h 1410"/>
              <a:gd name="T2" fmla="*/ 1473 w 1544"/>
              <a:gd name="T3" fmla="*/ 0 h 1410"/>
              <a:gd name="T4" fmla="*/ 1445 w 1544"/>
              <a:gd name="T5" fmla="*/ 58 h 1410"/>
              <a:gd name="T6" fmla="*/ 1371 w 1544"/>
              <a:gd name="T7" fmla="*/ 58 h 1410"/>
              <a:gd name="T8" fmla="*/ 1334 w 1544"/>
              <a:gd name="T9" fmla="*/ 121 h 1410"/>
              <a:gd name="T10" fmla="*/ 1248 w 1544"/>
              <a:gd name="T11" fmla="*/ 121 h 1410"/>
              <a:gd name="T12" fmla="*/ 1217 w 1544"/>
              <a:gd name="T13" fmla="*/ 184 h 1410"/>
              <a:gd name="T14" fmla="*/ 1133 w 1544"/>
              <a:gd name="T15" fmla="*/ 184 h 1410"/>
              <a:gd name="T16" fmla="*/ 1064 w 1544"/>
              <a:gd name="T17" fmla="*/ 244 h 1410"/>
              <a:gd name="T18" fmla="*/ 927 w 1544"/>
              <a:gd name="T19" fmla="*/ 244 h 1410"/>
              <a:gd name="T20" fmla="*/ 820 w 1544"/>
              <a:gd name="T21" fmla="*/ 367 h 1410"/>
              <a:gd name="T22" fmla="*/ 778 w 1544"/>
              <a:gd name="T23" fmla="*/ 367 h 1410"/>
              <a:gd name="T24" fmla="*/ 744 w 1544"/>
              <a:gd name="T25" fmla="*/ 432 h 1410"/>
              <a:gd name="T26" fmla="*/ 623 w 1544"/>
              <a:gd name="T27" fmla="*/ 432 h 1410"/>
              <a:gd name="T28" fmla="*/ 601 w 1544"/>
              <a:gd name="T29" fmla="*/ 494 h 1410"/>
              <a:gd name="T30" fmla="*/ 538 w 1544"/>
              <a:gd name="T31" fmla="*/ 494 h 1410"/>
              <a:gd name="T32" fmla="*/ 534 w 1544"/>
              <a:gd name="T33" fmla="*/ 559 h 1410"/>
              <a:gd name="T34" fmla="*/ 478 w 1544"/>
              <a:gd name="T35" fmla="*/ 559 h 1410"/>
              <a:gd name="T36" fmla="*/ 478 w 1544"/>
              <a:gd name="T37" fmla="*/ 613 h 1410"/>
              <a:gd name="T38" fmla="*/ 456 w 1544"/>
              <a:gd name="T39" fmla="*/ 680 h 1410"/>
              <a:gd name="T40" fmla="*/ 359 w 1544"/>
              <a:gd name="T41" fmla="*/ 680 h 1410"/>
              <a:gd name="T42" fmla="*/ 323 w 1544"/>
              <a:gd name="T43" fmla="*/ 742 h 1410"/>
              <a:gd name="T44" fmla="*/ 323 w 1544"/>
              <a:gd name="T45" fmla="*/ 867 h 1410"/>
              <a:gd name="T46" fmla="*/ 290 w 1544"/>
              <a:gd name="T47" fmla="*/ 867 h 1410"/>
              <a:gd name="T48" fmla="*/ 272 w 1544"/>
              <a:gd name="T49" fmla="*/ 992 h 1410"/>
              <a:gd name="T50" fmla="*/ 186 w 1544"/>
              <a:gd name="T51" fmla="*/ 992 h 1410"/>
              <a:gd name="T52" fmla="*/ 171 w 1544"/>
              <a:gd name="T53" fmla="*/ 1049 h 1410"/>
              <a:gd name="T54" fmla="*/ 159 w 1544"/>
              <a:gd name="T55" fmla="*/ 1049 h 1410"/>
              <a:gd name="T56" fmla="*/ 153 w 1544"/>
              <a:gd name="T57" fmla="*/ 1122 h 1410"/>
              <a:gd name="T58" fmla="*/ 101 w 1544"/>
              <a:gd name="T59" fmla="*/ 1122 h 1410"/>
              <a:gd name="T60" fmla="*/ 101 w 1544"/>
              <a:gd name="T61" fmla="*/ 1180 h 1410"/>
              <a:gd name="T62" fmla="*/ 36 w 1544"/>
              <a:gd name="T63" fmla="*/ 1180 h 1410"/>
              <a:gd name="T64" fmla="*/ 32 w 1544"/>
              <a:gd name="T65" fmla="*/ 1234 h 1410"/>
              <a:gd name="T66" fmla="*/ 30 w 1544"/>
              <a:gd name="T67" fmla="*/ 1243 h 1410"/>
              <a:gd name="T68" fmla="*/ 20 w 1544"/>
              <a:gd name="T69" fmla="*/ 1243 h 1410"/>
              <a:gd name="T70" fmla="*/ 20 w 1544"/>
              <a:gd name="T71" fmla="*/ 1303 h 1410"/>
              <a:gd name="T72" fmla="*/ 0 w 1544"/>
              <a:gd name="T73" fmla="*/ 1303 h 1410"/>
              <a:gd name="T74" fmla="*/ 0 w 1544"/>
              <a:gd name="T75" fmla="*/ 1410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4" h="1410">
                <a:moveTo>
                  <a:pt x="1544" y="0"/>
                </a:moveTo>
                <a:lnTo>
                  <a:pt x="1473" y="0"/>
                </a:lnTo>
                <a:lnTo>
                  <a:pt x="1445" y="58"/>
                </a:lnTo>
                <a:lnTo>
                  <a:pt x="1371" y="58"/>
                </a:lnTo>
                <a:lnTo>
                  <a:pt x="1334" y="121"/>
                </a:lnTo>
                <a:lnTo>
                  <a:pt x="1248" y="121"/>
                </a:lnTo>
                <a:lnTo>
                  <a:pt x="1217" y="184"/>
                </a:lnTo>
                <a:lnTo>
                  <a:pt x="1133" y="184"/>
                </a:lnTo>
                <a:lnTo>
                  <a:pt x="1064" y="244"/>
                </a:lnTo>
                <a:lnTo>
                  <a:pt x="927" y="244"/>
                </a:lnTo>
                <a:lnTo>
                  <a:pt x="820" y="367"/>
                </a:lnTo>
                <a:lnTo>
                  <a:pt x="778" y="367"/>
                </a:lnTo>
                <a:lnTo>
                  <a:pt x="744" y="432"/>
                </a:lnTo>
                <a:lnTo>
                  <a:pt x="623" y="432"/>
                </a:lnTo>
                <a:lnTo>
                  <a:pt x="601" y="494"/>
                </a:lnTo>
                <a:lnTo>
                  <a:pt x="538" y="494"/>
                </a:lnTo>
                <a:lnTo>
                  <a:pt x="534" y="559"/>
                </a:lnTo>
                <a:lnTo>
                  <a:pt x="478" y="559"/>
                </a:lnTo>
                <a:lnTo>
                  <a:pt x="478" y="613"/>
                </a:lnTo>
                <a:lnTo>
                  <a:pt x="456" y="680"/>
                </a:lnTo>
                <a:lnTo>
                  <a:pt x="359" y="680"/>
                </a:lnTo>
                <a:lnTo>
                  <a:pt x="323" y="742"/>
                </a:lnTo>
                <a:lnTo>
                  <a:pt x="323" y="867"/>
                </a:lnTo>
                <a:lnTo>
                  <a:pt x="290" y="867"/>
                </a:lnTo>
                <a:lnTo>
                  <a:pt x="272" y="992"/>
                </a:lnTo>
                <a:lnTo>
                  <a:pt x="186" y="992"/>
                </a:lnTo>
                <a:lnTo>
                  <a:pt x="171" y="1049"/>
                </a:lnTo>
                <a:lnTo>
                  <a:pt x="159" y="1049"/>
                </a:lnTo>
                <a:lnTo>
                  <a:pt x="153" y="1122"/>
                </a:lnTo>
                <a:lnTo>
                  <a:pt x="101" y="1122"/>
                </a:lnTo>
                <a:lnTo>
                  <a:pt x="101" y="1180"/>
                </a:lnTo>
                <a:lnTo>
                  <a:pt x="36" y="1180"/>
                </a:lnTo>
                <a:lnTo>
                  <a:pt x="32" y="1234"/>
                </a:lnTo>
                <a:lnTo>
                  <a:pt x="30" y="1243"/>
                </a:lnTo>
                <a:lnTo>
                  <a:pt x="20" y="1243"/>
                </a:lnTo>
                <a:lnTo>
                  <a:pt x="20" y="1303"/>
                </a:lnTo>
                <a:lnTo>
                  <a:pt x="0" y="1303"/>
                </a:lnTo>
                <a:lnTo>
                  <a:pt x="0" y="1410"/>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charset="0"/>
              <a:ea typeface="ＭＳ Ｐゴシック" charset="0"/>
            </a:endParaRPr>
          </a:p>
        </p:txBody>
      </p:sp>
      <p:sp>
        <p:nvSpPr>
          <p:cNvPr id="18" name="Line 6">
            <a:extLst>
              <a:ext uri="{FF2B5EF4-FFF2-40B4-BE49-F238E27FC236}">
                <a16:creationId xmlns:a16="http://schemas.microsoft.com/office/drawing/2014/main" xmlns="" id="{866694F5-7CC5-41AA-880E-2B4DBC410DDE}"/>
              </a:ext>
            </a:extLst>
          </p:cNvPr>
          <p:cNvSpPr>
            <a:spLocks noChangeShapeType="1"/>
          </p:cNvSpPr>
          <p:nvPr/>
        </p:nvSpPr>
        <p:spPr bwMode="auto">
          <a:xfrm>
            <a:off x="8235415" y="5430633"/>
            <a:ext cx="0" cy="72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19" name="Line 7">
            <a:extLst>
              <a:ext uri="{FF2B5EF4-FFF2-40B4-BE49-F238E27FC236}">
                <a16:creationId xmlns:a16="http://schemas.microsoft.com/office/drawing/2014/main" xmlns="" id="{1CBD9DF5-E76D-4BCD-BF13-F3AF80B30E19}"/>
              </a:ext>
            </a:extLst>
          </p:cNvPr>
          <p:cNvSpPr>
            <a:spLocks noChangeShapeType="1"/>
          </p:cNvSpPr>
          <p:nvPr/>
        </p:nvSpPr>
        <p:spPr bwMode="auto">
          <a:xfrm>
            <a:off x="7691220" y="5430633"/>
            <a:ext cx="0" cy="72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20" name="Line 8">
            <a:extLst>
              <a:ext uri="{FF2B5EF4-FFF2-40B4-BE49-F238E27FC236}">
                <a16:creationId xmlns:a16="http://schemas.microsoft.com/office/drawing/2014/main" xmlns="" id="{DCFC7CA0-1740-4FC5-B00C-C72408813D6C}"/>
              </a:ext>
            </a:extLst>
          </p:cNvPr>
          <p:cNvSpPr>
            <a:spLocks noChangeShapeType="1"/>
          </p:cNvSpPr>
          <p:nvPr/>
        </p:nvSpPr>
        <p:spPr bwMode="auto">
          <a:xfrm>
            <a:off x="6602830" y="5430633"/>
            <a:ext cx="0" cy="72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21" name="Line 9">
            <a:extLst>
              <a:ext uri="{FF2B5EF4-FFF2-40B4-BE49-F238E27FC236}">
                <a16:creationId xmlns:a16="http://schemas.microsoft.com/office/drawing/2014/main" xmlns="" id="{7F565735-7B69-47E8-B8A6-CAC940DED228}"/>
              </a:ext>
            </a:extLst>
          </p:cNvPr>
          <p:cNvSpPr>
            <a:spLocks noChangeShapeType="1"/>
          </p:cNvSpPr>
          <p:nvPr/>
        </p:nvSpPr>
        <p:spPr bwMode="auto">
          <a:xfrm>
            <a:off x="6058635" y="5430633"/>
            <a:ext cx="0" cy="72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22" name="Line 10">
            <a:extLst>
              <a:ext uri="{FF2B5EF4-FFF2-40B4-BE49-F238E27FC236}">
                <a16:creationId xmlns:a16="http://schemas.microsoft.com/office/drawing/2014/main" xmlns="" id="{F552BD28-73BE-441B-8B61-495A8950EC54}"/>
              </a:ext>
            </a:extLst>
          </p:cNvPr>
          <p:cNvSpPr>
            <a:spLocks noChangeShapeType="1"/>
          </p:cNvSpPr>
          <p:nvPr/>
        </p:nvSpPr>
        <p:spPr bwMode="auto">
          <a:xfrm>
            <a:off x="5514440" y="5430633"/>
            <a:ext cx="0" cy="72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23" name="Line 11">
            <a:extLst>
              <a:ext uri="{FF2B5EF4-FFF2-40B4-BE49-F238E27FC236}">
                <a16:creationId xmlns:a16="http://schemas.microsoft.com/office/drawing/2014/main" xmlns="" id="{9E899760-9CFA-4BEF-9BC1-70FE795DD6C9}"/>
              </a:ext>
            </a:extLst>
          </p:cNvPr>
          <p:cNvSpPr>
            <a:spLocks noChangeShapeType="1"/>
          </p:cNvSpPr>
          <p:nvPr/>
        </p:nvSpPr>
        <p:spPr bwMode="auto">
          <a:xfrm flipH="1">
            <a:off x="5441415" y="4977438"/>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24" name="Line 12">
            <a:extLst>
              <a:ext uri="{FF2B5EF4-FFF2-40B4-BE49-F238E27FC236}">
                <a16:creationId xmlns:a16="http://schemas.microsoft.com/office/drawing/2014/main" xmlns="" id="{7BB31B6B-9868-40D2-86C6-59B89E6C3AD8}"/>
              </a:ext>
            </a:extLst>
          </p:cNvPr>
          <p:cNvSpPr>
            <a:spLocks noChangeShapeType="1"/>
          </p:cNvSpPr>
          <p:nvPr/>
        </p:nvSpPr>
        <p:spPr bwMode="auto">
          <a:xfrm flipH="1">
            <a:off x="5441415" y="5430634"/>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25" name="Line 13">
            <a:extLst>
              <a:ext uri="{FF2B5EF4-FFF2-40B4-BE49-F238E27FC236}">
                <a16:creationId xmlns:a16="http://schemas.microsoft.com/office/drawing/2014/main" xmlns="" id="{8F7525D0-80C4-4FE5-B2CE-DDA43676041B}"/>
              </a:ext>
            </a:extLst>
          </p:cNvPr>
          <p:cNvSpPr>
            <a:spLocks noChangeShapeType="1"/>
          </p:cNvSpPr>
          <p:nvPr/>
        </p:nvSpPr>
        <p:spPr bwMode="auto">
          <a:xfrm flipH="1">
            <a:off x="5441415" y="3164658"/>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26" name="Line 16">
            <a:extLst>
              <a:ext uri="{FF2B5EF4-FFF2-40B4-BE49-F238E27FC236}">
                <a16:creationId xmlns:a16="http://schemas.microsoft.com/office/drawing/2014/main" xmlns="" id="{2800C0FC-1211-4AFC-BE31-4E77176EE28A}"/>
              </a:ext>
            </a:extLst>
          </p:cNvPr>
          <p:cNvSpPr>
            <a:spLocks noChangeShapeType="1"/>
          </p:cNvSpPr>
          <p:nvPr/>
        </p:nvSpPr>
        <p:spPr bwMode="auto">
          <a:xfrm flipH="1">
            <a:off x="5441415" y="3617853"/>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27" name="Line 17">
            <a:extLst>
              <a:ext uri="{FF2B5EF4-FFF2-40B4-BE49-F238E27FC236}">
                <a16:creationId xmlns:a16="http://schemas.microsoft.com/office/drawing/2014/main" xmlns="" id="{D77EB166-9103-4A02-9E39-3255A8F93ECE}"/>
              </a:ext>
            </a:extLst>
          </p:cNvPr>
          <p:cNvSpPr>
            <a:spLocks noChangeShapeType="1"/>
          </p:cNvSpPr>
          <p:nvPr/>
        </p:nvSpPr>
        <p:spPr bwMode="auto">
          <a:xfrm flipH="1">
            <a:off x="5441415" y="4071048"/>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28" name="Line 18">
            <a:extLst>
              <a:ext uri="{FF2B5EF4-FFF2-40B4-BE49-F238E27FC236}">
                <a16:creationId xmlns:a16="http://schemas.microsoft.com/office/drawing/2014/main" xmlns="" id="{13BF248C-4A61-47DC-BA2B-C5AC8849A2A8}"/>
              </a:ext>
            </a:extLst>
          </p:cNvPr>
          <p:cNvSpPr>
            <a:spLocks noChangeShapeType="1"/>
          </p:cNvSpPr>
          <p:nvPr/>
        </p:nvSpPr>
        <p:spPr bwMode="auto">
          <a:xfrm flipH="1">
            <a:off x="5441415" y="4524243"/>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29" name="Line 7">
            <a:extLst>
              <a:ext uri="{FF2B5EF4-FFF2-40B4-BE49-F238E27FC236}">
                <a16:creationId xmlns:a16="http://schemas.microsoft.com/office/drawing/2014/main" xmlns="" id="{2FE7D625-8724-4186-8D7A-E6D54375EBEF}"/>
              </a:ext>
            </a:extLst>
          </p:cNvPr>
          <p:cNvSpPr>
            <a:spLocks noChangeShapeType="1"/>
          </p:cNvSpPr>
          <p:nvPr/>
        </p:nvSpPr>
        <p:spPr bwMode="auto">
          <a:xfrm>
            <a:off x="7147025" y="5430633"/>
            <a:ext cx="0" cy="72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30" name="TextBox 29">
            <a:extLst>
              <a:ext uri="{FF2B5EF4-FFF2-40B4-BE49-F238E27FC236}">
                <a16:creationId xmlns:a16="http://schemas.microsoft.com/office/drawing/2014/main" xmlns="" id="{78E1C38A-4C14-484A-806C-336C31A8D76D}"/>
              </a:ext>
            </a:extLst>
          </p:cNvPr>
          <p:cNvSpPr txBox="1">
            <a:spLocks noChangeArrowheads="1"/>
          </p:cNvSpPr>
          <p:nvPr/>
        </p:nvSpPr>
        <p:spPr bwMode="auto">
          <a:xfrm rot="16200000">
            <a:off x="3613232" y="3567907"/>
            <a:ext cx="2654301" cy="276999"/>
          </a:xfrm>
          <a:prstGeom prst="rect">
            <a:avLst/>
          </a:prstGeom>
          <a:noFill/>
          <a:ln>
            <a:noFill/>
          </a:ln>
        </p:spPr>
        <p:txBody>
          <a:bodyPr wrap="square" lIns="0" tIns="0" rIns="0" bIns="0" anchor="b">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a:ea typeface="ＭＳ Ｐゴシック" charset="0"/>
              </a:rPr>
              <a:t>S</a:t>
            </a:r>
            <a:r>
              <a:rPr kumimoji="0" lang="sr-Latn-RS" altLang="en-US" sz="1400" b="1" i="0" u="none" strike="noStrike" kern="1200" cap="none" spc="0" normalizeH="0" baseline="0" noProof="0" dirty="0" err="1">
                <a:ln>
                  <a:noFill/>
                </a:ln>
                <a:solidFill>
                  <a:srgbClr val="000000"/>
                </a:solidFill>
                <a:effectLst/>
                <a:uLnTx/>
                <a:uFillTx/>
                <a:latin typeface="Arial"/>
                <a:ea typeface="ＭＳ Ｐゴシック" charset="0"/>
              </a:rPr>
              <a:t>enzitivnost</a:t>
            </a:r>
            <a:endParaRPr kumimoji="0" lang="en-US" altLang="en-US" sz="1400" b="1" i="0" u="none" strike="noStrike" kern="1200" cap="none" spc="0" normalizeH="0" baseline="0" noProof="0" dirty="0">
              <a:ln>
                <a:noFill/>
              </a:ln>
              <a:solidFill>
                <a:srgbClr val="000000"/>
              </a:solidFill>
              <a:effectLst/>
              <a:uLnTx/>
              <a:uFillTx/>
              <a:latin typeface="Arial"/>
              <a:ea typeface="ＭＳ Ｐゴシック" charset="0"/>
            </a:endParaRPr>
          </a:p>
        </p:txBody>
      </p:sp>
      <p:sp>
        <p:nvSpPr>
          <p:cNvPr id="31" name="TextBox 68">
            <a:extLst>
              <a:ext uri="{FF2B5EF4-FFF2-40B4-BE49-F238E27FC236}">
                <a16:creationId xmlns:a16="http://schemas.microsoft.com/office/drawing/2014/main" xmlns="" id="{DA316C9C-4A28-4881-B329-5FB04B48997D}"/>
              </a:ext>
            </a:extLst>
          </p:cNvPr>
          <p:cNvSpPr txBox="1">
            <a:spLocks noChangeArrowheads="1"/>
          </p:cNvSpPr>
          <p:nvPr/>
        </p:nvSpPr>
        <p:spPr bwMode="auto">
          <a:xfrm>
            <a:off x="5480863" y="5743936"/>
            <a:ext cx="2724149" cy="215444"/>
          </a:xfrm>
          <a:prstGeom prst="rect">
            <a:avLst/>
          </a:prstGeom>
          <a:noFill/>
          <a:ln>
            <a:noFill/>
          </a:ln>
        </p:spPr>
        <p:txBody>
          <a:bodyPr wrap="square" lIns="0" tIns="0" rIns="0" bIns="0">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a:ea typeface="ＭＳ Ｐゴシック" charset="0"/>
              </a:rPr>
              <a:t>1-specifi</a:t>
            </a:r>
            <a:r>
              <a:rPr kumimoji="0" lang="sr-Latn-RS" altLang="en-US" sz="1400" b="1" i="0" u="none" strike="noStrike" kern="1200" cap="none" spc="0" normalizeH="0" baseline="0" noProof="0" dirty="0" err="1">
                <a:ln>
                  <a:noFill/>
                </a:ln>
                <a:solidFill>
                  <a:srgbClr val="000000"/>
                </a:solidFill>
                <a:effectLst/>
                <a:uLnTx/>
                <a:uFillTx/>
                <a:latin typeface="Arial"/>
                <a:ea typeface="ＭＳ Ｐゴシック" charset="0"/>
              </a:rPr>
              <a:t>čnost</a:t>
            </a:r>
            <a:endParaRPr kumimoji="0" lang="en-US" altLang="en-US" sz="1400" b="1" i="0" u="none" strike="noStrike" kern="1200" cap="none" spc="0" normalizeH="0" baseline="0" noProof="0" dirty="0">
              <a:ln>
                <a:noFill/>
              </a:ln>
              <a:solidFill>
                <a:srgbClr val="000000"/>
              </a:solidFill>
              <a:effectLst/>
              <a:uLnTx/>
              <a:uFillTx/>
              <a:latin typeface="Arial"/>
              <a:ea typeface="ＭＳ Ｐゴシック" charset="0"/>
            </a:endParaRPr>
          </a:p>
        </p:txBody>
      </p:sp>
      <p:sp>
        <p:nvSpPr>
          <p:cNvPr id="32" name="TextBox 27">
            <a:extLst>
              <a:ext uri="{FF2B5EF4-FFF2-40B4-BE49-F238E27FC236}">
                <a16:creationId xmlns:a16="http://schemas.microsoft.com/office/drawing/2014/main" xmlns="" id="{1E2C16BA-DE05-41D1-908D-D498A5FDFF9E}"/>
              </a:ext>
            </a:extLst>
          </p:cNvPr>
          <p:cNvSpPr txBox="1">
            <a:spLocks noChangeArrowheads="1"/>
          </p:cNvSpPr>
          <p:nvPr/>
        </p:nvSpPr>
        <p:spPr bwMode="auto">
          <a:xfrm>
            <a:off x="5048472" y="5335909"/>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0.0</a:t>
            </a:r>
          </a:p>
        </p:txBody>
      </p:sp>
      <p:sp>
        <p:nvSpPr>
          <p:cNvPr id="33" name="TextBox 28">
            <a:extLst>
              <a:ext uri="{FF2B5EF4-FFF2-40B4-BE49-F238E27FC236}">
                <a16:creationId xmlns:a16="http://schemas.microsoft.com/office/drawing/2014/main" xmlns="" id="{3CFA46F7-38E9-401E-A15C-1609C24E3BCC}"/>
              </a:ext>
            </a:extLst>
          </p:cNvPr>
          <p:cNvSpPr txBox="1">
            <a:spLocks noChangeArrowheads="1"/>
          </p:cNvSpPr>
          <p:nvPr/>
        </p:nvSpPr>
        <p:spPr bwMode="auto">
          <a:xfrm>
            <a:off x="5372878" y="5509900"/>
            <a:ext cx="306608" cy="20438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0.0</a:t>
            </a:r>
          </a:p>
        </p:txBody>
      </p:sp>
      <p:sp>
        <p:nvSpPr>
          <p:cNvPr id="34" name="TextBox 28">
            <a:extLst>
              <a:ext uri="{FF2B5EF4-FFF2-40B4-BE49-F238E27FC236}">
                <a16:creationId xmlns:a16="http://schemas.microsoft.com/office/drawing/2014/main" xmlns="" id="{CDCDE38C-4A04-4C83-8B19-ABF4A8BA62DC}"/>
              </a:ext>
            </a:extLst>
          </p:cNvPr>
          <p:cNvSpPr txBox="1">
            <a:spLocks noChangeArrowheads="1"/>
          </p:cNvSpPr>
          <p:nvPr/>
        </p:nvSpPr>
        <p:spPr bwMode="auto">
          <a:xfrm>
            <a:off x="5906278" y="5509900"/>
            <a:ext cx="306608" cy="20438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0.2</a:t>
            </a:r>
          </a:p>
        </p:txBody>
      </p:sp>
      <p:sp>
        <p:nvSpPr>
          <p:cNvPr id="35" name="TextBox 28">
            <a:extLst>
              <a:ext uri="{FF2B5EF4-FFF2-40B4-BE49-F238E27FC236}">
                <a16:creationId xmlns:a16="http://schemas.microsoft.com/office/drawing/2014/main" xmlns="" id="{56CBE27F-961E-4E4A-AFB7-467858DA7818}"/>
              </a:ext>
            </a:extLst>
          </p:cNvPr>
          <p:cNvSpPr txBox="1">
            <a:spLocks noChangeArrowheads="1"/>
          </p:cNvSpPr>
          <p:nvPr/>
        </p:nvSpPr>
        <p:spPr bwMode="auto">
          <a:xfrm>
            <a:off x="6453966" y="5509900"/>
            <a:ext cx="306608" cy="20438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0.4</a:t>
            </a:r>
          </a:p>
        </p:txBody>
      </p:sp>
      <p:sp>
        <p:nvSpPr>
          <p:cNvPr id="36" name="TextBox 28">
            <a:extLst>
              <a:ext uri="{FF2B5EF4-FFF2-40B4-BE49-F238E27FC236}">
                <a16:creationId xmlns:a16="http://schemas.microsoft.com/office/drawing/2014/main" xmlns="" id="{0D07E240-31DE-4F5E-9CAB-705BC18DB0D2}"/>
              </a:ext>
            </a:extLst>
          </p:cNvPr>
          <p:cNvSpPr txBox="1">
            <a:spLocks noChangeArrowheads="1"/>
          </p:cNvSpPr>
          <p:nvPr/>
        </p:nvSpPr>
        <p:spPr bwMode="auto">
          <a:xfrm>
            <a:off x="7006416" y="5509900"/>
            <a:ext cx="306608" cy="20438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0.6</a:t>
            </a:r>
          </a:p>
        </p:txBody>
      </p:sp>
      <p:sp>
        <p:nvSpPr>
          <p:cNvPr id="37" name="TextBox 28">
            <a:extLst>
              <a:ext uri="{FF2B5EF4-FFF2-40B4-BE49-F238E27FC236}">
                <a16:creationId xmlns:a16="http://schemas.microsoft.com/office/drawing/2014/main" xmlns="" id="{CE620994-4C85-4664-9346-F53D54959CAB}"/>
              </a:ext>
            </a:extLst>
          </p:cNvPr>
          <p:cNvSpPr txBox="1">
            <a:spLocks noChangeArrowheads="1"/>
          </p:cNvSpPr>
          <p:nvPr/>
        </p:nvSpPr>
        <p:spPr bwMode="auto">
          <a:xfrm>
            <a:off x="7549341" y="5509900"/>
            <a:ext cx="306608" cy="20438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0.8</a:t>
            </a:r>
          </a:p>
        </p:txBody>
      </p:sp>
      <p:sp>
        <p:nvSpPr>
          <p:cNvPr id="38" name="TextBox 28">
            <a:extLst>
              <a:ext uri="{FF2B5EF4-FFF2-40B4-BE49-F238E27FC236}">
                <a16:creationId xmlns:a16="http://schemas.microsoft.com/office/drawing/2014/main" xmlns="" id="{1EBB65ED-4C8B-4F18-B018-F04B468ED258}"/>
              </a:ext>
            </a:extLst>
          </p:cNvPr>
          <p:cNvSpPr txBox="1">
            <a:spLocks noChangeArrowheads="1"/>
          </p:cNvSpPr>
          <p:nvPr/>
        </p:nvSpPr>
        <p:spPr bwMode="auto">
          <a:xfrm>
            <a:off x="8087503" y="5509900"/>
            <a:ext cx="306608" cy="20438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1.0</a:t>
            </a:r>
          </a:p>
        </p:txBody>
      </p:sp>
      <p:sp>
        <p:nvSpPr>
          <p:cNvPr id="39" name="TextBox 27">
            <a:extLst>
              <a:ext uri="{FF2B5EF4-FFF2-40B4-BE49-F238E27FC236}">
                <a16:creationId xmlns:a16="http://schemas.microsoft.com/office/drawing/2014/main" xmlns="" id="{DD758F48-E2BD-4478-BBA9-671F7C03D086}"/>
              </a:ext>
            </a:extLst>
          </p:cNvPr>
          <p:cNvSpPr txBox="1">
            <a:spLocks noChangeArrowheads="1"/>
          </p:cNvSpPr>
          <p:nvPr/>
        </p:nvSpPr>
        <p:spPr bwMode="auto">
          <a:xfrm>
            <a:off x="5048472" y="4883472"/>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0.2</a:t>
            </a:r>
          </a:p>
        </p:txBody>
      </p:sp>
      <p:sp>
        <p:nvSpPr>
          <p:cNvPr id="40" name="TextBox 27">
            <a:extLst>
              <a:ext uri="{FF2B5EF4-FFF2-40B4-BE49-F238E27FC236}">
                <a16:creationId xmlns:a16="http://schemas.microsoft.com/office/drawing/2014/main" xmlns="" id="{5737C9BE-FCC2-4434-B3D5-248983F12312}"/>
              </a:ext>
            </a:extLst>
          </p:cNvPr>
          <p:cNvSpPr txBox="1">
            <a:spLocks noChangeArrowheads="1"/>
          </p:cNvSpPr>
          <p:nvPr/>
        </p:nvSpPr>
        <p:spPr bwMode="auto">
          <a:xfrm>
            <a:off x="5048472" y="4426272"/>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0.4</a:t>
            </a:r>
          </a:p>
        </p:txBody>
      </p:sp>
      <p:sp>
        <p:nvSpPr>
          <p:cNvPr id="41" name="TextBox 27">
            <a:extLst>
              <a:ext uri="{FF2B5EF4-FFF2-40B4-BE49-F238E27FC236}">
                <a16:creationId xmlns:a16="http://schemas.microsoft.com/office/drawing/2014/main" xmlns="" id="{013F6DBF-99F4-4B13-A16F-648EE79BD821}"/>
              </a:ext>
            </a:extLst>
          </p:cNvPr>
          <p:cNvSpPr txBox="1">
            <a:spLocks noChangeArrowheads="1"/>
          </p:cNvSpPr>
          <p:nvPr/>
        </p:nvSpPr>
        <p:spPr bwMode="auto">
          <a:xfrm>
            <a:off x="4969067" y="4045268"/>
            <a:ext cx="403811" cy="122242"/>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0.6</a:t>
            </a:r>
          </a:p>
        </p:txBody>
      </p:sp>
      <p:sp>
        <p:nvSpPr>
          <p:cNvPr id="42" name="TextBox 27">
            <a:extLst>
              <a:ext uri="{FF2B5EF4-FFF2-40B4-BE49-F238E27FC236}">
                <a16:creationId xmlns:a16="http://schemas.microsoft.com/office/drawing/2014/main" xmlns="" id="{8B49C93C-B885-4CEE-9A7E-94F00E658E4F}"/>
              </a:ext>
            </a:extLst>
          </p:cNvPr>
          <p:cNvSpPr txBox="1">
            <a:spLocks noChangeArrowheads="1"/>
          </p:cNvSpPr>
          <p:nvPr/>
        </p:nvSpPr>
        <p:spPr bwMode="auto">
          <a:xfrm>
            <a:off x="5048472" y="3526160"/>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0.8</a:t>
            </a:r>
          </a:p>
        </p:txBody>
      </p:sp>
      <p:sp>
        <p:nvSpPr>
          <p:cNvPr id="43" name="TextBox 27">
            <a:extLst>
              <a:ext uri="{FF2B5EF4-FFF2-40B4-BE49-F238E27FC236}">
                <a16:creationId xmlns:a16="http://schemas.microsoft.com/office/drawing/2014/main" xmlns="" id="{D799FBD7-BA66-4565-848F-5E6E287375A1}"/>
              </a:ext>
            </a:extLst>
          </p:cNvPr>
          <p:cNvSpPr txBox="1">
            <a:spLocks noChangeArrowheads="1"/>
          </p:cNvSpPr>
          <p:nvPr/>
        </p:nvSpPr>
        <p:spPr bwMode="auto">
          <a:xfrm>
            <a:off x="5048472" y="3068960"/>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1.0</a:t>
            </a:r>
          </a:p>
        </p:txBody>
      </p:sp>
      <p:sp>
        <p:nvSpPr>
          <p:cNvPr id="45" name="Line 6">
            <a:extLst>
              <a:ext uri="{FF2B5EF4-FFF2-40B4-BE49-F238E27FC236}">
                <a16:creationId xmlns:a16="http://schemas.microsoft.com/office/drawing/2014/main" xmlns="" id="{B8B07077-C48F-499B-B26D-39CF053756E1}"/>
              </a:ext>
            </a:extLst>
          </p:cNvPr>
          <p:cNvSpPr>
            <a:spLocks noChangeShapeType="1"/>
          </p:cNvSpPr>
          <p:nvPr/>
        </p:nvSpPr>
        <p:spPr bwMode="auto">
          <a:xfrm>
            <a:off x="3920590" y="5492541"/>
            <a:ext cx="0" cy="72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46" name="Line 7">
            <a:extLst>
              <a:ext uri="{FF2B5EF4-FFF2-40B4-BE49-F238E27FC236}">
                <a16:creationId xmlns:a16="http://schemas.microsoft.com/office/drawing/2014/main" xmlns="" id="{0930ED77-F114-4C10-A8EC-36D3D4011E1D}"/>
              </a:ext>
            </a:extLst>
          </p:cNvPr>
          <p:cNvSpPr>
            <a:spLocks noChangeShapeType="1"/>
          </p:cNvSpPr>
          <p:nvPr/>
        </p:nvSpPr>
        <p:spPr bwMode="auto">
          <a:xfrm>
            <a:off x="3376395" y="5492541"/>
            <a:ext cx="0" cy="72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47" name="Line 8">
            <a:extLst>
              <a:ext uri="{FF2B5EF4-FFF2-40B4-BE49-F238E27FC236}">
                <a16:creationId xmlns:a16="http://schemas.microsoft.com/office/drawing/2014/main" xmlns="" id="{3C900ABD-FC77-4020-B357-AFC6174D8108}"/>
              </a:ext>
            </a:extLst>
          </p:cNvPr>
          <p:cNvSpPr>
            <a:spLocks noChangeShapeType="1"/>
          </p:cNvSpPr>
          <p:nvPr/>
        </p:nvSpPr>
        <p:spPr bwMode="auto">
          <a:xfrm>
            <a:off x="2288005" y="5492541"/>
            <a:ext cx="0" cy="72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48" name="Line 9">
            <a:extLst>
              <a:ext uri="{FF2B5EF4-FFF2-40B4-BE49-F238E27FC236}">
                <a16:creationId xmlns:a16="http://schemas.microsoft.com/office/drawing/2014/main" xmlns="" id="{075DE320-49E1-4809-929C-0312E63EED66}"/>
              </a:ext>
            </a:extLst>
          </p:cNvPr>
          <p:cNvSpPr>
            <a:spLocks noChangeShapeType="1"/>
          </p:cNvSpPr>
          <p:nvPr/>
        </p:nvSpPr>
        <p:spPr bwMode="auto">
          <a:xfrm>
            <a:off x="1743810" y="5492541"/>
            <a:ext cx="0" cy="72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49" name="Line 10">
            <a:extLst>
              <a:ext uri="{FF2B5EF4-FFF2-40B4-BE49-F238E27FC236}">
                <a16:creationId xmlns:a16="http://schemas.microsoft.com/office/drawing/2014/main" xmlns="" id="{90DFB236-1779-44B3-AEBC-21CBC4AE25ED}"/>
              </a:ext>
            </a:extLst>
          </p:cNvPr>
          <p:cNvSpPr>
            <a:spLocks noChangeShapeType="1"/>
          </p:cNvSpPr>
          <p:nvPr/>
        </p:nvSpPr>
        <p:spPr bwMode="auto">
          <a:xfrm>
            <a:off x="1199615" y="5492541"/>
            <a:ext cx="0" cy="72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50" name="Line 11">
            <a:extLst>
              <a:ext uri="{FF2B5EF4-FFF2-40B4-BE49-F238E27FC236}">
                <a16:creationId xmlns:a16="http://schemas.microsoft.com/office/drawing/2014/main" xmlns="" id="{972CED8B-6FD9-430E-8CE9-B108260FBADC}"/>
              </a:ext>
            </a:extLst>
          </p:cNvPr>
          <p:cNvSpPr>
            <a:spLocks noChangeShapeType="1"/>
          </p:cNvSpPr>
          <p:nvPr/>
        </p:nvSpPr>
        <p:spPr bwMode="auto">
          <a:xfrm flipH="1">
            <a:off x="1126590" y="5039346"/>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51" name="Line 12">
            <a:extLst>
              <a:ext uri="{FF2B5EF4-FFF2-40B4-BE49-F238E27FC236}">
                <a16:creationId xmlns:a16="http://schemas.microsoft.com/office/drawing/2014/main" xmlns="" id="{AD61736B-A15B-435C-B0DA-0147E6FB3555}"/>
              </a:ext>
            </a:extLst>
          </p:cNvPr>
          <p:cNvSpPr>
            <a:spLocks noChangeShapeType="1"/>
          </p:cNvSpPr>
          <p:nvPr/>
        </p:nvSpPr>
        <p:spPr bwMode="auto">
          <a:xfrm flipH="1">
            <a:off x="1126590" y="5492542"/>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52" name="Line 13">
            <a:extLst>
              <a:ext uri="{FF2B5EF4-FFF2-40B4-BE49-F238E27FC236}">
                <a16:creationId xmlns:a16="http://schemas.microsoft.com/office/drawing/2014/main" xmlns="" id="{C548CB88-5B59-4455-BA39-BF8B832E8904}"/>
              </a:ext>
            </a:extLst>
          </p:cNvPr>
          <p:cNvSpPr>
            <a:spLocks noChangeShapeType="1"/>
          </p:cNvSpPr>
          <p:nvPr/>
        </p:nvSpPr>
        <p:spPr bwMode="auto">
          <a:xfrm flipH="1">
            <a:off x="1126590" y="3226566"/>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53" name="Line 16">
            <a:extLst>
              <a:ext uri="{FF2B5EF4-FFF2-40B4-BE49-F238E27FC236}">
                <a16:creationId xmlns:a16="http://schemas.microsoft.com/office/drawing/2014/main" xmlns="" id="{7E392295-A1C1-46A3-9A9A-A92B571F3BF3}"/>
              </a:ext>
            </a:extLst>
          </p:cNvPr>
          <p:cNvSpPr>
            <a:spLocks noChangeShapeType="1"/>
          </p:cNvSpPr>
          <p:nvPr/>
        </p:nvSpPr>
        <p:spPr bwMode="auto">
          <a:xfrm flipH="1">
            <a:off x="1126590" y="3679761"/>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54" name="Line 17">
            <a:extLst>
              <a:ext uri="{FF2B5EF4-FFF2-40B4-BE49-F238E27FC236}">
                <a16:creationId xmlns:a16="http://schemas.microsoft.com/office/drawing/2014/main" xmlns="" id="{7E5532E6-75EC-4C5A-8E64-DF74A42476AB}"/>
              </a:ext>
            </a:extLst>
          </p:cNvPr>
          <p:cNvSpPr>
            <a:spLocks noChangeShapeType="1"/>
          </p:cNvSpPr>
          <p:nvPr/>
        </p:nvSpPr>
        <p:spPr bwMode="auto">
          <a:xfrm flipH="1">
            <a:off x="1126590" y="4132956"/>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55" name="Line 18">
            <a:extLst>
              <a:ext uri="{FF2B5EF4-FFF2-40B4-BE49-F238E27FC236}">
                <a16:creationId xmlns:a16="http://schemas.microsoft.com/office/drawing/2014/main" xmlns="" id="{D71838C8-D0C5-46CB-8EE0-BF1F8F319A29}"/>
              </a:ext>
            </a:extLst>
          </p:cNvPr>
          <p:cNvSpPr>
            <a:spLocks noChangeShapeType="1"/>
          </p:cNvSpPr>
          <p:nvPr/>
        </p:nvSpPr>
        <p:spPr bwMode="auto">
          <a:xfrm flipH="1">
            <a:off x="1126590" y="4586151"/>
            <a:ext cx="730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56" name="Line 7">
            <a:extLst>
              <a:ext uri="{FF2B5EF4-FFF2-40B4-BE49-F238E27FC236}">
                <a16:creationId xmlns:a16="http://schemas.microsoft.com/office/drawing/2014/main" xmlns="" id="{FC5AAF2F-E689-447E-B406-6FDD79D58A80}"/>
              </a:ext>
            </a:extLst>
          </p:cNvPr>
          <p:cNvSpPr>
            <a:spLocks noChangeShapeType="1"/>
          </p:cNvSpPr>
          <p:nvPr/>
        </p:nvSpPr>
        <p:spPr bwMode="auto">
          <a:xfrm>
            <a:off x="2832200" y="5492541"/>
            <a:ext cx="0" cy="720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57" name="TextBox 56">
            <a:extLst>
              <a:ext uri="{FF2B5EF4-FFF2-40B4-BE49-F238E27FC236}">
                <a16:creationId xmlns:a16="http://schemas.microsoft.com/office/drawing/2014/main" xmlns="" id="{89B0FB21-8B8A-47B8-B9EC-BF56FE14A8F4}"/>
              </a:ext>
            </a:extLst>
          </p:cNvPr>
          <p:cNvSpPr txBox="1">
            <a:spLocks noChangeArrowheads="1"/>
          </p:cNvSpPr>
          <p:nvPr/>
        </p:nvSpPr>
        <p:spPr bwMode="auto">
          <a:xfrm rot="16200000">
            <a:off x="-858082" y="4061146"/>
            <a:ext cx="2654301" cy="276999"/>
          </a:xfrm>
          <a:prstGeom prst="rect">
            <a:avLst/>
          </a:prstGeom>
          <a:noFill/>
          <a:ln>
            <a:noFill/>
          </a:ln>
        </p:spPr>
        <p:txBody>
          <a:bodyPr wrap="square" lIns="0" tIns="0" rIns="0" bIns="0" anchor="b">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a:ea typeface="ＭＳ Ｐゴシック" charset="0"/>
              </a:rPr>
              <a:t>Sen</a:t>
            </a:r>
            <a:r>
              <a:rPr kumimoji="0" lang="sr-Latn-RS" altLang="en-US" sz="1400" b="1" i="0" u="none" strike="noStrike" kern="1200" cap="none" spc="0" normalizeH="0" baseline="0" noProof="0" dirty="0" err="1">
                <a:ln>
                  <a:noFill/>
                </a:ln>
                <a:solidFill>
                  <a:srgbClr val="000000"/>
                </a:solidFill>
                <a:effectLst/>
                <a:uLnTx/>
                <a:uFillTx/>
                <a:latin typeface="Arial"/>
                <a:ea typeface="ＭＳ Ｐゴシック" charset="0"/>
              </a:rPr>
              <a:t>zitivnost</a:t>
            </a:r>
            <a:endParaRPr kumimoji="0" lang="en-US" altLang="en-US" sz="1400" b="1" i="0" u="none" strike="noStrike" kern="1200" cap="none" spc="0" normalizeH="0" baseline="0" noProof="0" dirty="0">
              <a:ln>
                <a:noFill/>
              </a:ln>
              <a:solidFill>
                <a:srgbClr val="000000"/>
              </a:solidFill>
              <a:effectLst/>
              <a:uLnTx/>
              <a:uFillTx/>
              <a:latin typeface="Arial"/>
              <a:ea typeface="ＭＳ Ｐゴシック" charset="0"/>
            </a:endParaRPr>
          </a:p>
        </p:txBody>
      </p:sp>
      <p:sp>
        <p:nvSpPr>
          <p:cNvPr id="58" name="TextBox 68">
            <a:extLst>
              <a:ext uri="{FF2B5EF4-FFF2-40B4-BE49-F238E27FC236}">
                <a16:creationId xmlns:a16="http://schemas.microsoft.com/office/drawing/2014/main" xmlns="" id="{2158CFD8-278A-4E2C-8FDC-B0F944445778}"/>
              </a:ext>
            </a:extLst>
          </p:cNvPr>
          <p:cNvSpPr txBox="1">
            <a:spLocks noChangeArrowheads="1"/>
          </p:cNvSpPr>
          <p:nvPr/>
        </p:nvSpPr>
        <p:spPr bwMode="auto">
          <a:xfrm>
            <a:off x="1166038" y="5805844"/>
            <a:ext cx="2724149" cy="215444"/>
          </a:xfrm>
          <a:prstGeom prst="rect">
            <a:avLst/>
          </a:prstGeom>
          <a:noFill/>
          <a:ln>
            <a:noFill/>
          </a:ln>
        </p:spPr>
        <p:txBody>
          <a:bodyPr wrap="square" lIns="0" tIns="0" rIns="0" bIns="0">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a:ea typeface="ＭＳ Ｐゴシック" charset="0"/>
              </a:rPr>
              <a:t>1-spec</a:t>
            </a:r>
            <a:r>
              <a:rPr kumimoji="0" lang="sr-Latn-RS" altLang="en-US" sz="1400" b="1" i="0" u="none" strike="noStrike" kern="1200" cap="none" spc="0" normalizeH="0" baseline="0" noProof="0" dirty="0" err="1">
                <a:ln>
                  <a:noFill/>
                </a:ln>
                <a:solidFill>
                  <a:srgbClr val="000000"/>
                </a:solidFill>
                <a:effectLst/>
                <a:uLnTx/>
                <a:uFillTx/>
                <a:latin typeface="Arial"/>
                <a:ea typeface="ＭＳ Ｐゴシック" charset="0"/>
              </a:rPr>
              <a:t>ifičnost</a:t>
            </a:r>
            <a:endParaRPr kumimoji="0" lang="en-US" altLang="en-US" sz="1400" b="1" i="0" u="none" strike="noStrike" kern="1200" cap="none" spc="0" normalizeH="0" baseline="0" noProof="0" dirty="0">
              <a:ln>
                <a:noFill/>
              </a:ln>
              <a:solidFill>
                <a:srgbClr val="000000"/>
              </a:solidFill>
              <a:effectLst/>
              <a:uLnTx/>
              <a:uFillTx/>
              <a:latin typeface="Arial"/>
              <a:ea typeface="ＭＳ Ｐゴシック" charset="0"/>
            </a:endParaRPr>
          </a:p>
        </p:txBody>
      </p:sp>
      <p:sp>
        <p:nvSpPr>
          <p:cNvPr id="59" name="TextBox 27">
            <a:extLst>
              <a:ext uri="{FF2B5EF4-FFF2-40B4-BE49-F238E27FC236}">
                <a16:creationId xmlns:a16="http://schemas.microsoft.com/office/drawing/2014/main" xmlns="" id="{F2475FC1-F482-455D-81AE-1D8E3A295CC7}"/>
              </a:ext>
            </a:extLst>
          </p:cNvPr>
          <p:cNvSpPr txBox="1">
            <a:spLocks noChangeArrowheads="1"/>
          </p:cNvSpPr>
          <p:nvPr/>
        </p:nvSpPr>
        <p:spPr bwMode="auto">
          <a:xfrm>
            <a:off x="733647" y="5397817"/>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0.0</a:t>
            </a:r>
          </a:p>
        </p:txBody>
      </p:sp>
      <p:sp>
        <p:nvSpPr>
          <p:cNvPr id="60" name="TextBox 28">
            <a:extLst>
              <a:ext uri="{FF2B5EF4-FFF2-40B4-BE49-F238E27FC236}">
                <a16:creationId xmlns:a16="http://schemas.microsoft.com/office/drawing/2014/main" xmlns="" id="{EA7ED266-50BD-4CDD-A9D6-B06313C33DB5}"/>
              </a:ext>
            </a:extLst>
          </p:cNvPr>
          <p:cNvSpPr txBox="1">
            <a:spLocks noChangeArrowheads="1"/>
          </p:cNvSpPr>
          <p:nvPr/>
        </p:nvSpPr>
        <p:spPr bwMode="auto">
          <a:xfrm>
            <a:off x="1058053" y="5571808"/>
            <a:ext cx="306608" cy="20438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0.0</a:t>
            </a:r>
          </a:p>
        </p:txBody>
      </p:sp>
      <p:sp>
        <p:nvSpPr>
          <p:cNvPr id="61" name="TextBox 28">
            <a:extLst>
              <a:ext uri="{FF2B5EF4-FFF2-40B4-BE49-F238E27FC236}">
                <a16:creationId xmlns:a16="http://schemas.microsoft.com/office/drawing/2014/main" xmlns="" id="{EE564AD1-DC69-406F-864D-0F757487FC8A}"/>
              </a:ext>
            </a:extLst>
          </p:cNvPr>
          <p:cNvSpPr txBox="1">
            <a:spLocks noChangeArrowheads="1"/>
          </p:cNvSpPr>
          <p:nvPr/>
        </p:nvSpPr>
        <p:spPr bwMode="auto">
          <a:xfrm>
            <a:off x="1591453" y="5571808"/>
            <a:ext cx="306608" cy="20438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0.2</a:t>
            </a:r>
          </a:p>
        </p:txBody>
      </p:sp>
      <p:sp>
        <p:nvSpPr>
          <p:cNvPr id="62" name="TextBox 28">
            <a:extLst>
              <a:ext uri="{FF2B5EF4-FFF2-40B4-BE49-F238E27FC236}">
                <a16:creationId xmlns:a16="http://schemas.microsoft.com/office/drawing/2014/main" xmlns="" id="{A20F120F-99EB-4FF2-9919-A32115B27277}"/>
              </a:ext>
            </a:extLst>
          </p:cNvPr>
          <p:cNvSpPr txBox="1">
            <a:spLocks noChangeArrowheads="1"/>
          </p:cNvSpPr>
          <p:nvPr/>
        </p:nvSpPr>
        <p:spPr bwMode="auto">
          <a:xfrm>
            <a:off x="2139141" y="5571808"/>
            <a:ext cx="306608" cy="20438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0.4</a:t>
            </a:r>
          </a:p>
        </p:txBody>
      </p:sp>
      <p:sp>
        <p:nvSpPr>
          <p:cNvPr id="63" name="TextBox 28">
            <a:extLst>
              <a:ext uri="{FF2B5EF4-FFF2-40B4-BE49-F238E27FC236}">
                <a16:creationId xmlns:a16="http://schemas.microsoft.com/office/drawing/2014/main" xmlns="" id="{903905AD-3722-42AD-BEC9-3C79C6DD500E}"/>
              </a:ext>
            </a:extLst>
          </p:cNvPr>
          <p:cNvSpPr txBox="1">
            <a:spLocks noChangeArrowheads="1"/>
          </p:cNvSpPr>
          <p:nvPr/>
        </p:nvSpPr>
        <p:spPr bwMode="auto">
          <a:xfrm>
            <a:off x="2691591" y="5571808"/>
            <a:ext cx="306608" cy="20438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0.6</a:t>
            </a:r>
          </a:p>
        </p:txBody>
      </p:sp>
      <p:sp>
        <p:nvSpPr>
          <p:cNvPr id="64" name="TextBox 28">
            <a:extLst>
              <a:ext uri="{FF2B5EF4-FFF2-40B4-BE49-F238E27FC236}">
                <a16:creationId xmlns:a16="http://schemas.microsoft.com/office/drawing/2014/main" xmlns="" id="{C27A179A-9360-4E82-A9D9-55711FA1B8C7}"/>
              </a:ext>
            </a:extLst>
          </p:cNvPr>
          <p:cNvSpPr txBox="1">
            <a:spLocks noChangeArrowheads="1"/>
          </p:cNvSpPr>
          <p:nvPr/>
        </p:nvSpPr>
        <p:spPr bwMode="auto">
          <a:xfrm>
            <a:off x="3234516" y="5571808"/>
            <a:ext cx="306608" cy="20438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0.8</a:t>
            </a:r>
          </a:p>
        </p:txBody>
      </p:sp>
      <p:sp>
        <p:nvSpPr>
          <p:cNvPr id="65" name="TextBox 28">
            <a:extLst>
              <a:ext uri="{FF2B5EF4-FFF2-40B4-BE49-F238E27FC236}">
                <a16:creationId xmlns:a16="http://schemas.microsoft.com/office/drawing/2014/main" xmlns="" id="{CC23C98A-A948-472E-B54F-51440A19127B}"/>
              </a:ext>
            </a:extLst>
          </p:cNvPr>
          <p:cNvSpPr txBox="1">
            <a:spLocks noChangeArrowheads="1"/>
          </p:cNvSpPr>
          <p:nvPr/>
        </p:nvSpPr>
        <p:spPr bwMode="auto">
          <a:xfrm>
            <a:off x="3772678" y="5571808"/>
            <a:ext cx="306608" cy="20438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1.0</a:t>
            </a:r>
          </a:p>
        </p:txBody>
      </p:sp>
      <p:sp>
        <p:nvSpPr>
          <p:cNvPr id="66" name="TextBox 27">
            <a:extLst>
              <a:ext uri="{FF2B5EF4-FFF2-40B4-BE49-F238E27FC236}">
                <a16:creationId xmlns:a16="http://schemas.microsoft.com/office/drawing/2014/main" xmlns="" id="{AAA77124-A121-429E-BFD4-5C42E098F6F3}"/>
              </a:ext>
            </a:extLst>
          </p:cNvPr>
          <p:cNvSpPr txBox="1">
            <a:spLocks noChangeArrowheads="1"/>
          </p:cNvSpPr>
          <p:nvPr/>
        </p:nvSpPr>
        <p:spPr bwMode="auto">
          <a:xfrm>
            <a:off x="733647" y="4945380"/>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0.2</a:t>
            </a:r>
          </a:p>
        </p:txBody>
      </p:sp>
      <p:sp>
        <p:nvSpPr>
          <p:cNvPr id="67" name="TextBox 27">
            <a:extLst>
              <a:ext uri="{FF2B5EF4-FFF2-40B4-BE49-F238E27FC236}">
                <a16:creationId xmlns:a16="http://schemas.microsoft.com/office/drawing/2014/main" xmlns="" id="{8088A03B-08BB-4F39-9BA7-8C14B23C678E}"/>
              </a:ext>
            </a:extLst>
          </p:cNvPr>
          <p:cNvSpPr txBox="1">
            <a:spLocks noChangeArrowheads="1"/>
          </p:cNvSpPr>
          <p:nvPr/>
        </p:nvSpPr>
        <p:spPr bwMode="auto">
          <a:xfrm>
            <a:off x="733647" y="4488180"/>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0.4</a:t>
            </a:r>
          </a:p>
        </p:txBody>
      </p:sp>
      <p:sp>
        <p:nvSpPr>
          <p:cNvPr id="68" name="TextBox 27">
            <a:extLst>
              <a:ext uri="{FF2B5EF4-FFF2-40B4-BE49-F238E27FC236}">
                <a16:creationId xmlns:a16="http://schemas.microsoft.com/office/drawing/2014/main" xmlns="" id="{C96F7DA1-AE7E-43D4-B688-DEEE1D711A01}"/>
              </a:ext>
            </a:extLst>
          </p:cNvPr>
          <p:cNvSpPr txBox="1">
            <a:spLocks noChangeArrowheads="1"/>
          </p:cNvSpPr>
          <p:nvPr/>
        </p:nvSpPr>
        <p:spPr bwMode="auto">
          <a:xfrm>
            <a:off x="733647" y="4045268"/>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0.6</a:t>
            </a:r>
          </a:p>
        </p:txBody>
      </p:sp>
      <p:sp>
        <p:nvSpPr>
          <p:cNvPr id="69" name="TextBox 27">
            <a:extLst>
              <a:ext uri="{FF2B5EF4-FFF2-40B4-BE49-F238E27FC236}">
                <a16:creationId xmlns:a16="http://schemas.microsoft.com/office/drawing/2014/main" xmlns="" id="{A731C21D-D357-443B-AA21-1D986328E9E0}"/>
              </a:ext>
            </a:extLst>
          </p:cNvPr>
          <p:cNvSpPr txBox="1">
            <a:spLocks noChangeArrowheads="1"/>
          </p:cNvSpPr>
          <p:nvPr/>
        </p:nvSpPr>
        <p:spPr bwMode="auto">
          <a:xfrm>
            <a:off x="733647" y="3588068"/>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0.8</a:t>
            </a:r>
          </a:p>
        </p:txBody>
      </p:sp>
      <p:sp>
        <p:nvSpPr>
          <p:cNvPr id="70" name="TextBox 27">
            <a:extLst>
              <a:ext uri="{FF2B5EF4-FFF2-40B4-BE49-F238E27FC236}">
                <a16:creationId xmlns:a16="http://schemas.microsoft.com/office/drawing/2014/main" xmlns="" id="{782FFA86-BBA9-49A3-9253-00182845C23C}"/>
              </a:ext>
            </a:extLst>
          </p:cNvPr>
          <p:cNvSpPr txBox="1">
            <a:spLocks noChangeArrowheads="1"/>
          </p:cNvSpPr>
          <p:nvPr/>
        </p:nvSpPr>
        <p:spPr bwMode="auto">
          <a:xfrm>
            <a:off x="733647" y="3130868"/>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ＭＳ Ｐゴシック" charset="0"/>
              </a:rPr>
              <a:t>1.0</a:t>
            </a:r>
          </a:p>
        </p:txBody>
      </p:sp>
      <p:sp>
        <p:nvSpPr>
          <p:cNvPr id="71" name="Freeform 6">
            <a:extLst>
              <a:ext uri="{FF2B5EF4-FFF2-40B4-BE49-F238E27FC236}">
                <a16:creationId xmlns:a16="http://schemas.microsoft.com/office/drawing/2014/main" xmlns="" id="{DEB0AE2E-A560-4404-BABD-F6971C72F7BD}"/>
              </a:ext>
            </a:extLst>
          </p:cNvPr>
          <p:cNvSpPr>
            <a:spLocks/>
          </p:cNvSpPr>
          <p:nvPr/>
        </p:nvSpPr>
        <p:spPr bwMode="auto">
          <a:xfrm>
            <a:off x="1222374" y="3228875"/>
            <a:ext cx="2462213" cy="2211388"/>
          </a:xfrm>
          <a:custGeom>
            <a:avLst/>
            <a:gdLst>
              <a:gd name="T0" fmla="*/ 0 w 1551"/>
              <a:gd name="T1" fmla="*/ 1393 h 1393"/>
              <a:gd name="T2" fmla="*/ 0 w 1551"/>
              <a:gd name="T3" fmla="*/ 1217 h 1393"/>
              <a:gd name="T4" fmla="*/ 24 w 1551"/>
              <a:gd name="T5" fmla="*/ 1203 h 1393"/>
              <a:gd name="T6" fmla="*/ 36 w 1551"/>
              <a:gd name="T7" fmla="*/ 1137 h 1393"/>
              <a:gd name="T8" fmla="*/ 72 w 1551"/>
              <a:gd name="T9" fmla="*/ 1087 h 1393"/>
              <a:gd name="T10" fmla="*/ 218 w 1551"/>
              <a:gd name="T11" fmla="*/ 931 h 1393"/>
              <a:gd name="T12" fmla="*/ 318 w 1551"/>
              <a:gd name="T13" fmla="*/ 699 h 1393"/>
              <a:gd name="T14" fmla="*/ 377 w 1551"/>
              <a:gd name="T15" fmla="*/ 560 h 1393"/>
              <a:gd name="T16" fmla="*/ 547 w 1551"/>
              <a:gd name="T17" fmla="*/ 436 h 1393"/>
              <a:gd name="T18" fmla="*/ 719 w 1551"/>
              <a:gd name="T19" fmla="*/ 352 h 1393"/>
              <a:gd name="T20" fmla="*/ 830 w 1551"/>
              <a:gd name="T21" fmla="*/ 308 h 1393"/>
              <a:gd name="T22" fmla="*/ 1002 w 1551"/>
              <a:gd name="T23" fmla="*/ 308 h 1393"/>
              <a:gd name="T24" fmla="*/ 1060 w 1551"/>
              <a:gd name="T25" fmla="*/ 60 h 1393"/>
              <a:gd name="T26" fmla="*/ 1525 w 1551"/>
              <a:gd name="T27" fmla="*/ 60 h 1393"/>
              <a:gd name="T28" fmla="*/ 1551 w 1551"/>
              <a:gd name="T29" fmla="*/ 0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1" h="1393">
                <a:moveTo>
                  <a:pt x="0" y="1393"/>
                </a:moveTo>
                <a:lnTo>
                  <a:pt x="0" y="1217"/>
                </a:lnTo>
                <a:lnTo>
                  <a:pt x="24" y="1203"/>
                </a:lnTo>
                <a:lnTo>
                  <a:pt x="36" y="1137"/>
                </a:lnTo>
                <a:lnTo>
                  <a:pt x="72" y="1087"/>
                </a:lnTo>
                <a:lnTo>
                  <a:pt x="218" y="931"/>
                </a:lnTo>
                <a:lnTo>
                  <a:pt x="318" y="699"/>
                </a:lnTo>
                <a:lnTo>
                  <a:pt x="377" y="560"/>
                </a:lnTo>
                <a:lnTo>
                  <a:pt x="547" y="436"/>
                </a:lnTo>
                <a:lnTo>
                  <a:pt x="719" y="352"/>
                </a:lnTo>
                <a:lnTo>
                  <a:pt x="830" y="308"/>
                </a:lnTo>
                <a:lnTo>
                  <a:pt x="1002" y="308"/>
                </a:lnTo>
                <a:lnTo>
                  <a:pt x="1060" y="60"/>
                </a:lnTo>
                <a:lnTo>
                  <a:pt x="1525" y="60"/>
                </a:lnTo>
                <a:lnTo>
                  <a:pt x="1551" y="0"/>
                </a:lnTo>
              </a:path>
            </a:pathLst>
          </a:custGeom>
          <a:noFill/>
          <a:ln w="28575" cap="flat">
            <a:solidFill>
              <a:schemeClr val="bg2">
                <a:lumMod val="7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charset="0"/>
              <a:ea typeface="ＭＳ Ｐゴシック" charset="0"/>
            </a:endParaRPr>
          </a:p>
        </p:txBody>
      </p:sp>
      <p:sp>
        <p:nvSpPr>
          <p:cNvPr id="72" name="Freeform 7">
            <a:extLst>
              <a:ext uri="{FF2B5EF4-FFF2-40B4-BE49-F238E27FC236}">
                <a16:creationId xmlns:a16="http://schemas.microsoft.com/office/drawing/2014/main" xmlns="" id="{E5FC2FA2-AF05-4C89-B2ED-7113DE3319C3}"/>
              </a:ext>
            </a:extLst>
          </p:cNvPr>
          <p:cNvSpPr>
            <a:spLocks/>
          </p:cNvSpPr>
          <p:nvPr/>
        </p:nvSpPr>
        <p:spPr bwMode="auto">
          <a:xfrm>
            <a:off x="1222374" y="3235225"/>
            <a:ext cx="2430463" cy="2147888"/>
          </a:xfrm>
          <a:custGeom>
            <a:avLst/>
            <a:gdLst>
              <a:gd name="T0" fmla="*/ 0 w 767"/>
              <a:gd name="T1" fmla="*/ 677 h 677"/>
              <a:gd name="T2" fmla="*/ 0 w 767"/>
              <a:gd name="T3" fmla="*/ 604 h 677"/>
              <a:gd name="T4" fmla="*/ 5 w 767"/>
              <a:gd name="T5" fmla="*/ 599 h 677"/>
              <a:gd name="T6" fmla="*/ 5 w 767"/>
              <a:gd name="T7" fmla="*/ 584 h 677"/>
              <a:gd name="T8" fmla="*/ 15 w 767"/>
              <a:gd name="T9" fmla="*/ 584 h 677"/>
              <a:gd name="T10" fmla="*/ 19 w 767"/>
              <a:gd name="T11" fmla="*/ 552 h 677"/>
              <a:gd name="T12" fmla="*/ 56 w 767"/>
              <a:gd name="T13" fmla="*/ 552 h 677"/>
              <a:gd name="T14" fmla="*/ 56 w 767"/>
              <a:gd name="T15" fmla="*/ 523 h 677"/>
              <a:gd name="T16" fmla="*/ 88 w 767"/>
              <a:gd name="T17" fmla="*/ 523 h 677"/>
              <a:gd name="T18" fmla="*/ 88 w 767"/>
              <a:gd name="T19" fmla="*/ 489 h 677"/>
              <a:gd name="T20" fmla="*/ 99 w 767"/>
              <a:gd name="T21" fmla="*/ 489 h 677"/>
              <a:gd name="T22" fmla="*/ 99 w 767"/>
              <a:gd name="T23" fmla="*/ 460 h 677"/>
              <a:gd name="T24" fmla="*/ 149 w 767"/>
              <a:gd name="T25" fmla="*/ 460 h 677"/>
              <a:gd name="T26" fmla="*/ 149 w 767"/>
              <a:gd name="T27" fmla="*/ 431 h 677"/>
              <a:gd name="T28" fmla="*/ 196 w 767"/>
              <a:gd name="T29" fmla="*/ 431 h 677"/>
              <a:gd name="T30" fmla="*/ 199 w 767"/>
              <a:gd name="T31" fmla="*/ 398 h 677"/>
              <a:gd name="T32" fmla="*/ 204 w 767"/>
              <a:gd name="T33" fmla="*/ 398 h 677"/>
              <a:gd name="T34" fmla="*/ 203 w 767"/>
              <a:gd name="T35" fmla="*/ 369 h 677"/>
              <a:gd name="T36" fmla="*/ 234 w 767"/>
              <a:gd name="T37" fmla="*/ 369 h 677"/>
              <a:gd name="T38" fmla="*/ 234 w 767"/>
              <a:gd name="T39" fmla="*/ 336 h 677"/>
              <a:gd name="T40" fmla="*/ 267 w 767"/>
              <a:gd name="T41" fmla="*/ 336 h 677"/>
              <a:gd name="T42" fmla="*/ 267 w 767"/>
              <a:gd name="T43" fmla="*/ 307 h 677"/>
              <a:gd name="T44" fmla="*/ 295 w 767"/>
              <a:gd name="T45" fmla="*/ 307 h 677"/>
              <a:gd name="T46" fmla="*/ 295 w 767"/>
              <a:gd name="T47" fmla="*/ 276 h 677"/>
              <a:gd name="T48" fmla="*/ 365 w 767"/>
              <a:gd name="T49" fmla="*/ 276 h 677"/>
              <a:gd name="T50" fmla="*/ 365 w 767"/>
              <a:gd name="T51" fmla="*/ 243 h 677"/>
              <a:gd name="T52" fmla="*/ 418 w 767"/>
              <a:gd name="T53" fmla="*/ 243 h 677"/>
              <a:gd name="T54" fmla="*/ 418 w 767"/>
              <a:gd name="T55" fmla="*/ 213 h 677"/>
              <a:gd name="T56" fmla="*/ 503 w 767"/>
              <a:gd name="T57" fmla="*/ 213 h 677"/>
              <a:gd name="T58" fmla="*/ 503 w 767"/>
              <a:gd name="T59" fmla="*/ 183 h 677"/>
              <a:gd name="T60" fmla="*/ 535 w 767"/>
              <a:gd name="T61" fmla="*/ 183 h 677"/>
              <a:gd name="T62" fmla="*/ 535 w 767"/>
              <a:gd name="T63" fmla="*/ 149 h 677"/>
              <a:gd name="T64" fmla="*/ 581 w 767"/>
              <a:gd name="T65" fmla="*/ 149 h 677"/>
              <a:gd name="T66" fmla="*/ 581 w 767"/>
              <a:gd name="T67" fmla="*/ 122 h 677"/>
              <a:gd name="T68" fmla="*/ 587 w 767"/>
              <a:gd name="T69" fmla="*/ 118 h 677"/>
              <a:gd name="T70" fmla="*/ 587 w 767"/>
              <a:gd name="T71" fmla="*/ 90 h 677"/>
              <a:gd name="T72" fmla="*/ 718 w 767"/>
              <a:gd name="T73" fmla="*/ 90 h 677"/>
              <a:gd name="T74" fmla="*/ 718 w 767"/>
              <a:gd name="T75" fmla="*/ 58 h 677"/>
              <a:gd name="T76" fmla="*/ 758 w 767"/>
              <a:gd name="T77" fmla="*/ 58 h 677"/>
              <a:gd name="T78" fmla="*/ 760 w 767"/>
              <a:gd name="T79" fmla="*/ 27 h 677"/>
              <a:gd name="T80" fmla="*/ 767 w 767"/>
              <a:gd name="T81" fmla="*/ 27 h 677"/>
              <a:gd name="T82" fmla="*/ 767 w 767"/>
              <a:gd name="T83"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7" h="677">
                <a:moveTo>
                  <a:pt x="0" y="677"/>
                </a:moveTo>
                <a:cubicBezTo>
                  <a:pt x="0" y="604"/>
                  <a:pt x="0" y="604"/>
                  <a:pt x="0" y="604"/>
                </a:cubicBezTo>
                <a:cubicBezTo>
                  <a:pt x="5" y="599"/>
                  <a:pt x="5" y="599"/>
                  <a:pt x="5" y="599"/>
                </a:cubicBezTo>
                <a:cubicBezTo>
                  <a:pt x="5" y="584"/>
                  <a:pt x="5" y="584"/>
                  <a:pt x="5" y="584"/>
                </a:cubicBezTo>
                <a:cubicBezTo>
                  <a:pt x="15" y="584"/>
                  <a:pt x="15" y="584"/>
                  <a:pt x="15" y="584"/>
                </a:cubicBezTo>
                <a:cubicBezTo>
                  <a:pt x="19" y="552"/>
                  <a:pt x="19" y="552"/>
                  <a:pt x="19" y="552"/>
                </a:cubicBezTo>
                <a:cubicBezTo>
                  <a:pt x="56" y="552"/>
                  <a:pt x="56" y="552"/>
                  <a:pt x="56" y="552"/>
                </a:cubicBezTo>
                <a:cubicBezTo>
                  <a:pt x="56" y="523"/>
                  <a:pt x="56" y="523"/>
                  <a:pt x="56" y="523"/>
                </a:cubicBezTo>
                <a:cubicBezTo>
                  <a:pt x="88" y="523"/>
                  <a:pt x="88" y="523"/>
                  <a:pt x="88" y="523"/>
                </a:cubicBezTo>
                <a:cubicBezTo>
                  <a:pt x="88" y="489"/>
                  <a:pt x="88" y="489"/>
                  <a:pt x="88" y="489"/>
                </a:cubicBezTo>
                <a:cubicBezTo>
                  <a:pt x="99" y="489"/>
                  <a:pt x="99" y="489"/>
                  <a:pt x="99" y="489"/>
                </a:cubicBezTo>
                <a:cubicBezTo>
                  <a:pt x="99" y="460"/>
                  <a:pt x="99" y="460"/>
                  <a:pt x="99" y="460"/>
                </a:cubicBezTo>
                <a:cubicBezTo>
                  <a:pt x="149" y="460"/>
                  <a:pt x="149" y="460"/>
                  <a:pt x="149" y="460"/>
                </a:cubicBezTo>
                <a:cubicBezTo>
                  <a:pt x="149" y="431"/>
                  <a:pt x="149" y="431"/>
                  <a:pt x="149" y="431"/>
                </a:cubicBezTo>
                <a:cubicBezTo>
                  <a:pt x="196" y="431"/>
                  <a:pt x="196" y="431"/>
                  <a:pt x="196" y="431"/>
                </a:cubicBezTo>
                <a:cubicBezTo>
                  <a:pt x="199" y="398"/>
                  <a:pt x="199" y="398"/>
                  <a:pt x="199" y="398"/>
                </a:cubicBezTo>
                <a:cubicBezTo>
                  <a:pt x="204" y="398"/>
                  <a:pt x="204" y="398"/>
                  <a:pt x="204" y="398"/>
                </a:cubicBezTo>
                <a:cubicBezTo>
                  <a:pt x="203" y="369"/>
                  <a:pt x="203" y="369"/>
                  <a:pt x="203" y="369"/>
                </a:cubicBezTo>
                <a:cubicBezTo>
                  <a:pt x="234" y="369"/>
                  <a:pt x="234" y="369"/>
                  <a:pt x="234" y="369"/>
                </a:cubicBezTo>
                <a:cubicBezTo>
                  <a:pt x="234" y="336"/>
                  <a:pt x="234" y="336"/>
                  <a:pt x="234" y="336"/>
                </a:cubicBezTo>
                <a:cubicBezTo>
                  <a:pt x="267" y="336"/>
                  <a:pt x="267" y="336"/>
                  <a:pt x="267" y="336"/>
                </a:cubicBezTo>
                <a:cubicBezTo>
                  <a:pt x="267" y="307"/>
                  <a:pt x="267" y="307"/>
                  <a:pt x="267" y="307"/>
                </a:cubicBezTo>
                <a:cubicBezTo>
                  <a:pt x="295" y="307"/>
                  <a:pt x="295" y="307"/>
                  <a:pt x="295" y="307"/>
                </a:cubicBezTo>
                <a:cubicBezTo>
                  <a:pt x="295" y="276"/>
                  <a:pt x="295" y="276"/>
                  <a:pt x="295" y="276"/>
                </a:cubicBezTo>
                <a:cubicBezTo>
                  <a:pt x="365" y="276"/>
                  <a:pt x="365" y="276"/>
                  <a:pt x="365" y="276"/>
                </a:cubicBezTo>
                <a:cubicBezTo>
                  <a:pt x="365" y="243"/>
                  <a:pt x="365" y="243"/>
                  <a:pt x="365" y="243"/>
                </a:cubicBezTo>
                <a:cubicBezTo>
                  <a:pt x="365" y="243"/>
                  <a:pt x="418" y="245"/>
                  <a:pt x="418" y="243"/>
                </a:cubicBezTo>
                <a:cubicBezTo>
                  <a:pt x="418" y="242"/>
                  <a:pt x="418" y="213"/>
                  <a:pt x="418" y="213"/>
                </a:cubicBezTo>
                <a:cubicBezTo>
                  <a:pt x="503" y="213"/>
                  <a:pt x="503" y="213"/>
                  <a:pt x="503" y="213"/>
                </a:cubicBezTo>
                <a:cubicBezTo>
                  <a:pt x="503" y="183"/>
                  <a:pt x="503" y="183"/>
                  <a:pt x="503" y="183"/>
                </a:cubicBezTo>
                <a:cubicBezTo>
                  <a:pt x="535" y="183"/>
                  <a:pt x="535" y="183"/>
                  <a:pt x="535" y="183"/>
                </a:cubicBezTo>
                <a:cubicBezTo>
                  <a:pt x="535" y="149"/>
                  <a:pt x="535" y="149"/>
                  <a:pt x="535" y="149"/>
                </a:cubicBezTo>
                <a:cubicBezTo>
                  <a:pt x="581" y="149"/>
                  <a:pt x="581" y="149"/>
                  <a:pt x="581" y="149"/>
                </a:cubicBezTo>
                <a:cubicBezTo>
                  <a:pt x="581" y="122"/>
                  <a:pt x="581" y="122"/>
                  <a:pt x="581" y="122"/>
                </a:cubicBezTo>
                <a:cubicBezTo>
                  <a:pt x="587" y="118"/>
                  <a:pt x="587" y="118"/>
                  <a:pt x="587" y="118"/>
                </a:cubicBezTo>
                <a:cubicBezTo>
                  <a:pt x="587" y="90"/>
                  <a:pt x="587" y="90"/>
                  <a:pt x="587" y="90"/>
                </a:cubicBezTo>
                <a:cubicBezTo>
                  <a:pt x="718" y="90"/>
                  <a:pt x="718" y="90"/>
                  <a:pt x="718" y="90"/>
                </a:cubicBezTo>
                <a:cubicBezTo>
                  <a:pt x="718" y="58"/>
                  <a:pt x="718" y="58"/>
                  <a:pt x="718" y="58"/>
                </a:cubicBezTo>
                <a:cubicBezTo>
                  <a:pt x="758" y="58"/>
                  <a:pt x="758" y="58"/>
                  <a:pt x="758" y="58"/>
                </a:cubicBezTo>
                <a:cubicBezTo>
                  <a:pt x="760" y="27"/>
                  <a:pt x="760" y="27"/>
                  <a:pt x="760" y="27"/>
                </a:cubicBezTo>
                <a:cubicBezTo>
                  <a:pt x="767" y="27"/>
                  <a:pt x="767" y="27"/>
                  <a:pt x="767" y="27"/>
                </a:cubicBezTo>
                <a:cubicBezTo>
                  <a:pt x="767" y="0"/>
                  <a:pt x="767" y="0"/>
                  <a:pt x="767" y="0"/>
                </a:cubicBez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charset="0"/>
              <a:ea typeface="ＭＳ Ｐゴシック" charset="0"/>
            </a:endParaRPr>
          </a:p>
        </p:txBody>
      </p:sp>
      <p:sp>
        <p:nvSpPr>
          <p:cNvPr id="73" name="Freeform 11">
            <a:extLst>
              <a:ext uri="{FF2B5EF4-FFF2-40B4-BE49-F238E27FC236}">
                <a16:creationId xmlns:a16="http://schemas.microsoft.com/office/drawing/2014/main" xmlns="" id="{96E0CF17-62CD-422E-A00E-25CE6D551D7B}"/>
              </a:ext>
            </a:extLst>
          </p:cNvPr>
          <p:cNvSpPr>
            <a:spLocks/>
          </p:cNvSpPr>
          <p:nvPr/>
        </p:nvSpPr>
        <p:spPr bwMode="auto">
          <a:xfrm>
            <a:off x="5514974" y="3160617"/>
            <a:ext cx="2603500" cy="2230438"/>
          </a:xfrm>
          <a:custGeom>
            <a:avLst/>
            <a:gdLst>
              <a:gd name="T0" fmla="*/ 0 w 822"/>
              <a:gd name="T1" fmla="*/ 703 h 703"/>
              <a:gd name="T2" fmla="*/ 0 w 822"/>
              <a:gd name="T3" fmla="*/ 679 h 703"/>
              <a:gd name="T4" fmla="*/ 4 w 822"/>
              <a:gd name="T5" fmla="*/ 679 h 703"/>
              <a:gd name="T6" fmla="*/ 4 w 822"/>
              <a:gd name="T7" fmla="*/ 667 h 703"/>
              <a:gd name="T8" fmla="*/ 10 w 822"/>
              <a:gd name="T9" fmla="*/ 667 h 703"/>
              <a:gd name="T10" fmla="*/ 10 w 822"/>
              <a:gd name="T11" fmla="*/ 656 h 703"/>
              <a:gd name="T12" fmla="*/ 12 w 822"/>
              <a:gd name="T13" fmla="*/ 656 h 703"/>
              <a:gd name="T14" fmla="*/ 12 w 822"/>
              <a:gd name="T15" fmla="*/ 650 h 703"/>
              <a:gd name="T16" fmla="*/ 26 w 822"/>
              <a:gd name="T17" fmla="*/ 650 h 703"/>
              <a:gd name="T18" fmla="*/ 26 w 822"/>
              <a:gd name="T19" fmla="*/ 642 h 703"/>
              <a:gd name="T20" fmla="*/ 30 w 822"/>
              <a:gd name="T21" fmla="*/ 642 h 703"/>
              <a:gd name="T22" fmla="*/ 35 w 822"/>
              <a:gd name="T23" fmla="*/ 605 h 703"/>
              <a:gd name="T24" fmla="*/ 40 w 822"/>
              <a:gd name="T25" fmla="*/ 601 h 703"/>
              <a:gd name="T26" fmla="*/ 44 w 822"/>
              <a:gd name="T27" fmla="*/ 596 h 703"/>
              <a:gd name="T28" fmla="*/ 45 w 822"/>
              <a:gd name="T29" fmla="*/ 593 h 703"/>
              <a:gd name="T30" fmla="*/ 54 w 822"/>
              <a:gd name="T31" fmla="*/ 593 h 703"/>
              <a:gd name="T32" fmla="*/ 66 w 822"/>
              <a:gd name="T33" fmla="*/ 582 h 703"/>
              <a:gd name="T34" fmla="*/ 72 w 822"/>
              <a:gd name="T35" fmla="*/ 560 h 703"/>
              <a:gd name="T36" fmla="*/ 73 w 822"/>
              <a:gd name="T37" fmla="*/ 527 h 703"/>
              <a:gd name="T38" fmla="*/ 100 w 822"/>
              <a:gd name="T39" fmla="*/ 456 h 703"/>
              <a:gd name="T40" fmla="*/ 130 w 822"/>
              <a:gd name="T41" fmla="*/ 415 h 703"/>
              <a:gd name="T42" fmla="*/ 214 w 822"/>
              <a:gd name="T43" fmla="*/ 312 h 703"/>
              <a:gd name="T44" fmla="*/ 285 w 822"/>
              <a:gd name="T45" fmla="*/ 213 h 703"/>
              <a:gd name="T46" fmla="*/ 309 w 822"/>
              <a:gd name="T47" fmla="*/ 213 h 703"/>
              <a:gd name="T48" fmla="*/ 372 w 822"/>
              <a:gd name="T49" fmla="*/ 158 h 703"/>
              <a:gd name="T50" fmla="*/ 440 w 822"/>
              <a:gd name="T51" fmla="*/ 140 h 703"/>
              <a:gd name="T52" fmla="*/ 465 w 822"/>
              <a:gd name="T53" fmla="*/ 115 h 703"/>
              <a:gd name="T54" fmla="*/ 487 w 822"/>
              <a:gd name="T55" fmla="*/ 115 h 703"/>
              <a:gd name="T56" fmla="*/ 509 w 822"/>
              <a:gd name="T57" fmla="*/ 91 h 703"/>
              <a:gd name="T58" fmla="*/ 546 w 822"/>
              <a:gd name="T59" fmla="*/ 34 h 703"/>
              <a:gd name="T60" fmla="*/ 633 w 822"/>
              <a:gd name="T61" fmla="*/ 34 h 703"/>
              <a:gd name="T62" fmla="*/ 637 w 822"/>
              <a:gd name="T63" fmla="*/ 25 h 703"/>
              <a:gd name="T64" fmla="*/ 678 w 822"/>
              <a:gd name="T65" fmla="*/ 25 h 703"/>
              <a:gd name="T66" fmla="*/ 701 w 822"/>
              <a:gd name="T67" fmla="*/ 8 h 703"/>
              <a:gd name="T68" fmla="*/ 739 w 822"/>
              <a:gd name="T69" fmla="*/ 8 h 703"/>
              <a:gd name="T70" fmla="*/ 744 w 822"/>
              <a:gd name="T71" fmla="*/ 0 h 703"/>
              <a:gd name="T72" fmla="*/ 822 w 822"/>
              <a:gd name="T73"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2" h="703">
                <a:moveTo>
                  <a:pt x="0" y="703"/>
                </a:moveTo>
                <a:cubicBezTo>
                  <a:pt x="0" y="679"/>
                  <a:pt x="0" y="679"/>
                  <a:pt x="0" y="679"/>
                </a:cubicBezTo>
                <a:cubicBezTo>
                  <a:pt x="4" y="679"/>
                  <a:pt x="4" y="679"/>
                  <a:pt x="4" y="679"/>
                </a:cubicBezTo>
                <a:cubicBezTo>
                  <a:pt x="4" y="667"/>
                  <a:pt x="4" y="667"/>
                  <a:pt x="4" y="667"/>
                </a:cubicBezTo>
                <a:cubicBezTo>
                  <a:pt x="10" y="667"/>
                  <a:pt x="10" y="667"/>
                  <a:pt x="10" y="667"/>
                </a:cubicBezTo>
                <a:cubicBezTo>
                  <a:pt x="10" y="656"/>
                  <a:pt x="10" y="656"/>
                  <a:pt x="10" y="656"/>
                </a:cubicBezTo>
                <a:cubicBezTo>
                  <a:pt x="12" y="656"/>
                  <a:pt x="12" y="656"/>
                  <a:pt x="12" y="656"/>
                </a:cubicBezTo>
                <a:cubicBezTo>
                  <a:pt x="12" y="650"/>
                  <a:pt x="12" y="650"/>
                  <a:pt x="12" y="650"/>
                </a:cubicBezTo>
                <a:cubicBezTo>
                  <a:pt x="26" y="650"/>
                  <a:pt x="26" y="650"/>
                  <a:pt x="26" y="650"/>
                </a:cubicBezTo>
                <a:cubicBezTo>
                  <a:pt x="26" y="642"/>
                  <a:pt x="26" y="642"/>
                  <a:pt x="26" y="642"/>
                </a:cubicBezTo>
                <a:cubicBezTo>
                  <a:pt x="30" y="642"/>
                  <a:pt x="30" y="642"/>
                  <a:pt x="30" y="642"/>
                </a:cubicBezTo>
                <a:cubicBezTo>
                  <a:pt x="35" y="605"/>
                  <a:pt x="35" y="605"/>
                  <a:pt x="35" y="605"/>
                </a:cubicBezTo>
                <a:cubicBezTo>
                  <a:pt x="40" y="601"/>
                  <a:pt x="40" y="601"/>
                  <a:pt x="40" y="601"/>
                </a:cubicBezTo>
                <a:cubicBezTo>
                  <a:pt x="44" y="596"/>
                  <a:pt x="44" y="596"/>
                  <a:pt x="44" y="596"/>
                </a:cubicBezTo>
                <a:cubicBezTo>
                  <a:pt x="45" y="593"/>
                  <a:pt x="45" y="593"/>
                  <a:pt x="45" y="593"/>
                </a:cubicBezTo>
                <a:cubicBezTo>
                  <a:pt x="54" y="593"/>
                  <a:pt x="54" y="593"/>
                  <a:pt x="54" y="593"/>
                </a:cubicBezTo>
                <a:cubicBezTo>
                  <a:pt x="66" y="582"/>
                  <a:pt x="66" y="582"/>
                  <a:pt x="66" y="582"/>
                </a:cubicBezTo>
                <a:cubicBezTo>
                  <a:pt x="72" y="560"/>
                  <a:pt x="72" y="560"/>
                  <a:pt x="72" y="560"/>
                </a:cubicBezTo>
                <a:cubicBezTo>
                  <a:pt x="73" y="527"/>
                  <a:pt x="73" y="527"/>
                  <a:pt x="73" y="527"/>
                </a:cubicBezTo>
                <a:cubicBezTo>
                  <a:pt x="100" y="456"/>
                  <a:pt x="100" y="456"/>
                  <a:pt x="100" y="456"/>
                </a:cubicBezTo>
                <a:cubicBezTo>
                  <a:pt x="100" y="456"/>
                  <a:pt x="126" y="417"/>
                  <a:pt x="130" y="415"/>
                </a:cubicBezTo>
                <a:cubicBezTo>
                  <a:pt x="134" y="413"/>
                  <a:pt x="200" y="388"/>
                  <a:pt x="214" y="312"/>
                </a:cubicBezTo>
                <a:cubicBezTo>
                  <a:pt x="214" y="312"/>
                  <a:pt x="260" y="220"/>
                  <a:pt x="285" y="213"/>
                </a:cubicBezTo>
                <a:cubicBezTo>
                  <a:pt x="309" y="213"/>
                  <a:pt x="309" y="213"/>
                  <a:pt x="309" y="213"/>
                </a:cubicBezTo>
                <a:cubicBezTo>
                  <a:pt x="309" y="213"/>
                  <a:pt x="355" y="162"/>
                  <a:pt x="372" y="158"/>
                </a:cubicBezTo>
                <a:cubicBezTo>
                  <a:pt x="389" y="154"/>
                  <a:pt x="440" y="140"/>
                  <a:pt x="440" y="140"/>
                </a:cubicBezTo>
                <a:cubicBezTo>
                  <a:pt x="465" y="115"/>
                  <a:pt x="465" y="115"/>
                  <a:pt x="465" y="115"/>
                </a:cubicBezTo>
                <a:cubicBezTo>
                  <a:pt x="487" y="115"/>
                  <a:pt x="487" y="115"/>
                  <a:pt x="487" y="115"/>
                </a:cubicBezTo>
                <a:cubicBezTo>
                  <a:pt x="487" y="115"/>
                  <a:pt x="504" y="104"/>
                  <a:pt x="509" y="91"/>
                </a:cubicBezTo>
                <a:cubicBezTo>
                  <a:pt x="515" y="78"/>
                  <a:pt x="542" y="35"/>
                  <a:pt x="546" y="34"/>
                </a:cubicBezTo>
                <a:cubicBezTo>
                  <a:pt x="633" y="34"/>
                  <a:pt x="633" y="34"/>
                  <a:pt x="633" y="34"/>
                </a:cubicBezTo>
                <a:cubicBezTo>
                  <a:pt x="633" y="34"/>
                  <a:pt x="635" y="25"/>
                  <a:pt x="637" y="25"/>
                </a:cubicBezTo>
                <a:cubicBezTo>
                  <a:pt x="678" y="25"/>
                  <a:pt x="678" y="25"/>
                  <a:pt x="678" y="25"/>
                </a:cubicBezTo>
                <a:cubicBezTo>
                  <a:pt x="701" y="8"/>
                  <a:pt x="701" y="8"/>
                  <a:pt x="701" y="8"/>
                </a:cubicBezTo>
                <a:cubicBezTo>
                  <a:pt x="739" y="8"/>
                  <a:pt x="739" y="8"/>
                  <a:pt x="739" y="8"/>
                </a:cubicBezTo>
                <a:cubicBezTo>
                  <a:pt x="744" y="0"/>
                  <a:pt x="744" y="0"/>
                  <a:pt x="744" y="0"/>
                </a:cubicBezTo>
                <a:cubicBezTo>
                  <a:pt x="822" y="0"/>
                  <a:pt x="822" y="0"/>
                  <a:pt x="822" y="0"/>
                </a:cubicBez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charset="0"/>
              <a:ea typeface="ＭＳ Ｐゴシック" charset="0"/>
            </a:endParaRPr>
          </a:p>
        </p:txBody>
      </p:sp>
      <p:sp>
        <p:nvSpPr>
          <p:cNvPr id="74" name="Freeform 12">
            <a:extLst>
              <a:ext uri="{FF2B5EF4-FFF2-40B4-BE49-F238E27FC236}">
                <a16:creationId xmlns:a16="http://schemas.microsoft.com/office/drawing/2014/main" xmlns="" id="{6410CF26-5DB1-4784-8A7A-CB1E98993607}"/>
              </a:ext>
            </a:extLst>
          </p:cNvPr>
          <p:cNvSpPr>
            <a:spLocks/>
          </p:cNvSpPr>
          <p:nvPr/>
        </p:nvSpPr>
        <p:spPr bwMode="auto">
          <a:xfrm>
            <a:off x="5508624" y="3173317"/>
            <a:ext cx="2724150" cy="2228850"/>
          </a:xfrm>
          <a:custGeom>
            <a:avLst/>
            <a:gdLst>
              <a:gd name="T0" fmla="*/ 0 w 860"/>
              <a:gd name="T1" fmla="*/ 696 h 703"/>
              <a:gd name="T2" fmla="*/ 8 w 860"/>
              <a:gd name="T3" fmla="*/ 687 h 703"/>
              <a:gd name="T4" fmla="*/ 20 w 860"/>
              <a:gd name="T5" fmla="*/ 671 h 703"/>
              <a:gd name="T6" fmla="*/ 37 w 860"/>
              <a:gd name="T7" fmla="*/ 640 h 703"/>
              <a:gd name="T8" fmla="*/ 77 w 860"/>
              <a:gd name="T9" fmla="*/ 620 h 703"/>
              <a:gd name="T10" fmla="*/ 96 w 860"/>
              <a:gd name="T11" fmla="*/ 614 h 703"/>
              <a:gd name="T12" fmla="*/ 103 w 860"/>
              <a:gd name="T13" fmla="*/ 598 h 703"/>
              <a:gd name="T14" fmla="*/ 108 w 860"/>
              <a:gd name="T15" fmla="*/ 575 h 703"/>
              <a:gd name="T16" fmla="*/ 129 w 860"/>
              <a:gd name="T17" fmla="*/ 565 h 703"/>
              <a:gd name="T18" fmla="*/ 136 w 860"/>
              <a:gd name="T19" fmla="*/ 549 h 703"/>
              <a:gd name="T20" fmla="*/ 149 w 860"/>
              <a:gd name="T21" fmla="*/ 540 h 703"/>
              <a:gd name="T22" fmla="*/ 153 w 860"/>
              <a:gd name="T23" fmla="*/ 532 h 703"/>
              <a:gd name="T24" fmla="*/ 155 w 860"/>
              <a:gd name="T25" fmla="*/ 523 h 703"/>
              <a:gd name="T26" fmla="*/ 176 w 860"/>
              <a:gd name="T27" fmla="*/ 508 h 703"/>
              <a:gd name="T28" fmla="*/ 181 w 860"/>
              <a:gd name="T29" fmla="*/ 501 h 703"/>
              <a:gd name="T30" fmla="*/ 188 w 860"/>
              <a:gd name="T31" fmla="*/ 491 h 703"/>
              <a:gd name="T32" fmla="*/ 192 w 860"/>
              <a:gd name="T33" fmla="*/ 483 h 703"/>
              <a:gd name="T34" fmla="*/ 208 w 860"/>
              <a:gd name="T35" fmla="*/ 474 h 703"/>
              <a:gd name="T36" fmla="*/ 241 w 860"/>
              <a:gd name="T37" fmla="*/ 469 h 703"/>
              <a:gd name="T38" fmla="*/ 244 w 860"/>
              <a:gd name="T39" fmla="*/ 459 h 703"/>
              <a:gd name="T40" fmla="*/ 251 w 860"/>
              <a:gd name="T41" fmla="*/ 452 h 703"/>
              <a:gd name="T42" fmla="*/ 255 w 860"/>
              <a:gd name="T43" fmla="*/ 435 h 703"/>
              <a:gd name="T44" fmla="*/ 277 w 860"/>
              <a:gd name="T45" fmla="*/ 427 h 703"/>
              <a:gd name="T46" fmla="*/ 286 w 860"/>
              <a:gd name="T47" fmla="*/ 418 h 703"/>
              <a:gd name="T48" fmla="*/ 327 w 860"/>
              <a:gd name="T49" fmla="*/ 401 h 703"/>
              <a:gd name="T50" fmla="*/ 330 w 860"/>
              <a:gd name="T51" fmla="*/ 395 h 703"/>
              <a:gd name="T52" fmla="*/ 338 w 860"/>
              <a:gd name="T53" fmla="*/ 393 h 703"/>
              <a:gd name="T54" fmla="*/ 343 w 860"/>
              <a:gd name="T55" fmla="*/ 379 h 703"/>
              <a:gd name="T56" fmla="*/ 348 w 860"/>
              <a:gd name="T57" fmla="*/ 370 h 703"/>
              <a:gd name="T58" fmla="*/ 386 w 860"/>
              <a:gd name="T59" fmla="*/ 361 h 703"/>
              <a:gd name="T60" fmla="*/ 393 w 860"/>
              <a:gd name="T61" fmla="*/ 353 h 703"/>
              <a:gd name="T62" fmla="*/ 401 w 860"/>
              <a:gd name="T63" fmla="*/ 345 h 703"/>
              <a:gd name="T64" fmla="*/ 405 w 860"/>
              <a:gd name="T65" fmla="*/ 337 h 703"/>
              <a:gd name="T66" fmla="*/ 409 w 860"/>
              <a:gd name="T67" fmla="*/ 329 h 703"/>
              <a:gd name="T68" fmla="*/ 424 w 860"/>
              <a:gd name="T69" fmla="*/ 313 h 703"/>
              <a:gd name="T70" fmla="*/ 462 w 860"/>
              <a:gd name="T71" fmla="*/ 288 h 703"/>
              <a:gd name="T72" fmla="*/ 473 w 860"/>
              <a:gd name="T73" fmla="*/ 279 h 703"/>
              <a:gd name="T74" fmla="*/ 500 w 860"/>
              <a:gd name="T75" fmla="*/ 265 h 703"/>
              <a:gd name="T76" fmla="*/ 508 w 860"/>
              <a:gd name="T77" fmla="*/ 256 h 703"/>
              <a:gd name="T78" fmla="*/ 521 w 860"/>
              <a:gd name="T79" fmla="*/ 247 h 703"/>
              <a:gd name="T80" fmla="*/ 528 w 860"/>
              <a:gd name="T81" fmla="*/ 241 h 703"/>
              <a:gd name="T82" fmla="*/ 563 w 860"/>
              <a:gd name="T83" fmla="*/ 231 h 703"/>
              <a:gd name="T84" fmla="*/ 575 w 860"/>
              <a:gd name="T85" fmla="*/ 214 h 703"/>
              <a:gd name="T86" fmla="*/ 619 w 860"/>
              <a:gd name="T87" fmla="*/ 198 h 703"/>
              <a:gd name="T88" fmla="*/ 627 w 860"/>
              <a:gd name="T89" fmla="*/ 183 h 703"/>
              <a:gd name="T90" fmla="*/ 642 w 860"/>
              <a:gd name="T91" fmla="*/ 166 h 703"/>
              <a:gd name="T92" fmla="*/ 650 w 860"/>
              <a:gd name="T93" fmla="*/ 157 h 703"/>
              <a:gd name="T94" fmla="*/ 659 w 860"/>
              <a:gd name="T95" fmla="*/ 150 h 703"/>
              <a:gd name="T96" fmla="*/ 667 w 860"/>
              <a:gd name="T97" fmla="*/ 134 h 703"/>
              <a:gd name="T98" fmla="*/ 688 w 860"/>
              <a:gd name="T99" fmla="*/ 126 h 703"/>
              <a:gd name="T100" fmla="*/ 700 w 860"/>
              <a:gd name="T101" fmla="*/ 118 h 703"/>
              <a:gd name="T102" fmla="*/ 707 w 860"/>
              <a:gd name="T103" fmla="*/ 109 h 703"/>
              <a:gd name="T104" fmla="*/ 764 w 860"/>
              <a:gd name="T105" fmla="*/ 102 h 703"/>
              <a:gd name="T106" fmla="*/ 773 w 860"/>
              <a:gd name="T107" fmla="*/ 93 h 703"/>
              <a:gd name="T108" fmla="*/ 780 w 860"/>
              <a:gd name="T109" fmla="*/ 85 h 703"/>
              <a:gd name="T110" fmla="*/ 786 w 860"/>
              <a:gd name="T111" fmla="*/ 78 h 703"/>
              <a:gd name="T112" fmla="*/ 807 w 860"/>
              <a:gd name="T113" fmla="*/ 53 h 703"/>
              <a:gd name="T114" fmla="*/ 815 w 860"/>
              <a:gd name="T115" fmla="*/ 37 h 703"/>
              <a:gd name="T116" fmla="*/ 840 w 860"/>
              <a:gd name="T117" fmla="*/ 30 h 703"/>
              <a:gd name="T118" fmla="*/ 845 w 860"/>
              <a:gd name="T119" fmla="*/ 13 h 703"/>
              <a:gd name="T120" fmla="*/ 847 w 860"/>
              <a:gd name="T121" fmla="*/ 3 h 703"/>
              <a:gd name="T122" fmla="*/ 853 w 860"/>
              <a:gd name="T123"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0" h="703">
                <a:moveTo>
                  <a:pt x="0" y="703"/>
                </a:moveTo>
                <a:cubicBezTo>
                  <a:pt x="0" y="696"/>
                  <a:pt x="0" y="696"/>
                  <a:pt x="0" y="696"/>
                </a:cubicBezTo>
                <a:cubicBezTo>
                  <a:pt x="8" y="696"/>
                  <a:pt x="8" y="696"/>
                  <a:pt x="8" y="696"/>
                </a:cubicBezTo>
                <a:cubicBezTo>
                  <a:pt x="8" y="687"/>
                  <a:pt x="8" y="687"/>
                  <a:pt x="8" y="687"/>
                </a:cubicBezTo>
                <a:cubicBezTo>
                  <a:pt x="20" y="687"/>
                  <a:pt x="20" y="687"/>
                  <a:pt x="20" y="687"/>
                </a:cubicBezTo>
                <a:cubicBezTo>
                  <a:pt x="20" y="671"/>
                  <a:pt x="20" y="671"/>
                  <a:pt x="20" y="671"/>
                </a:cubicBezTo>
                <a:cubicBezTo>
                  <a:pt x="37" y="671"/>
                  <a:pt x="37" y="671"/>
                  <a:pt x="37" y="671"/>
                </a:cubicBezTo>
                <a:cubicBezTo>
                  <a:pt x="37" y="640"/>
                  <a:pt x="37" y="640"/>
                  <a:pt x="37" y="640"/>
                </a:cubicBezTo>
                <a:cubicBezTo>
                  <a:pt x="77" y="640"/>
                  <a:pt x="77" y="640"/>
                  <a:pt x="77" y="640"/>
                </a:cubicBezTo>
                <a:cubicBezTo>
                  <a:pt x="77" y="620"/>
                  <a:pt x="77" y="620"/>
                  <a:pt x="77" y="620"/>
                </a:cubicBezTo>
                <a:cubicBezTo>
                  <a:pt x="82" y="614"/>
                  <a:pt x="82" y="614"/>
                  <a:pt x="82" y="614"/>
                </a:cubicBezTo>
                <a:cubicBezTo>
                  <a:pt x="96" y="614"/>
                  <a:pt x="96" y="614"/>
                  <a:pt x="96" y="614"/>
                </a:cubicBezTo>
                <a:cubicBezTo>
                  <a:pt x="96" y="598"/>
                  <a:pt x="96" y="598"/>
                  <a:pt x="96" y="598"/>
                </a:cubicBezTo>
                <a:cubicBezTo>
                  <a:pt x="103" y="598"/>
                  <a:pt x="103" y="598"/>
                  <a:pt x="103" y="598"/>
                </a:cubicBezTo>
                <a:cubicBezTo>
                  <a:pt x="103" y="582"/>
                  <a:pt x="103" y="582"/>
                  <a:pt x="103" y="582"/>
                </a:cubicBezTo>
                <a:cubicBezTo>
                  <a:pt x="108" y="575"/>
                  <a:pt x="108" y="575"/>
                  <a:pt x="108" y="575"/>
                </a:cubicBezTo>
                <a:cubicBezTo>
                  <a:pt x="108" y="565"/>
                  <a:pt x="108" y="565"/>
                  <a:pt x="108" y="565"/>
                </a:cubicBezTo>
                <a:cubicBezTo>
                  <a:pt x="129" y="565"/>
                  <a:pt x="129" y="565"/>
                  <a:pt x="129" y="565"/>
                </a:cubicBezTo>
                <a:cubicBezTo>
                  <a:pt x="129" y="549"/>
                  <a:pt x="129" y="549"/>
                  <a:pt x="129" y="549"/>
                </a:cubicBezTo>
                <a:cubicBezTo>
                  <a:pt x="136" y="549"/>
                  <a:pt x="136" y="549"/>
                  <a:pt x="136" y="549"/>
                </a:cubicBezTo>
                <a:cubicBezTo>
                  <a:pt x="136" y="540"/>
                  <a:pt x="136" y="540"/>
                  <a:pt x="136" y="540"/>
                </a:cubicBezTo>
                <a:cubicBezTo>
                  <a:pt x="149" y="540"/>
                  <a:pt x="149" y="540"/>
                  <a:pt x="149" y="540"/>
                </a:cubicBezTo>
                <a:cubicBezTo>
                  <a:pt x="149" y="532"/>
                  <a:pt x="149" y="532"/>
                  <a:pt x="149" y="532"/>
                </a:cubicBezTo>
                <a:cubicBezTo>
                  <a:pt x="153" y="532"/>
                  <a:pt x="153" y="532"/>
                  <a:pt x="153" y="532"/>
                </a:cubicBezTo>
                <a:cubicBezTo>
                  <a:pt x="153" y="523"/>
                  <a:pt x="153" y="523"/>
                  <a:pt x="153" y="523"/>
                </a:cubicBezTo>
                <a:cubicBezTo>
                  <a:pt x="155" y="523"/>
                  <a:pt x="155" y="523"/>
                  <a:pt x="155" y="523"/>
                </a:cubicBezTo>
                <a:cubicBezTo>
                  <a:pt x="155" y="508"/>
                  <a:pt x="155" y="508"/>
                  <a:pt x="155" y="508"/>
                </a:cubicBezTo>
                <a:cubicBezTo>
                  <a:pt x="176" y="508"/>
                  <a:pt x="176" y="508"/>
                  <a:pt x="176" y="508"/>
                </a:cubicBezTo>
                <a:cubicBezTo>
                  <a:pt x="176" y="501"/>
                  <a:pt x="176" y="501"/>
                  <a:pt x="176" y="501"/>
                </a:cubicBezTo>
                <a:cubicBezTo>
                  <a:pt x="181" y="501"/>
                  <a:pt x="181" y="501"/>
                  <a:pt x="181" y="501"/>
                </a:cubicBezTo>
                <a:cubicBezTo>
                  <a:pt x="181" y="491"/>
                  <a:pt x="181" y="491"/>
                  <a:pt x="181" y="491"/>
                </a:cubicBezTo>
                <a:cubicBezTo>
                  <a:pt x="188" y="491"/>
                  <a:pt x="188" y="491"/>
                  <a:pt x="188" y="491"/>
                </a:cubicBezTo>
                <a:cubicBezTo>
                  <a:pt x="188" y="483"/>
                  <a:pt x="188" y="483"/>
                  <a:pt x="188" y="483"/>
                </a:cubicBezTo>
                <a:cubicBezTo>
                  <a:pt x="192" y="483"/>
                  <a:pt x="192" y="483"/>
                  <a:pt x="192" y="483"/>
                </a:cubicBezTo>
                <a:cubicBezTo>
                  <a:pt x="192" y="474"/>
                  <a:pt x="192" y="474"/>
                  <a:pt x="192" y="474"/>
                </a:cubicBezTo>
                <a:cubicBezTo>
                  <a:pt x="208" y="474"/>
                  <a:pt x="208" y="474"/>
                  <a:pt x="208" y="474"/>
                </a:cubicBezTo>
                <a:cubicBezTo>
                  <a:pt x="208" y="469"/>
                  <a:pt x="208" y="469"/>
                  <a:pt x="208" y="469"/>
                </a:cubicBezTo>
                <a:cubicBezTo>
                  <a:pt x="241" y="469"/>
                  <a:pt x="241" y="469"/>
                  <a:pt x="241" y="469"/>
                </a:cubicBezTo>
                <a:cubicBezTo>
                  <a:pt x="241" y="459"/>
                  <a:pt x="241" y="459"/>
                  <a:pt x="241" y="459"/>
                </a:cubicBezTo>
                <a:cubicBezTo>
                  <a:pt x="244" y="459"/>
                  <a:pt x="244" y="459"/>
                  <a:pt x="244" y="459"/>
                </a:cubicBezTo>
                <a:cubicBezTo>
                  <a:pt x="244" y="452"/>
                  <a:pt x="244" y="452"/>
                  <a:pt x="244" y="452"/>
                </a:cubicBezTo>
                <a:cubicBezTo>
                  <a:pt x="251" y="452"/>
                  <a:pt x="251" y="452"/>
                  <a:pt x="251" y="452"/>
                </a:cubicBezTo>
                <a:cubicBezTo>
                  <a:pt x="251" y="435"/>
                  <a:pt x="251" y="435"/>
                  <a:pt x="251" y="435"/>
                </a:cubicBezTo>
                <a:cubicBezTo>
                  <a:pt x="255" y="435"/>
                  <a:pt x="255" y="435"/>
                  <a:pt x="255" y="435"/>
                </a:cubicBezTo>
                <a:cubicBezTo>
                  <a:pt x="255" y="427"/>
                  <a:pt x="255" y="427"/>
                  <a:pt x="255" y="427"/>
                </a:cubicBezTo>
                <a:cubicBezTo>
                  <a:pt x="277" y="427"/>
                  <a:pt x="277" y="427"/>
                  <a:pt x="277" y="427"/>
                </a:cubicBezTo>
                <a:cubicBezTo>
                  <a:pt x="277" y="418"/>
                  <a:pt x="277" y="418"/>
                  <a:pt x="277" y="418"/>
                </a:cubicBezTo>
                <a:cubicBezTo>
                  <a:pt x="286" y="418"/>
                  <a:pt x="286" y="418"/>
                  <a:pt x="286" y="418"/>
                </a:cubicBezTo>
                <a:cubicBezTo>
                  <a:pt x="286" y="401"/>
                  <a:pt x="286" y="401"/>
                  <a:pt x="286" y="401"/>
                </a:cubicBezTo>
                <a:cubicBezTo>
                  <a:pt x="327" y="401"/>
                  <a:pt x="327" y="401"/>
                  <a:pt x="327" y="401"/>
                </a:cubicBezTo>
                <a:cubicBezTo>
                  <a:pt x="327" y="395"/>
                  <a:pt x="327" y="395"/>
                  <a:pt x="327" y="395"/>
                </a:cubicBezTo>
                <a:cubicBezTo>
                  <a:pt x="330" y="395"/>
                  <a:pt x="330" y="395"/>
                  <a:pt x="330" y="395"/>
                </a:cubicBezTo>
                <a:cubicBezTo>
                  <a:pt x="332" y="393"/>
                  <a:pt x="332" y="393"/>
                  <a:pt x="332" y="393"/>
                </a:cubicBezTo>
                <a:cubicBezTo>
                  <a:pt x="338" y="393"/>
                  <a:pt x="338" y="393"/>
                  <a:pt x="338" y="393"/>
                </a:cubicBezTo>
                <a:cubicBezTo>
                  <a:pt x="338" y="379"/>
                  <a:pt x="338" y="379"/>
                  <a:pt x="338" y="379"/>
                </a:cubicBezTo>
                <a:cubicBezTo>
                  <a:pt x="343" y="379"/>
                  <a:pt x="343" y="379"/>
                  <a:pt x="343" y="379"/>
                </a:cubicBezTo>
                <a:cubicBezTo>
                  <a:pt x="343" y="370"/>
                  <a:pt x="343" y="370"/>
                  <a:pt x="343" y="370"/>
                </a:cubicBezTo>
                <a:cubicBezTo>
                  <a:pt x="348" y="370"/>
                  <a:pt x="348" y="370"/>
                  <a:pt x="348" y="370"/>
                </a:cubicBezTo>
                <a:cubicBezTo>
                  <a:pt x="348" y="361"/>
                  <a:pt x="348" y="361"/>
                  <a:pt x="348" y="361"/>
                </a:cubicBezTo>
                <a:cubicBezTo>
                  <a:pt x="386" y="361"/>
                  <a:pt x="386" y="361"/>
                  <a:pt x="386" y="361"/>
                </a:cubicBezTo>
                <a:cubicBezTo>
                  <a:pt x="386" y="353"/>
                  <a:pt x="386" y="353"/>
                  <a:pt x="386" y="353"/>
                </a:cubicBezTo>
                <a:cubicBezTo>
                  <a:pt x="386" y="353"/>
                  <a:pt x="393" y="354"/>
                  <a:pt x="393" y="353"/>
                </a:cubicBezTo>
                <a:cubicBezTo>
                  <a:pt x="393" y="352"/>
                  <a:pt x="393" y="345"/>
                  <a:pt x="393" y="345"/>
                </a:cubicBezTo>
                <a:cubicBezTo>
                  <a:pt x="401" y="345"/>
                  <a:pt x="401" y="345"/>
                  <a:pt x="401" y="345"/>
                </a:cubicBezTo>
                <a:cubicBezTo>
                  <a:pt x="401" y="337"/>
                  <a:pt x="401" y="337"/>
                  <a:pt x="401" y="337"/>
                </a:cubicBezTo>
                <a:cubicBezTo>
                  <a:pt x="405" y="337"/>
                  <a:pt x="405" y="337"/>
                  <a:pt x="405" y="337"/>
                </a:cubicBezTo>
                <a:cubicBezTo>
                  <a:pt x="405" y="329"/>
                  <a:pt x="405" y="329"/>
                  <a:pt x="405" y="329"/>
                </a:cubicBezTo>
                <a:cubicBezTo>
                  <a:pt x="409" y="329"/>
                  <a:pt x="409" y="329"/>
                  <a:pt x="409" y="329"/>
                </a:cubicBezTo>
                <a:cubicBezTo>
                  <a:pt x="414" y="313"/>
                  <a:pt x="414" y="313"/>
                  <a:pt x="414" y="313"/>
                </a:cubicBezTo>
                <a:cubicBezTo>
                  <a:pt x="424" y="313"/>
                  <a:pt x="424" y="313"/>
                  <a:pt x="424" y="313"/>
                </a:cubicBezTo>
                <a:cubicBezTo>
                  <a:pt x="424" y="288"/>
                  <a:pt x="424" y="288"/>
                  <a:pt x="424" y="288"/>
                </a:cubicBezTo>
                <a:cubicBezTo>
                  <a:pt x="462" y="288"/>
                  <a:pt x="462" y="288"/>
                  <a:pt x="462" y="288"/>
                </a:cubicBezTo>
                <a:cubicBezTo>
                  <a:pt x="462" y="279"/>
                  <a:pt x="462" y="279"/>
                  <a:pt x="462" y="279"/>
                </a:cubicBezTo>
                <a:cubicBezTo>
                  <a:pt x="473" y="279"/>
                  <a:pt x="473" y="279"/>
                  <a:pt x="473" y="279"/>
                </a:cubicBezTo>
                <a:cubicBezTo>
                  <a:pt x="473" y="265"/>
                  <a:pt x="473" y="265"/>
                  <a:pt x="473" y="265"/>
                </a:cubicBezTo>
                <a:cubicBezTo>
                  <a:pt x="500" y="265"/>
                  <a:pt x="500" y="265"/>
                  <a:pt x="500" y="265"/>
                </a:cubicBezTo>
                <a:cubicBezTo>
                  <a:pt x="500" y="256"/>
                  <a:pt x="500" y="256"/>
                  <a:pt x="500" y="256"/>
                </a:cubicBezTo>
                <a:cubicBezTo>
                  <a:pt x="508" y="256"/>
                  <a:pt x="508" y="256"/>
                  <a:pt x="508" y="256"/>
                </a:cubicBezTo>
                <a:cubicBezTo>
                  <a:pt x="508" y="247"/>
                  <a:pt x="508" y="247"/>
                  <a:pt x="508" y="247"/>
                </a:cubicBezTo>
                <a:cubicBezTo>
                  <a:pt x="521" y="247"/>
                  <a:pt x="521" y="247"/>
                  <a:pt x="521" y="247"/>
                </a:cubicBezTo>
                <a:cubicBezTo>
                  <a:pt x="521" y="241"/>
                  <a:pt x="521" y="241"/>
                  <a:pt x="521" y="241"/>
                </a:cubicBezTo>
                <a:cubicBezTo>
                  <a:pt x="528" y="241"/>
                  <a:pt x="528" y="241"/>
                  <a:pt x="528" y="241"/>
                </a:cubicBezTo>
                <a:cubicBezTo>
                  <a:pt x="528" y="231"/>
                  <a:pt x="528" y="231"/>
                  <a:pt x="528" y="231"/>
                </a:cubicBezTo>
                <a:cubicBezTo>
                  <a:pt x="563" y="231"/>
                  <a:pt x="563" y="231"/>
                  <a:pt x="563" y="231"/>
                </a:cubicBezTo>
                <a:cubicBezTo>
                  <a:pt x="563" y="214"/>
                  <a:pt x="563" y="214"/>
                  <a:pt x="563" y="214"/>
                </a:cubicBezTo>
                <a:cubicBezTo>
                  <a:pt x="575" y="214"/>
                  <a:pt x="575" y="214"/>
                  <a:pt x="575" y="214"/>
                </a:cubicBezTo>
                <a:cubicBezTo>
                  <a:pt x="575" y="198"/>
                  <a:pt x="575" y="198"/>
                  <a:pt x="575" y="198"/>
                </a:cubicBezTo>
                <a:cubicBezTo>
                  <a:pt x="575" y="198"/>
                  <a:pt x="619" y="200"/>
                  <a:pt x="619" y="198"/>
                </a:cubicBezTo>
                <a:cubicBezTo>
                  <a:pt x="619" y="196"/>
                  <a:pt x="619" y="183"/>
                  <a:pt x="619" y="183"/>
                </a:cubicBezTo>
                <a:cubicBezTo>
                  <a:pt x="627" y="183"/>
                  <a:pt x="627" y="183"/>
                  <a:pt x="627" y="183"/>
                </a:cubicBezTo>
                <a:cubicBezTo>
                  <a:pt x="634" y="166"/>
                  <a:pt x="634" y="166"/>
                  <a:pt x="634" y="166"/>
                </a:cubicBezTo>
                <a:cubicBezTo>
                  <a:pt x="642" y="166"/>
                  <a:pt x="642" y="166"/>
                  <a:pt x="642" y="166"/>
                </a:cubicBezTo>
                <a:cubicBezTo>
                  <a:pt x="642" y="157"/>
                  <a:pt x="642" y="157"/>
                  <a:pt x="642" y="157"/>
                </a:cubicBezTo>
                <a:cubicBezTo>
                  <a:pt x="650" y="157"/>
                  <a:pt x="650" y="157"/>
                  <a:pt x="650" y="157"/>
                </a:cubicBezTo>
                <a:cubicBezTo>
                  <a:pt x="650" y="150"/>
                  <a:pt x="650" y="150"/>
                  <a:pt x="650" y="150"/>
                </a:cubicBezTo>
                <a:cubicBezTo>
                  <a:pt x="659" y="150"/>
                  <a:pt x="659" y="150"/>
                  <a:pt x="659" y="150"/>
                </a:cubicBezTo>
                <a:cubicBezTo>
                  <a:pt x="667" y="141"/>
                  <a:pt x="667" y="141"/>
                  <a:pt x="667" y="141"/>
                </a:cubicBezTo>
                <a:cubicBezTo>
                  <a:pt x="667" y="134"/>
                  <a:pt x="667" y="134"/>
                  <a:pt x="667" y="134"/>
                </a:cubicBezTo>
                <a:cubicBezTo>
                  <a:pt x="688" y="134"/>
                  <a:pt x="688" y="134"/>
                  <a:pt x="688" y="134"/>
                </a:cubicBezTo>
                <a:cubicBezTo>
                  <a:pt x="688" y="126"/>
                  <a:pt x="688" y="126"/>
                  <a:pt x="688" y="126"/>
                </a:cubicBezTo>
                <a:cubicBezTo>
                  <a:pt x="700" y="126"/>
                  <a:pt x="700" y="126"/>
                  <a:pt x="700" y="126"/>
                </a:cubicBezTo>
                <a:cubicBezTo>
                  <a:pt x="700" y="118"/>
                  <a:pt x="700" y="118"/>
                  <a:pt x="700" y="118"/>
                </a:cubicBezTo>
                <a:cubicBezTo>
                  <a:pt x="707" y="118"/>
                  <a:pt x="707" y="118"/>
                  <a:pt x="707" y="118"/>
                </a:cubicBezTo>
                <a:cubicBezTo>
                  <a:pt x="707" y="109"/>
                  <a:pt x="707" y="109"/>
                  <a:pt x="707" y="109"/>
                </a:cubicBezTo>
                <a:cubicBezTo>
                  <a:pt x="764" y="109"/>
                  <a:pt x="764" y="109"/>
                  <a:pt x="764" y="109"/>
                </a:cubicBezTo>
                <a:cubicBezTo>
                  <a:pt x="764" y="102"/>
                  <a:pt x="764" y="102"/>
                  <a:pt x="764" y="102"/>
                </a:cubicBezTo>
                <a:cubicBezTo>
                  <a:pt x="773" y="102"/>
                  <a:pt x="773" y="102"/>
                  <a:pt x="773" y="102"/>
                </a:cubicBezTo>
                <a:cubicBezTo>
                  <a:pt x="773" y="93"/>
                  <a:pt x="773" y="93"/>
                  <a:pt x="773" y="93"/>
                </a:cubicBezTo>
                <a:cubicBezTo>
                  <a:pt x="780" y="93"/>
                  <a:pt x="780" y="93"/>
                  <a:pt x="780" y="93"/>
                </a:cubicBezTo>
                <a:cubicBezTo>
                  <a:pt x="780" y="85"/>
                  <a:pt x="780" y="85"/>
                  <a:pt x="780" y="85"/>
                </a:cubicBezTo>
                <a:cubicBezTo>
                  <a:pt x="786" y="85"/>
                  <a:pt x="786" y="85"/>
                  <a:pt x="786" y="85"/>
                </a:cubicBezTo>
                <a:cubicBezTo>
                  <a:pt x="786" y="78"/>
                  <a:pt x="786" y="78"/>
                  <a:pt x="786" y="78"/>
                </a:cubicBezTo>
                <a:cubicBezTo>
                  <a:pt x="807" y="78"/>
                  <a:pt x="807" y="78"/>
                  <a:pt x="807" y="78"/>
                </a:cubicBezTo>
                <a:cubicBezTo>
                  <a:pt x="807" y="53"/>
                  <a:pt x="807" y="53"/>
                  <a:pt x="807" y="53"/>
                </a:cubicBezTo>
                <a:cubicBezTo>
                  <a:pt x="815" y="53"/>
                  <a:pt x="815" y="53"/>
                  <a:pt x="815" y="53"/>
                </a:cubicBezTo>
                <a:cubicBezTo>
                  <a:pt x="815" y="37"/>
                  <a:pt x="815" y="37"/>
                  <a:pt x="815" y="37"/>
                </a:cubicBezTo>
                <a:cubicBezTo>
                  <a:pt x="840" y="37"/>
                  <a:pt x="840" y="37"/>
                  <a:pt x="840" y="37"/>
                </a:cubicBezTo>
                <a:cubicBezTo>
                  <a:pt x="840" y="30"/>
                  <a:pt x="840" y="30"/>
                  <a:pt x="840" y="30"/>
                </a:cubicBezTo>
                <a:cubicBezTo>
                  <a:pt x="845" y="30"/>
                  <a:pt x="845" y="30"/>
                  <a:pt x="845" y="30"/>
                </a:cubicBezTo>
                <a:cubicBezTo>
                  <a:pt x="845" y="13"/>
                  <a:pt x="845" y="13"/>
                  <a:pt x="845" y="13"/>
                </a:cubicBezTo>
                <a:cubicBezTo>
                  <a:pt x="847" y="13"/>
                  <a:pt x="847" y="13"/>
                  <a:pt x="847" y="13"/>
                </a:cubicBezTo>
                <a:cubicBezTo>
                  <a:pt x="847" y="3"/>
                  <a:pt x="847" y="3"/>
                  <a:pt x="847" y="3"/>
                </a:cubicBezTo>
                <a:cubicBezTo>
                  <a:pt x="853" y="3"/>
                  <a:pt x="853" y="3"/>
                  <a:pt x="853" y="3"/>
                </a:cubicBezTo>
                <a:cubicBezTo>
                  <a:pt x="853" y="0"/>
                  <a:pt x="853" y="0"/>
                  <a:pt x="853" y="0"/>
                </a:cubicBezTo>
                <a:cubicBezTo>
                  <a:pt x="860" y="0"/>
                  <a:pt x="860" y="0"/>
                  <a:pt x="860" y="0"/>
                </a:cubicBez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charset="0"/>
              <a:ea typeface="ＭＳ Ｐゴシック" charset="0"/>
            </a:endParaRPr>
          </a:p>
        </p:txBody>
      </p:sp>
      <p:sp>
        <p:nvSpPr>
          <p:cNvPr id="75" name="Freeform 13">
            <a:extLst>
              <a:ext uri="{FF2B5EF4-FFF2-40B4-BE49-F238E27FC236}">
                <a16:creationId xmlns:a16="http://schemas.microsoft.com/office/drawing/2014/main" xmlns="" id="{D0B6991A-B4A1-4A1B-957A-8CDFFCF9C2A3}"/>
              </a:ext>
            </a:extLst>
          </p:cNvPr>
          <p:cNvSpPr>
            <a:spLocks/>
          </p:cNvSpPr>
          <p:nvPr/>
        </p:nvSpPr>
        <p:spPr bwMode="auto">
          <a:xfrm>
            <a:off x="5502274" y="3170142"/>
            <a:ext cx="2606675" cy="2211388"/>
          </a:xfrm>
          <a:custGeom>
            <a:avLst/>
            <a:gdLst>
              <a:gd name="T0" fmla="*/ 0 w 823"/>
              <a:gd name="T1" fmla="*/ 697 h 697"/>
              <a:gd name="T2" fmla="*/ 15 w 823"/>
              <a:gd name="T3" fmla="*/ 697 h 697"/>
              <a:gd name="T4" fmla="*/ 15 w 823"/>
              <a:gd name="T5" fmla="*/ 672 h 697"/>
              <a:gd name="T6" fmla="*/ 30 w 823"/>
              <a:gd name="T7" fmla="*/ 647 h 697"/>
              <a:gd name="T8" fmla="*/ 37 w 823"/>
              <a:gd name="T9" fmla="*/ 634 h 697"/>
              <a:gd name="T10" fmla="*/ 53 w 823"/>
              <a:gd name="T11" fmla="*/ 625 h 697"/>
              <a:gd name="T12" fmla="*/ 62 w 823"/>
              <a:gd name="T13" fmla="*/ 600 h 697"/>
              <a:gd name="T14" fmla="*/ 107 w 823"/>
              <a:gd name="T15" fmla="*/ 574 h 697"/>
              <a:gd name="T16" fmla="*/ 157 w 823"/>
              <a:gd name="T17" fmla="*/ 509 h 697"/>
              <a:gd name="T18" fmla="*/ 162 w 823"/>
              <a:gd name="T19" fmla="*/ 490 h 697"/>
              <a:gd name="T20" fmla="*/ 231 w 823"/>
              <a:gd name="T21" fmla="*/ 370 h 697"/>
              <a:gd name="T22" fmla="*/ 311 w 823"/>
              <a:gd name="T23" fmla="*/ 287 h 697"/>
              <a:gd name="T24" fmla="*/ 381 w 823"/>
              <a:gd name="T25" fmla="*/ 234 h 697"/>
              <a:gd name="T26" fmla="*/ 398 w 823"/>
              <a:gd name="T27" fmla="*/ 227 h 697"/>
              <a:gd name="T28" fmla="*/ 465 w 823"/>
              <a:gd name="T29" fmla="*/ 202 h 697"/>
              <a:gd name="T30" fmla="*/ 617 w 823"/>
              <a:gd name="T31" fmla="*/ 95 h 697"/>
              <a:gd name="T32" fmla="*/ 823 w 823"/>
              <a:gd name="T33"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3" h="697">
                <a:moveTo>
                  <a:pt x="0" y="697"/>
                </a:moveTo>
                <a:cubicBezTo>
                  <a:pt x="15" y="697"/>
                  <a:pt x="15" y="697"/>
                  <a:pt x="15" y="697"/>
                </a:cubicBezTo>
                <a:cubicBezTo>
                  <a:pt x="15" y="672"/>
                  <a:pt x="15" y="672"/>
                  <a:pt x="15" y="672"/>
                </a:cubicBezTo>
                <a:cubicBezTo>
                  <a:pt x="30" y="647"/>
                  <a:pt x="30" y="647"/>
                  <a:pt x="30" y="647"/>
                </a:cubicBezTo>
                <a:cubicBezTo>
                  <a:pt x="37" y="634"/>
                  <a:pt x="37" y="634"/>
                  <a:pt x="37" y="634"/>
                </a:cubicBezTo>
                <a:cubicBezTo>
                  <a:pt x="37" y="634"/>
                  <a:pt x="51" y="631"/>
                  <a:pt x="53" y="625"/>
                </a:cubicBezTo>
                <a:cubicBezTo>
                  <a:pt x="56" y="618"/>
                  <a:pt x="60" y="602"/>
                  <a:pt x="62" y="600"/>
                </a:cubicBezTo>
                <a:cubicBezTo>
                  <a:pt x="64" y="598"/>
                  <a:pt x="101" y="579"/>
                  <a:pt x="107" y="574"/>
                </a:cubicBezTo>
                <a:cubicBezTo>
                  <a:pt x="114" y="569"/>
                  <a:pt x="157" y="513"/>
                  <a:pt x="157" y="509"/>
                </a:cubicBezTo>
                <a:cubicBezTo>
                  <a:pt x="157" y="505"/>
                  <a:pt x="159" y="494"/>
                  <a:pt x="162" y="490"/>
                </a:cubicBezTo>
                <a:cubicBezTo>
                  <a:pt x="165" y="486"/>
                  <a:pt x="228" y="372"/>
                  <a:pt x="231" y="370"/>
                </a:cubicBezTo>
                <a:cubicBezTo>
                  <a:pt x="233" y="368"/>
                  <a:pt x="307" y="289"/>
                  <a:pt x="311" y="287"/>
                </a:cubicBezTo>
                <a:cubicBezTo>
                  <a:pt x="315" y="285"/>
                  <a:pt x="377" y="237"/>
                  <a:pt x="381" y="234"/>
                </a:cubicBezTo>
                <a:cubicBezTo>
                  <a:pt x="385" y="231"/>
                  <a:pt x="395" y="229"/>
                  <a:pt x="398" y="227"/>
                </a:cubicBezTo>
                <a:cubicBezTo>
                  <a:pt x="401" y="226"/>
                  <a:pt x="463" y="204"/>
                  <a:pt x="465" y="202"/>
                </a:cubicBezTo>
                <a:cubicBezTo>
                  <a:pt x="467" y="200"/>
                  <a:pt x="617" y="95"/>
                  <a:pt x="617" y="95"/>
                </a:cubicBezTo>
                <a:cubicBezTo>
                  <a:pt x="823" y="0"/>
                  <a:pt x="823" y="0"/>
                  <a:pt x="823" y="0"/>
                </a:cubicBezTo>
              </a:path>
            </a:pathLst>
          </a:custGeom>
          <a:noFill/>
          <a:ln w="28575" cap="flat">
            <a:solidFill>
              <a:schemeClr val="bg2">
                <a:lumMod val="7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charset="0"/>
              <a:ea typeface="ＭＳ Ｐゴシック" charset="0"/>
            </a:endParaRPr>
          </a:p>
        </p:txBody>
      </p:sp>
      <p:sp>
        <p:nvSpPr>
          <p:cNvPr id="76" name="Line 14">
            <a:extLst>
              <a:ext uri="{FF2B5EF4-FFF2-40B4-BE49-F238E27FC236}">
                <a16:creationId xmlns:a16="http://schemas.microsoft.com/office/drawing/2014/main" xmlns="" id="{8C1C6DA6-9BC0-4914-A5DB-55FD5E2432A5}"/>
              </a:ext>
            </a:extLst>
          </p:cNvPr>
          <p:cNvSpPr>
            <a:spLocks noChangeShapeType="1"/>
          </p:cNvSpPr>
          <p:nvPr/>
        </p:nvSpPr>
        <p:spPr bwMode="auto">
          <a:xfrm flipH="1">
            <a:off x="5524499" y="3160617"/>
            <a:ext cx="2717800" cy="2244725"/>
          </a:xfrm>
          <a:prstGeom prst="line">
            <a:avLst/>
          </a:prstGeom>
          <a:noFill/>
          <a:ln w="28575" cap="flat">
            <a:solidFill>
              <a:srgbClr val="231F2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charset="0"/>
              <a:ea typeface="ＭＳ Ｐゴシック" charset="0"/>
            </a:endParaRPr>
          </a:p>
        </p:txBody>
      </p:sp>
      <p:sp>
        <p:nvSpPr>
          <p:cNvPr id="77" name="Line 15">
            <a:extLst>
              <a:ext uri="{FF2B5EF4-FFF2-40B4-BE49-F238E27FC236}">
                <a16:creationId xmlns:a16="http://schemas.microsoft.com/office/drawing/2014/main" xmlns="" id="{3B7C56D2-8DBE-43C9-B551-63B23AB5ABA1}"/>
              </a:ext>
            </a:extLst>
          </p:cNvPr>
          <p:cNvSpPr>
            <a:spLocks noChangeShapeType="1"/>
          </p:cNvSpPr>
          <p:nvPr/>
        </p:nvSpPr>
        <p:spPr bwMode="auto">
          <a:xfrm flipH="1">
            <a:off x="1231899" y="3232050"/>
            <a:ext cx="2698750" cy="2244725"/>
          </a:xfrm>
          <a:prstGeom prst="line">
            <a:avLst/>
          </a:prstGeom>
          <a:noFill/>
          <a:ln w="28575" cap="flat">
            <a:solidFill>
              <a:srgbClr val="231F2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charset="0"/>
              <a:ea typeface="ＭＳ Ｐゴシック" charset="0"/>
            </a:endParaRPr>
          </a:p>
        </p:txBody>
      </p:sp>
      <p:sp>
        <p:nvSpPr>
          <p:cNvPr id="78" name="Freeform 9">
            <a:extLst>
              <a:ext uri="{FF2B5EF4-FFF2-40B4-BE49-F238E27FC236}">
                <a16:creationId xmlns:a16="http://schemas.microsoft.com/office/drawing/2014/main" xmlns="" id="{8AA90C03-4012-4468-A0C2-828C37910457}"/>
              </a:ext>
            </a:extLst>
          </p:cNvPr>
          <p:cNvSpPr>
            <a:spLocks/>
          </p:cNvSpPr>
          <p:nvPr/>
        </p:nvSpPr>
        <p:spPr bwMode="auto">
          <a:xfrm>
            <a:off x="1222374" y="2883057"/>
            <a:ext cx="2452688" cy="2227263"/>
          </a:xfrm>
          <a:custGeom>
            <a:avLst/>
            <a:gdLst>
              <a:gd name="T0" fmla="*/ 1545 w 1545"/>
              <a:gd name="T1" fmla="*/ 0 h 1403"/>
              <a:gd name="T2" fmla="*/ 940 w 1545"/>
              <a:gd name="T3" fmla="*/ 0 h 1403"/>
              <a:gd name="T4" fmla="*/ 940 w 1545"/>
              <a:gd name="T5" fmla="*/ 52 h 1403"/>
              <a:gd name="T6" fmla="*/ 645 w 1545"/>
              <a:gd name="T7" fmla="*/ 52 h 1403"/>
              <a:gd name="T8" fmla="*/ 645 w 1545"/>
              <a:gd name="T9" fmla="*/ 112 h 1403"/>
              <a:gd name="T10" fmla="*/ 296 w 1545"/>
              <a:gd name="T11" fmla="*/ 112 h 1403"/>
              <a:gd name="T12" fmla="*/ 296 w 1545"/>
              <a:gd name="T13" fmla="*/ 172 h 1403"/>
              <a:gd name="T14" fmla="*/ 284 w 1545"/>
              <a:gd name="T15" fmla="*/ 176 h 1403"/>
              <a:gd name="T16" fmla="*/ 284 w 1545"/>
              <a:gd name="T17" fmla="*/ 234 h 1403"/>
              <a:gd name="T18" fmla="*/ 270 w 1545"/>
              <a:gd name="T19" fmla="*/ 296 h 1403"/>
              <a:gd name="T20" fmla="*/ 254 w 1545"/>
              <a:gd name="T21" fmla="*/ 296 h 1403"/>
              <a:gd name="T22" fmla="*/ 254 w 1545"/>
              <a:gd name="T23" fmla="*/ 328 h 1403"/>
              <a:gd name="T24" fmla="*/ 254 w 1545"/>
              <a:gd name="T25" fmla="*/ 418 h 1403"/>
              <a:gd name="T26" fmla="*/ 214 w 1545"/>
              <a:gd name="T27" fmla="*/ 418 h 1403"/>
              <a:gd name="T28" fmla="*/ 198 w 1545"/>
              <a:gd name="T29" fmla="*/ 480 h 1403"/>
              <a:gd name="T30" fmla="*/ 192 w 1545"/>
              <a:gd name="T31" fmla="*/ 486 h 1403"/>
              <a:gd name="T32" fmla="*/ 192 w 1545"/>
              <a:gd name="T33" fmla="*/ 542 h 1403"/>
              <a:gd name="T34" fmla="*/ 128 w 1545"/>
              <a:gd name="T35" fmla="*/ 542 h 1403"/>
              <a:gd name="T36" fmla="*/ 128 w 1545"/>
              <a:gd name="T37" fmla="*/ 604 h 1403"/>
              <a:gd name="T38" fmla="*/ 118 w 1545"/>
              <a:gd name="T39" fmla="*/ 604 h 1403"/>
              <a:gd name="T40" fmla="*/ 118 w 1545"/>
              <a:gd name="T41" fmla="*/ 668 h 1403"/>
              <a:gd name="T42" fmla="*/ 92 w 1545"/>
              <a:gd name="T43" fmla="*/ 668 h 1403"/>
              <a:gd name="T44" fmla="*/ 92 w 1545"/>
              <a:gd name="T45" fmla="*/ 731 h 1403"/>
              <a:gd name="T46" fmla="*/ 80 w 1545"/>
              <a:gd name="T47" fmla="*/ 731 h 1403"/>
              <a:gd name="T48" fmla="*/ 80 w 1545"/>
              <a:gd name="T49" fmla="*/ 795 h 1403"/>
              <a:gd name="T50" fmla="*/ 56 w 1545"/>
              <a:gd name="T51" fmla="*/ 795 h 1403"/>
              <a:gd name="T52" fmla="*/ 56 w 1545"/>
              <a:gd name="T53" fmla="*/ 917 h 1403"/>
              <a:gd name="T54" fmla="*/ 24 w 1545"/>
              <a:gd name="T55" fmla="*/ 1157 h 1403"/>
              <a:gd name="T56" fmla="*/ 24 w 1545"/>
              <a:gd name="T57" fmla="*/ 1201 h 1403"/>
              <a:gd name="T58" fmla="*/ 12 w 1545"/>
              <a:gd name="T59" fmla="*/ 1201 h 1403"/>
              <a:gd name="T60" fmla="*/ 12 w 1545"/>
              <a:gd name="T61" fmla="*/ 1313 h 1403"/>
              <a:gd name="T62" fmla="*/ 0 w 1545"/>
              <a:gd name="T63" fmla="*/ 1313 h 1403"/>
              <a:gd name="T64" fmla="*/ 0 w 1545"/>
              <a:gd name="T65" fmla="*/ 1403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5" h="1403">
                <a:moveTo>
                  <a:pt x="1545" y="0"/>
                </a:moveTo>
                <a:lnTo>
                  <a:pt x="940" y="0"/>
                </a:lnTo>
                <a:lnTo>
                  <a:pt x="940" y="52"/>
                </a:lnTo>
                <a:lnTo>
                  <a:pt x="645" y="52"/>
                </a:lnTo>
                <a:lnTo>
                  <a:pt x="645" y="112"/>
                </a:lnTo>
                <a:lnTo>
                  <a:pt x="296" y="112"/>
                </a:lnTo>
                <a:lnTo>
                  <a:pt x="296" y="172"/>
                </a:lnTo>
                <a:lnTo>
                  <a:pt x="284" y="176"/>
                </a:lnTo>
                <a:lnTo>
                  <a:pt x="284" y="234"/>
                </a:lnTo>
                <a:lnTo>
                  <a:pt x="270" y="296"/>
                </a:lnTo>
                <a:lnTo>
                  <a:pt x="254" y="296"/>
                </a:lnTo>
                <a:lnTo>
                  <a:pt x="254" y="328"/>
                </a:lnTo>
                <a:lnTo>
                  <a:pt x="254" y="418"/>
                </a:lnTo>
                <a:lnTo>
                  <a:pt x="214" y="418"/>
                </a:lnTo>
                <a:lnTo>
                  <a:pt x="198" y="480"/>
                </a:lnTo>
                <a:lnTo>
                  <a:pt x="192" y="486"/>
                </a:lnTo>
                <a:lnTo>
                  <a:pt x="192" y="542"/>
                </a:lnTo>
                <a:lnTo>
                  <a:pt x="128" y="542"/>
                </a:lnTo>
                <a:lnTo>
                  <a:pt x="128" y="604"/>
                </a:lnTo>
                <a:lnTo>
                  <a:pt x="118" y="604"/>
                </a:lnTo>
                <a:lnTo>
                  <a:pt x="118" y="668"/>
                </a:lnTo>
                <a:lnTo>
                  <a:pt x="92" y="668"/>
                </a:lnTo>
                <a:lnTo>
                  <a:pt x="92" y="731"/>
                </a:lnTo>
                <a:lnTo>
                  <a:pt x="80" y="731"/>
                </a:lnTo>
                <a:lnTo>
                  <a:pt x="80" y="795"/>
                </a:lnTo>
                <a:lnTo>
                  <a:pt x="56" y="795"/>
                </a:lnTo>
                <a:lnTo>
                  <a:pt x="56" y="917"/>
                </a:lnTo>
                <a:lnTo>
                  <a:pt x="24" y="1157"/>
                </a:lnTo>
                <a:lnTo>
                  <a:pt x="24" y="1201"/>
                </a:lnTo>
                <a:lnTo>
                  <a:pt x="12" y="1201"/>
                </a:lnTo>
                <a:lnTo>
                  <a:pt x="12" y="1313"/>
                </a:lnTo>
                <a:lnTo>
                  <a:pt x="0" y="1313"/>
                </a:lnTo>
                <a:lnTo>
                  <a:pt x="0" y="1403"/>
                </a:lnTo>
              </a:path>
            </a:pathLst>
          </a:custGeom>
          <a:noFill/>
          <a:ln w="28575" cap="flat">
            <a:solidFill>
              <a:srgbClr val="13A89E"/>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charset="0"/>
              <a:ea typeface="ＭＳ Ｐゴシック" charset="0"/>
            </a:endParaRPr>
          </a:p>
        </p:txBody>
      </p:sp>
      <p:sp>
        <p:nvSpPr>
          <p:cNvPr id="79" name="Freeform 10">
            <a:extLst>
              <a:ext uri="{FF2B5EF4-FFF2-40B4-BE49-F238E27FC236}">
                <a16:creationId xmlns:a16="http://schemas.microsoft.com/office/drawing/2014/main" xmlns="" id="{654E0546-631B-46DA-B8DD-CB099D8CD4FB}"/>
              </a:ext>
            </a:extLst>
          </p:cNvPr>
          <p:cNvSpPr>
            <a:spLocks/>
          </p:cNvSpPr>
          <p:nvPr/>
        </p:nvSpPr>
        <p:spPr bwMode="auto">
          <a:xfrm>
            <a:off x="5511799" y="3160617"/>
            <a:ext cx="2616200" cy="2244725"/>
          </a:xfrm>
          <a:custGeom>
            <a:avLst/>
            <a:gdLst>
              <a:gd name="T0" fmla="*/ 28 w 1648"/>
              <a:gd name="T1" fmla="*/ 1414 h 1414"/>
              <a:gd name="T2" fmla="*/ 50 w 1648"/>
              <a:gd name="T3" fmla="*/ 1285 h 1414"/>
              <a:gd name="T4" fmla="*/ 88 w 1648"/>
              <a:gd name="T5" fmla="*/ 1201 h 1414"/>
              <a:gd name="T6" fmla="*/ 94 w 1648"/>
              <a:gd name="T7" fmla="*/ 1171 h 1414"/>
              <a:gd name="T8" fmla="*/ 108 w 1648"/>
              <a:gd name="T9" fmla="*/ 1151 h 1414"/>
              <a:gd name="T10" fmla="*/ 114 w 1648"/>
              <a:gd name="T11" fmla="*/ 1121 h 1414"/>
              <a:gd name="T12" fmla="*/ 118 w 1648"/>
              <a:gd name="T13" fmla="*/ 1085 h 1414"/>
              <a:gd name="T14" fmla="*/ 126 w 1648"/>
              <a:gd name="T15" fmla="*/ 1057 h 1414"/>
              <a:gd name="T16" fmla="*/ 134 w 1648"/>
              <a:gd name="T17" fmla="*/ 1041 h 1414"/>
              <a:gd name="T18" fmla="*/ 142 w 1648"/>
              <a:gd name="T19" fmla="*/ 1023 h 1414"/>
              <a:gd name="T20" fmla="*/ 150 w 1648"/>
              <a:gd name="T21" fmla="*/ 993 h 1414"/>
              <a:gd name="T22" fmla="*/ 156 w 1648"/>
              <a:gd name="T23" fmla="*/ 973 h 1414"/>
              <a:gd name="T24" fmla="*/ 164 w 1648"/>
              <a:gd name="T25" fmla="*/ 957 h 1414"/>
              <a:gd name="T26" fmla="*/ 174 w 1648"/>
              <a:gd name="T27" fmla="*/ 943 h 1414"/>
              <a:gd name="T28" fmla="*/ 184 w 1648"/>
              <a:gd name="T29" fmla="*/ 909 h 1414"/>
              <a:gd name="T30" fmla="*/ 192 w 1648"/>
              <a:gd name="T31" fmla="*/ 879 h 1414"/>
              <a:gd name="T32" fmla="*/ 216 w 1648"/>
              <a:gd name="T33" fmla="*/ 797 h 1414"/>
              <a:gd name="T34" fmla="*/ 224 w 1648"/>
              <a:gd name="T35" fmla="*/ 781 h 1414"/>
              <a:gd name="T36" fmla="*/ 230 w 1648"/>
              <a:gd name="T37" fmla="*/ 713 h 1414"/>
              <a:gd name="T38" fmla="*/ 240 w 1648"/>
              <a:gd name="T39" fmla="*/ 697 h 1414"/>
              <a:gd name="T40" fmla="*/ 266 w 1648"/>
              <a:gd name="T41" fmla="*/ 680 h 1414"/>
              <a:gd name="T42" fmla="*/ 284 w 1648"/>
              <a:gd name="T43" fmla="*/ 648 h 1414"/>
              <a:gd name="T44" fmla="*/ 290 w 1648"/>
              <a:gd name="T45" fmla="*/ 630 h 1414"/>
              <a:gd name="T46" fmla="*/ 301 w 1648"/>
              <a:gd name="T47" fmla="*/ 618 h 1414"/>
              <a:gd name="T48" fmla="*/ 307 w 1648"/>
              <a:gd name="T49" fmla="*/ 602 h 1414"/>
              <a:gd name="T50" fmla="*/ 361 w 1648"/>
              <a:gd name="T51" fmla="*/ 488 h 1414"/>
              <a:gd name="T52" fmla="*/ 365 w 1648"/>
              <a:gd name="T53" fmla="*/ 472 h 1414"/>
              <a:gd name="T54" fmla="*/ 371 w 1648"/>
              <a:gd name="T55" fmla="*/ 466 h 1414"/>
              <a:gd name="T56" fmla="*/ 375 w 1648"/>
              <a:gd name="T57" fmla="*/ 460 h 1414"/>
              <a:gd name="T58" fmla="*/ 381 w 1648"/>
              <a:gd name="T59" fmla="*/ 454 h 1414"/>
              <a:gd name="T60" fmla="*/ 421 w 1648"/>
              <a:gd name="T61" fmla="*/ 436 h 1414"/>
              <a:gd name="T62" fmla="*/ 443 w 1648"/>
              <a:gd name="T63" fmla="*/ 402 h 1414"/>
              <a:gd name="T64" fmla="*/ 451 w 1648"/>
              <a:gd name="T65" fmla="*/ 390 h 1414"/>
              <a:gd name="T66" fmla="*/ 455 w 1648"/>
              <a:gd name="T67" fmla="*/ 374 h 1414"/>
              <a:gd name="T68" fmla="*/ 477 w 1648"/>
              <a:gd name="T69" fmla="*/ 340 h 1414"/>
              <a:gd name="T70" fmla="*/ 507 w 1648"/>
              <a:gd name="T71" fmla="*/ 322 h 1414"/>
              <a:gd name="T72" fmla="*/ 549 w 1648"/>
              <a:gd name="T73" fmla="*/ 306 h 1414"/>
              <a:gd name="T74" fmla="*/ 553 w 1648"/>
              <a:gd name="T75" fmla="*/ 282 h 1414"/>
              <a:gd name="T76" fmla="*/ 579 w 1648"/>
              <a:gd name="T77" fmla="*/ 276 h 1414"/>
              <a:gd name="T78" fmla="*/ 599 w 1648"/>
              <a:gd name="T79" fmla="*/ 258 h 1414"/>
              <a:gd name="T80" fmla="*/ 599 w 1648"/>
              <a:gd name="T81" fmla="*/ 230 h 1414"/>
              <a:gd name="T82" fmla="*/ 639 w 1648"/>
              <a:gd name="T83" fmla="*/ 230 h 1414"/>
              <a:gd name="T84" fmla="*/ 677 w 1648"/>
              <a:gd name="T85" fmla="*/ 210 h 1414"/>
              <a:gd name="T86" fmla="*/ 687 w 1648"/>
              <a:gd name="T87" fmla="*/ 194 h 1414"/>
              <a:gd name="T88" fmla="*/ 709 w 1648"/>
              <a:gd name="T89" fmla="*/ 160 h 1414"/>
              <a:gd name="T90" fmla="*/ 760 w 1648"/>
              <a:gd name="T91" fmla="*/ 146 h 1414"/>
              <a:gd name="T92" fmla="*/ 772 w 1648"/>
              <a:gd name="T93" fmla="*/ 126 h 1414"/>
              <a:gd name="T94" fmla="*/ 790 w 1648"/>
              <a:gd name="T95" fmla="*/ 110 h 1414"/>
              <a:gd name="T96" fmla="*/ 810 w 1648"/>
              <a:gd name="T97" fmla="*/ 94 h 1414"/>
              <a:gd name="T98" fmla="*/ 836 w 1648"/>
              <a:gd name="T99" fmla="*/ 78 h 1414"/>
              <a:gd name="T100" fmla="*/ 844 w 1648"/>
              <a:gd name="T101" fmla="*/ 64 h 1414"/>
              <a:gd name="T102" fmla="*/ 916 w 1648"/>
              <a:gd name="T103" fmla="*/ 48 h 1414"/>
              <a:gd name="T104" fmla="*/ 926 w 1648"/>
              <a:gd name="T105" fmla="*/ 32 h 1414"/>
              <a:gd name="T106" fmla="*/ 934 w 1648"/>
              <a:gd name="T107" fmla="*/ 26 h 1414"/>
              <a:gd name="T108" fmla="*/ 940 w 1648"/>
              <a:gd name="T109" fmla="*/ 16 h 1414"/>
              <a:gd name="T110" fmla="*/ 948 w 1648"/>
              <a:gd name="T111" fmla="*/ 8 h 1414"/>
              <a:gd name="T112" fmla="*/ 1648 w 1648"/>
              <a:gd name="T113" fmla="*/ 0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8" h="1414">
                <a:moveTo>
                  <a:pt x="0" y="1414"/>
                </a:moveTo>
                <a:lnTo>
                  <a:pt x="28" y="1414"/>
                </a:lnTo>
                <a:lnTo>
                  <a:pt x="28" y="1285"/>
                </a:lnTo>
                <a:lnTo>
                  <a:pt x="50" y="1285"/>
                </a:lnTo>
                <a:lnTo>
                  <a:pt x="50" y="1201"/>
                </a:lnTo>
                <a:lnTo>
                  <a:pt x="88" y="1201"/>
                </a:lnTo>
                <a:lnTo>
                  <a:pt x="88" y="1171"/>
                </a:lnTo>
                <a:lnTo>
                  <a:pt x="94" y="1171"/>
                </a:lnTo>
                <a:lnTo>
                  <a:pt x="94" y="1151"/>
                </a:lnTo>
                <a:lnTo>
                  <a:pt x="108" y="1151"/>
                </a:lnTo>
                <a:lnTo>
                  <a:pt x="108" y="1121"/>
                </a:lnTo>
                <a:lnTo>
                  <a:pt x="114" y="1121"/>
                </a:lnTo>
                <a:lnTo>
                  <a:pt x="114" y="1085"/>
                </a:lnTo>
                <a:lnTo>
                  <a:pt x="118" y="1085"/>
                </a:lnTo>
                <a:lnTo>
                  <a:pt x="118" y="1057"/>
                </a:lnTo>
                <a:lnTo>
                  <a:pt x="126" y="1057"/>
                </a:lnTo>
                <a:lnTo>
                  <a:pt x="126" y="1041"/>
                </a:lnTo>
                <a:lnTo>
                  <a:pt x="134" y="1041"/>
                </a:lnTo>
                <a:lnTo>
                  <a:pt x="134" y="1023"/>
                </a:lnTo>
                <a:lnTo>
                  <a:pt x="142" y="1023"/>
                </a:lnTo>
                <a:lnTo>
                  <a:pt x="142" y="993"/>
                </a:lnTo>
                <a:lnTo>
                  <a:pt x="150" y="993"/>
                </a:lnTo>
                <a:lnTo>
                  <a:pt x="150" y="973"/>
                </a:lnTo>
                <a:lnTo>
                  <a:pt x="156" y="973"/>
                </a:lnTo>
                <a:lnTo>
                  <a:pt x="156" y="957"/>
                </a:lnTo>
                <a:lnTo>
                  <a:pt x="164" y="957"/>
                </a:lnTo>
                <a:lnTo>
                  <a:pt x="164" y="943"/>
                </a:lnTo>
                <a:lnTo>
                  <a:pt x="174" y="943"/>
                </a:lnTo>
                <a:lnTo>
                  <a:pt x="174" y="909"/>
                </a:lnTo>
                <a:lnTo>
                  <a:pt x="184" y="909"/>
                </a:lnTo>
                <a:lnTo>
                  <a:pt x="184" y="879"/>
                </a:lnTo>
                <a:lnTo>
                  <a:pt x="192" y="879"/>
                </a:lnTo>
                <a:lnTo>
                  <a:pt x="192" y="797"/>
                </a:lnTo>
                <a:lnTo>
                  <a:pt x="216" y="797"/>
                </a:lnTo>
                <a:lnTo>
                  <a:pt x="216" y="781"/>
                </a:lnTo>
                <a:lnTo>
                  <a:pt x="224" y="781"/>
                </a:lnTo>
                <a:lnTo>
                  <a:pt x="224" y="713"/>
                </a:lnTo>
                <a:lnTo>
                  <a:pt x="230" y="713"/>
                </a:lnTo>
                <a:lnTo>
                  <a:pt x="230" y="697"/>
                </a:lnTo>
                <a:lnTo>
                  <a:pt x="240" y="697"/>
                </a:lnTo>
                <a:lnTo>
                  <a:pt x="240" y="680"/>
                </a:lnTo>
                <a:lnTo>
                  <a:pt x="266" y="680"/>
                </a:lnTo>
                <a:lnTo>
                  <a:pt x="266" y="648"/>
                </a:lnTo>
                <a:lnTo>
                  <a:pt x="284" y="648"/>
                </a:lnTo>
                <a:lnTo>
                  <a:pt x="284" y="630"/>
                </a:lnTo>
                <a:lnTo>
                  <a:pt x="290" y="630"/>
                </a:lnTo>
                <a:lnTo>
                  <a:pt x="290" y="618"/>
                </a:lnTo>
                <a:lnTo>
                  <a:pt x="301" y="618"/>
                </a:lnTo>
                <a:lnTo>
                  <a:pt x="301" y="602"/>
                </a:lnTo>
                <a:lnTo>
                  <a:pt x="307" y="602"/>
                </a:lnTo>
                <a:lnTo>
                  <a:pt x="307" y="488"/>
                </a:lnTo>
                <a:lnTo>
                  <a:pt x="361" y="488"/>
                </a:lnTo>
                <a:lnTo>
                  <a:pt x="361" y="472"/>
                </a:lnTo>
                <a:lnTo>
                  <a:pt x="365" y="472"/>
                </a:lnTo>
                <a:lnTo>
                  <a:pt x="365" y="466"/>
                </a:lnTo>
                <a:lnTo>
                  <a:pt x="371" y="466"/>
                </a:lnTo>
                <a:lnTo>
                  <a:pt x="371" y="460"/>
                </a:lnTo>
                <a:lnTo>
                  <a:pt x="375" y="460"/>
                </a:lnTo>
                <a:lnTo>
                  <a:pt x="375" y="454"/>
                </a:lnTo>
                <a:lnTo>
                  <a:pt x="381" y="454"/>
                </a:lnTo>
                <a:lnTo>
                  <a:pt x="381" y="436"/>
                </a:lnTo>
                <a:lnTo>
                  <a:pt x="421" y="436"/>
                </a:lnTo>
                <a:lnTo>
                  <a:pt x="421" y="402"/>
                </a:lnTo>
                <a:lnTo>
                  <a:pt x="443" y="402"/>
                </a:lnTo>
                <a:lnTo>
                  <a:pt x="443" y="390"/>
                </a:lnTo>
                <a:lnTo>
                  <a:pt x="451" y="390"/>
                </a:lnTo>
                <a:lnTo>
                  <a:pt x="451" y="374"/>
                </a:lnTo>
                <a:lnTo>
                  <a:pt x="455" y="374"/>
                </a:lnTo>
                <a:lnTo>
                  <a:pt x="455" y="340"/>
                </a:lnTo>
                <a:lnTo>
                  <a:pt x="477" y="340"/>
                </a:lnTo>
                <a:lnTo>
                  <a:pt x="477" y="322"/>
                </a:lnTo>
                <a:lnTo>
                  <a:pt x="507" y="322"/>
                </a:lnTo>
                <a:lnTo>
                  <a:pt x="507" y="306"/>
                </a:lnTo>
                <a:lnTo>
                  <a:pt x="549" y="306"/>
                </a:lnTo>
                <a:lnTo>
                  <a:pt x="549" y="282"/>
                </a:lnTo>
                <a:lnTo>
                  <a:pt x="553" y="282"/>
                </a:lnTo>
                <a:lnTo>
                  <a:pt x="553" y="276"/>
                </a:lnTo>
                <a:lnTo>
                  <a:pt x="579" y="276"/>
                </a:lnTo>
                <a:lnTo>
                  <a:pt x="579" y="258"/>
                </a:lnTo>
                <a:lnTo>
                  <a:pt x="599" y="258"/>
                </a:lnTo>
                <a:lnTo>
                  <a:pt x="599" y="236"/>
                </a:lnTo>
                <a:lnTo>
                  <a:pt x="599" y="230"/>
                </a:lnTo>
                <a:lnTo>
                  <a:pt x="607" y="230"/>
                </a:lnTo>
                <a:lnTo>
                  <a:pt x="639" y="230"/>
                </a:lnTo>
                <a:lnTo>
                  <a:pt x="639" y="210"/>
                </a:lnTo>
                <a:lnTo>
                  <a:pt x="677" y="210"/>
                </a:lnTo>
                <a:lnTo>
                  <a:pt x="677" y="194"/>
                </a:lnTo>
                <a:lnTo>
                  <a:pt x="687" y="194"/>
                </a:lnTo>
                <a:lnTo>
                  <a:pt x="687" y="160"/>
                </a:lnTo>
                <a:lnTo>
                  <a:pt x="709" y="160"/>
                </a:lnTo>
                <a:lnTo>
                  <a:pt x="709" y="146"/>
                </a:lnTo>
                <a:lnTo>
                  <a:pt x="760" y="146"/>
                </a:lnTo>
                <a:lnTo>
                  <a:pt x="760" y="126"/>
                </a:lnTo>
                <a:lnTo>
                  <a:pt x="772" y="126"/>
                </a:lnTo>
                <a:lnTo>
                  <a:pt x="772" y="110"/>
                </a:lnTo>
                <a:lnTo>
                  <a:pt x="790" y="110"/>
                </a:lnTo>
                <a:lnTo>
                  <a:pt x="790" y="94"/>
                </a:lnTo>
                <a:lnTo>
                  <a:pt x="810" y="94"/>
                </a:lnTo>
                <a:lnTo>
                  <a:pt x="810" y="78"/>
                </a:lnTo>
                <a:lnTo>
                  <a:pt x="836" y="78"/>
                </a:lnTo>
                <a:lnTo>
                  <a:pt x="836" y="64"/>
                </a:lnTo>
                <a:lnTo>
                  <a:pt x="844" y="64"/>
                </a:lnTo>
                <a:lnTo>
                  <a:pt x="844" y="48"/>
                </a:lnTo>
                <a:lnTo>
                  <a:pt x="916" y="48"/>
                </a:lnTo>
                <a:lnTo>
                  <a:pt x="916" y="32"/>
                </a:lnTo>
                <a:lnTo>
                  <a:pt x="926" y="32"/>
                </a:lnTo>
                <a:lnTo>
                  <a:pt x="926" y="26"/>
                </a:lnTo>
                <a:lnTo>
                  <a:pt x="934" y="26"/>
                </a:lnTo>
                <a:lnTo>
                  <a:pt x="934" y="16"/>
                </a:lnTo>
                <a:lnTo>
                  <a:pt x="940" y="16"/>
                </a:lnTo>
                <a:lnTo>
                  <a:pt x="940" y="8"/>
                </a:lnTo>
                <a:lnTo>
                  <a:pt x="948" y="8"/>
                </a:lnTo>
                <a:lnTo>
                  <a:pt x="948" y="0"/>
                </a:lnTo>
                <a:lnTo>
                  <a:pt x="1648" y="0"/>
                </a:lnTo>
              </a:path>
            </a:pathLst>
          </a:custGeom>
          <a:noFill/>
          <a:ln w="28575" cap="flat">
            <a:solidFill>
              <a:srgbClr val="13A89E"/>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Imago" charset="0"/>
              <a:ea typeface="ＭＳ Ｐゴシック" charset="0"/>
            </a:endParaRPr>
          </a:p>
        </p:txBody>
      </p:sp>
      <p:sp>
        <p:nvSpPr>
          <p:cNvPr id="80" name="Freeform 19">
            <a:extLst>
              <a:ext uri="{FF2B5EF4-FFF2-40B4-BE49-F238E27FC236}">
                <a16:creationId xmlns:a16="http://schemas.microsoft.com/office/drawing/2014/main" xmlns="" id="{C56B1DAD-9D1E-4F0B-8051-0D8253DEA3B4}"/>
              </a:ext>
            </a:extLst>
          </p:cNvPr>
          <p:cNvSpPr>
            <a:spLocks/>
          </p:cNvSpPr>
          <p:nvPr/>
        </p:nvSpPr>
        <p:spPr bwMode="auto">
          <a:xfrm>
            <a:off x="5514440" y="3164658"/>
            <a:ext cx="2720975" cy="2265976"/>
          </a:xfrm>
          <a:custGeom>
            <a:avLst/>
            <a:gdLst>
              <a:gd name="T0" fmla="*/ 1714 w 1714"/>
              <a:gd name="T1" fmla="*/ 1668 h 1668"/>
              <a:gd name="T2" fmla="*/ 0 w 1714"/>
              <a:gd name="T3" fmla="*/ 1668 h 1668"/>
              <a:gd name="T4" fmla="*/ 0 w 1714"/>
              <a:gd name="T5" fmla="*/ 0 h 1668"/>
            </a:gdLst>
            <a:ahLst/>
            <a:cxnLst>
              <a:cxn ang="0">
                <a:pos x="T0" y="T1"/>
              </a:cxn>
              <a:cxn ang="0">
                <a:pos x="T2" y="T3"/>
              </a:cxn>
              <a:cxn ang="0">
                <a:pos x="T4" y="T5"/>
              </a:cxn>
            </a:cxnLst>
            <a:rect l="0" t="0" r="r" b="b"/>
            <a:pathLst>
              <a:path w="1714" h="1668">
                <a:moveTo>
                  <a:pt x="1714" y="1668"/>
                </a:moveTo>
                <a:lnTo>
                  <a:pt x="0" y="1668"/>
                </a:lnTo>
                <a:lnTo>
                  <a:pt x="0" y="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81" name="Freeform 19">
            <a:extLst>
              <a:ext uri="{FF2B5EF4-FFF2-40B4-BE49-F238E27FC236}">
                <a16:creationId xmlns:a16="http://schemas.microsoft.com/office/drawing/2014/main" xmlns="" id="{5A93811B-9F94-4791-928A-BC1589B98542}"/>
              </a:ext>
            </a:extLst>
          </p:cNvPr>
          <p:cNvSpPr>
            <a:spLocks/>
          </p:cNvSpPr>
          <p:nvPr/>
        </p:nvSpPr>
        <p:spPr bwMode="auto">
          <a:xfrm>
            <a:off x="1199615" y="3226566"/>
            <a:ext cx="2720975" cy="2265976"/>
          </a:xfrm>
          <a:custGeom>
            <a:avLst/>
            <a:gdLst>
              <a:gd name="T0" fmla="*/ 1714 w 1714"/>
              <a:gd name="T1" fmla="*/ 1668 h 1668"/>
              <a:gd name="T2" fmla="*/ 0 w 1714"/>
              <a:gd name="T3" fmla="*/ 1668 h 1668"/>
              <a:gd name="T4" fmla="*/ 0 w 1714"/>
              <a:gd name="T5" fmla="*/ 0 h 1668"/>
            </a:gdLst>
            <a:ahLst/>
            <a:cxnLst>
              <a:cxn ang="0">
                <a:pos x="T0" y="T1"/>
              </a:cxn>
              <a:cxn ang="0">
                <a:pos x="T2" y="T3"/>
              </a:cxn>
              <a:cxn ang="0">
                <a:pos x="T4" y="T5"/>
              </a:cxn>
            </a:cxnLst>
            <a:rect l="0" t="0" r="r" b="b"/>
            <a:pathLst>
              <a:path w="1714" h="1668">
                <a:moveTo>
                  <a:pt x="1714" y="1668"/>
                </a:moveTo>
                <a:lnTo>
                  <a:pt x="0" y="1668"/>
                </a:lnTo>
                <a:lnTo>
                  <a:pt x="0" y="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82" name="Content Placeholder 3">
            <a:extLst>
              <a:ext uri="{FF2B5EF4-FFF2-40B4-BE49-F238E27FC236}">
                <a16:creationId xmlns:a16="http://schemas.microsoft.com/office/drawing/2014/main" xmlns="" id="{3A34480E-3805-495F-9A1E-67DB18F4797B}"/>
              </a:ext>
            </a:extLst>
          </p:cNvPr>
          <p:cNvSpPr txBox="1">
            <a:spLocks/>
          </p:cNvSpPr>
          <p:nvPr/>
        </p:nvSpPr>
        <p:spPr>
          <a:xfrm>
            <a:off x="323850" y="2533285"/>
            <a:ext cx="3792640" cy="319651"/>
          </a:xfrm>
          <a:prstGeom prst="rect">
            <a:avLst/>
          </a:prstGeom>
        </p:spPr>
        <p:txBody>
          <a:bodyPr vert="horz" lIns="0" tIns="0" rIns="91440" bIns="45720" rtlCol="0">
            <a:noAutofit/>
          </a:bodyPr>
          <a:lstStyle>
            <a:lvl1pPr marL="177800" indent="-177800" algn="l" defTabSz="914400" rtl="0" eaLnBrk="1" latinLnBrk="0" hangingPunct="1">
              <a:spcBef>
                <a:spcPts val="0"/>
              </a:spcBef>
              <a:spcAft>
                <a:spcPts val="300"/>
              </a:spcAft>
              <a:buFont typeface="Arial" panose="020B0604020202020204" pitchFamily="34" charset="0"/>
              <a:buChar char="•"/>
              <a:defRPr sz="1600" kern="1200">
                <a:solidFill>
                  <a:schemeClr val="tx1"/>
                </a:solidFill>
                <a:latin typeface="+mn-lt"/>
                <a:ea typeface="+mn-ea"/>
                <a:cs typeface="+mn-cs"/>
              </a:defRPr>
            </a:lvl1pPr>
            <a:lvl2pPr marL="360363" indent="-182563" algn="l" defTabSz="914400" rtl="0" eaLnBrk="1" latinLnBrk="0" hangingPunct="1">
              <a:spcBef>
                <a:spcPts val="0"/>
              </a:spcBef>
              <a:spcAft>
                <a:spcPts val="300"/>
              </a:spcAft>
              <a:buFont typeface="Arial" panose="020B0604020202020204" pitchFamily="34" charset="0"/>
              <a:buChar char="–"/>
              <a:defRPr sz="1400" kern="1200">
                <a:solidFill>
                  <a:schemeClr val="tx1"/>
                </a:solidFill>
                <a:latin typeface="+mn-lt"/>
                <a:ea typeface="+mn-ea"/>
                <a:cs typeface="+mn-cs"/>
              </a:defRPr>
            </a:lvl2pPr>
            <a:lvl3pPr marL="536575" indent="-176213"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3pPr>
            <a:lvl4pPr marL="738188" indent="-201613" algn="l" defTabSz="914400" rtl="0" eaLnBrk="1" latinLnBrk="0" hangingPunct="1">
              <a:spcBef>
                <a:spcPts val="0"/>
              </a:spcBef>
              <a:spcAft>
                <a:spcPts val="300"/>
              </a:spcAft>
              <a:buFont typeface="Arial" panose="020B0604020202020204" pitchFamily="34" charset="0"/>
              <a:buChar char="–"/>
              <a:tabLst/>
              <a:defRPr sz="1100" kern="1200" baseline="0">
                <a:solidFill>
                  <a:schemeClr val="tx2"/>
                </a:solidFill>
                <a:latin typeface="+mn-lt"/>
                <a:ea typeface="+mn-ea"/>
                <a:cs typeface="+mn-cs"/>
              </a:defRPr>
            </a:lvl4pPr>
            <a:lvl5pPr marL="973138" indent="-217488" algn="l" defTabSz="914400" rtl="0" eaLnBrk="1" latinLnBrk="0" hangingPunct="1">
              <a:spcBef>
                <a:spcPts val="0"/>
              </a:spcBef>
              <a:spcAft>
                <a:spcPts val="300"/>
              </a:spcAft>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300"/>
              </a:spcAft>
              <a:buClrTx/>
              <a:buSzTx/>
              <a:buFont typeface="Arial" panose="020B0604020202020204" pitchFamily="34" charset="0"/>
              <a:buNone/>
              <a:tabLst/>
              <a:defRPr/>
            </a:pPr>
            <a:r>
              <a:rPr kumimoji="0" lang="sr-Latn-RS" sz="1600" b="1" i="0" u="none" strike="noStrike" kern="1200" cap="none" spc="0" normalizeH="0" baseline="0" noProof="0" dirty="0">
                <a:ln>
                  <a:noFill/>
                </a:ln>
                <a:solidFill>
                  <a:srgbClr val="000000"/>
                </a:solidFill>
                <a:effectLst/>
                <a:uLnTx/>
                <a:uFillTx/>
                <a:latin typeface="Arial"/>
                <a:ea typeface="+mn-ea"/>
                <a:cs typeface="+mn-cs"/>
              </a:rPr>
              <a:t>Slab</a:t>
            </a:r>
            <a:r>
              <a:rPr kumimoji="0" lang="sr-Latn-RS" sz="1600" b="1" i="0" u="none" strike="noStrike" kern="1200" cap="none" spc="0" normalizeH="0" noProof="0" dirty="0">
                <a:ln>
                  <a:noFill/>
                </a:ln>
                <a:solidFill>
                  <a:srgbClr val="000000"/>
                </a:solidFill>
                <a:effectLst/>
                <a:uLnTx/>
                <a:uFillTx/>
                <a:latin typeface="Arial"/>
                <a:ea typeface="+mn-ea"/>
                <a:cs typeface="+mn-cs"/>
              </a:rPr>
              <a:t> ovarijalni </a:t>
            </a:r>
            <a:r>
              <a:rPr kumimoji="0" lang="sr-Latn-RS" sz="1600" b="1" i="0" u="none" strike="noStrike" kern="1200" cap="none" spc="0" normalizeH="0" noProof="0" dirty="0" smtClean="0">
                <a:ln>
                  <a:noFill/>
                </a:ln>
                <a:solidFill>
                  <a:srgbClr val="000000"/>
                </a:solidFill>
                <a:effectLst/>
                <a:uLnTx/>
                <a:uFillTx/>
                <a:latin typeface="Arial"/>
                <a:ea typeface="+mn-ea"/>
                <a:cs typeface="+mn-cs"/>
              </a:rPr>
              <a:t>odgovor </a:t>
            </a:r>
            <a:r>
              <a:rPr kumimoji="0" lang="en-US" sz="1600" b="1" i="0" u="none" strike="noStrike" kern="1200" cap="none" spc="0" normalizeH="0" baseline="0" noProof="0" dirty="0" smtClean="0">
                <a:ln>
                  <a:noFill/>
                </a:ln>
                <a:solidFill>
                  <a:srgbClr val="000000"/>
                </a:solidFill>
                <a:effectLst/>
                <a:uLnTx/>
                <a:uFillTx/>
                <a:latin typeface="Arial"/>
                <a:ea typeface="+mn-ea"/>
                <a:cs typeface="+mn-cs"/>
              </a:rPr>
              <a:t>(</a:t>
            </a:r>
            <a:r>
              <a:rPr kumimoji="0" lang="en-US" sz="1600" b="1" i="0" u="none" strike="noStrike" kern="1200" cap="none" spc="0" normalizeH="0" baseline="0" noProof="0" dirty="0">
                <a:ln>
                  <a:noFill/>
                </a:ln>
                <a:solidFill>
                  <a:srgbClr val="000000"/>
                </a:solidFill>
                <a:effectLst/>
                <a:uLnTx/>
                <a:uFillTx/>
                <a:latin typeface="Arial"/>
                <a:ea typeface="+mn-ea"/>
                <a:cs typeface="+mn-cs"/>
              </a:rPr>
              <a:t>≤3 </a:t>
            </a:r>
            <a:r>
              <a:rPr kumimoji="0" lang="en-US" sz="1600" b="1" i="0" u="none" strike="noStrike" kern="1200" cap="none" spc="0" normalizeH="0" baseline="0" noProof="0" dirty="0" err="1">
                <a:ln>
                  <a:noFill/>
                </a:ln>
                <a:solidFill>
                  <a:srgbClr val="000000"/>
                </a:solidFill>
                <a:effectLst/>
                <a:uLnTx/>
                <a:uFillTx/>
                <a:latin typeface="Arial"/>
                <a:ea typeface="+mn-ea"/>
                <a:cs typeface="+mn-cs"/>
              </a:rPr>
              <a:t>oo</a:t>
            </a:r>
            <a:r>
              <a:rPr kumimoji="0" lang="sr-Latn-RS" sz="1600" b="1" i="0" u="none" strike="noStrike" kern="1200" cap="none" spc="0" normalizeH="0" baseline="0" noProof="0" dirty="0" err="1">
                <a:ln>
                  <a:noFill/>
                </a:ln>
                <a:solidFill>
                  <a:srgbClr val="000000"/>
                </a:solidFill>
                <a:effectLst/>
                <a:uLnTx/>
                <a:uFillTx/>
                <a:latin typeface="Arial"/>
                <a:ea typeface="+mn-ea"/>
                <a:cs typeface="+mn-cs"/>
              </a:rPr>
              <a:t>cite</a:t>
            </a:r>
            <a:r>
              <a:rPr kumimoji="0" lang="en-US" sz="1600" b="1" i="0" u="none" strike="noStrike" kern="1200" cap="none" spc="0" normalizeH="0" baseline="0" noProof="0" dirty="0">
                <a:ln>
                  <a:noFill/>
                </a:ln>
                <a:solidFill>
                  <a:srgbClr val="000000"/>
                </a:solidFill>
                <a:effectLst/>
                <a:uLnTx/>
                <a:uFillTx/>
                <a:latin typeface="Arial"/>
                <a:ea typeface="+mn-ea"/>
                <a:cs typeface="+mn-cs"/>
              </a:rPr>
              <a:t>)</a:t>
            </a:r>
            <a:r>
              <a:rPr kumimoji="0" lang="en-US" sz="1600" b="1" i="0" u="none" strike="noStrike" kern="1200" cap="none" spc="0" normalizeH="0" baseline="30000" noProof="0" dirty="0">
                <a:ln>
                  <a:noFill/>
                </a:ln>
                <a:solidFill>
                  <a:srgbClr val="000000"/>
                </a:solidFill>
                <a:effectLst/>
                <a:uLnTx/>
                <a:uFillTx/>
                <a:latin typeface="Arial"/>
                <a:ea typeface="+mn-ea"/>
                <a:cs typeface="+mn-cs"/>
              </a:rPr>
              <a:t>*</a:t>
            </a:r>
          </a:p>
        </p:txBody>
      </p:sp>
      <p:sp>
        <p:nvSpPr>
          <p:cNvPr id="83" name="Content Placeholder 6">
            <a:extLst>
              <a:ext uri="{FF2B5EF4-FFF2-40B4-BE49-F238E27FC236}">
                <a16:creationId xmlns:a16="http://schemas.microsoft.com/office/drawing/2014/main" xmlns="" id="{C078D767-961C-45F9-882A-0B1053D00AB4}"/>
              </a:ext>
            </a:extLst>
          </p:cNvPr>
          <p:cNvSpPr txBox="1">
            <a:spLocks/>
          </p:cNvSpPr>
          <p:nvPr/>
        </p:nvSpPr>
        <p:spPr>
          <a:xfrm>
            <a:off x="4839538" y="2538046"/>
            <a:ext cx="4132647" cy="314890"/>
          </a:xfrm>
          <a:prstGeom prst="rect">
            <a:avLst/>
          </a:prstGeom>
        </p:spPr>
        <p:txBody>
          <a:bodyPr/>
          <a:lstStyle>
            <a:lvl1pPr marL="177800" indent="-177800" algn="l" defTabSz="914400" rtl="0" eaLnBrk="1" latinLnBrk="0" hangingPunct="1">
              <a:spcBef>
                <a:spcPts val="0"/>
              </a:spcBef>
              <a:spcAft>
                <a:spcPts val="300"/>
              </a:spcAft>
              <a:buFont typeface="Arial" panose="020B0604020202020204" pitchFamily="34" charset="0"/>
              <a:buChar char="•"/>
              <a:defRPr sz="1600" kern="1200">
                <a:solidFill>
                  <a:schemeClr val="tx2"/>
                </a:solidFill>
                <a:latin typeface="+mn-lt"/>
                <a:ea typeface="+mn-ea"/>
                <a:cs typeface="+mn-cs"/>
              </a:defRPr>
            </a:lvl1pPr>
            <a:lvl2pPr marL="360363" indent="-182563" algn="l" defTabSz="914400" rtl="0" eaLnBrk="1" latinLnBrk="0" hangingPunct="1">
              <a:spcBef>
                <a:spcPts val="0"/>
              </a:spcBef>
              <a:spcAft>
                <a:spcPts val="300"/>
              </a:spcAft>
              <a:buFont typeface="Arial" panose="020B0604020202020204" pitchFamily="34" charset="0"/>
              <a:buChar char="–"/>
              <a:defRPr sz="1400" kern="1200">
                <a:solidFill>
                  <a:schemeClr val="tx2"/>
                </a:solidFill>
                <a:latin typeface="+mn-lt"/>
                <a:ea typeface="+mn-ea"/>
                <a:cs typeface="+mn-cs"/>
              </a:defRPr>
            </a:lvl2pPr>
            <a:lvl3pPr marL="536575" indent="-176213" algn="l" defTabSz="914400" rtl="0" eaLnBrk="1" latinLnBrk="0" hangingPunct="1">
              <a:spcBef>
                <a:spcPts val="0"/>
              </a:spcBef>
              <a:spcAft>
                <a:spcPts val="300"/>
              </a:spcAft>
              <a:buFont typeface="Arial" panose="020B0604020202020204" pitchFamily="34" charset="0"/>
              <a:buChar char="•"/>
              <a:defRPr sz="1200" kern="1200">
                <a:solidFill>
                  <a:schemeClr val="tx2"/>
                </a:solidFill>
                <a:latin typeface="+mn-lt"/>
                <a:ea typeface="+mn-ea"/>
                <a:cs typeface="+mn-cs"/>
              </a:defRPr>
            </a:lvl3pPr>
            <a:lvl4pPr marL="738188" indent="-201613" algn="l" defTabSz="914400" rtl="0" eaLnBrk="1" latinLnBrk="0" hangingPunct="1">
              <a:spcBef>
                <a:spcPts val="0"/>
              </a:spcBef>
              <a:spcAft>
                <a:spcPts val="300"/>
              </a:spcAft>
              <a:buFont typeface="Arial" panose="020B0604020202020204" pitchFamily="34" charset="0"/>
              <a:buChar char="–"/>
              <a:tabLst/>
              <a:defRPr sz="1100" kern="1200" baseline="0">
                <a:solidFill>
                  <a:schemeClr val="tx2"/>
                </a:solidFill>
                <a:latin typeface="+mn-lt"/>
                <a:ea typeface="+mn-ea"/>
                <a:cs typeface="+mn-cs"/>
              </a:defRPr>
            </a:lvl4pPr>
            <a:lvl5pPr marL="973138" indent="-217488" algn="l" defTabSz="914400" rtl="0" eaLnBrk="1" latinLnBrk="0" hangingPunct="1">
              <a:spcBef>
                <a:spcPts val="0"/>
              </a:spcBef>
              <a:spcAft>
                <a:spcPts val="300"/>
              </a:spcAft>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300"/>
              </a:spcAft>
              <a:buClrTx/>
              <a:buSzTx/>
              <a:buFont typeface="Arial" panose="020B0604020202020204" pitchFamily="34" charset="0"/>
              <a:buNone/>
              <a:tabLst/>
              <a:defRPr/>
            </a:pPr>
            <a:r>
              <a:rPr kumimoji="0" lang="sr-Latn-RS" sz="1600" b="1" i="0" u="none" strike="noStrike" kern="1200" cap="none" spc="0" normalizeH="0" baseline="0" noProof="0" dirty="0">
                <a:ln>
                  <a:noFill/>
                </a:ln>
                <a:solidFill>
                  <a:srgbClr val="000000"/>
                </a:solidFill>
                <a:effectLst/>
                <a:uLnTx/>
                <a:uFillTx/>
                <a:latin typeface="Arial"/>
                <a:ea typeface="+mn-ea"/>
                <a:cs typeface="+mn-cs"/>
              </a:rPr>
              <a:t>Jak</a:t>
            </a:r>
            <a:r>
              <a:rPr kumimoji="0" lang="sr-Latn-RS" sz="1600" b="1" i="0" u="none" strike="noStrike" kern="1200" cap="none" spc="0" normalizeH="0" noProof="0" dirty="0">
                <a:ln>
                  <a:noFill/>
                </a:ln>
                <a:solidFill>
                  <a:srgbClr val="000000"/>
                </a:solidFill>
                <a:effectLst/>
                <a:uLnTx/>
                <a:uFillTx/>
                <a:latin typeface="Arial"/>
                <a:ea typeface="+mn-ea"/>
                <a:cs typeface="+mn-cs"/>
              </a:rPr>
              <a:t> ovarijalni </a:t>
            </a:r>
            <a:r>
              <a:rPr kumimoji="0" lang="sr-Latn-RS" sz="1600" b="1" i="0" u="none" strike="noStrike" kern="1200" cap="none" spc="0" normalizeH="0" noProof="0" dirty="0" smtClean="0">
                <a:ln>
                  <a:noFill/>
                </a:ln>
                <a:solidFill>
                  <a:srgbClr val="000000"/>
                </a:solidFill>
                <a:effectLst/>
                <a:uLnTx/>
                <a:uFillTx/>
                <a:latin typeface="Arial"/>
                <a:ea typeface="+mn-ea"/>
                <a:cs typeface="+mn-cs"/>
              </a:rPr>
              <a:t>odgovor </a:t>
            </a:r>
            <a:r>
              <a:rPr kumimoji="0" lang="en-US" sz="1600" b="1" i="0" u="none" strike="noStrike" kern="1200" cap="none" spc="0" normalizeH="0" baseline="0" noProof="0" dirty="0" smtClean="0">
                <a:ln>
                  <a:noFill/>
                </a:ln>
                <a:solidFill>
                  <a:srgbClr val="000000"/>
                </a:solidFill>
                <a:effectLst/>
                <a:uLnTx/>
                <a:uFillTx/>
                <a:latin typeface="Arial"/>
                <a:ea typeface="+mn-ea"/>
                <a:cs typeface="+mn-cs"/>
              </a:rPr>
              <a:t>(</a:t>
            </a:r>
            <a:r>
              <a:rPr kumimoji="0" lang="en-US" sz="1600" b="1" i="0" u="none" strike="noStrike" kern="1200" cap="none" spc="0" normalizeH="0" baseline="0" noProof="0" dirty="0">
                <a:ln>
                  <a:noFill/>
                </a:ln>
                <a:solidFill>
                  <a:srgbClr val="000000"/>
                </a:solidFill>
                <a:effectLst/>
                <a:uLnTx/>
                <a:uFillTx/>
                <a:latin typeface="Arial"/>
                <a:ea typeface="+mn-ea"/>
                <a:cs typeface="+mn-cs"/>
              </a:rPr>
              <a:t>≥15 </a:t>
            </a:r>
            <a:r>
              <a:rPr kumimoji="0" lang="en-US" sz="1600" b="1" i="0" u="none" strike="noStrike" kern="1200" cap="none" spc="0" normalizeH="0" baseline="0" noProof="0" dirty="0" err="1">
                <a:ln>
                  <a:noFill/>
                </a:ln>
                <a:solidFill>
                  <a:srgbClr val="000000"/>
                </a:solidFill>
                <a:effectLst/>
                <a:uLnTx/>
                <a:uFillTx/>
                <a:latin typeface="Arial"/>
                <a:ea typeface="+mn-ea"/>
                <a:cs typeface="+mn-cs"/>
              </a:rPr>
              <a:t>ooc</a:t>
            </a:r>
            <a:r>
              <a:rPr kumimoji="0" lang="sr-Latn-RS" sz="1600" b="1" i="0" u="none" strike="noStrike" kern="1200" cap="none" spc="0" normalizeH="0" baseline="0" noProof="0" dirty="0" err="1">
                <a:ln>
                  <a:noFill/>
                </a:ln>
                <a:solidFill>
                  <a:srgbClr val="000000"/>
                </a:solidFill>
                <a:effectLst/>
                <a:uLnTx/>
                <a:uFillTx/>
                <a:latin typeface="Arial"/>
                <a:ea typeface="+mn-ea"/>
                <a:cs typeface="+mn-cs"/>
              </a:rPr>
              <a:t>ita</a:t>
            </a:r>
            <a:r>
              <a:rPr kumimoji="0" lang="en-US" sz="1600" b="1" i="0" u="none" strike="noStrike" kern="1200" cap="none" spc="0" normalizeH="0" baseline="0" noProof="0" dirty="0">
                <a:ln>
                  <a:noFill/>
                </a:ln>
                <a:solidFill>
                  <a:srgbClr val="000000"/>
                </a:solidFill>
                <a:effectLst/>
                <a:uLnTx/>
                <a:uFillTx/>
                <a:latin typeface="Arial"/>
                <a:ea typeface="+mn-ea"/>
                <a:cs typeface="+mn-cs"/>
              </a:rPr>
              <a:t>)</a:t>
            </a:r>
            <a:r>
              <a:rPr kumimoji="0" lang="en-US" sz="1600" b="1" i="0" u="none" strike="noStrike" kern="1200" cap="none" spc="0" normalizeH="0" baseline="30000" noProof="0" dirty="0">
                <a:ln>
                  <a:noFill/>
                </a:ln>
                <a:solidFill>
                  <a:srgbClr val="000000"/>
                </a:solidFill>
                <a:effectLst/>
                <a:uLnTx/>
                <a:uFillTx/>
                <a:latin typeface="Arial"/>
                <a:ea typeface="+mn-ea"/>
                <a:cs typeface="+mn-cs"/>
              </a:rPr>
              <a:t>*</a:t>
            </a:r>
          </a:p>
        </p:txBody>
      </p:sp>
      <p:grpSp>
        <p:nvGrpSpPr>
          <p:cNvPr id="84" name="Group 83">
            <a:extLst>
              <a:ext uri="{FF2B5EF4-FFF2-40B4-BE49-F238E27FC236}">
                <a16:creationId xmlns:a16="http://schemas.microsoft.com/office/drawing/2014/main" xmlns="" id="{82D16531-BBF8-4804-8475-79551EC4161E}"/>
              </a:ext>
            </a:extLst>
          </p:cNvPr>
          <p:cNvGrpSpPr/>
          <p:nvPr/>
        </p:nvGrpSpPr>
        <p:grpSpPr>
          <a:xfrm>
            <a:off x="2711819" y="4365104"/>
            <a:ext cx="2436245" cy="769441"/>
            <a:chOff x="6676149" y="3856269"/>
            <a:chExt cx="2436245" cy="769441"/>
          </a:xfrm>
        </p:grpSpPr>
        <p:sp>
          <p:nvSpPr>
            <p:cNvPr id="85" name="TextBox 68">
              <a:extLst>
                <a:ext uri="{FF2B5EF4-FFF2-40B4-BE49-F238E27FC236}">
                  <a16:creationId xmlns:a16="http://schemas.microsoft.com/office/drawing/2014/main" xmlns="" id="{0B909A10-0C8A-42C4-8623-553C4A96BDFB}"/>
                </a:ext>
              </a:extLst>
            </p:cNvPr>
            <p:cNvSpPr txBox="1">
              <a:spLocks noChangeArrowheads="1"/>
            </p:cNvSpPr>
            <p:nvPr/>
          </p:nvSpPr>
          <p:spPr bwMode="auto">
            <a:xfrm>
              <a:off x="7003189" y="3856269"/>
              <a:ext cx="2109205" cy="769441"/>
            </a:xfrm>
            <a:prstGeom prst="rect">
              <a:avLst/>
            </a:prstGeom>
            <a:noFill/>
            <a:ln>
              <a:noFill/>
            </a:ln>
          </p:spPr>
          <p:txBody>
            <a:bodyPr wrap="square" lIns="0" tIns="0" rIns="0" bIns="0">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ＭＳ Ｐゴシック" charset="0"/>
                </a:rPr>
                <a:t>AMH (AUC = 0.897)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ＭＳ Ｐゴシック" charset="0"/>
                </a:rPr>
                <a:t>FSH (AUC = 0.719)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ＭＳ Ｐゴシック" charset="0"/>
                </a:rPr>
                <a:t>Inhibin B (AUC = 0.637)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ＭＳ Ｐゴシック" charset="0"/>
                </a:rPr>
                <a:t>AFC (AUC = 0.741)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a:ea typeface="ＭＳ Ｐゴシック" charset="0"/>
              </a:endParaRPr>
            </a:p>
          </p:txBody>
        </p:sp>
        <p:grpSp>
          <p:nvGrpSpPr>
            <p:cNvPr id="86" name="Group 85">
              <a:extLst>
                <a:ext uri="{FF2B5EF4-FFF2-40B4-BE49-F238E27FC236}">
                  <a16:creationId xmlns:a16="http://schemas.microsoft.com/office/drawing/2014/main" xmlns="" id="{17E70ED5-0355-4471-941D-A772FD396DE6}"/>
                </a:ext>
              </a:extLst>
            </p:cNvPr>
            <p:cNvGrpSpPr/>
            <p:nvPr/>
          </p:nvGrpSpPr>
          <p:grpSpPr>
            <a:xfrm>
              <a:off x="6676149" y="3947812"/>
              <a:ext cx="273050" cy="452226"/>
              <a:chOff x="6676149" y="3947812"/>
              <a:chExt cx="273050" cy="452226"/>
            </a:xfrm>
          </p:grpSpPr>
          <p:sp>
            <p:nvSpPr>
              <p:cNvPr id="87" name="Line 14">
                <a:extLst>
                  <a:ext uri="{FF2B5EF4-FFF2-40B4-BE49-F238E27FC236}">
                    <a16:creationId xmlns:a16="http://schemas.microsoft.com/office/drawing/2014/main" xmlns="" id="{E1355D2B-83F8-44BA-8EB9-1C9C7D5F911C}"/>
                  </a:ext>
                </a:extLst>
              </p:cNvPr>
              <p:cNvSpPr>
                <a:spLocks noChangeShapeType="1"/>
              </p:cNvSpPr>
              <p:nvPr/>
            </p:nvSpPr>
            <p:spPr bwMode="auto">
              <a:xfrm>
                <a:off x="6676149" y="3947812"/>
                <a:ext cx="2730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88" name="Line 17">
                <a:extLst>
                  <a:ext uri="{FF2B5EF4-FFF2-40B4-BE49-F238E27FC236}">
                    <a16:creationId xmlns:a16="http://schemas.microsoft.com/office/drawing/2014/main" xmlns="" id="{263B09B5-6003-431A-8FE5-C26A29FCC50C}"/>
                  </a:ext>
                </a:extLst>
              </p:cNvPr>
              <p:cNvSpPr>
                <a:spLocks noChangeShapeType="1"/>
              </p:cNvSpPr>
              <p:nvPr/>
            </p:nvSpPr>
            <p:spPr bwMode="auto">
              <a:xfrm>
                <a:off x="6676149" y="4400038"/>
                <a:ext cx="273050" cy="0"/>
              </a:xfrm>
              <a:prstGeom prst="line">
                <a:avLst/>
              </a:prstGeom>
              <a:noFill/>
              <a:ln w="28575" cap="flat">
                <a:solidFill>
                  <a:schemeClr val="bg2">
                    <a:lumMod val="7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89" name="Line 15">
                <a:extLst>
                  <a:ext uri="{FF2B5EF4-FFF2-40B4-BE49-F238E27FC236}">
                    <a16:creationId xmlns:a16="http://schemas.microsoft.com/office/drawing/2014/main" xmlns="" id="{D3424248-E9EE-4941-B3BD-88750FC5C37C}"/>
                  </a:ext>
                </a:extLst>
              </p:cNvPr>
              <p:cNvSpPr>
                <a:spLocks noChangeShapeType="1"/>
              </p:cNvSpPr>
              <p:nvPr/>
            </p:nvSpPr>
            <p:spPr bwMode="auto">
              <a:xfrm>
                <a:off x="6676149" y="4098554"/>
                <a:ext cx="2730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90" name="Line 16">
                <a:extLst>
                  <a:ext uri="{FF2B5EF4-FFF2-40B4-BE49-F238E27FC236}">
                    <a16:creationId xmlns:a16="http://schemas.microsoft.com/office/drawing/2014/main" xmlns="" id="{57345E91-2E8C-481A-AC70-D4F4E38BD062}"/>
                  </a:ext>
                </a:extLst>
              </p:cNvPr>
              <p:cNvSpPr>
                <a:spLocks noChangeShapeType="1"/>
              </p:cNvSpPr>
              <p:nvPr/>
            </p:nvSpPr>
            <p:spPr bwMode="auto">
              <a:xfrm>
                <a:off x="6676149" y="4249296"/>
                <a:ext cx="2730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grpSp>
      </p:grpSp>
      <p:grpSp>
        <p:nvGrpSpPr>
          <p:cNvPr id="91" name="Group 90">
            <a:extLst>
              <a:ext uri="{FF2B5EF4-FFF2-40B4-BE49-F238E27FC236}">
                <a16:creationId xmlns:a16="http://schemas.microsoft.com/office/drawing/2014/main" xmlns="" id="{3DB003A7-C9C0-4F72-B540-E60127D7284E}"/>
              </a:ext>
            </a:extLst>
          </p:cNvPr>
          <p:cNvGrpSpPr/>
          <p:nvPr/>
        </p:nvGrpSpPr>
        <p:grpSpPr>
          <a:xfrm>
            <a:off x="7031993" y="4315743"/>
            <a:ext cx="2439662" cy="769441"/>
            <a:chOff x="6676149" y="3855789"/>
            <a:chExt cx="2439662" cy="769441"/>
          </a:xfrm>
        </p:grpSpPr>
        <p:sp>
          <p:nvSpPr>
            <p:cNvPr id="92" name="TextBox 68">
              <a:extLst>
                <a:ext uri="{FF2B5EF4-FFF2-40B4-BE49-F238E27FC236}">
                  <a16:creationId xmlns:a16="http://schemas.microsoft.com/office/drawing/2014/main" xmlns="" id="{922D412D-9098-44A0-B188-B53099ADCF1C}"/>
                </a:ext>
              </a:extLst>
            </p:cNvPr>
            <p:cNvSpPr txBox="1">
              <a:spLocks noChangeArrowheads="1"/>
            </p:cNvSpPr>
            <p:nvPr/>
          </p:nvSpPr>
          <p:spPr bwMode="auto">
            <a:xfrm>
              <a:off x="7006606" y="3855789"/>
              <a:ext cx="2109205" cy="769441"/>
            </a:xfrm>
            <a:prstGeom prst="rect">
              <a:avLst/>
            </a:prstGeom>
            <a:noFill/>
            <a:ln>
              <a:noFill/>
            </a:ln>
          </p:spPr>
          <p:txBody>
            <a:bodyPr wrap="square" lIns="0" tIns="0" rIns="0" bIns="0">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ＭＳ Ｐゴシック" charset="0"/>
                </a:rPr>
                <a:t>AMH (AUC = 0.813)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ＭＳ Ｐゴシック" charset="0"/>
                </a:rPr>
                <a:t>FSH (AUC = 0.731)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ＭＳ Ｐゴシック" charset="0"/>
                </a:rPr>
                <a:t>Inhibin B (AUC = 0.534)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ＭＳ Ｐゴシック" charset="0"/>
                </a:rPr>
                <a:t>AFC (AUC = 0.636)</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a:ea typeface="ＭＳ Ｐゴシック" charset="0"/>
              </a:endParaRPr>
            </a:p>
          </p:txBody>
        </p:sp>
        <p:grpSp>
          <p:nvGrpSpPr>
            <p:cNvPr id="93" name="Group 92">
              <a:extLst>
                <a:ext uri="{FF2B5EF4-FFF2-40B4-BE49-F238E27FC236}">
                  <a16:creationId xmlns:a16="http://schemas.microsoft.com/office/drawing/2014/main" xmlns="" id="{F340FF3D-34BA-4C38-B1DA-0FD59D7E09F5}"/>
                </a:ext>
              </a:extLst>
            </p:cNvPr>
            <p:cNvGrpSpPr/>
            <p:nvPr/>
          </p:nvGrpSpPr>
          <p:grpSpPr>
            <a:xfrm>
              <a:off x="6676149" y="3947812"/>
              <a:ext cx="273050" cy="452226"/>
              <a:chOff x="6676149" y="3947812"/>
              <a:chExt cx="273050" cy="452226"/>
            </a:xfrm>
          </p:grpSpPr>
          <p:sp>
            <p:nvSpPr>
              <p:cNvPr id="94" name="Line 14">
                <a:extLst>
                  <a:ext uri="{FF2B5EF4-FFF2-40B4-BE49-F238E27FC236}">
                    <a16:creationId xmlns:a16="http://schemas.microsoft.com/office/drawing/2014/main" xmlns="" id="{F17E02FE-C057-49CD-9D64-C27A8112DEDE}"/>
                  </a:ext>
                </a:extLst>
              </p:cNvPr>
              <p:cNvSpPr>
                <a:spLocks noChangeShapeType="1"/>
              </p:cNvSpPr>
              <p:nvPr/>
            </p:nvSpPr>
            <p:spPr bwMode="auto">
              <a:xfrm>
                <a:off x="6676149" y="3947812"/>
                <a:ext cx="2730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96" name="Line 17">
                <a:extLst>
                  <a:ext uri="{FF2B5EF4-FFF2-40B4-BE49-F238E27FC236}">
                    <a16:creationId xmlns:a16="http://schemas.microsoft.com/office/drawing/2014/main" xmlns="" id="{65483D59-D5F2-41D4-A904-3B247117B43B}"/>
                  </a:ext>
                </a:extLst>
              </p:cNvPr>
              <p:cNvSpPr>
                <a:spLocks noChangeShapeType="1"/>
              </p:cNvSpPr>
              <p:nvPr/>
            </p:nvSpPr>
            <p:spPr bwMode="auto">
              <a:xfrm>
                <a:off x="6676149" y="4400038"/>
                <a:ext cx="273050" cy="0"/>
              </a:xfrm>
              <a:prstGeom prst="line">
                <a:avLst/>
              </a:prstGeom>
              <a:noFill/>
              <a:ln w="28575" cap="flat">
                <a:solidFill>
                  <a:schemeClr val="bg2">
                    <a:lumMod val="7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97" name="Line 15">
                <a:extLst>
                  <a:ext uri="{FF2B5EF4-FFF2-40B4-BE49-F238E27FC236}">
                    <a16:creationId xmlns:a16="http://schemas.microsoft.com/office/drawing/2014/main" xmlns="" id="{D9D19A1A-CAA9-445A-B686-7E9F985E9EEC}"/>
                  </a:ext>
                </a:extLst>
              </p:cNvPr>
              <p:cNvSpPr>
                <a:spLocks noChangeShapeType="1"/>
              </p:cNvSpPr>
              <p:nvPr/>
            </p:nvSpPr>
            <p:spPr bwMode="auto">
              <a:xfrm>
                <a:off x="6676149" y="4098554"/>
                <a:ext cx="2730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sp>
            <p:nvSpPr>
              <p:cNvPr id="99" name="Line 16">
                <a:extLst>
                  <a:ext uri="{FF2B5EF4-FFF2-40B4-BE49-F238E27FC236}">
                    <a16:creationId xmlns:a16="http://schemas.microsoft.com/office/drawing/2014/main" xmlns="" id="{9CB240C0-50DC-42A8-97C0-8F7A6CBAA1BB}"/>
                  </a:ext>
                </a:extLst>
              </p:cNvPr>
              <p:cNvSpPr>
                <a:spLocks noChangeShapeType="1"/>
              </p:cNvSpPr>
              <p:nvPr/>
            </p:nvSpPr>
            <p:spPr bwMode="auto">
              <a:xfrm>
                <a:off x="6676149" y="4249296"/>
                <a:ext cx="2730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hr-HR" sz="1800" b="0" i="0" u="none" strike="noStrike" kern="1200" cap="none" spc="0" normalizeH="0" baseline="0" noProof="0">
                  <a:ln>
                    <a:noFill/>
                  </a:ln>
                  <a:solidFill>
                    <a:srgbClr val="000000"/>
                  </a:solidFill>
                  <a:effectLst/>
                  <a:uLnTx/>
                  <a:uFillTx/>
                  <a:ea typeface="ＭＳ Ｐゴシック" charset="0"/>
                </a:endParaRPr>
              </a:p>
            </p:txBody>
          </p:sp>
        </p:grpSp>
      </p:grpSp>
      <p:sp>
        <p:nvSpPr>
          <p:cNvPr id="95" name="Text Placeholder 3"/>
          <p:cNvSpPr>
            <a:spLocks noGrp="1"/>
          </p:cNvSpPr>
          <p:nvPr>
            <p:ph type="body" sz="quarter" idx="4294967295"/>
          </p:nvPr>
        </p:nvSpPr>
        <p:spPr>
          <a:xfrm>
            <a:off x="0" y="6558718"/>
            <a:ext cx="8267700" cy="317500"/>
          </a:xfrm>
          <a:prstGeom prst="rect">
            <a:avLst/>
          </a:prstGeom>
        </p:spPr>
        <p:txBody>
          <a:bodyPr>
            <a:noAutofit/>
          </a:bodyPr>
          <a:lstStyle/>
          <a:p>
            <a:pPr marL="228600" indent="-228600">
              <a:spcBef>
                <a:spcPts val="0"/>
              </a:spcBef>
              <a:spcAft>
                <a:spcPts val="0"/>
              </a:spcAft>
              <a:buAutoNum type="arabicPeriod"/>
            </a:pPr>
            <a:r>
              <a:rPr lang="en-US" altLang="en-US" sz="800" dirty="0">
                <a:solidFill>
                  <a:schemeClr val="bg1"/>
                </a:solidFill>
              </a:rPr>
              <a:t>La Marca A et al. </a:t>
            </a:r>
            <a:r>
              <a:rPr lang="en-US" altLang="en-US" sz="800" i="1" dirty="0">
                <a:solidFill>
                  <a:schemeClr val="bg1"/>
                </a:solidFill>
              </a:rPr>
              <a:t>Hum </a:t>
            </a:r>
            <a:r>
              <a:rPr lang="en-US" altLang="en-US" sz="800" i="1" dirty="0" err="1">
                <a:solidFill>
                  <a:schemeClr val="bg1"/>
                </a:solidFill>
              </a:rPr>
              <a:t>Reprod</a:t>
            </a:r>
            <a:r>
              <a:rPr lang="en-US" altLang="en-US" sz="800" i="1" dirty="0">
                <a:solidFill>
                  <a:schemeClr val="bg1"/>
                </a:solidFill>
              </a:rPr>
              <a:t> Update </a:t>
            </a:r>
            <a:r>
              <a:rPr lang="en-US" altLang="en-US" sz="800" dirty="0">
                <a:solidFill>
                  <a:schemeClr val="bg1"/>
                </a:solidFill>
              </a:rPr>
              <a:t>2010; </a:t>
            </a:r>
            <a:r>
              <a:rPr lang="da-DK" sz="800" dirty="0">
                <a:solidFill>
                  <a:schemeClr val="bg1"/>
                </a:solidFill>
              </a:rPr>
              <a:t>2. Arce JC, et al</a:t>
            </a:r>
            <a:r>
              <a:rPr lang="da-DK" sz="800" i="1" dirty="0">
                <a:solidFill>
                  <a:schemeClr val="bg1"/>
                </a:solidFill>
              </a:rPr>
              <a:t>. Fertil Steril</a:t>
            </a:r>
            <a:r>
              <a:rPr lang="da-DK" sz="800" dirty="0">
                <a:solidFill>
                  <a:schemeClr val="bg1"/>
                </a:solidFill>
              </a:rPr>
              <a:t> 2013; 3. </a:t>
            </a:r>
            <a:r>
              <a:rPr lang="da-DK" sz="800" dirty="0" err="1">
                <a:solidFill>
                  <a:schemeClr val="bg1"/>
                </a:solidFill>
              </a:rPr>
              <a:t>Nardo</a:t>
            </a:r>
            <a:r>
              <a:rPr lang="da-DK" sz="800" dirty="0">
                <a:solidFill>
                  <a:schemeClr val="bg1"/>
                </a:solidFill>
              </a:rPr>
              <a:t> LG, et al. </a:t>
            </a:r>
            <a:r>
              <a:rPr lang="da-DK" sz="800" i="1" dirty="0">
                <a:solidFill>
                  <a:schemeClr val="bg1"/>
                </a:solidFill>
              </a:rPr>
              <a:t>Fertil Steril </a:t>
            </a:r>
            <a:r>
              <a:rPr lang="da-DK" sz="800" dirty="0">
                <a:solidFill>
                  <a:schemeClr val="bg1"/>
                </a:solidFill>
              </a:rPr>
              <a:t>2009; 4. Iliodromiti S, et al. </a:t>
            </a:r>
            <a:r>
              <a:rPr lang="da-DK" sz="800" i="1" dirty="0">
                <a:solidFill>
                  <a:schemeClr val="bg1"/>
                </a:solidFill>
              </a:rPr>
              <a:t>Hum Reprod</a:t>
            </a:r>
            <a:r>
              <a:rPr lang="da-DK" sz="800" dirty="0">
                <a:solidFill>
                  <a:schemeClr val="bg1"/>
                </a:solidFill>
              </a:rPr>
              <a:t> 2015;</a:t>
            </a:r>
          </a:p>
          <a:p>
            <a:pPr marL="0" indent="0">
              <a:spcBef>
                <a:spcPts val="0"/>
              </a:spcBef>
              <a:spcAft>
                <a:spcPts val="0"/>
              </a:spcAft>
              <a:buNone/>
            </a:pPr>
            <a:r>
              <a:rPr lang="da-DK" sz="800" dirty="0">
                <a:solidFill>
                  <a:schemeClr val="bg1"/>
                </a:solidFill>
              </a:rPr>
              <a:t>5. Nelson SM, et al. </a:t>
            </a:r>
            <a:r>
              <a:rPr lang="da-DK" sz="800" i="1" dirty="0">
                <a:solidFill>
                  <a:schemeClr val="bg1"/>
                </a:solidFill>
              </a:rPr>
              <a:t>Hum Reprod</a:t>
            </a:r>
            <a:r>
              <a:rPr lang="da-DK" sz="800" dirty="0">
                <a:solidFill>
                  <a:schemeClr val="bg1"/>
                </a:solidFill>
              </a:rPr>
              <a:t> 2007; 6. </a:t>
            </a:r>
            <a:r>
              <a:rPr lang="da-DK" sz="800" dirty="0" err="1">
                <a:solidFill>
                  <a:schemeClr val="bg1"/>
                </a:solidFill>
              </a:rPr>
              <a:t>Nakhuda</a:t>
            </a:r>
            <a:r>
              <a:rPr lang="da-DK" sz="800" dirty="0">
                <a:solidFill>
                  <a:schemeClr val="bg1"/>
                </a:solidFill>
              </a:rPr>
              <a:t> GS, et al. </a:t>
            </a:r>
            <a:r>
              <a:rPr lang="da-DK" sz="800" i="1" dirty="0">
                <a:solidFill>
                  <a:schemeClr val="bg1"/>
                </a:solidFill>
              </a:rPr>
              <a:t>Fertil Steril</a:t>
            </a:r>
            <a:r>
              <a:rPr lang="da-DK" sz="800" dirty="0">
                <a:solidFill>
                  <a:schemeClr val="bg1"/>
                </a:solidFill>
              </a:rPr>
              <a:t> 2006; 7. La Marca, A, et al. </a:t>
            </a:r>
            <a:r>
              <a:rPr lang="da-DK" sz="800" i="1" dirty="0">
                <a:solidFill>
                  <a:schemeClr val="bg1"/>
                </a:solidFill>
              </a:rPr>
              <a:t>Hum Reprod</a:t>
            </a:r>
            <a:r>
              <a:rPr lang="da-DK" sz="800" dirty="0">
                <a:solidFill>
                  <a:schemeClr val="bg1"/>
                </a:solidFill>
              </a:rPr>
              <a:t> 2007; 8. Islam Y, et al. </a:t>
            </a:r>
            <a:r>
              <a:rPr lang="da-DK" sz="800" i="1" dirty="0">
                <a:solidFill>
                  <a:schemeClr val="bg1"/>
                </a:solidFill>
              </a:rPr>
              <a:t>Mid East Fert Soc</a:t>
            </a:r>
            <a:r>
              <a:rPr lang="da-DK" sz="800" dirty="0">
                <a:solidFill>
                  <a:schemeClr val="bg1"/>
                </a:solidFill>
              </a:rPr>
              <a:t> 2016</a:t>
            </a:r>
          </a:p>
        </p:txBody>
      </p:sp>
      <p:sp>
        <p:nvSpPr>
          <p:cNvPr id="98" name="Text Placeholder 97"/>
          <p:cNvSpPr txBox="1">
            <a:spLocks noGrp="1"/>
          </p:cNvSpPr>
          <p:nvPr>
            <p:ph type="body" sz="quarter" idx="15"/>
          </p:nvPr>
        </p:nvSpPr>
        <p:spPr>
          <a:xfrm>
            <a:off x="4316" y="6411945"/>
            <a:ext cx="2083263" cy="169277"/>
          </a:xfrm>
          <a:prstGeom prst="rect">
            <a:avLst/>
          </a:prstGeom>
          <a:noFill/>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nb-NO" sz="800" b="0" i="0" u="none" strike="noStrike" kern="1200" cap="none" spc="0" normalizeH="0" baseline="0" noProof="0" dirty="0">
                <a:ln>
                  <a:noFill/>
                </a:ln>
                <a:solidFill>
                  <a:schemeClr val="bg1"/>
                </a:solidFill>
                <a:effectLst/>
                <a:uLnTx/>
                <a:uFillTx/>
                <a:ea typeface="ＭＳ Ｐゴシック" charset="0"/>
              </a:rPr>
              <a:t>*Adapted from Arce JC, et al. Fertil Steril 2013</a:t>
            </a:r>
            <a:r>
              <a:rPr kumimoji="0" lang="nb-NO" sz="800" b="0" i="0" u="none" strike="noStrike" kern="1200" cap="none" spc="0" normalizeH="0" baseline="30000" noProof="0" dirty="0">
                <a:ln>
                  <a:noFill/>
                </a:ln>
                <a:solidFill>
                  <a:schemeClr val="bg1"/>
                </a:solidFill>
                <a:effectLst/>
                <a:uLnTx/>
                <a:uFillTx/>
                <a:ea typeface="ＭＳ Ｐゴシック" charset="0"/>
              </a:rPr>
              <a:t>1</a:t>
            </a:r>
          </a:p>
        </p:txBody>
      </p:sp>
    </p:spTree>
    <p:extLst>
      <p:ext uri="{BB962C8B-B14F-4D97-AF65-F5344CB8AC3E}">
        <p14:creationId xmlns:p14="http://schemas.microsoft.com/office/powerpoint/2010/main" xmlns="" val="1621341996"/>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Brace 11">
            <a:extLst>
              <a:ext uri="{FF2B5EF4-FFF2-40B4-BE49-F238E27FC236}">
                <a16:creationId xmlns:a16="http://schemas.microsoft.com/office/drawing/2014/main" xmlns="" id="{2A8924A5-94DD-412D-AC70-09A460A196BD}"/>
              </a:ext>
            </a:extLst>
          </p:cNvPr>
          <p:cNvSpPr>
            <a:spLocks/>
          </p:cNvSpPr>
          <p:nvPr/>
        </p:nvSpPr>
        <p:spPr bwMode="auto">
          <a:xfrm rot="10800000" flipH="1">
            <a:off x="2719829" y="2646609"/>
            <a:ext cx="481566" cy="1082645"/>
          </a:xfrm>
          <a:prstGeom prst="rightBrace">
            <a:avLst>
              <a:gd name="adj1" fmla="val 36678"/>
              <a:gd name="adj2" fmla="val 50000"/>
            </a:avLst>
          </a:prstGeom>
          <a:noFill/>
          <a:ln w="28575" algn="ctr">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19" name="Right Brace 12">
            <a:extLst>
              <a:ext uri="{FF2B5EF4-FFF2-40B4-BE49-F238E27FC236}">
                <a16:creationId xmlns:a16="http://schemas.microsoft.com/office/drawing/2014/main" xmlns="" id="{06DC7F4A-1223-4BFF-9CCE-48ED9030662A}"/>
              </a:ext>
            </a:extLst>
          </p:cNvPr>
          <p:cNvSpPr>
            <a:spLocks/>
          </p:cNvSpPr>
          <p:nvPr/>
        </p:nvSpPr>
        <p:spPr bwMode="auto">
          <a:xfrm rot="10800000" flipH="1">
            <a:off x="2719829" y="3781563"/>
            <a:ext cx="481566" cy="1082645"/>
          </a:xfrm>
          <a:prstGeom prst="rightBrace">
            <a:avLst>
              <a:gd name="adj1" fmla="val 45408"/>
              <a:gd name="adj2" fmla="val 50000"/>
            </a:avLst>
          </a:prstGeom>
          <a:noFill/>
          <a:ln w="28575" algn="ctr">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20" name="Right Brace 13">
            <a:extLst>
              <a:ext uri="{FF2B5EF4-FFF2-40B4-BE49-F238E27FC236}">
                <a16:creationId xmlns:a16="http://schemas.microsoft.com/office/drawing/2014/main" xmlns="" id="{477750A5-D521-4D10-887F-648A5231477E}"/>
              </a:ext>
            </a:extLst>
          </p:cNvPr>
          <p:cNvSpPr>
            <a:spLocks/>
          </p:cNvSpPr>
          <p:nvPr/>
        </p:nvSpPr>
        <p:spPr bwMode="auto">
          <a:xfrm rot="10800000" flipH="1">
            <a:off x="2719829" y="4921850"/>
            <a:ext cx="481566" cy="1081298"/>
          </a:xfrm>
          <a:prstGeom prst="rightBrace">
            <a:avLst>
              <a:gd name="adj1" fmla="val 41032"/>
              <a:gd name="adj2" fmla="val 50000"/>
            </a:avLst>
          </a:prstGeom>
          <a:noFill/>
          <a:ln w="28575" algn="ctr">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22" name="TextBox 14">
            <a:extLst>
              <a:ext uri="{FF2B5EF4-FFF2-40B4-BE49-F238E27FC236}">
                <a16:creationId xmlns:a16="http://schemas.microsoft.com/office/drawing/2014/main" xmlns="" id="{9828AAF6-8EC0-4A16-BDE8-12716030D4CA}"/>
              </a:ext>
            </a:extLst>
          </p:cNvPr>
          <p:cNvSpPr txBox="1">
            <a:spLocks noChangeArrowheads="1"/>
          </p:cNvSpPr>
          <p:nvPr/>
        </p:nvSpPr>
        <p:spPr bwMode="auto">
          <a:xfrm>
            <a:off x="3502244" y="2614052"/>
            <a:ext cx="3737026" cy="31892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 tIns="36000" rIns="36000" bIns="36000">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sr-Latn-BA" altLang="en-US" sz="1600" b="1" dirty="0" smtClean="0">
                <a:solidFill>
                  <a:srgbClr val="D24122"/>
                </a:solidFill>
                <a:latin typeface="Times New Roman" panose="02020603050405020304" pitchFamily="18" charset="0"/>
                <a:cs typeface="Times New Roman" panose="02020603050405020304" pitchFamily="18" charset="0"/>
              </a:rPr>
              <a:t>Očekivan </a:t>
            </a:r>
            <a:r>
              <a:rPr lang="sr-Latn-BA" altLang="en-US" sz="1600" b="1" dirty="0">
                <a:solidFill>
                  <a:srgbClr val="D24122"/>
                </a:solidFill>
                <a:latin typeface="Times New Roman" panose="02020603050405020304" pitchFamily="18" charset="0"/>
                <a:cs typeface="Times New Roman" panose="02020603050405020304" pitchFamily="18" charset="0"/>
              </a:rPr>
              <a:t>visok odgovor</a:t>
            </a:r>
            <a:endParaRPr kumimoji="0" lang="en-GB" altLang="en-US" sz="1600" b="1" i="0" u="none" strike="noStrike" kern="1200" cap="none" spc="0" normalizeH="0" baseline="0" noProof="0" dirty="0">
              <a:ln>
                <a:noFill/>
              </a:ln>
              <a:solidFill>
                <a:srgbClr val="D24122"/>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23" name="TextBox 15">
            <a:extLst>
              <a:ext uri="{FF2B5EF4-FFF2-40B4-BE49-F238E27FC236}">
                <a16:creationId xmlns:a16="http://schemas.microsoft.com/office/drawing/2014/main" xmlns="" id="{6F801F19-8FD4-4195-8BA1-FE2008FE4D9C}"/>
              </a:ext>
            </a:extLst>
          </p:cNvPr>
          <p:cNvSpPr txBox="1">
            <a:spLocks noChangeArrowheads="1"/>
          </p:cNvSpPr>
          <p:nvPr/>
        </p:nvSpPr>
        <p:spPr bwMode="auto">
          <a:xfrm>
            <a:off x="3502244" y="3784400"/>
            <a:ext cx="3737026" cy="31892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 tIns="36000" rIns="36000" bIns="36000">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sr-Latn-BA" altLang="en-US" sz="1600" b="1" dirty="0">
                <a:solidFill>
                  <a:srgbClr val="6DAA2D"/>
                </a:solidFill>
                <a:latin typeface="Times New Roman" panose="02020603050405020304" pitchFamily="18" charset="0"/>
                <a:cs typeface="Times New Roman" panose="02020603050405020304" pitchFamily="18" charset="0"/>
              </a:rPr>
              <a:t>Očekivan normalan odgovor</a:t>
            </a:r>
            <a:endParaRPr kumimoji="0" lang="en-GB" altLang="en-US" sz="1600" b="1" i="0" u="none" strike="noStrike" kern="1200" cap="none" spc="0" normalizeH="0" baseline="0" noProof="0" dirty="0">
              <a:ln>
                <a:noFill/>
              </a:ln>
              <a:solidFill>
                <a:srgbClr val="6DAA2D"/>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24" name="TextBox 16">
            <a:extLst>
              <a:ext uri="{FF2B5EF4-FFF2-40B4-BE49-F238E27FC236}">
                <a16:creationId xmlns:a16="http://schemas.microsoft.com/office/drawing/2014/main" xmlns="" id="{8AE145F0-92B8-40F9-8B86-DD3EA375C3BF}"/>
              </a:ext>
            </a:extLst>
          </p:cNvPr>
          <p:cNvSpPr txBox="1">
            <a:spLocks noChangeArrowheads="1"/>
          </p:cNvSpPr>
          <p:nvPr/>
        </p:nvSpPr>
        <p:spPr bwMode="auto">
          <a:xfrm>
            <a:off x="3502244" y="4873963"/>
            <a:ext cx="3737026" cy="31892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 tIns="36000" rIns="36000" bIns="36000">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sr-Latn-BA" altLang="en-US" sz="1600" b="1" dirty="0">
                <a:solidFill>
                  <a:srgbClr val="D24122"/>
                </a:solidFill>
                <a:latin typeface="Times New Roman" panose="02020603050405020304" pitchFamily="18" charset="0"/>
                <a:cs typeface="Times New Roman" panose="02020603050405020304" pitchFamily="18" charset="0"/>
              </a:rPr>
              <a:t>Očekivan slab odgovor</a:t>
            </a:r>
            <a:endParaRPr kumimoji="0" lang="en-GB" altLang="en-US" sz="1600" b="1" i="0" u="none" strike="noStrike" kern="1200" cap="none" spc="0" normalizeH="0" baseline="0" noProof="0" dirty="0">
              <a:ln>
                <a:noFill/>
              </a:ln>
              <a:solidFill>
                <a:srgbClr val="D24122"/>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27" name="TextBox 17">
            <a:extLst>
              <a:ext uri="{FF2B5EF4-FFF2-40B4-BE49-F238E27FC236}">
                <a16:creationId xmlns:a16="http://schemas.microsoft.com/office/drawing/2014/main" xmlns="" id="{B528DDC4-564D-44E0-A1BD-82AD46036852}"/>
              </a:ext>
            </a:extLst>
          </p:cNvPr>
          <p:cNvSpPr txBox="1">
            <a:spLocks noChangeArrowheads="1"/>
          </p:cNvSpPr>
          <p:nvPr/>
        </p:nvSpPr>
        <p:spPr bwMode="auto">
          <a:xfrm>
            <a:off x="1010654" y="2624280"/>
            <a:ext cx="935872" cy="31892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 tIns="36000" rIns="36000" bIns="36000">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r-Latn-BA"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VISOK</a:t>
            </a:r>
            <a:endParaRPr kumimoji="0" lang="en-GB"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28" name="TextBox 18">
            <a:extLst>
              <a:ext uri="{FF2B5EF4-FFF2-40B4-BE49-F238E27FC236}">
                <a16:creationId xmlns:a16="http://schemas.microsoft.com/office/drawing/2014/main" xmlns="" id="{A05F545C-DCBF-4A19-8D5D-EC3B61615923}"/>
              </a:ext>
            </a:extLst>
          </p:cNvPr>
          <p:cNvSpPr txBox="1">
            <a:spLocks noChangeArrowheads="1"/>
          </p:cNvSpPr>
          <p:nvPr/>
        </p:nvSpPr>
        <p:spPr bwMode="auto">
          <a:xfrm>
            <a:off x="1187116" y="5614737"/>
            <a:ext cx="766439" cy="31892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 tIns="36000" rIns="36000" bIns="36000">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sr-Latn-BA" altLang="en-US" sz="1600" b="1" dirty="0">
                <a:solidFill>
                  <a:srgbClr val="000000"/>
                </a:solidFill>
                <a:latin typeface="Times New Roman" panose="02020603050405020304" pitchFamily="18" charset="0"/>
                <a:cs typeface="Times New Roman" panose="02020603050405020304" pitchFamily="18" charset="0"/>
              </a:rPr>
              <a:t>NIZAK</a:t>
            </a:r>
            <a:endParaRPr kumimoji="0" lang="en-GB"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29" name="TextBox 5">
            <a:extLst>
              <a:ext uri="{FF2B5EF4-FFF2-40B4-BE49-F238E27FC236}">
                <a16:creationId xmlns:a16="http://schemas.microsoft.com/office/drawing/2014/main" xmlns="" id="{840F3BFE-08CF-4D7D-8CE8-C4D9AE3A72A7}"/>
              </a:ext>
            </a:extLst>
          </p:cNvPr>
          <p:cNvSpPr txBox="1">
            <a:spLocks noChangeArrowheads="1"/>
          </p:cNvSpPr>
          <p:nvPr/>
        </p:nvSpPr>
        <p:spPr bwMode="auto">
          <a:xfrm>
            <a:off x="3441339" y="2932976"/>
            <a:ext cx="540608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1400" b="1" dirty="0" err="1">
                <a:solidFill>
                  <a:srgbClr val="000000"/>
                </a:solidFill>
                <a:latin typeface="Times New Roman" panose="02020603050405020304" pitchFamily="18" charset="0"/>
                <a:ea typeface="ＭＳ Ｐゴシック" charset="0"/>
                <a:cs typeface="Times New Roman" panose="02020603050405020304" pitchFamily="18" charset="0"/>
              </a:rPr>
              <a:t>Primarni</a:t>
            </a:r>
            <a:r>
              <a:rPr lang="en-GB" altLang="en-US" sz="1400" b="1" dirty="0">
                <a:solidFill>
                  <a:srgbClr val="000000"/>
                </a:solidFill>
                <a:latin typeface="Times New Roman" panose="02020603050405020304" pitchFamily="18" charset="0"/>
                <a:ea typeface="ＭＳ Ｐゴシック" charset="0"/>
                <a:cs typeface="Times New Roman" panose="02020603050405020304" pitchFamily="18" charset="0"/>
              </a:rPr>
              <a:t> </a:t>
            </a:r>
            <a:r>
              <a:rPr lang="en-GB" altLang="en-US" sz="1400" b="1" dirty="0" err="1">
                <a:solidFill>
                  <a:srgbClr val="000000"/>
                </a:solidFill>
                <a:latin typeface="Times New Roman" panose="02020603050405020304" pitchFamily="18" charset="0"/>
                <a:ea typeface="ＭＳ Ｐゴシック" charset="0"/>
                <a:cs typeface="Times New Roman" panose="02020603050405020304" pitchFamily="18" charset="0"/>
              </a:rPr>
              <a:t>cilj</a:t>
            </a:r>
            <a:r>
              <a:rPr kumimoji="0" lang="en-GB"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minimizirati</a:t>
            </a:r>
            <a:r>
              <a:rPr kumimoji="0" lang="en-GB" altLang="en-US" sz="1400" b="1" i="0" u="none" strike="noStrike" kern="1200" cap="none" spc="0" normalizeH="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1" i="0" u="none" strike="noStrike" kern="1200" cap="none" spc="0" normalizeH="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rizik</a:t>
            </a:r>
            <a:r>
              <a:rPr kumimoji="0" lang="en-GB" altLang="en-US" sz="1400" b="1" i="0" u="none" strike="noStrike" kern="1200" cap="none" spc="0" normalizeH="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od </a:t>
            </a:r>
            <a:r>
              <a:rPr kumimoji="0" lang="en-GB" altLang="en-US" sz="1400" b="1" i="0" u="none" strike="noStrike" kern="1200" cap="none" spc="0" normalizeH="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sindroma</a:t>
            </a:r>
            <a:r>
              <a:rPr kumimoji="0" lang="en-GB" altLang="en-US" sz="1400" b="1" i="0" u="none" strike="noStrike" kern="1200" cap="none" spc="0" normalizeH="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1" i="0" u="none" strike="noStrike" kern="1200" cap="none" spc="0" normalizeH="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ovarijalne</a:t>
            </a:r>
            <a:r>
              <a:rPr kumimoji="0" lang="en-GB" altLang="en-US" sz="1400" b="1" i="0" u="none" strike="noStrike" kern="1200" cap="none" spc="0" normalizeH="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1" i="0" u="none" strike="noStrike" kern="1200" cap="none" spc="0" normalizeH="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hiperstimulacije</a:t>
            </a:r>
            <a:r>
              <a:rPr kumimoji="0" lang="en-GB"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(OHSS)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Protokol</a:t>
            </a:r>
            <a:r>
              <a:rPr kumimoji="0" lang="en-GB"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GnRH</a:t>
            </a:r>
            <a:r>
              <a:rPr kumimoji="0" lang="en-GB"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antagonistima</a:t>
            </a:r>
            <a:r>
              <a:rPr kumimoji="0" lang="en-GB"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 </a:t>
            </a:r>
            <a:r>
              <a:rPr kumimoji="0" lang="en-GB"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minimalna</a:t>
            </a:r>
            <a:r>
              <a:rPr kumimoji="0" lang="en-GB"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FSH </a:t>
            </a:r>
            <a:r>
              <a:rPr kumimoji="0" lang="en-GB"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stimulacija</a:t>
            </a:r>
            <a:endParaRPr kumimoji="0" lang="en-GB"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30" name="TextBox 7">
            <a:extLst>
              <a:ext uri="{FF2B5EF4-FFF2-40B4-BE49-F238E27FC236}">
                <a16:creationId xmlns:a16="http://schemas.microsoft.com/office/drawing/2014/main" xmlns="" id="{ED7DD40F-4BEC-4AC3-A53E-A3E983A0E536}"/>
              </a:ext>
            </a:extLst>
          </p:cNvPr>
          <p:cNvSpPr txBox="1">
            <a:spLocks noChangeArrowheads="1"/>
          </p:cNvSpPr>
          <p:nvPr/>
        </p:nvSpPr>
        <p:spPr bwMode="auto">
          <a:xfrm>
            <a:off x="3441339" y="4094493"/>
            <a:ext cx="540608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1400" b="1" dirty="0" err="1">
                <a:solidFill>
                  <a:srgbClr val="000000"/>
                </a:solidFill>
                <a:latin typeface="Times New Roman" panose="02020603050405020304" pitchFamily="18" charset="0"/>
                <a:ea typeface="ＭＳ Ｐゴシック" charset="0"/>
                <a:cs typeface="Times New Roman" panose="02020603050405020304" pitchFamily="18" charset="0"/>
              </a:rPr>
              <a:t>Primarni</a:t>
            </a:r>
            <a:r>
              <a:rPr lang="en-GB" altLang="en-US" sz="1400" b="1" dirty="0">
                <a:solidFill>
                  <a:srgbClr val="000000"/>
                </a:solidFill>
                <a:latin typeface="Times New Roman" panose="02020603050405020304" pitchFamily="18" charset="0"/>
                <a:ea typeface="ＭＳ Ｐゴシック" charset="0"/>
                <a:cs typeface="Times New Roman" panose="02020603050405020304" pitchFamily="18" charset="0"/>
              </a:rPr>
              <a:t> </a:t>
            </a:r>
            <a:r>
              <a:rPr lang="en-GB" altLang="en-US" sz="1400" b="1" dirty="0" err="1">
                <a:solidFill>
                  <a:srgbClr val="000000"/>
                </a:solidFill>
                <a:latin typeface="Times New Roman" panose="02020603050405020304" pitchFamily="18" charset="0"/>
                <a:ea typeface="ＭＳ Ｐゴシック" charset="0"/>
                <a:cs typeface="Times New Roman" panose="02020603050405020304" pitchFamily="18" charset="0"/>
              </a:rPr>
              <a:t>cilj</a:t>
            </a:r>
            <a:r>
              <a:rPr kumimoji="0" lang="en-GB"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maksimizirati</a:t>
            </a:r>
            <a:r>
              <a:rPr kumimoji="0" lang="en-GB" altLang="en-US" sz="1400" b="1" i="0" u="none" strike="noStrike" kern="1200" cap="none" spc="0" normalizeH="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1" i="0" u="none" strike="noStrike" kern="1200" cap="none" spc="0" normalizeH="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stopu</a:t>
            </a:r>
            <a:r>
              <a:rPr kumimoji="0" lang="en-GB" altLang="en-US" sz="1400" b="1" i="0" u="none" strike="noStrike" kern="1200" cap="none" spc="0" normalizeH="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1" i="0" u="none" strike="noStrike" kern="1200" cap="none" spc="0" normalizeH="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uspješnosti</a:t>
            </a:r>
            <a:endParaRPr kumimoji="0" lang="en-GB"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Standardni</a:t>
            </a:r>
            <a:r>
              <a:rPr kumimoji="0" lang="en-GB"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treatman</a:t>
            </a:r>
            <a:endParaRPr kumimoji="0" lang="en-GB"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31" name="TextBox 8">
            <a:extLst>
              <a:ext uri="{FF2B5EF4-FFF2-40B4-BE49-F238E27FC236}">
                <a16:creationId xmlns:a16="http://schemas.microsoft.com/office/drawing/2014/main" xmlns="" id="{B1B76599-715E-4BB9-824B-0097F11D2625}"/>
              </a:ext>
            </a:extLst>
          </p:cNvPr>
          <p:cNvSpPr txBox="1">
            <a:spLocks noChangeArrowheads="1"/>
          </p:cNvSpPr>
          <p:nvPr/>
        </p:nvSpPr>
        <p:spPr bwMode="auto">
          <a:xfrm>
            <a:off x="3441339" y="5169412"/>
            <a:ext cx="540608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1400" b="1" dirty="0" err="1">
                <a:solidFill>
                  <a:srgbClr val="000000"/>
                </a:solidFill>
                <a:latin typeface="Times New Roman" panose="02020603050405020304" pitchFamily="18" charset="0"/>
                <a:ea typeface="ＭＳ Ｐゴシック" charset="0"/>
                <a:cs typeface="Times New Roman" panose="02020603050405020304" pitchFamily="18" charset="0"/>
              </a:rPr>
              <a:t>Primarni</a:t>
            </a:r>
            <a:r>
              <a:rPr lang="en-GB" altLang="en-US" sz="1400" b="1" dirty="0">
                <a:solidFill>
                  <a:srgbClr val="000000"/>
                </a:solidFill>
                <a:latin typeface="Times New Roman" panose="02020603050405020304" pitchFamily="18" charset="0"/>
                <a:ea typeface="ＭＳ Ｐゴシック" charset="0"/>
                <a:cs typeface="Times New Roman" panose="02020603050405020304" pitchFamily="18" charset="0"/>
              </a:rPr>
              <a:t> </a:t>
            </a:r>
            <a:r>
              <a:rPr lang="en-GB" altLang="en-US" sz="1400" b="1" dirty="0" err="1">
                <a:solidFill>
                  <a:srgbClr val="000000"/>
                </a:solidFill>
                <a:latin typeface="Times New Roman" panose="02020603050405020304" pitchFamily="18" charset="0"/>
                <a:ea typeface="ＭＳ Ｐゴシック" charset="0"/>
                <a:cs typeface="Times New Roman" panose="02020603050405020304" pitchFamily="18" charset="0"/>
              </a:rPr>
              <a:t>cilj</a:t>
            </a:r>
            <a:r>
              <a:rPr kumimoji="0" lang="en-GB"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minimizirati</a:t>
            </a:r>
            <a:r>
              <a:rPr kumimoji="0" lang="en-GB" altLang="en-US" sz="1400" b="1" i="0" u="none" strike="noStrike" kern="1200" cap="none" spc="0" normalizeH="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1" i="0" u="none" strike="noStrike" kern="1200" cap="none" spc="0" normalizeH="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težinu</a:t>
            </a:r>
            <a:r>
              <a:rPr kumimoji="0" lang="en-GB" altLang="en-US" sz="1400" b="1" i="0" u="none" strike="noStrike" kern="1200" cap="none" spc="0" normalizeH="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1" i="0" u="none" strike="noStrike" kern="1200" cap="none" spc="0" normalizeH="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tretmana</a:t>
            </a:r>
            <a:r>
              <a:rPr kumimoji="0" lang="en-GB"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a:t>
            </a:r>
            <a:r>
              <a:rPr kumimoji="0" lang="en-GB"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maksimizirati</a:t>
            </a:r>
            <a:r>
              <a:rPr kumimoji="0" lang="en-GB"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1"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prinos</a:t>
            </a:r>
            <a:r>
              <a:rPr kumimoji="0" lang="en-GB" altLang="en-US" sz="1400" b="1" i="0" u="none" strike="noStrike" kern="1200" cap="none" spc="0" normalizeH="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1" i="0" u="none" strike="noStrike" kern="1200" cap="none" spc="0" normalizeH="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oocita</a:t>
            </a:r>
            <a:r>
              <a:rPr kumimoji="0" lang="en-GB" altLang="en-US" sz="1400" b="1" i="0" u="none" strike="noStrike" kern="1200" cap="none" spc="0" normalizeH="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1" i="0" u="none" strike="noStrike" kern="1200" cap="none" spc="0" normalizeH="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i</a:t>
            </a:r>
            <a:r>
              <a:rPr lang="en-GB" altLang="en-US" sz="1400" b="1" dirty="0">
                <a:solidFill>
                  <a:srgbClr val="000000"/>
                </a:solidFill>
                <a:latin typeface="Times New Roman" panose="02020603050405020304" pitchFamily="18" charset="0"/>
                <a:ea typeface="ＭＳ Ｐゴシック" charset="0"/>
                <a:cs typeface="Times New Roman" panose="02020603050405020304" pitchFamily="18" charset="0"/>
              </a:rPr>
              <a:t> </a:t>
            </a:r>
            <a:r>
              <a:rPr lang="en-GB" altLang="en-US" sz="1400" b="1" dirty="0" err="1">
                <a:solidFill>
                  <a:srgbClr val="000000"/>
                </a:solidFill>
                <a:latin typeface="Times New Roman" panose="02020603050405020304" pitchFamily="18" charset="0"/>
                <a:ea typeface="ＭＳ Ｐゴシック" charset="0"/>
                <a:cs typeface="Times New Roman" panose="02020603050405020304" pitchFamily="18" charset="0"/>
              </a:rPr>
              <a:t>izbjeći</a:t>
            </a:r>
            <a:r>
              <a:rPr lang="en-GB" altLang="en-US" sz="1400" b="1" dirty="0">
                <a:solidFill>
                  <a:srgbClr val="000000"/>
                </a:solidFill>
                <a:latin typeface="Times New Roman" panose="02020603050405020304" pitchFamily="18" charset="0"/>
                <a:ea typeface="ＭＳ Ｐゴシック" charset="0"/>
                <a:cs typeface="Times New Roman" panose="02020603050405020304" pitchFamily="18" charset="0"/>
              </a:rPr>
              <a:t> </a:t>
            </a:r>
            <a:r>
              <a:rPr lang="en-GB" altLang="en-US" sz="1400" b="1" dirty="0" err="1">
                <a:solidFill>
                  <a:srgbClr val="000000"/>
                </a:solidFill>
                <a:latin typeface="Times New Roman" panose="02020603050405020304" pitchFamily="18" charset="0"/>
                <a:ea typeface="ＭＳ Ｐゴシック" charset="0"/>
                <a:cs typeface="Times New Roman" panose="02020603050405020304" pitchFamily="18" charset="0"/>
              </a:rPr>
              <a:t>jatrogeni</a:t>
            </a:r>
            <a:r>
              <a:rPr lang="en-GB" altLang="en-US" sz="1400" b="1" dirty="0">
                <a:solidFill>
                  <a:srgbClr val="000000"/>
                </a:solidFill>
                <a:latin typeface="Times New Roman" panose="02020603050405020304" pitchFamily="18" charset="0"/>
                <a:ea typeface="ＭＳ Ｐゴシック" charset="0"/>
                <a:cs typeface="Times New Roman" panose="02020603050405020304" pitchFamily="18" charset="0"/>
              </a:rPr>
              <a:t> slab </a:t>
            </a:r>
            <a:r>
              <a:rPr lang="en-GB" altLang="en-US" sz="1400" b="1" dirty="0" err="1">
                <a:solidFill>
                  <a:srgbClr val="000000"/>
                </a:solidFill>
                <a:latin typeface="Times New Roman" panose="02020603050405020304" pitchFamily="18" charset="0"/>
                <a:ea typeface="ＭＳ Ｐゴシック" charset="0"/>
                <a:cs typeface="Times New Roman" panose="02020603050405020304" pitchFamily="18" charset="0"/>
              </a:rPr>
              <a:t>odgovor</a:t>
            </a:r>
            <a:endParaRPr kumimoji="0" lang="en-GB"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Protokol</a:t>
            </a:r>
            <a:r>
              <a:rPr kumimoji="0" lang="en-GB"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GnRH</a:t>
            </a:r>
            <a:r>
              <a:rPr kumimoji="0" lang="en-GB"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a:t>
            </a:r>
            <a:r>
              <a:rPr kumimoji="0" lang="en-GB"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antagonistima</a:t>
            </a:r>
            <a:r>
              <a:rPr kumimoji="0" lang="en-GB"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 </a:t>
            </a:r>
            <a:r>
              <a:rPr kumimoji="0" lang="en-GB"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maksimalna</a:t>
            </a:r>
            <a:r>
              <a:rPr kumimoji="0" lang="en-GB"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FSH </a:t>
            </a:r>
            <a:r>
              <a:rPr kumimoji="0" lang="en-GB"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stimulacija</a:t>
            </a:r>
            <a:endParaRPr kumimoji="0" lang="en-GB"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32" name="TextBox 2">
            <a:extLst>
              <a:ext uri="{FF2B5EF4-FFF2-40B4-BE49-F238E27FC236}">
                <a16:creationId xmlns:a16="http://schemas.microsoft.com/office/drawing/2014/main" xmlns="" id="{0DE65524-1050-40FE-8DF2-7300DAD673FF}"/>
              </a:ext>
            </a:extLst>
          </p:cNvPr>
          <p:cNvSpPr txBox="1">
            <a:spLocks noChangeArrowheads="1"/>
          </p:cNvSpPr>
          <p:nvPr/>
        </p:nvSpPr>
        <p:spPr bwMode="auto">
          <a:xfrm>
            <a:off x="351121" y="3529263"/>
            <a:ext cx="1708518"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Ova</a:t>
            </a:r>
            <a:r>
              <a:rPr kumimoji="0" lang="sr-Latn-BA"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rijalna</a:t>
            </a:r>
            <a:r>
              <a:rPr kumimoji="0" lang="sr-Latn-BA" altLang="en-US" sz="1600" b="1" i="0" u="none" strike="noStrike" kern="1200" cap="none" spc="0" normalizeH="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 rezerva zasnovana na vrijednostima AMH</a:t>
            </a:r>
            <a:endParaRPr kumimoji="0" lang="en-GB"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33" name="Rectangle 32"/>
          <p:cNvSpPr/>
          <p:nvPr/>
        </p:nvSpPr>
        <p:spPr bwMode="auto">
          <a:xfrm>
            <a:off x="2080862" y="2615342"/>
            <a:ext cx="459021" cy="3393055"/>
          </a:xfrm>
          <a:prstGeom prst="rect">
            <a:avLst/>
          </a:prstGeom>
          <a:gradFill>
            <a:gsLst>
              <a:gs pos="0">
                <a:schemeClr val="accent6"/>
              </a:gs>
              <a:gs pos="49700">
                <a:schemeClr val="accent1"/>
              </a:gs>
              <a:gs pos="100000">
                <a:schemeClr val="accent6"/>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34" name="Text Placeholder 47"/>
          <p:cNvSpPr>
            <a:spLocks noGrp="1"/>
          </p:cNvSpPr>
          <p:nvPr>
            <p:ph type="body" sz="quarter" idx="15"/>
          </p:nvPr>
        </p:nvSpPr>
        <p:spPr>
          <a:xfrm>
            <a:off x="107504" y="6204793"/>
            <a:ext cx="8927777" cy="536575"/>
          </a:xfrm>
        </p:spPr>
        <p:txBody>
          <a:bodyPr>
            <a:normAutofit/>
          </a:bodyPr>
          <a:lstStyle/>
          <a:p>
            <a:r>
              <a:rPr lang="en-US" altLang="en-US" sz="900" dirty="0">
                <a:solidFill>
                  <a:schemeClr val="bg1"/>
                </a:solidFill>
              </a:rPr>
              <a:t>AMH, anti-Müllerian </a:t>
            </a:r>
            <a:r>
              <a:rPr lang="en-US" altLang="en-US" sz="900" dirty="0" err="1">
                <a:solidFill>
                  <a:schemeClr val="bg1"/>
                </a:solidFill>
              </a:rPr>
              <a:t>hormon</a:t>
            </a:r>
            <a:r>
              <a:rPr lang="en-US" altLang="en-US" sz="900" dirty="0">
                <a:solidFill>
                  <a:schemeClr val="bg1"/>
                </a:solidFill>
              </a:rPr>
              <a:t>; KOS, </a:t>
            </a:r>
            <a:r>
              <a:rPr lang="en-US" altLang="en-US" sz="900" dirty="0" err="1">
                <a:solidFill>
                  <a:schemeClr val="bg1"/>
                </a:solidFill>
              </a:rPr>
              <a:t>controlisana</a:t>
            </a:r>
            <a:r>
              <a:rPr lang="en-US" altLang="en-US" sz="900" dirty="0">
                <a:solidFill>
                  <a:schemeClr val="bg1"/>
                </a:solidFill>
              </a:rPr>
              <a:t> </a:t>
            </a:r>
            <a:r>
              <a:rPr lang="en-US" altLang="en-US" sz="900" dirty="0" err="1">
                <a:solidFill>
                  <a:schemeClr val="bg1"/>
                </a:solidFill>
              </a:rPr>
              <a:t>ovarijalna</a:t>
            </a:r>
            <a:r>
              <a:rPr lang="en-US" altLang="en-US" sz="900" dirty="0">
                <a:solidFill>
                  <a:schemeClr val="bg1"/>
                </a:solidFill>
              </a:rPr>
              <a:t> </a:t>
            </a:r>
            <a:r>
              <a:rPr lang="en-US" altLang="en-US" sz="900" dirty="0" err="1">
                <a:solidFill>
                  <a:schemeClr val="bg1"/>
                </a:solidFill>
              </a:rPr>
              <a:t>stimulacija</a:t>
            </a:r>
            <a:r>
              <a:rPr lang="en-US" altLang="en-US" sz="900" dirty="0">
                <a:solidFill>
                  <a:schemeClr val="bg1"/>
                </a:solidFill>
              </a:rPr>
              <a:t>; </a:t>
            </a:r>
            <a:br>
              <a:rPr lang="en-US" altLang="en-US" sz="900" dirty="0">
                <a:solidFill>
                  <a:schemeClr val="bg1"/>
                </a:solidFill>
              </a:rPr>
            </a:br>
            <a:r>
              <a:rPr lang="en-US" altLang="en-US" sz="900" dirty="0">
                <a:solidFill>
                  <a:schemeClr val="bg1"/>
                </a:solidFill>
              </a:rPr>
              <a:t>FSH, </a:t>
            </a:r>
            <a:r>
              <a:rPr lang="en-US" altLang="en-US" sz="900" dirty="0" err="1">
                <a:solidFill>
                  <a:schemeClr val="bg1"/>
                </a:solidFill>
              </a:rPr>
              <a:t>follikul-stimulišući</a:t>
            </a:r>
            <a:r>
              <a:rPr lang="en-US" altLang="en-US" sz="900" dirty="0">
                <a:solidFill>
                  <a:schemeClr val="bg1"/>
                </a:solidFill>
              </a:rPr>
              <a:t> </a:t>
            </a:r>
            <a:r>
              <a:rPr lang="en-US" altLang="en-US" sz="900" dirty="0" err="1">
                <a:solidFill>
                  <a:schemeClr val="bg1"/>
                </a:solidFill>
              </a:rPr>
              <a:t>hormon</a:t>
            </a:r>
            <a:r>
              <a:rPr lang="en-US" altLang="en-US" sz="900" dirty="0">
                <a:solidFill>
                  <a:schemeClr val="bg1"/>
                </a:solidFill>
              </a:rPr>
              <a:t>; GnRH, gonadotropin-</a:t>
            </a:r>
            <a:r>
              <a:rPr lang="en-US" altLang="en-US" sz="900" dirty="0" err="1">
                <a:solidFill>
                  <a:schemeClr val="bg1"/>
                </a:solidFill>
              </a:rPr>
              <a:t>oslobađajući</a:t>
            </a:r>
            <a:r>
              <a:rPr lang="en-US" altLang="en-US" sz="900" dirty="0">
                <a:solidFill>
                  <a:schemeClr val="bg1"/>
                </a:solidFill>
              </a:rPr>
              <a:t> </a:t>
            </a:r>
            <a:r>
              <a:rPr lang="en-US" altLang="en-US" sz="900" dirty="0" err="1">
                <a:solidFill>
                  <a:schemeClr val="bg1"/>
                </a:solidFill>
              </a:rPr>
              <a:t>hormon</a:t>
            </a:r>
            <a:r>
              <a:rPr lang="en-US" altLang="en-US" sz="900" dirty="0">
                <a:solidFill>
                  <a:schemeClr val="bg1"/>
                </a:solidFill>
              </a:rPr>
              <a:t> hormone; OHSS, </a:t>
            </a:r>
            <a:r>
              <a:rPr lang="en-US" altLang="en-US" sz="900" dirty="0" err="1">
                <a:solidFill>
                  <a:schemeClr val="bg1"/>
                </a:solidFill>
              </a:rPr>
              <a:t>sindrom</a:t>
            </a:r>
            <a:r>
              <a:rPr lang="en-US" altLang="en-US" sz="900" dirty="0">
                <a:solidFill>
                  <a:schemeClr val="bg1"/>
                </a:solidFill>
              </a:rPr>
              <a:t> </a:t>
            </a:r>
            <a:r>
              <a:rPr lang="en-US" altLang="en-US" sz="900" dirty="0" err="1">
                <a:solidFill>
                  <a:schemeClr val="bg1"/>
                </a:solidFill>
              </a:rPr>
              <a:t>hiperstimulacije</a:t>
            </a:r>
            <a:r>
              <a:rPr lang="en-US" altLang="en-US" sz="900" dirty="0">
                <a:solidFill>
                  <a:schemeClr val="bg1"/>
                </a:solidFill>
              </a:rPr>
              <a:t> </a:t>
            </a:r>
            <a:r>
              <a:rPr lang="en-US" altLang="en-US" sz="900" dirty="0" err="1">
                <a:solidFill>
                  <a:schemeClr val="bg1"/>
                </a:solidFill>
              </a:rPr>
              <a:t>ovarija</a:t>
            </a:r>
            <a:endParaRPr lang="en-US" altLang="en-US" sz="900" dirty="0">
              <a:solidFill>
                <a:schemeClr val="bg1"/>
              </a:solidFill>
            </a:endParaRPr>
          </a:p>
        </p:txBody>
      </p:sp>
      <p:sp>
        <p:nvSpPr>
          <p:cNvPr id="35" name="Text Placeholder 52"/>
          <p:cNvSpPr>
            <a:spLocks noGrp="1"/>
          </p:cNvSpPr>
          <p:nvPr>
            <p:ph type="body" sz="quarter" idx="16"/>
          </p:nvPr>
        </p:nvSpPr>
        <p:spPr>
          <a:xfrm>
            <a:off x="3635896" y="6321425"/>
            <a:ext cx="3959225" cy="536575"/>
          </a:xfrm>
        </p:spPr>
        <p:txBody>
          <a:bodyPr/>
          <a:lstStyle/>
          <a:p>
            <a:r>
              <a:rPr lang="en-US" altLang="en-US" sz="900" dirty="0"/>
              <a:t>La Marca A et al. </a:t>
            </a:r>
            <a:r>
              <a:rPr lang="en-US" altLang="en-US" sz="900" i="1" dirty="0"/>
              <a:t>Hum </a:t>
            </a:r>
            <a:r>
              <a:rPr lang="en-US" altLang="en-US" sz="900" i="1" dirty="0" err="1"/>
              <a:t>Reprod</a:t>
            </a:r>
            <a:r>
              <a:rPr lang="en-US" altLang="en-US" sz="900" i="1" dirty="0"/>
              <a:t> Update </a:t>
            </a:r>
            <a:r>
              <a:rPr lang="en-US" altLang="en-US" sz="900" dirty="0"/>
              <a:t>2014</a:t>
            </a:r>
          </a:p>
        </p:txBody>
      </p:sp>
      <p:sp>
        <p:nvSpPr>
          <p:cNvPr id="36" name="Title 1"/>
          <p:cNvSpPr txBox="1">
            <a:spLocks/>
          </p:cNvSpPr>
          <p:nvPr/>
        </p:nvSpPr>
        <p:spPr>
          <a:xfrm>
            <a:off x="323850" y="302933"/>
            <a:ext cx="7704534" cy="852099"/>
          </a:xfrm>
          <a:prstGeom prst="rect">
            <a:avLst/>
          </a:prstGeom>
        </p:spPr>
        <p:txBody>
          <a:bodyPr vert="horz" lIns="0" tIns="45720" rIns="91440" bIns="0" rtlCol="0" anchor="b">
            <a:noAutofit/>
          </a:bodyPr>
          <a:lstStyle>
            <a:lvl1pPr algn="l" defTabSz="914400" rtl="0" eaLnBrk="1" latinLnBrk="0" hangingPunct="1">
              <a:spcBef>
                <a:spcPct val="0"/>
              </a:spcBef>
              <a:buNone/>
              <a:defRPr sz="2800" b="1" kern="1200">
                <a:solidFill>
                  <a:schemeClr val="tx2"/>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U</a:t>
            </a:r>
            <a:r>
              <a:rPr kumimoji="0" lang="sr-Latn-BA" sz="2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potreba</a:t>
            </a:r>
            <a:r>
              <a:rPr kumimoji="0" lang="sr-Latn-BA" sz="2800" b="0" i="0" u="none" strike="noStrike" kern="1200" cap="none" spc="0" normalizeH="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AMH</a:t>
            </a:r>
            <a:r>
              <a:rPr kumimoji="0" lang="sr-Latn-BA" sz="2800" b="0" i="0" u="none" strike="noStrike" kern="1200" cap="none" spc="0" normalizeH="0" noProof="0" dirty="0">
                <a:ln>
                  <a:noFill/>
                </a:ln>
                <a:solidFill>
                  <a:srgbClr val="000099"/>
                </a:solidFill>
                <a:effectLst/>
                <a:uLnTx/>
                <a:uFillTx/>
                <a:latin typeface="Times New Roman" panose="02020603050405020304" pitchFamily="18" charset="0"/>
                <a:cs typeface="Times New Roman" panose="02020603050405020304" pitchFamily="18" charset="0"/>
              </a:rPr>
              <a:t> za definisanje individualnog terapijskog </a:t>
            </a:r>
            <a:r>
              <a:rPr kumimoji="0" lang="en-US" sz="2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proto</a:t>
            </a:r>
            <a:r>
              <a:rPr kumimoji="0" lang="sr-Latn-BA" sz="2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kola</a:t>
            </a:r>
            <a:endParaRPr kumimoji="0" lang="en-GB" sz="2800" b="0" i="0" u="none" strike="noStrike" kern="1200" cap="none" spc="0" normalizeH="0" baseline="3000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
        <p:nvSpPr>
          <p:cNvPr id="8" name="Rectangle 7"/>
          <p:cNvSpPr/>
          <p:nvPr/>
        </p:nvSpPr>
        <p:spPr>
          <a:xfrm>
            <a:off x="241405" y="1299411"/>
            <a:ext cx="8449701" cy="830997"/>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ts val="1800"/>
              </a:spcAft>
              <a:buClrTx/>
              <a:buSzTx/>
              <a:buFontTx/>
              <a:buNone/>
              <a:tabLst/>
              <a:defRPr/>
            </a:pPr>
            <a:r>
              <a:rPr lang="sr-Latn-BA" altLang="en-US" sz="1600" dirty="0">
                <a:solidFill>
                  <a:srgbClr val="000000"/>
                </a:solidFill>
                <a:latin typeface="Times New Roman" panose="02020603050405020304" pitchFamily="18" charset="0"/>
                <a:cs typeface="Times New Roman" panose="02020603050405020304" pitchFamily="18" charset="0"/>
              </a:rPr>
              <a:t>Zasnovanog na njegovim osobinama kao </a:t>
            </a:r>
            <a:r>
              <a:rPr lang="sr-Latn-BA" altLang="en-US" sz="1600" b="1" dirty="0">
                <a:solidFill>
                  <a:srgbClr val="C00000"/>
                </a:solidFill>
                <a:latin typeface="Times New Roman" panose="02020603050405020304" pitchFamily="18" charset="0"/>
                <a:cs typeface="Times New Roman" panose="02020603050405020304" pitchFamily="18" charset="0"/>
              </a:rPr>
              <a:t>prediktora odgovora na </a:t>
            </a:r>
            <a:r>
              <a:rPr lang="en-GB" altLang="en-US" sz="1600" b="1" dirty="0">
                <a:solidFill>
                  <a:srgbClr val="C00000"/>
                </a:solidFill>
                <a:latin typeface="Times New Roman" panose="02020603050405020304" pitchFamily="18" charset="0"/>
                <a:ea typeface="ＭＳ Ｐゴシック" charset="0"/>
                <a:cs typeface="Times New Roman" panose="02020603050405020304" pitchFamily="18" charset="0"/>
              </a:rPr>
              <a:t>K</a:t>
            </a:r>
            <a:r>
              <a:rPr kumimoji="0" lang="en-GB" altLang="en-US" sz="1600" b="1" i="0" u="none" strike="noStrike" kern="1200" cap="none" spc="0" normalizeH="0" baseline="0" noProof="0" dirty="0">
                <a:ln>
                  <a:noFill/>
                </a:ln>
                <a:solidFill>
                  <a:srgbClr val="C00000"/>
                </a:solidFill>
                <a:effectLst/>
                <a:uLnTx/>
                <a:uFillTx/>
                <a:latin typeface="Times New Roman" panose="02020603050405020304" pitchFamily="18" charset="0"/>
                <a:ea typeface="ＭＳ Ｐゴシック" charset="0"/>
                <a:cs typeface="Times New Roman" panose="02020603050405020304" pitchFamily="18" charset="0"/>
              </a:rPr>
              <a:t>OS</a:t>
            </a:r>
            <a:r>
              <a:rPr lang="sr-Latn-BA" altLang="en-US" sz="1600" b="1" dirty="0">
                <a:solidFill>
                  <a:srgbClr val="C00000"/>
                </a:solidFill>
                <a:latin typeface="Times New Roman" panose="02020603050405020304" pitchFamily="18" charset="0"/>
                <a:cs typeface="Times New Roman" panose="02020603050405020304" pitchFamily="18" charset="0"/>
              </a:rPr>
              <a:t>, </a:t>
            </a:r>
            <a:r>
              <a:rPr kumimoji="0" lang="sr-Latn-BA" altLang="en-US" sz="1600" b="1" i="0" u="none" strike="noStrike" kern="1200" cap="none" spc="0" normalizeH="0" baseline="0" noProof="0" dirty="0">
                <a:ln>
                  <a:noFill/>
                </a:ln>
                <a:solidFill>
                  <a:srgbClr val="13A89E"/>
                </a:solidFill>
                <a:effectLst/>
                <a:uLnTx/>
                <a:uFillTx/>
                <a:latin typeface="Times New Roman" panose="02020603050405020304" pitchFamily="18" charset="0"/>
                <a:ea typeface="ＭＳ Ｐゴシック" charset="0"/>
                <a:cs typeface="Times New Roman" panose="02020603050405020304" pitchFamily="18" charset="0"/>
              </a:rPr>
              <a:t>AMH se može koristiti za definisanje</a:t>
            </a:r>
            <a:r>
              <a:rPr kumimoji="0" lang="sr-Latn-BA" altLang="en-US" sz="1600" b="1" i="0" u="none" strike="noStrike" kern="1200" cap="none" spc="0" normalizeH="0" noProof="0" dirty="0">
                <a:ln>
                  <a:noFill/>
                </a:ln>
                <a:solidFill>
                  <a:srgbClr val="13A89E"/>
                </a:solidFill>
                <a:effectLst/>
                <a:uLnTx/>
                <a:uFillTx/>
                <a:latin typeface="Times New Roman" panose="02020603050405020304" pitchFamily="18" charset="0"/>
                <a:ea typeface="ＭＳ Ｐゴシック" charset="0"/>
                <a:cs typeface="Times New Roman" panose="02020603050405020304" pitchFamily="18" charset="0"/>
              </a:rPr>
              <a:t> prilagođenog  terapijskog protokola stimulacije sa ciljem optimalnog  ishoda i minimalnog rizika od abnormalnog ovarijalnog odgovora </a:t>
            </a:r>
            <a:endParaRPr kumimoji="0" lang="en-GB" altLang="en-US" sz="1600" b="0" i="0" u="none" strike="noStrike" kern="1200" cap="none" spc="0" normalizeH="0" baseline="3000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Tree>
    <p:extLst>
      <p:ext uri="{BB962C8B-B14F-4D97-AF65-F5344CB8AC3E}">
        <p14:creationId xmlns:p14="http://schemas.microsoft.com/office/powerpoint/2010/main" xmlns="" val="41968547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P spid="24" grpId="0" animBg="1"/>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624"/>
            <a:ext cx="7886700" cy="1325563"/>
          </a:xfrm>
        </p:spPr>
        <p:txBody>
          <a:bodyPr/>
          <a:lstStyle/>
          <a:p>
            <a:r>
              <a:rPr lang="en-GB" sz="2800" dirty="0"/>
              <a:t>AMH </a:t>
            </a:r>
            <a:r>
              <a:rPr lang="sr-Latn-BA" sz="2800" dirty="0"/>
              <a:t>- marker </a:t>
            </a:r>
            <a:r>
              <a:rPr lang="sr-Latn-BA" dirty="0"/>
              <a:t>ovarijalne</a:t>
            </a:r>
            <a:r>
              <a:rPr lang="sr-Latn-BA" sz="2800" dirty="0"/>
              <a:t> rezerve</a:t>
            </a:r>
            <a:endParaRPr lang="en-US" sz="2800" dirty="0"/>
          </a:p>
        </p:txBody>
      </p:sp>
      <p:sp>
        <p:nvSpPr>
          <p:cNvPr id="3" name="Content Placeholder 2"/>
          <p:cNvSpPr>
            <a:spLocks noGrp="1"/>
          </p:cNvSpPr>
          <p:nvPr>
            <p:ph idx="1"/>
          </p:nvPr>
        </p:nvSpPr>
        <p:spPr>
          <a:xfrm>
            <a:off x="394921" y="1310434"/>
            <a:ext cx="8354157" cy="5070894"/>
          </a:xfrm>
        </p:spPr>
        <p:txBody>
          <a:bodyPr>
            <a:normAutofit/>
          </a:bodyPr>
          <a:lstStyle/>
          <a:p>
            <a:endParaRPr lang="sr-Latn-BA" dirty="0"/>
          </a:p>
          <a:p>
            <a:r>
              <a:rPr lang="sr-Latn-BA" dirty="0"/>
              <a:t>Za procjenu ovarijalne rezerve primjenjuje se korelacija vrijednosti AMH i broj</a:t>
            </a:r>
            <a:r>
              <a:rPr lang="en-US" dirty="0"/>
              <a:t>a</a:t>
            </a:r>
            <a:r>
              <a:rPr lang="sr-Latn-BA" dirty="0"/>
              <a:t> antralnih folikula ( AFC = antral follicular count ) izmjerenih transvaginalnim UZV, veličine od 2 mm do 10 mm, od 2. do 4. dana menstrualnog ciklusa.</a:t>
            </a:r>
          </a:p>
          <a:p>
            <a:pPr marL="0" indent="0">
              <a:buNone/>
            </a:pPr>
            <a:endParaRPr lang="en-US" dirty="0"/>
          </a:p>
          <a:p>
            <a:pPr lvl="1">
              <a:buFont typeface="Wingdings" panose="05000000000000000000" pitchFamily="2" charset="2"/>
              <a:buChar char="Ø"/>
            </a:pPr>
            <a:r>
              <a:rPr lang="sr-Latn-BA" sz="2000" dirty="0"/>
              <a:t>AFC = 0 – 7,  AMH &lt; 0,681 </a:t>
            </a:r>
            <a:r>
              <a:rPr lang="sr-Latn-BA" sz="2000" dirty="0" smtClean="0"/>
              <a:t>ng/ml </a:t>
            </a:r>
            <a:endParaRPr lang="en-US" sz="2000" dirty="0"/>
          </a:p>
          <a:p>
            <a:pPr lvl="1">
              <a:buFont typeface="Wingdings" panose="05000000000000000000" pitchFamily="2" charset="2"/>
              <a:buChar char="Ø"/>
            </a:pPr>
            <a:r>
              <a:rPr lang="sr-Latn-BA" sz="2000" dirty="0"/>
              <a:t>AFC = 8-15,   AMH = 0,681 – 2,27 </a:t>
            </a:r>
            <a:r>
              <a:rPr lang="sr-Latn-BA" sz="2000" dirty="0" smtClean="0"/>
              <a:t>ng/ml</a:t>
            </a:r>
            <a:endParaRPr lang="en-US" sz="2000" dirty="0"/>
          </a:p>
          <a:p>
            <a:pPr lvl="1">
              <a:buFont typeface="Wingdings" panose="05000000000000000000" pitchFamily="2" charset="2"/>
              <a:buChar char="Ø"/>
            </a:pPr>
            <a:r>
              <a:rPr lang="sr-Latn-BA" sz="2000" dirty="0"/>
              <a:t>AFC &gt; 15,      AMH &gt; 2,27 </a:t>
            </a:r>
            <a:r>
              <a:rPr lang="sr-Latn-BA" sz="2000" dirty="0" smtClean="0"/>
              <a:t>ng/ml</a:t>
            </a:r>
            <a:endParaRPr lang="sr-Latn-BA" sz="2000" dirty="0"/>
          </a:p>
          <a:p>
            <a:pPr lvl="0"/>
            <a:endParaRPr lang="sr-Latn-BA" b="1" dirty="0">
              <a:solidFill>
                <a:srgbClr val="0068B1"/>
              </a:solidFill>
            </a:endParaRPr>
          </a:p>
          <a:p>
            <a:pPr marL="0" indent="0">
              <a:buNone/>
            </a:pPr>
            <a:endParaRPr lang="en-US" dirty="0"/>
          </a:p>
          <a:p>
            <a:endParaRPr lang="en-US" dirty="0"/>
          </a:p>
        </p:txBody>
      </p:sp>
      <p:sp>
        <p:nvSpPr>
          <p:cNvPr id="4" name="Text Placeholder 3"/>
          <p:cNvSpPr>
            <a:spLocks noGrp="1"/>
          </p:cNvSpPr>
          <p:nvPr>
            <p:ph type="body" sz="quarter" idx="10"/>
          </p:nvPr>
        </p:nvSpPr>
        <p:spPr>
          <a:xfrm>
            <a:off x="35496" y="6495876"/>
            <a:ext cx="8267700" cy="317500"/>
          </a:xfrm>
        </p:spPr>
        <p:txBody>
          <a:bodyPr/>
          <a:lstStyle/>
          <a:p>
            <a:pPr marL="0" indent="0">
              <a:buNone/>
            </a:pPr>
            <a:r>
              <a:rPr lang="en-GB" altLang="en-US" dirty="0">
                <a:solidFill>
                  <a:schemeClr val="bg1"/>
                </a:solidFill>
              </a:rPr>
              <a:t> Roche. </a:t>
            </a:r>
            <a:r>
              <a:rPr lang="en-GB" altLang="en-US" i="1" dirty="0">
                <a:solidFill>
                  <a:schemeClr val="bg1"/>
                </a:solidFill>
              </a:rPr>
              <a:t>Anti-Müllerian Hormone. </a:t>
            </a:r>
            <a:r>
              <a:rPr lang="en-GB" altLang="en-US" i="1" dirty="0" err="1">
                <a:solidFill>
                  <a:schemeClr val="bg1"/>
                </a:solidFill>
              </a:rPr>
              <a:t>Elecsys</a:t>
            </a:r>
            <a:r>
              <a:rPr lang="en-GB" altLang="en-US" i="1" baseline="30000" dirty="0">
                <a:solidFill>
                  <a:schemeClr val="bg1"/>
                </a:solidFill>
              </a:rPr>
              <a:t>®</a:t>
            </a:r>
            <a:r>
              <a:rPr lang="en-GB" altLang="en-US" i="1" dirty="0">
                <a:solidFill>
                  <a:schemeClr val="bg1"/>
                </a:solidFill>
              </a:rPr>
              <a:t> AMH Plus package insert, </a:t>
            </a:r>
            <a:r>
              <a:rPr lang="en-GB" altLang="en-US" dirty="0">
                <a:solidFill>
                  <a:schemeClr val="bg1"/>
                </a:solidFill>
              </a:rPr>
              <a:t>2016;</a:t>
            </a:r>
          </a:p>
          <a:p>
            <a:endParaRPr lang="en-US" dirty="0">
              <a:solidFill>
                <a:schemeClr val="bg1"/>
              </a:solidFill>
            </a:endParaRPr>
          </a:p>
        </p:txBody>
      </p:sp>
    </p:spTree>
    <p:extLst>
      <p:ext uri="{BB962C8B-B14F-4D97-AF65-F5344CB8AC3E}">
        <p14:creationId xmlns:p14="http://schemas.microsoft.com/office/powerpoint/2010/main" xmlns="" val="580533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0" indent="0">
              <a:buNone/>
            </a:pPr>
            <a:r>
              <a:rPr lang="en-GB" altLang="en-US" dirty="0">
                <a:solidFill>
                  <a:schemeClr val="bg1"/>
                </a:solidFill>
              </a:rPr>
              <a:t>Roche. </a:t>
            </a:r>
            <a:r>
              <a:rPr lang="en-GB" altLang="en-US" i="1" dirty="0">
                <a:solidFill>
                  <a:schemeClr val="bg1"/>
                </a:solidFill>
              </a:rPr>
              <a:t>Anti-Müllerian Hormone. </a:t>
            </a:r>
            <a:r>
              <a:rPr lang="en-GB" altLang="en-US" i="1" dirty="0" err="1">
                <a:solidFill>
                  <a:schemeClr val="bg1"/>
                </a:solidFill>
              </a:rPr>
              <a:t>Elecsys</a:t>
            </a:r>
            <a:r>
              <a:rPr lang="en-GB" altLang="en-US" i="1" baseline="30000" dirty="0">
                <a:solidFill>
                  <a:schemeClr val="bg1"/>
                </a:solidFill>
              </a:rPr>
              <a:t>®</a:t>
            </a:r>
            <a:r>
              <a:rPr lang="en-GB" altLang="en-US" i="1" dirty="0">
                <a:solidFill>
                  <a:schemeClr val="bg1"/>
                </a:solidFill>
              </a:rPr>
              <a:t> AMH Plus package insert, </a:t>
            </a:r>
            <a:r>
              <a:rPr lang="en-GB" altLang="en-US" dirty="0">
                <a:solidFill>
                  <a:schemeClr val="bg1"/>
                </a:solidFill>
              </a:rPr>
              <a:t>2016;</a:t>
            </a:r>
          </a:p>
          <a:p>
            <a:endParaRPr lang="en-US" dirty="0"/>
          </a:p>
        </p:txBody>
      </p:sp>
      <p:sp>
        <p:nvSpPr>
          <p:cNvPr id="5" name="Title 1"/>
          <p:cNvSpPr txBox="1">
            <a:spLocks/>
          </p:cNvSpPr>
          <p:nvPr/>
        </p:nvSpPr>
        <p:spPr>
          <a:xfrm>
            <a:off x="418640" y="239806"/>
            <a:ext cx="8229600" cy="1143000"/>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b="0" dirty="0">
                <a:solidFill>
                  <a:srgbClr val="000099"/>
                </a:solidFill>
                <a:effectLst/>
                <a:latin typeface="Times New Roman" panose="02020603050405020304" pitchFamily="18" charset="0"/>
                <a:cs typeface="Times New Roman" panose="02020603050405020304" pitchFamily="18" charset="0"/>
              </a:rPr>
              <a:t>ANTI-MÜLLER</a:t>
            </a:r>
            <a:r>
              <a:rPr lang="sr-Latn-BA" sz="3200" b="0" dirty="0">
                <a:solidFill>
                  <a:srgbClr val="000099"/>
                </a:solidFill>
                <a:effectLst/>
                <a:latin typeface="Times New Roman" panose="02020603050405020304" pitchFamily="18" charset="0"/>
                <a:cs typeface="Times New Roman" panose="02020603050405020304" pitchFamily="18" charset="0"/>
              </a:rPr>
              <a:t>IAN</a:t>
            </a:r>
            <a:r>
              <a:rPr lang="en-US" sz="3200" b="0" dirty="0">
                <a:solidFill>
                  <a:srgbClr val="000099"/>
                </a:solidFill>
                <a:effectLst/>
                <a:latin typeface="Times New Roman" panose="02020603050405020304" pitchFamily="18" charset="0"/>
                <a:cs typeface="Times New Roman" panose="02020603050405020304" pitchFamily="18" charset="0"/>
              </a:rPr>
              <a:t> HORMON </a:t>
            </a:r>
          </a:p>
          <a:p>
            <a:r>
              <a:rPr lang="en-US" sz="3200" b="0" dirty="0" err="1">
                <a:solidFill>
                  <a:srgbClr val="000099"/>
                </a:solidFill>
                <a:effectLst/>
                <a:latin typeface="Times New Roman" panose="02020603050405020304" pitchFamily="18" charset="0"/>
                <a:cs typeface="Times New Roman" panose="02020603050405020304" pitchFamily="18" charset="0"/>
              </a:rPr>
              <a:t>Indikacije</a:t>
            </a:r>
            <a:r>
              <a:rPr lang="en-US" sz="3200" b="0" dirty="0">
                <a:solidFill>
                  <a:srgbClr val="000099"/>
                </a:solidFill>
                <a:effectLst/>
                <a:latin typeface="Times New Roman" panose="02020603050405020304" pitchFamily="18" charset="0"/>
                <a:cs typeface="Times New Roman" panose="02020603050405020304" pitchFamily="18" charset="0"/>
              </a:rPr>
              <a:t>  </a:t>
            </a:r>
          </a:p>
        </p:txBody>
      </p:sp>
      <p:sp>
        <p:nvSpPr>
          <p:cNvPr id="6" name="Content Placeholder 2"/>
          <p:cNvSpPr txBox="1">
            <a:spLocks/>
          </p:cNvSpPr>
          <p:nvPr/>
        </p:nvSpPr>
        <p:spPr>
          <a:xfrm>
            <a:off x="294083" y="2420888"/>
            <a:ext cx="8354157" cy="216158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r>
              <a:rPr lang="en-GB" sz="2400" b="1" dirty="0" err="1">
                <a:solidFill>
                  <a:srgbClr val="0070C0"/>
                </a:solidFill>
                <a:latin typeface="Times New Roman" panose="02020603050405020304" pitchFamily="18" charset="0"/>
                <a:cs typeface="Times New Roman" panose="02020603050405020304" pitchFamily="18" charset="0"/>
              </a:rPr>
              <a:t>Pr</a:t>
            </a:r>
            <a:r>
              <a:rPr lang="sr-Latn-BA" sz="2400" b="1" dirty="0">
                <a:solidFill>
                  <a:srgbClr val="0070C0"/>
                </a:solidFill>
                <a:latin typeface="Times New Roman" panose="02020603050405020304" pitchFamily="18" charset="0"/>
                <a:cs typeface="Times New Roman" panose="02020603050405020304" pitchFamily="18" charset="0"/>
              </a:rPr>
              <a:t>ocjen</a:t>
            </a:r>
            <a:r>
              <a:rPr lang="en-GB" sz="2400" b="1" dirty="0">
                <a:solidFill>
                  <a:srgbClr val="0070C0"/>
                </a:solidFill>
                <a:latin typeface="Times New Roman" panose="02020603050405020304" pitchFamily="18" charset="0"/>
                <a:cs typeface="Times New Roman" panose="02020603050405020304" pitchFamily="18" charset="0"/>
              </a:rPr>
              <a:t>a</a:t>
            </a:r>
            <a:r>
              <a:rPr lang="sr-Latn-BA" sz="2400" b="1" dirty="0">
                <a:solidFill>
                  <a:srgbClr val="0070C0"/>
                </a:solidFill>
                <a:latin typeface="Times New Roman" panose="02020603050405020304" pitchFamily="18" charset="0"/>
                <a:cs typeface="Times New Roman" panose="02020603050405020304" pitchFamily="18" charset="0"/>
              </a:rPr>
              <a:t> </a:t>
            </a:r>
            <a:r>
              <a:rPr lang="sr-Latn-BA" sz="2400" b="1" dirty="0" err="1">
                <a:solidFill>
                  <a:srgbClr val="0070C0"/>
                </a:solidFill>
                <a:latin typeface="Times New Roman" panose="02020603050405020304" pitchFamily="18" charset="0"/>
                <a:cs typeface="Times New Roman" panose="02020603050405020304" pitchFamily="18" charset="0"/>
              </a:rPr>
              <a:t>ovarijalne</a:t>
            </a:r>
            <a:r>
              <a:rPr lang="sr-Latn-BA" sz="2400" b="1" dirty="0">
                <a:solidFill>
                  <a:srgbClr val="0070C0"/>
                </a:solidFill>
                <a:latin typeface="Times New Roman" panose="02020603050405020304" pitchFamily="18" charset="0"/>
                <a:cs typeface="Times New Roman" panose="02020603050405020304" pitchFamily="18" charset="0"/>
              </a:rPr>
              <a:t> rezerve </a:t>
            </a:r>
            <a:r>
              <a:rPr lang="sr-Latn-BA" sz="2400" dirty="0">
                <a:latin typeface="Times New Roman" panose="02020603050405020304" pitchFamily="18" charset="0"/>
                <a:cs typeface="Times New Roman" panose="02020603050405020304" pitchFamily="18" charset="0"/>
              </a:rPr>
              <a:t>koja odražava broj antralnih i preantralnih folikula tzv. AFC  </a:t>
            </a:r>
            <a:endParaRPr lang="en-GB" sz="2400" dirty="0">
              <a:latin typeface="Times New Roman" panose="02020603050405020304" pitchFamily="18" charset="0"/>
              <a:cs typeface="Times New Roman" panose="02020603050405020304" pitchFamily="18" charset="0"/>
            </a:endParaRPr>
          </a:p>
          <a:p>
            <a:pPr algn="just"/>
            <a:r>
              <a:rPr lang="en-GB" sz="2400" b="1" dirty="0">
                <a:solidFill>
                  <a:srgbClr val="0070C0"/>
                </a:solidFill>
                <a:latin typeface="Times New Roman" panose="02020603050405020304" pitchFamily="18" charset="0"/>
                <a:cs typeface="Times New Roman" panose="02020603050405020304" pitchFamily="18" charset="0"/>
              </a:rPr>
              <a:t>P</a:t>
            </a:r>
            <a:r>
              <a:rPr lang="sr-Latn-BA" sz="2400" b="1" dirty="0" err="1">
                <a:solidFill>
                  <a:srgbClr val="0070C0"/>
                </a:solidFill>
                <a:latin typeface="Times New Roman" panose="02020603050405020304" pitchFamily="18" charset="0"/>
                <a:cs typeface="Times New Roman" panose="02020603050405020304" pitchFamily="18" charset="0"/>
              </a:rPr>
              <a:t>redviđanje</a:t>
            </a:r>
            <a:r>
              <a:rPr lang="sr-Latn-BA" sz="2400" b="1" dirty="0">
                <a:solidFill>
                  <a:srgbClr val="0070C0"/>
                </a:solidFill>
                <a:latin typeface="Times New Roman" panose="02020603050405020304" pitchFamily="18" charset="0"/>
                <a:cs typeface="Times New Roman" panose="02020603050405020304" pitchFamily="18" charset="0"/>
              </a:rPr>
              <a:t> odgovora na kontrolisanu ovarijalnu stimulaciju</a:t>
            </a:r>
            <a:r>
              <a:rPr lang="en-US" sz="2400" b="1" dirty="0">
                <a:solidFill>
                  <a:srgbClr val="0070C0"/>
                </a:solidFill>
                <a:latin typeface="Times New Roman" panose="02020603050405020304" pitchFamily="18" charset="0"/>
                <a:cs typeface="Times New Roman" panose="02020603050405020304" pitchFamily="18" charset="0"/>
              </a:rPr>
              <a:t> </a:t>
            </a:r>
            <a:r>
              <a:rPr lang="sr-Latn-BA" sz="2400" b="1" dirty="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KOS </a:t>
            </a:r>
            <a:r>
              <a:rPr lang="sr-Latn-BA" sz="2400" b="1" dirty="0">
                <a:solidFill>
                  <a:srgbClr val="0070C0"/>
                </a:solidFill>
                <a:latin typeface="Times New Roman" panose="02020603050405020304" pitchFamily="18" charset="0"/>
                <a:cs typeface="Times New Roman" panose="02020603050405020304" pitchFamily="18" charset="0"/>
              </a:rPr>
              <a:t>)</a:t>
            </a:r>
            <a:endParaRPr lang="en-GB" sz="2400" b="1" dirty="0">
              <a:solidFill>
                <a:srgbClr val="0070C0"/>
              </a:solidFill>
              <a:latin typeface="Times New Roman" panose="02020603050405020304" pitchFamily="18" charset="0"/>
              <a:cs typeface="Times New Roman" panose="02020603050405020304" pitchFamily="18" charset="0"/>
            </a:endParaRPr>
          </a:p>
          <a:p>
            <a:pPr marL="109728" indent="0" algn="just">
              <a:buNone/>
            </a:pPr>
            <a:endParaRPr lang="sr-Latn-BA" sz="2400" b="1" dirty="0">
              <a:solidFill>
                <a:srgbClr val="0070C0"/>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29114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sr-Latn-BA" sz="2000" dirty="0"/>
              <a:t> primjenjuje se kod djece u </a:t>
            </a:r>
            <a:r>
              <a:rPr lang="sr-Latn-BA" sz="2000" b="1" dirty="0">
                <a:solidFill>
                  <a:srgbClr val="0068B1"/>
                </a:solidFill>
              </a:rPr>
              <a:t>dijagnostici poremećaja polnog razvoja</a:t>
            </a:r>
            <a:r>
              <a:rPr lang="en-GB" sz="2000" b="1" dirty="0">
                <a:solidFill>
                  <a:srgbClr val="0068B1"/>
                </a:solidFill>
              </a:rPr>
              <a:t> </a:t>
            </a:r>
            <a:r>
              <a:rPr lang="sr-Latn-BA" sz="2000" b="1" dirty="0">
                <a:solidFill>
                  <a:srgbClr val="0068B1"/>
                </a:solidFill>
              </a:rPr>
              <a:t>(</a:t>
            </a:r>
            <a:r>
              <a:rPr lang="sr-Latn-BA" sz="2000" b="1" dirty="0" smtClean="0">
                <a:solidFill>
                  <a:srgbClr val="0068B1"/>
                </a:solidFill>
              </a:rPr>
              <a:t>DSD)</a:t>
            </a:r>
            <a:endParaRPr lang="sr-Latn-BA" sz="2000" b="1" dirty="0">
              <a:solidFill>
                <a:srgbClr val="0068B1"/>
              </a:solidFill>
            </a:endParaRPr>
          </a:p>
          <a:p>
            <a:pPr algn="just"/>
            <a:r>
              <a:rPr lang="sr-Latn-BA" sz="2000" b="1" dirty="0" smtClean="0">
                <a:solidFill>
                  <a:srgbClr val="0068B1"/>
                </a:solidFill>
              </a:rPr>
              <a:t>Praćenje tumora </a:t>
            </a:r>
            <a:r>
              <a:rPr lang="sr-Latn-BA" sz="2000" b="1" dirty="0">
                <a:solidFill>
                  <a:srgbClr val="0068B1"/>
                </a:solidFill>
              </a:rPr>
              <a:t>granuloznih ćelija</a:t>
            </a:r>
            <a:r>
              <a:rPr lang="sr-Latn-BA" sz="2000" dirty="0"/>
              <a:t>, otkrivanjem rezidualne ili rekuretne bolesti. </a:t>
            </a:r>
          </a:p>
          <a:p>
            <a:pPr algn="just"/>
            <a:r>
              <a:rPr lang="sr-Latn-BA" sz="2000" dirty="0"/>
              <a:t>AMH je predložen i kao surogat biomarker umjesto AFC u </a:t>
            </a:r>
            <a:r>
              <a:rPr lang="sr-Latn-BA" sz="2000" b="1" dirty="0">
                <a:solidFill>
                  <a:srgbClr val="0068B1"/>
                </a:solidFill>
              </a:rPr>
              <a:t>dijagnostici policističnog ovarijalnog sindroma </a:t>
            </a:r>
            <a:r>
              <a:rPr lang="sr-Latn-BA" sz="2000" b="1" dirty="0" smtClean="0">
                <a:solidFill>
                  <a:srgbClr val="0068B1"/>
                </a:solidFill>
              </a:rPr>
              <a:t>(PCOS) </a:t>
            </a:r>
            <a:endParaRPr lang="sr-Latn-BA" sz="2000" b="1" dirty="0">
              <a:solidFill>
                <a:srgbClr val="0068B1"/>
              </a:solidFill>
            </a:endParaRPr>
          </a:p>
          <a:p>
            <a:pPr algn="just"/>
            <a:r>
              <a:rPr lang="sr-Latn-BA" sz="2000" b="1" dirty="0">
                <a:solidFill>
                  <a:srgbClr val="0068B1"/>
                </a:solidFill>
              </a:rPr>
              <a:t>za predviđanje vremena menopuze</a:t>
            </a:r>
            <a:r>
              <a:rPr lang="sr-Latn-BA" sz="2000" dirty="0"/>
              <a:t>.</a:t>
            </a:r>
          </a:p>
        </p:txBody>
      </p:sp>
      <p:sp>
        <p:nvSpPr>
          <p:cNvPr id="5" name="Title 1"/>
          <p:cNvSpPr txBox="1">
            <a:spLocks noGrp="1"/>
          </p:cNvSpPr>
          <p:nvPr>
            <p:ph type="title"/>
          </p:nvPr>
        </p:nvSpPr>
        <p:spPr>
          <a:xfrm>
            <a:off x="457200" y="188640"/>
            <a:ext cx="7886700" cy="1325563"/>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b="0" dirty="0">
                <a:solidFill>
                  <a:srgbClr val="000099"/>
                </a:solidFill>
                <a:effectLst/>
                <a:latin typeface="Times New Roman" panose="02020603050405020304" pitchFamily="18" charset="0"/>
                <a:cs typeface="Times New Roman" panose="02020603050405020304" pitchFamily="18" charset="0"/>
              </a:rPr>
              <a:t>ANTI-MÜLLER</a:t>
            </a:r>
            <a:r>
              <a:rPr lang="sr-Latn-BA" sz="3200" b="0" dirty="0">
                <a:solidFill>
                  <a:srgbClr val="000099"/>
                </a:solidFill>
                <a:effectLst/>
                <a:latin typeface="Times New Roman" panose="02020603050405020304" pitchFamily="18" charset="0"/>
                <a:cs typeface="Times New Roman" panose="02020603050405020304" pitchFamily="18" charset="0"/>
              </a:rPr>
              <a:t>IAN</a:t>
            </a:r>
            <a:r>
              <a:rPr lang="en-US" sz="3200" b="0" dirty="0">
                <a:solidFill>
                  <a:srgbClr val="000099"/>
                </a:solidFill>
                <a:effectLst/>
                <a:latin typeface="Times New Roman" panose="02020603050405020304" pitchFamily="18" charset="0"/>
                <a:cs typeface="Times New Roman" panose="02020603050405020304" pitchFamily="18" charset="0"/>
              </a:rPr>
              <a:t> HORMON </a:t>
            </a:r>
          </a:p>
          <a:p>
            <a:r>
              <a:rPr lang="en-US" sz="3200" b="0" dirty="0" err="1">
                <a:solidFill>
                  <a:srgbClr val="000099"/>
                </a:solidFill>
                <a:effectLst/>
                <a:latin typeface="Times New Roman" panose="02020603050405020304" pitchFamily="18" charset="0"/>
                <a:cs typeface="Times New Roman" panose="02020603050405020304" pitchFamily="18" charset="0"/>
              </a:rPr>
              <a:t>Dodatna</a:t>
            </a:r>
            <a:r>
              <a:rPr lang="en-US" sz="3200" b="0" dirty="0">
                <a:solidFill>
                  <a:srgbClr val="000099"/>
                </a:solidFill>
                <a:effectLst/>
                <a:latin typeface="Times New Roman" panose="02020603050405020304" pitchFamily="18" charset="0"/>
                <a:cs typeface="Times New Roman" panose="02020603050405020304" pitchFamily="18" charset="0"/>
              </a:rPr>
              <a:t> </a:t>
            </a:r>
            <a:r>
              <a:rPr lang="en-US" sz="3200" b="0" dirty="0" err="1">
                <a:solidFill>
                  <a:srgbClr val="000099"/>
                </a:solidFill>
                <a:effectLst/>
                <a:latin typeface="Times New Roman" panose="02020603050405020304" pitchFamily="18" charset="0"/>
                <a:cs typeface="Times New Roman" panose="02020603050405020304" pitchFamily="18" charset="0"/>
              </a:rPr>
              <a:t>klinička</a:t>
            </a:r>
            <a:r>
              <a:rPr lang="en-US" sz="3200" b="0" dirty="0">
                <a:solidFill>
                  <a:srgbClr val="000099"/>
                </a:solidFill>
                <a:effectLst/>
                <a:latin typeface="Times New Roman" panose="02020603050405020304" pitchFamily="18" charset="0"/>
                <a:cs typeface="Times New Roman" panose="02020603050405020304" pitchFamily="18" charset="0"/>
              </a:rPr>
              <a:t> </a:t>
            </a:r>
            <a:r>
              <a:rPr lang="en-US" sz="3200" b="0" dirty="0" err="1">
                <a:solidFill>
                  <a:srgbClr val="000099"/>
                </a:solidFill>
                <a:effectLst/>
                <a:latin typeface="Times New Roman" panose="02020603050405020304" pitchFamily="18" charset="0"/>
                <a:cs typeface="Times New Roman" panose="02020603050405020304" pitchFamily="18" charset="0"/>
              </a:rPr>
              <a:t>primjena</a:t>
            </a:r>
            <a:r>
              <a:rPr lang="en-US" sz="3200" b="0" dirty="0">
                <a:solidFill>
                  <a:srgbClr val="000099"/>
                </a:solidFill>
                <a:effectLst/>
                <a:latin typeface="Times New Roman" panose="02020603050405020304" pitchFamily="18" charset="0"/>
                <a:cs typeface="Times New Roman" panose="02020603050405020304" pitchFamily="18" charset="0"/>
              </a:rPr>
              <a:t> </a:t>
            </a:r>
          </a:p>
        </p:txBody>
      </p:sp>
      <p:sp>
        <p:nvSpPr>
          <p:cNvPr id="6" name="Text Placeholder 3"/>
          <p:cNvSpPr>
            <a:spLocks noGrp="1"/>
          </p:cNvSpPr>
          <p:nvPr>
            <p:ph type="body" sz="quarter" idx="10"/>
          </p:nvPr>
        </p:nvSpPr>
        <p:spPr/>
        <p:txBody>
          <a:bodyPr/>
          <a:lstStyle/>
          <a:p>
            <a:pPr marL="0" indent="0">
              <a:buNone/>
            </a:pPr>
            <a:r>
              <a:rPr lang="en-GB" altLang="en-US" dirty="0">
                <a:solidFill>
                  <a:schemeClr val="bg1"/>
                </a:solidFill>
              </a:rPr>
              <a:t>Roche. </a:t>
            </a:r>
            <a:r>
              <a:rPr lang="en-GB" altLang="en-US" i="1" dirty="0">
                <a:solidFill>
                  <a:schemeClr val="bg1"/>
                </a:solidFill>
              </a:rPr>
              <a:t>Anti-Müllerian Hormone. </a:t>
            </a:r>
            <a:r>
              <a:rPr lang="en-GB" altLang="en-US" i="1" dirty="0" err="1">
                <a:solidFill>
                  <a:schemeClr val="bg1"/>
                </a:solidFill>
              </a:rPr>
              <a:t>Elecsys</a:t>
            </a:r>
            <a:r>
              <a:rPr lang="en-GB" altLang="en-US" i="1" baseline="30000" dirty="0">
                <a:solidFill>
                  <a:schemeClr val="bg1"/>
                </a:solidFill>
              </a:rPr>
              <a:t>®</a:t>
            </a:r>
            <a:r>
              <a:rPr lang="en-GB" altLang="en-US" i="1" dirty="0">
                <a:solidFill>
                  <a:schemeClr val="bg1"/>
                </a:solidFill>
              </a:rPr>
              <a:t> AMH Plus package insert, </a:t>
            </a:r>
            <a:r>
              <a:rPr lang="en-GB" altLang="en-US" dirty="0">
                <a:solidFill>
                  <a:schemeClr val="bg1"/>
                </a:solidFill>
              </a:rPr>
              <a:t>2016;</a:t>
            </a:r>
          </a:p>
          <a:p>
            <a:endParaRPr lang="en-US" dirty="0"/>
          </a:p>
        </p:txBody>
      </p:sp>
    </p:spTree>
    <p:extLst>
      <p:ext uri="{BB962C8B-B14F-4D97-AF65-F5344CB8AC3E}">
        <p14:creationId xmlns:p14="http://schemas.microsoft.com/office/powerpoint/2010/main" xmlns="" val="4228898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9C5CBB-53F6-412F-847A-D91376C5F841}"/>
              </a:ext>
            </a:extLst>
          </p:cNvPr>
          <p:cNvSpPr>
            <a:spLocks noGrp="1"/>
          </p:cNvSpPr>
          <p:nvPr>
            <p:ph type="title"/>
          </p:nvPr>
        </p:nvSpPr>
        <p:spPr>
          <a:xfrm>
            <a:off x="323850" y="265402"/>
            <a:ext cx="8496300" cy="736015"/>
          </a:xfrm>
        </p:spPr>
        <p:txBody>
          <a:bodyPr>
            <a:normAutofit/>
          </a:bodyPr>
          <a:lstStyle/>
          <a:p>
            <a:r>
              <a:rPr lang="en-GB" dirty="0">
                <a:solidFill>
                  <a:srgbClr val="000099"/>
                </a:solidFill>
              </a:rPr>
              <a:t>AMH </a:t>
            </a:r>
            <a:r>
              <a:rPr lang="sr-Latn-BA" dirty="0">
                <a:solidFill>
                  <a:srgbClr val="000099"/>
                </a:solidFill>
              </a:rPr>
              <a:t>mjerenje</a:t>
            </a:r>
            <a:r>
              <a:rPr lang="en-GB" dirty="0">
                <a:solidFill>
                  <a:srgbClr val="000099"/>
                </a:solidFill>
              </a:rPr>
              <a:t> – </a:t>
            </a:r>
            <a:r>
              <a:rPr lang="en-GB" dirty="0" err="1">
                <a:solidFill>
                  <a:srgbClr val="000099"/>
                </a:solidFill>
              </a:rPr>
              <a:t>Elecsys</a:t>
            </a:r>
            <a:r>
              <a:rPr lang="en-GB" baseline="30000" dirty="0">
                <a:solidFill>
                  <a:srgbClr val="000099"/>
                </a:solidFill>
              </a:rPr>
              <a:t>®</a:t>
            </a:r>
            <a:r>
              <a:rPr lang="en-GB" dirty="0">
                <a:solidFill>
                  <a:srgbClr val="000099"/>
                </a:solidFill>
              </a:rPr>
              <a:t> AMH Plus </a:t>
            </a:r>
            <a:r>
              <a:rPr lang="sr-Latn-BA" dirty="0">
                <a:solidFill>
                  <a:srgbClr val="000099"/>
                </a:solidFill>
              </a:rPr>
              <a:t>test</a:t>
            </a:r>
            <a:endParaRPr lang="en-GB" dirty="0">
              <a:solidFill>
                <a:srgbClr val="000099"/>
              </a:solidFill>
            </a:endParaRPr>
          </a:p>
        </p:txBody>
      </p:sp>
      <p:sp>
        <p:nvSpPr>
          <p:cNvPr id="5" name="Text Placeholder 4">
            <a:extLst>
              <a:ext uri="{FF2B5EF4-FFF2-40B4-BE49-F238E27FC236}">
                <a16:creationId xmlns:a16="http://schemas.microsoft.com/office/drawing/2014/main" xmlns="" id="{F1535A46-B168-4B84-A88B-3707BB68CAAD}"/>
              </a:ext>
            </a:extLst>
          </p:cNvPr>
          <p:cNvSpPr>
            <a:spLocks noGrp="1"/>
          </p:cNvSpPr>
          <p:nvPr>
            <p:ph idx="1"/>
          </p:nvPr>
        </p:nvSpPr>
        <p:spPr>
          <a:xfrm>
            <a:off x="4889917" y="1594434"/>
            <a:ext cx="4132647" cy="3200015"/>
          </a:xfrm>
        </p:spPr>
        <p:txBody>
          <a:bodyPr>
            <a:normAutofit/>
          </a:bodyPr>
          <a:lstStyle/>
          <a:p>
            <a:pPr marL="0" indent="0">
              <a:spcAft>
                <a:spcPts val="600"/>
              </a:spcAft>
              <a:buNone/>
            </a:pPr>
            <a:r>
              <a:rPr lang="sr-Latn-BA" sz="1600" b="1" dirty="0">
                <a:solidFill>
                  <a:schemeClr val="accent4"/>
                </a:solidFill>
              </a:rPr>
              <a:t>Ključne osobine testa</a:t>
            </a:r>
            <a:endParaRPr lang="en-GB" sz="1600" b="1" dirty="0">
              <a:solidFill>
                <a:schemeClr val="accent4"/>
              </a:solidFill>
            </a:endParaRPr>
          </a:p>
          <a:p>
            <a:pPr>
              <a:spcBef>
                <a:spcPts val="0"/>
              </a:spcBef>
              <a:spcAft>
                <a:spcPts val="600"/>
              </a:spcAft>
            </a:pPr>
            <a:r>
              <a:rPr lang="en-GB" sz="1600" dirty="0" err="1"/>
              <a:t>Ele</a:t>
            </a:r>
            <a:r>
              <a:rPr lang="sr-Latn-BA" sz="1600" dirty="0"/>
              <a:t>ktrohemiluminiscentno imuno određivanje</a:t>
            </a:r>
            <a:r>
              <a:rPr lang="en-GB" sz="1600" dirty="0"/>
              <a:t> AMH</a:t>
            </a:r>
            <a:r>
              <a:rPr lang="sr-Latn-BA" sz="1600" dirty="0"/>
              <a:t> (ECLIA, Cobas e411 system, Roche Diagnostics, Germany</a:t>
            </a:r>
            <a:r>
              <a:rPr lang="en-GB" sz="1600" baseline="30000" dirty="0"/>
              <a:t>2 </a:t>
            </a:r>
            <a:r>
              <a:rPr lang="sr-Latn-BA" sz="1600" dirty="0"/>
              <a:t>)</a:t>
            </a:r>
          </a:p>
          <a:p>
            <a:pPr>
              <a:spcBef>
                <a:spcPts val="0"/>
              </a:spcBef>
              <a:spcAft>
                <a:spcPts val="600"/>
              </a:spcAft>
            </a:pPr>
            <a:r>
              <a:rPr lang="hr-BA" sz="1600" dirty="0"/>
              <a:t>K</a:t>
            </a:r>
            <a:r>
              <a:rPr lang="en-GB" sz="1600" dirty="0" err="1"/>
              <a:t>alibrisan</a:t>
            </a:r>
            <a:r>
              <a:rPr lang="en-GB" sz="1600" dirty="0"/>
              <a:t> je </a:t>
            </a:r>
            <a:r>
              <a:rPr lang="en-GB" sz="1600" dirty="0" err="1"/>
              <a:t>pomoću</a:t>
            </a:r>
            <a:r>
              <a:rPr lang="en-GB" sz="1600" dirty="0"/>
              <a:t> Beckman Coulter AMH Gen II ELISA</a:t>
            </a:r>
          </a:p>
          <a:p>
            <a:pPr>
              <a:spcBef>
                <a:spcPts val="0"/>
              </a:spcBef>
              <a:spcAft>
                <a:spcPts val="600"/>
              </a:spcAft>
            </a:pPr>
            <a:r>
              <a:rPr lang="sr-Latn-BA" sz="1600" dirty="0"/>
              <a:t>Potpuno automatizovan na</a:t>
            </a:r>
            <a:r>
              <a:rPr lang="en-GB" sz="1600" dirty="0"/>
              <a:t> </a:t>
            </a:r>
            <a:r>
              <a:rPr lang="en-GB" sz="1600" b="1" dirty="0" err="1"/>
              <a:t>cobas</a:t>
            </a:r>
            <a:r>
              <a:rPr lang="en-GB" sz="1600" b="1" dirty="0"/>
              <a:t> e</a:t>
            </a:r>
            <a:r>
              <a:rPr lang="en-GB" sz="1600" dirty="0"/>
              <a:t> anal</a:t>
            </a:r>
            <a:r>
              <a:rPr lang="sr-Latn-BA" sz="1600" dirty="0"/>
              <a:t>izatoru</a:t>
            </a:r>
            <a:endParaRPr lang="en-GB" sz="1600" dirty="0"/>
          </a:p>
          <a:p>
            <a:pPr>
              <a:spcBef>
                <a:spcPts val="0"/>
              </a:spcBef>
              <a:spcAft>
                <a:spcPts val="600"/>
              </a:spcAft>
            </a:pPr>
            <a:r>
              <a:rPr lang="en-GB" sz="1600" dirty="0"/>
              <a:t>18 </a:t>
            </a:r>
            <a:r>
              <a:rPr lang="en-GB" sz="1600" dirty="0" err="1"/>
              <a:t>minut</a:t>
            </a:r>
            <a:r>
              <a:rPr lang="sr-Latn-BA" sz="1600" dirty="0"/>
              <a:t>a do prvog rezultata</a:t>
            </a:r>
            <a:endParaRPr lang="en-GB" sz="1600" dirty="0"/>
          </a:p>
          <a:p>
            <a:pPr>
              <a:spcBef>
                <a:spcPts val="0"/>
              </a:spcBef>
              <a:spcAft>
                <a:spcPts val="600"/>
              </a:spcAft>
            </a:pPr>
            <a:r>
              <a:rPr lang="en-GB" sz="1600" dirty="0"/>
              <a:t>50 µL volumen ukupnog uzorka </a:t>
            </a:r>
          </a:p>
        </p:txBody>
      </p:sp>
      <p:sp>
        <p:nvSpPr>
          <p:cNvPr id="3" name="Text Placeholder 2">
            <a:extLst>
              <a:ext uri="{FF2B5EF4-FFF2-40B4-BE49-F238E27FC236}">
                <a16:creationId xmlns:a16="http://schemas.microsoft.com/office/drawing/2014/main" xmlns="" id="{71C375AA-55DB-429B-82C4-9B6A1A165480}"/>
              </a:ext>
            </a:extLst>
          </p:cNvPr>
          <p:cNvSpPr>
            <a:spLocks noGrp="1"/>
          </p:cNvSpPr>
          <p:nvPr>
            <p:ph type="body" sz="quarter" idx="15"/>
          </p:nvPr>
        </p:nvSpPr>
        <p:spPr>
          <a:xfrm>
            <a:off x="107504" y="6021288"/>
            <a:ext cx="5320545" cy="536575"/>
          </a:xfrm>
        </p:spPr>
        <p:txBody>
          <a:bodyPr/>
          <a:lstStyle/>
          <a:p>
            <a:r>
              <a:rPr lang="en-GB" dirty="0">
                <a:solidFill>
                  <a:schemeClr val="bg1"/>
                </a:solidFill>
              </a:rPr>
              <a:t>AMH, anti-Müllerian </a:t>
            </a:r>
            <a:r>
              <a:rPr lang="en-GB" dirty="0" err="1">
                <a:solidFill>
                  <a:schemeClr val="bg1"/>
                </a:solidFill>
              </a:rPr>
              <a:t>hormon</a:t>
            </a:r>
            <a:r>
              <a:rPr lang="en-GB" dirty="0">
                <a:solidFill>
                  <a:schemeClr val="bg1"/>
                </a:solidFill>
              </a:rPr>
              <a:t>; ELISA, enzyme-linked immunosorbent assay</a:t>
            </a:r>
          </a:p>
        </p:txBody>
      </p:sp>
      <p:sp>
        <p:nvSpPr>
          <p:cNvPr id="4" name="Text Placeholder 3">
            <a:extLst>
              <a:ext uri="{FF2B5EF4-FFF2-40B4-BE49-F238E27FC236}">
                <a16:creationId xmlns:a16="http://schemas.microsoft.com/office/drawing/2014/main" xmlns="" id="{12753C6A-30F9-4396-8475-2BCADD8ED7C7}"/>
              </a:ext>
            </a:extLst>
          </p:cNvPr>
          <p:cNvSpPr>
            <a:spLocks noGrp="1"/>
          </p:cNvSpPr>
          <p:nvPr>
            <p:ph type="body" sz="quarter" idx="16"/>
          </p:nvPr>
        </p:nvSpPr>
        <p:spPr>
          <a:xfrm>
            <a:off x="107504" y="6053938"/>
            <a:ext cx="8677597" cy="759438"/>
          </a:xfrm>
        </p:spPr>
        <p:txBody>
          <a:bodyPr>
            <a:normAutofit/>
          </a:bodyPr>
          <a:lstStyle/>
          <a:p>
            <a:pPr marL="228600" indent="-228600" algn="l">
              <a:spcBef>
                <a:spcPts val="0"/>
              </a:spcBef>
              <a:buAutoNum type="arabicPeriod"/>
            </a:pPr>
            <a:r>
              <a:rPr lang="en-GB" altLang="en-US" dirty="0">
                <a:solidFill>
                  <a:schemeClr val="bg1"/>
                </a:solidFill>
              </a:rPr>
              <a:t>Nelson S, et al. </a:t>
            </a:r>
            <a:r>
              <a:rPr lang="en-GB" altLang="en-US" i="1" dirty="0" err="1">
                <a:solidFill>
                  <a:schemeClr val="bg1"/>
                </a:solidFill>
              </a:rPr>
              <a:t>Fertil</a:t>
            </a:r>
            <a:r>
              <a:rPr lang="en-GB" altLang="en-US" i="1" dirty="0">
                <a:solidFill>
                  <a:schemeClr val="bg1"/>
                </a:solidFill>
              </a:rPr>
              <a:t> </a:t>
            </a:r>
            <a:r>
              <a:rPr lang="en-GB" altLang="en-US" i="1" dirty="0" err="1">
                <a:solidFill>
                  <a:schemeClr val="bg1"/>
                </a:solidFill>
              </a:rPr>
              <a:t>Steril</a:t>
            </a:r>
            <a:r>
              <a:rPr lang="en-GB" altLang="en-US" i="1" dirty="0">
                <a:solidFill>
                  <a:schemeClr val="bg1"/>
                </a:solidFill>
              </a:rPr>
              <a:t> </a:t>
            </a:r>
            <a:r>
              <a:rPr lang="en-GB" altLang="en-US" dirty="0">
                <a:solidFill>
                  <a:schemeClr val="bg1"/>
                </a:solidFill>
              </a:rPr>
              <a:t>2015; 2. Roche. </a:t>
            </a:r>
            <a:r>
              <a:rPr lang="en-GB" altLang="en-US" i="1" dirty="0">
                <a:solidFill>
                  <a:schemeClr val="bg1"/>
                </a:solidFill>
              </a:rPr>
              <a:t>Anti-Müllerian Hormone. </a:t>
            </a:r>
            <a:r>
              <a:rPr lang="en-GB" altLang="en-US" i="1" dirty="0" err="1">
                <a:solidFill>
                  <a:schemeClr val="bg1"/>
                </a:solidFill>
              </a:rPr>
              <a:t>Elecsys</a:t>
            </a:r>
            <a:r>
              <a:rPr lang="en-GB" altLang="en-US" i="1" baseline="30000" dirty="0">
                <a:solidFill>
                  <a:schemeClr val="bg1"/>
                </a:solidFill>
              </a:rPr>
              <a:t>®</a:t>
            </a:r>
            <a:r>
              <a:rPr lang="en-GB" altLang="en-US" i="1" dirty="0">
                <a:solidFill>
                  <a:schemeClr val="bg1"/>
                </a:solidFill>
              </a:rPr>
              <a:t> AMH Plus package insert, </a:t>
            </a:r>
            <a:r>
              <a:rPr lang="en-GB" altLang="en-US" dirty="0">
                <a:solidFill>
                  <a:schemeClr val="bg1"/>
                </a:solidFill>
              </a:rPr>
              <a:t>2016 </a:t>
            </a:r>
          </a:p>
          <a:p>
            <a:pPr algn="l">
              <a:spcBef>
                <a:spcPts val="0"/>
              </a:spcBef>
            </a:pPr>
            <a:r>
              <a:rPr lang="en-GB" altLang="en-US" dirty="0">
                <a:solidFill>
                  <a:schemeClr val="bg1"/>
                </a:solidFill>
              </a:rPr>
              <a:t> </a:t>
            </a:r>
            <a:r>
              <a:rPr lang="en-GB" dirty="0">
                <a:solidFill>
                  <a:schemeClr val="bg1"/>
                </a:solidFill>
              </a:rPr>
              <a:t>*</a:t>
            </a:r>
            <a:r>
              <a:rPr lang="en-GB" dirty="0" err="1">
                <a:solidFill>
                  <a:schemeClr val="bg1"/>
                </a:solidFill>
              </a:rPr>
              <a:t>nije</a:t>
            </a:r>
            <a:r>
              <a:rPr lang="en-GB" dirty="0">
                <a:solidFill>
                  <a:schemeClr val="bg1"/>
                </a:solidFill>
              </a:rPr>
              <a:t> </a:t>
            </a:r>
            <a:r>
              <a:rPr lang="en-GB" dirty="0" err="1">
                <a:solidFill>
                  <a:schemeClr val="bg1"/>
                </a:solidFill>
              </a:rPr>
              <a:t>dostupan</a:t>
            </a:r>
            <a:r>
              <a:rPr lang="en-GB" dirty="0">
                <a:solidFill>
                  <a:schemeClr val="bg1"/>
                </a:solidFill>
              </a:rPr>
              <a:t> u </a:t>
            </a:r>
            <a:r>
              <a:rPr lang="en-GB" dirty="0" err="1">
                <a:solidFill>
                  <a:schemeClr val="bg1"/>
                </a:solidFill>
              </a:rPr>
              <a:t>Bosni</a:t>
            </a:r>
            <a:r>
              <a:rPr lang="en-GB" dirty="0">
                <a:solidFill>
                  <a:schemeClr val="bg1"/>
                </a:solidFill>
              </a:rPr>
              <a:t> I </a:t>
            </a:r>
            <a:r>
              <a:rPr lang="en-GB" dirty="0" err="1">
                <a:solidFill>
                  <a:schemeClr val="bg1"/>
                </a:solidFill>
              </a:rPr>
              <a:t>Hercegovini</a:t>
            </a:r>
            <a:endParaRPr lang="en-GB" dirty="0">
              <a:solidFill>
                <a:schemeClr val="bg1"/>
              </a:solidFill>
            </a:endParaRPr>
          </a:p>
        </p:txBody>
      </p:sp>
      <p:sp>
        <p:nvSpPr>
          <p:cNvPr id="13" name="Content Placeholder 12"/>
          <p:cNvSpPr>
            <a:spLocks noGrp="1"/>
          </p:cNvSpPr>
          <p:nvPr>
            <p:ph idx="17"/>
          </p:nvPr>
        </p:nvSpPr>
        <p:spPr>
          <a:xfrm>
            <a:off x="4802493" y="4509120"/>
            <a:ext cx="4132647" cy="235830"/>
          </a:xfrm>
        </p:spPr>
        <p:txBody>
          <a:bodyPr>
            <a:noAutofit/>
          </a:bodyPr>
          <a:lstStyle/>
          <a:p>
            <a:pPr marL="0" indent="0">
              <a:buNone/>
            </a:pPr>
            <a:r>
              <a:rPr lang="sr-Latn-BA" sz="1800" b="1" dirty="0">
                <a:solidFill>
                  <a:schemeClr val="accent4"/>
                </a:solidFill>
              </a:rPr>
              <a:t>N</a:t>
            </a:r>
            <a:r>
              <a:rPr lang="sr-Latn-BA" sz="1600" b="1" dirty="0">
                <a:solidFill>
                  <a:schemeClr val="accent4"/>
                </a:solidFill>
              </a:rPr>
              <a:t>amjena</a:t>
            </a:r>
            <a:endParaRPr lang="en-GB" sz="1600" b="1" baseline="30000" dirty="0">
              <a:solidFill>
                <a:schemeClr val="accent4"/>
              </a:solidFill>
            </a:endParaRPr>
          </a:p>
        </p:txBody>
      </p:sp>
      <p:cxnSp>
        <p:nvCxnSpPr>
          <p:cNvPr id="32" name="Straight Connector 31"/>
          <p:cNvCxnSpPr/>
          <p:nvPr/>
        </p:nvCxnSpPr>
        <p:spPr bwMode="auto">
          <a:xfrm flipH="1">
            <a:off x="4572000" y="1665288"/>
            <a:ext cx="1" cy="4240212"/>
          </a:xfrm>
          <a:prstGeom prst="line">
            <a:avLst/>
          </a:prstGeom>
          <a:solidFill>
            <a:schemeClr val="accent1"/>
          </a:solidFill>
          <a:ln w="28575" cap="flat" cmpd="sng" algn="ctr">
            <a:solidFill>
              <a:schemeClr val="bg2">
                <a:lumMod val="75000"/>
              </a:schemeClr>
            </a:solidFill>
            <a:prstDash val="solid"/>
            <a:round/>
            <a:headEnd type="none" w="med" len="med"/>
            <a:tailEnd type="none" w="med" len="med"/>
          </a:ln>
          <a:effectLst/>
        </p:spPr>
      </p:cxnSp>
      <p:grpSp>
        <p:nvGrpSpPr>
          <p:cNvPr id="70" name="Group 69">
            <a:extLst>
              <a:ext uri="{FF2B5EF4-FFF2-40B4-BE49-F238E27FC236}">
                <a16:creationId xmlns:a16="http://schemas.microsoft.com/office/drawing/2014/main" xmlns="" id="{FA7E6C3B-085F-409C-A8AC-839CC54D1B1E}"/>
              </a:ext>
            </a:extLst>
          </p:cNvPr>
          <p:cNvGrpSpPr/>
          <p:nvPr/>
        </p:nvGrpSpPr>
        <p:grpSpPr>
          <a:xfrm>
            <a:off x="7580216" y="4819162"/>
            <a:ext cx="1260000" cy="1329682"/>
            <a:chOff x="6107643" y="2271536"/>
            <a:chExt cx="2712507" cy="2552796"/>
          </a:xfrm>
        </p:grpSpPr>
        <p:sp>
          <p:nvSpPr>
            <p:cNvPr id="71" name="Rectangle 70">
              <a:extLst>
                <a:ext uri="{FF2B5EF4-FFF2-40B4-BE49-F238E27FC236}">
                  <a16:creationId xmlns:a16="http://schemas.microsoft.com/office/drawing/2014/main" xmlns="" id="{B26F3AF3-9A05-42F1-B2BA-0649074450F4}"/>
                </a:ext>
              </a:extLst>
            </p:cNvPr>
            <p:cNvSpPr/>
            <p:nvPr/>
          </p:nvSpPr>
          <p:spPr bwMode="auto">
            <a:xfrm>
              <a:off x="6107643" y="2271536"/>
              <a:ext cx="2424067" cy="2419016"/>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Arial" panose="020B0604020202020204" pitchFamily="34" charset="0"/>
              </a:endParaRPr>
            </a:p>
          </p:txBody>
        </p:sp>
        <p:sp>
          <p:nvSpPr>
            <p:cNvPr id="72" name="Isosceles Triangle 71">
              <a:extLst>
                <a:ext uri="{FF2B5EF4-FFF2-40B4-BE49-F238E27FC236}">
                  <a16:creationId xmlns:a16="http://schemas.microsoft.com/office/drawing/2014/main" xmlns="" id="{058A7FED-B798-4911-9982-109EE164860B}"/>
                </a:ext>
              </a:extLst>
            </p:cNvPr>
            <p:cNvSpPr/>
            <p:nvPr/>
          </p:nvSpPr>
          <p:spPr bwMode="auto">
            <a:xfrm rot="5400000">
              <a:off x="8287815" y="3336824"/>
              <a:ext cx="776230" cy="288440"/>
            </a:xfrm>
            <a:prstGeom prst="triangle">
              <a:avLst>
                <a:gd name="adj" fmla="val 48994"/>
              </a:avLst>
            </a:prstGeom>
            <a:solidFill>
              <a:schemeClr val="accent4">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Arial" panose="020B0604020202020204" pitchFamily="34" charset="0"/>
              </a:endParaRPr>
            </a:p>
          </p:txBody>
        </p:sp>
        <p:sp>
          <p:nvSpPr>
            <p:cNvPr id="73" name="TextBox 11">
              <a:extLst>
                <a:ext uri="{FF2B5EF4-FFF2-40B4-BE49-F238E27FC236}">
                  <a16:creationId xmlns:a16="http://schemas.microsoft.com/office/drawing/2014/main" xmlns="" id="{A9EB0542-FEBB-4776-9884-CD0A355431CC}"/>
                </a:ext>
              </a:extLst>
            </p:cNvPr>
            <p:cNvSpPr txBox="1">
              <a:spLocks noChangeArrowheads="1"/>
            </p:cNvSpPr>
            <p:nvPr/>
          </p:nvSpPr>
          <p:spPr bwMode="auto">
            <a:xfrm>
              <a:off x="6115772" y="3347117"/>
              <a:ext cx="2630012" cy="1477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algn="ctr" eaLnBrk="1" hangingPunct="1">
                <a:lnSpc>
                  <a:spcPct val="100000"/>
                </a:lnSpc>
                <a:spcBef>
                  <a:spcPct val="0"/>
                </a:spcBef>
                <a:buClrTx/>
                <a:buFontTx/>
                <a:buNone/>
              </a:pPr>
              <a:r>
                <a:rPr lang="en-US" altLang="en-US" sz="1100" b="1" dirty="0" err="1">
                  <a:solidFill>
                    <a:schemeClr val="bg1"/>
                  </a:solidFill>
                  <a:latin typeface="Times New Roman" panose="02020603050405020304" pitchFamily="18" charset="0"/>
                  <a:cs typeface="Times New Roman" panose="02020603050405020304" pitchFamily="18" charset="0"/>
                </a:rPr>
                <a:t>Individualizirano</a:t>
              </a:r>
              <a:r>
                <a:rPr lang="en-US" altLang="en-US" sz="1100" b="1" dirty="0">
                  <a:solidFill>
                    <a:schemeClr val="bg1"/>
                  </a:solidFill>
                  <a:latin typeface="Times New Roman" panose="02020603050405020304" pitchFamily="18" charset="0"/>
                  <a:cs typeface="Times New Roman" panose="02020603050405020304" pitchFamily="18" charset="0"/>
                </a:rPr>
                <a:t> </a:t>
              </a:r>
              <a:r>
                <a:rPr lang="en-US" altLang="en-US" sz="1100" b="1" dirty="0" err="1">
                  <a:solidFill>
                    <a:schemeClr val="bg1"/>
                  </a:solidFill>
                  <a:latin typeface="Times New Roman" panose="02020603050405020304" pitchFamily="18" charset="0"/>
                  <a:cs typeface="Times New Roman" panose="02020603050405020304" pitchFamily="18" charset="0"/>
                </a:rPr>
                <a:t>doziranje</a:t>
              </a:r>
              <a:r>
                <a:rPr lang="en-US" altLang="en-US" sz="1100" b="1" dirty="0">
                  <a:solidFill>
                    <a:schemeClr val="bg1"/>
                  </a:solidFill>
                  <a:latin typeface="Times New Roman" panose="02020603050405020304" pitchFamily="18" charset="0"/>
                  <a:cs typeface="Times New Roman" panose="02020603050405020304" pitchFamily="18" charset="0"/>
                </a:rPr>
                <a:t> </a:t>
              </a:r>
              <a:r>
                <a:rPr lang="en-US" altLang="en-US" sz="1100" b="1" dirty="0" err="1">
                  <a:solidFill>
                    <a:schemeClr val="bg1"/>
                  </a:solidFill>
                  <a:latin typeface="Times New Roman" panose="02020603050405020304" pitchFamily="18" charset="0"/>
                  <a:cs typeface="Times New Roman" panose="02020603050405020304" pitchFamily="18" charset="0"/>
                </a:rPr>
                <a:t>follitropina</a:t>
              </a:r>
              <a:r>
                <a:rPr lang="en-US" altLang="en-US" sz="1100" b="1" dirty="0">
                  <a:solidFill>
                    <a:schemeClr val="bg1"/>
                  </a:solidFill>
                  <a:latin typeface="Times New Roman" panose="02020603050405020304" pitchFamily="18" charset="0"/>
                  <a:cs typeface="Times New Roman" panose="02020603050405020304" pitchFamily="18" charset="0"/>
                </a:rPr>
                <a:t> delta*</a:t>
              </a:r>
            </a:p>
          </p:txBody>
        </p:sp>
        <p:sp>
          <p:nvSpPr>
            <p:cNvPr id="74" name="Oval 73">
              <a:extLst>
                <a:ext uri="{FF2B5EF4-FFF2-40B4-BE49-F238E27FC236}">
                  <a16:creationId xmlns:a16="http://schemas.microsoft.com/office/drawing/2014/main" xmlns="" id="{556064EC-F620-427C-80F3-6581F9E972AD}"/>
                </a:ext>
              </a:extLst>
            </p:cNvPr>
            <p:cNvSpPr>
              <a:spLocks noChangeAspect="1"/>
            </p:cNvSpPr>
            <p:nvPr/>
          </p:nvSpPr>
          <p:spPr bwMode="auto">
            <a:xfrm>
              <a:off x="7061133" y="2629904"/>
              <a:ext cx="515759" cy="518971"/>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Arial" panose="020B0604020202020204" pitchFamily="34" charset="0"/>
              </a:endParaRPr>
            </a:p>
          </p:txBody>
        </p:sp>
        <p:cxnSp>
          <p:nvCxnSpPr>
            <p:cNvPr id="75" name="Straight Connector 74">
              <a:extLst>
                <a:ext uri="{FF2B5EF4-FFF2-40B4-BE49-F238E27FC236}">
                  <a16:creationId xmlns:a16="http://schemas.microsoft.com/office/drawing/2014/main" xmlns="" id="{7DB50755-BA94-46AE-9929-DC9155DB736F}"/>
                </a:ext>
              </a:extLst>
            </p:cNvPr>
            <p:cNvCxnSpPr>
              <a:cxnSpLocks/>
            </p:cNvCxnSpPr>
            <p:nvPr/>
          </p:nvCxnSpPr>
          <p:spPr bwMode="auto">
            <a:xfrm rot="5400000">
              <a:off x="7523140" y="2793006"/>
              <a:ext cx="0" cy="192517"/>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xmlns="" id="{9BDA4D59-B045-4950-ACD4-A92567830EDD}"/>
                </a:ext>
              </a:extLst>
            </p:cNvPr>
            <p:cNvCxnSpPr>
              <a:cxnSpLocks/>
            </p:cNvCxnSpPr>
            <p:nvPr/>
          </p:nvCxnSpPr>
          <p:spPr bwMode="auto">
            <a:xfrm rot="5400000">
              <a:off x="7116199" y="2799797"/>
              <a:ext cx="0" cy="192518"/>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xmlns="" id="{05EB8D18-A907-463C-9E91-319A39F51517}"/>
                </a:ext>
              </a:extLst>
            </p:cNvPr>
            <p:cNvCxnSpPr/>
            <p:nvPr/>
          </p:nvCxnSpPr>
          <p:spPr bwMode="auto">
            <a:xfrm>
              <a:off x="7323886" y="3010463"/>
              <a:ext cx="0" cy="193716"/>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xmlns="" id="{52BABA81-F051-4DD6-9DC8-60C086A691E7}"/>
                </a:ext>
              </a:extLst>
            </p:cNvPr>
            <p:cNvCxnSpPr/>
            <p:nvPr/>
          </p:nvCxnSpPr>
          <p:spPr bwMode="auto">
            <a:xfrm>
              <a:off x="7320003" y="2575811"/>
              <a:ext cx="0" cy="193716"/>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grpSp>
        <p:nvGrpSpPr>
          <p:cNvPr id="79" name="Group 78">
            <a:extLst>
              <a:ext uri="{FF2B5EF4-FFF2-40B4-BE49-F238E27FC236}">
                <a16:creationId xmlns:a16="http://schemas.microsoft.com/office/drawing/2014/main" xmlns="" id="{8BF91138-8ED7-49E9-81F6-A3E451EAAEB4}"/>
              </a:ext>
            </a:extLst>
          </p:cNvPr>
          <p:cNvGrpSpPr/>
          <p:nvPr/>
        </p:nvGrpSpPr>
        <p:grpSpPr>
          <a:xfrm>
            <a:off x="4788762" y="4833295"/>
            <a:ext cx="1260000" cy="1260000"/>
            <a:chOff x="240539" y="2271534"/>
            <a:chExt cx="2795818" cy="2508697"/>
          </a:xfrm>
        </p:grpSpPr>
        <p:sp>
          <p:nvSpPr>
            <p:cNvPr id="80" name="Rectangle 79">
              <a:extLst>
                <a:ext uri="{FF2B5EF4-FFF2-40B4-BE49-F238E27FC236}">
                  <a16:creationId xmlns:a16="http://schemas.microsoft.com/office/drawing/2014/main" xmlns="" id="{0BEB9C06-3516-4F53-B618-C6D8EA9E3DFB}"/>
                </a:ext>
              </a:extLst>
            </p:cNvPr>
            <p:cNvSpPr/>
            <p:nvPr/>
          </p:nvSpPr>
          <p:spPr bwMode="auto">
            <a:xfrm>
              <a:off x="323850" y="2271534"/>
              <a:ext cx="2424067" cy="2508697"/>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Arial" panose="020B0604020202020204" pitchFamily="34" charset="0"/>
              </a:endParaRPr>
            </a:p>
          </p:txBody>
        </p:sp>
        <p:sp>
          <p:nvSpPr>
            <p:cNvPr id="81" name="Isosceles Triangle 80">
              <a:extLst>
                <a:ext uri="{FF2B5EF4-FFF2-40B4-BE49-F238E27FC236}">
                  <a16:creationId xmlns:a16="http://schemas.microsoft.com/office/drawing/2014/main" xmlns="" id="{B9C952AB-1FAC-4F7F-BC38-06D186380C40}"/>
                </a:ext>
              </a:extLst>
            </p:cNvPr>
            <p:cNvSpPr/>
            <p:nvPr/>
          </p:nvSpPr>
          <p:spPr bwMode="auto">
            <a:xfrm rot="5400000">
              <a:off x="2504022" y="3336824"/>
              <a:ext cx="776230" cy="288440"/>
            </a:xfrm>
            <a:prstGeom prst="triangle">
              <a:avLst>
                <a:gd name="adj" fmla="val 48994"/>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Arial" panose="020B0604020202020204" pitchFamily="34" charset="0"/>
              </a:endParaRPr>
            </a:p>
          </p:txBody>
        </p:sp>
        <p:sp>
          <p:nvSpPr>
            <p:cNvPr id="82" name="TextBox 11">
              <a:extLst>
                <a:ext uri="{FF2B5EF4-FFF2-40B4-BE49-F238E27FC236}">
                  <a16:creationId xmlns:a16="http://schemas.microsoft.com/office/drawing/2014/main" xmlns="" id="{0917CAF2-812A-45FA-A168-B22DA384B57A}"/>
                </a:ext>
              </a:extLst>
            </p:cNvPr>
            <p:cNvSpPr txBox="1">
              <a:spLocks noChangeArrowheads="1"/>
            </p:cNvSpPr>
            <p:nvPr/>
          </p:nvSpPr>
          <p:spPr bwMode="auto">
            <a:xfrm>
              <a:off x="240539" y="3401194"/>
              <a:ext cx="2616355" cy="1194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75000"/>
                </a:spcBef>
                <a:buSzPct val="100000"/>
                <a:buFont typeface="Arial" panose="020B0604020202020204" pitchFamily="34" charset="0"/>
                <a:buChar char="•"/>
                <a:defRPr sz="2000">
                  <a:solidFill>
                    <a:schemeClr val="tx1"/>
                  </a:solidFill>
                  <a:latin typeface="Imago" panose="020B0604020202020204" pitchFamily="2" charset="0"/>
                </a:defRPr>
              </a:lvl1pPr>
              <a:lvl2pPr marL="742950" indent="-285750">
                <a:spcBef>
                  <a:spcPct val="30000"/>
                </a:spcBef>
                <a:buChar char="–"/>
                <a:defRPr sz="2000">
                  <a:solidFill>
                    <a:schemeClr val="tx1"/>
                  </a:solidFill>
                  <a:latin typeface="Imago" panose="020B0604020202020204" pitchFamily="2" charset="0"/>
                </a:defRPr>
              </a:lvl2pPr>
              <a:lvl3pPr marL="1143000" indent="-228600">
                <a:spcBef>
                  <a:spcPct val="20000"/>
                </a:spcBef>
                <a:buChar char="•"/>
                <a:defRPr sz="2000">
                  <a:solidFill>
                    <a:schemeClr val="tx1"/>
                  </a:solidFill>
                  <a:latin typeface="Imago" panose="020B0604020202020204" pitchFamily="2" charset="0"/>
                </a:defRPr>
              </a:lvl3pPr>
              <a:lvl4pPr marL="1600200" indent="-228600">
                <a:spcBef>
                  <a:spcPct val="20000"/>
                </a:spcBef>
                <a:buChar char="–"/>
                <a:defRPr sz="2000">
                  <a:solidFill>
                    <a:schemeClr val="tx1"/>
                  </a:solidFill>
                  <a:latin typeface="Imago" panose="020B0604020202020204" pitchFamily="2" charset="0"/>
                </a:defRPr>
              </a:lvl4pPr>
              <a:lvl5pPr marL="2057400" indent="-228600">
                <a:spcBef>
                  <a:spcPct val="20000"/>
                </a:spcBef>
                <a:buChar char="»"/>
                <a:defRPr sz="2000">
                  <a:solidFill>
                    <a:schemeClr val="tx1"/>
                  </a:solidFill>
                  <a:latin typeface="Imago" panose="020B0604020202020204" pitchFamily="2" charset="0"/>
                </a:defRPr>
              </a:lvl5pPr>
              <a:lvl6pPr marL="2514600" indent="-228600" eaLnBrk="0" fontAlgn="base" hangingPunct="0">
                <a:spcBef>
                  <a:spcPct val="20000"/>
                </a:spcBef>
                <a:spcAft>
                  <a:spcPct val="0"/>
                </a:spcAft>
                <a:buChar char="»"/>
                <a:defRPr sz="2000">
                  <a:solidFill>
                    <a:schemeClr val="tx1"/>
                  </a:solidFill>
                  <a:latin typeface="Imago" panose="020B0604020202020204" pitchFamily="2" charset="0"/>
                </a:defRPr>
              </a:lvl6pPr>
              <a:lvl7pPr marL="2971800" indent="-228600" eaLnBrk="0" fontAlgn="base" hangingPunct="0">
                <a:spcBef>
                  <a:spcPct val="20000"/>
                </a:spcBef>
                <a:spcAft>
                  <a:spcPct val="0"/>
                </a:spcAft>
                <a:buChar char="»"/>
                <a:defRPr sz="2000">
                  <a:solidFill>
                    <a:schemeClr val="tx1"/>
                  </a:solidFill>
                  <a:latin typeface="Imago" panose="020B0604020202020204" pitchFamily="2" charset="0"/>
                </a:defRPr>
              </a:lvl7pPr>
              <a:lvl8pPr marL="3429000" indent="-228600" eaLnBrk="0" fontAlgn="base" hangingPunct="0">
                <a:spcBef>
                  <a:spcPct val="20000"/>
                </a:spcBef>
                <a:spcAft>
                  <a:spcPct val="0"/>
                </a:spcAft>
                <a:buChar char="»"/>
                <a:defRPr sz="2000">
                  <a:solidFill>
                    <a:schemeClr val="tx1"/>
                  </a:solidFill>
                  <a:latin typeface="Imago" panose="020B0604020202020204" pitchFamily="2" charset="0"/>
                </a:defRPr>
              </a:lvl8pPr>
              <a:lvl9pPr marL="3886200" indent="-228600" eaLnBrk="0" fontAlgn="base" hangingPunct="0">
                <a:spcBef>
                  <a:spcPct val="20000"/>
                </a:spcBef>
                <a:spcAft>
                  <a:spcPct val="0"/>
                </a:spcAft>
                <a:buChar char="»"/>
                <a:defRPr sz="2000">
                  <a:solidFill>
                    <a:schemeClr val="tx1"/>
                  </a:solidFill>
                  <a:latin typeface="Imago" panose="020B0604020202020204" pitchFamily="2" charset="0"/>
                </a:defRPr>
              </a:lvl9pPr>
            </a:lstStyle>
            <a:p>
              <a:pPr algn="ctr" eaLnBrk="1" hangingPunct="1">
                <a:spcBef>
                  <a:spcPct val="0"/>
                </a:spcBef>
                <a:buSzTx/>
                <a:buFontTx/>
                <a:buNone/>
              </a:pPr>
              <a:r>
                <a:rPr lang="en-US" altLang="en-US" sz="1100" b="1" dirty="0" err="1">
                  <a:solidFill>
                    <a:schemeClr val="bg1"/>
                  </a:solidFill>
                  <a:latin typeface="Times New Roman" panose="02020603050405020304" pitchFamily="18" charset="0"/>
                  <a:cs typeface="Times New Roman" panose="02020603050405020304" pitchFamily="18" charset="0"/>
                </a:rPr>
                <a:t>Procjena</a:t>
              </a:r>
              <a:r>
                <a:rPr lang="en-US" altLang="en-US" sz="1100" b="1" dirty="0">
                  <a:solidFill>
                    <a:schemeClr val="bg1"/>
                  </a:solidFill>
                  <a:latin typeface="Times New Roman" panose="02020603050405020304" pitchFamily="18" charset="0"/>
                  <a:cs typeface="Times New Roman" panose="02020603050405020304" pitchFamily="18" charset="0"/>
                </a:rPr>
                <a:t> </a:t>
              </a:r>
              <a:r>
                <a:rPr lang="en-US" altLang="en-US" sz="1100" b="1" dirty="0" err="1">
                  <a:solidFill>
                    <a:schemeClr val="bg1"/>
                  </a:solidFill>
                  <a:latin typeface="Times New Roman" panose="02020603050405020304" pitchFamily="18" charset="0"/>
                  <a:cs typeface="Times New Roman" panose="02020603050405020304" pitchFamily="18" charset="0"/>
                </a:rPr>
                <a:t>ovarijalne</a:t>
              </a:r>
              <a:r>
                <a:rPr lang="en-US" altLang="en-US" sz="1100" b="1" dirty="0">
                  <a:solidFill>
                    <a:schemeClr val="bg1"/>
                  </a:solidFill>
                  <a:latin typeface="Times New Roman" panose="02020603050405020304" pitchFamily="18" charset="0"/>
                  <a:cs typeface="Times New Roman" panose="02020603050405020304" pitchFamily="18" charset="0"/>
                </a:rPr>
                <a:t> </a:t>
              </a:r>
              <a:r>
                <a:rPr lang="en-US" altLang="en-US" sz="1100" b="1" dirty="0" err="1">
                  <a:solidFill>
                    <a:schemeClr val="bg1"/>
                  </a:solidFill>
                  <a:latin typeface="Times New Roman" panose="02020603050405020304" pitchFamily="18" charset="0"/>
                  <a:cs typeface="Times New Roman" panose="02020603050405020304" pitchFamily="18" charset="0"/>
                </a:rPr>
                <a:t>rezerve</a:t>
              </a:r>
              <a:endParaRPr lang="en-US" altLang="en-US" sz="1100" b="1" dirty="0">
                <a:solidFill>
                  <a:schemeClr val="bg1"/>
                </a:solidFill>
                <a:latin typeface="Times New Roman" panose="02020603050405020304" pitchFamily="18" charset="0"/>
                <a:cs typeface="Times New Roman" panose="02020603050405020304" pitchFamily="18" charset="0"/>
              </a:endParaRPr>
            </a:p>
          </p:txBody>
        </p:sp>
        <p:sp>
          <p:nvSpPr>
            <p:cNvPr id="83" name="Freeform 5">
              <a:extLst>
                <a:ext uri="{FF2B5EF4-FFF2-40B4-BE49-F238E27FC236}">
                  <a16:creationId xmlns:a16="http://schemas.microsoft.com/office/drawing/2014/main" xmlns="" id="{8E74E858-0B50-469F-BC32-A7B116260153}"/>
                </a:ext>
              </a:extLst>
            </p:cNvPr>
            <p:cNvSpPr>
              <a:spLocks/>
            </p:cNvSpPr>
            <p:nvPr/>
          </p:nvSpPr>
          <p:spPr bwMode="auto">
            <a:xfrm>
              <a:off x="1276625" y="2534567"/>
              <a:ext cx="518520" cy="703797"/>
            </a:xfrm>
            <a:custGeom>
              <a:avLst/>
              <a:gdLst>
                <a:gd name="T0" fmla="*/ 202 w 218"/>
                <a:gd name="T1" fmla="*/ 0 h 298"/>
                <a:gd name="T2" fmla="*/ 168 w 218"/>
                <a:gd name="T3" fmla="*/ 0 h 298"/>
                <a:gd name="T4" fmla="*/ 169 w 218"/>
                <a:gd name="T5" fmla="*/ 5 h 298"/>
                <a:gd name="T6" fmla="*/ 169 w 218"/>
                <a:gd name="T7" fmla="*/ 9 h 298"/>
                <a:gd name="T8" fmla="*/ 153 w 218"/>
                <a:gd name="T9" fmla="*/ 26 h 298"/>
                <a:gd name="T10" fmla="*/ 66 w 218"/>
                <a:gd name="T11" fmla="*/ 26 h 298"/>
                <a:gd name="T12" fmla="*/ 49 w 218"/>
                <a:gd name="T13" fmla="*/ 9 h 298"/>
                <a:gd name="T14" fmla="*/ 49 w 218"/>
                <a:gd name="T15" fmla="*/ 5 h 298"/>
                <a:gd name="T16" fmla="*/ 50 w 218"/>
                <a:gd name="T17" fmla="*/ 0 h 298"/>
                <a:gd name="T18" fmla="*/ 16 w 218"/>
                <a:gd name="T19" fmla="*/ 0 h 298"/>
                <a:gd name="T20" fmla="*/ 0 w 218"/>
                <a:gd name="T21" fmla="*/ 16 h 298"/>
                <a:gd name="T22" fmla="*/ 0 w 218"/>
                <a:gd name="T23" fmla="*/ 282 h 298"/>
                <a:gd name="T24" fmla="*/ 16 w 218"/>
                <a:gd name="T25" fmla="*/ 298 h 298"/>
                <a:gd name="T26" fmla="*/ 202 w 218"/>
                <a:gd name="T27" fmla="*/ 298 h 298"/>
                <a:gd name="T28" fmla="*/ 218 w 218"/>
                <a:gd name="T29" fmla="*/ 282 h 298"/>
                <a:gd name="T30" fmla="*/ 218 w 218"/>
                <a:gd name="T31" fmla="*/ 16 h 298"/>
                <a:gd name="T32" fmla="*/ 202 w 218"/>
                <a:gd name="T3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298">
                  <a:moveTo>
                    <a:pt x="202" y="0"/>
                  </a:moveTo>
                  <a:cubicBezTo>
                    <a:pt x="168" y="0"/>
                    <a:pt x="168" y="0"/>
                    <a:pt x="168" y="0"/>
                  </a:cubicBezTo>
                  <a:cubicBezTo>
                    <a:pt x="169" y="1"/>
                    <a:pt x="169" y="3"/>
                    <a:pt x="169" y="5"/>
                  </a:cubicBezTo>
                  <a:cubicBezTo>
                    <a:pt x="169" y="9"/>
                    <a:pt x="169" y="9"/>
                    <a:pt x="169" y="9"/>
                  </a:cubicBezTo>
                  <a:cubicBezTo>
                    <a:pt x="169" y="18"/>
                    <a:pt x="162" y="26"/>
                    <a:pt x="153" y="26"/>
                  </a:cubicBezTo>
                  <a:cubicBezTo>
                    <a:pt x="66" y="26"/>
                    <a:pt x="66" y="26"/>
                    <a:pt x="66" y="26"/>
                  </a:cubicBezTo>
                  <a:cubicBezTo>
                    <a:pt x="57" y="26"/>
                    <a:pt x="49" y="18"/>
                    <a:pt x="49" y="9"/>
                  </a:cubicBezTo>
                  <a:cubicBezTo>
                    <a:pt x="49" y="5"/>
                    <a:pt x="49" y="5"/>
                    <a:pt x="49" y="5"/>
                  </a:cubicBezTo>
                  <a:cubicBezTo>
                    <a:pt x="49" y="3"/>
                    <a:pt x="50" y="1"/>
                    <a:pt x="50" y="0"/>
                  </a:cubicBezTo>
                  <a:cubicBezTo>
                    <a:pt x="16" y="0"/>
                    <a:pt x="16" y="0"/>
                    <a:pt x="16" y="0"/>
                  </a:cubicBezTo>
                  <a:cubicBezTo>
                    <a:pt x="7" y="0"/>
                    <a:pt x="0" y="7"/>
                    <a:pt x="0" y="16"/>
                  </a:cubicBezTo>
                  <a:cubicBezTo>
                    <a:pt x="0" y="282"/>
                    <a:pt x="0" y="282"/>
                    <a:pt x="0" y="282"/>
                  </a:cubicBezTo>
                  <a:cubicBezTo>
                    <a:pt x="0" y="291"/>
                    <a:pt x="7" y="298"/>
                    <a:pt x="16" y="298"/>
                  </a:cubicBezTo>
                  <a:cubicBezTo>
                    <a:pt x="202" y="298"/>
                    <a:pt x="202" y="298"/>
                    <a:pt x="202" y="298"/>
                  </a:cubicBezTo>
                  <a:cubicBezTo>
                    <a:pt x="211" y="298"/>
                    <a:pt x="218" y="291"/>
                    <a:pt x="218" y="282"/>
                  </a:cubicBezTo>
                  <a:cubicBezTo>
                    <a:pt x="218" y="16"/>
                    <a:pt x="218" y="16"/>
                    <a:pt x="218" y="16"/>
                  </a:cubicBezTo>
                  <a:cubicBezTo>
                    <a:pt x="218" y="7"/>
                    <a:pt x="211" y="0"/>
                    <a:pt x="202"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7">
              <a:extLst>
                <a:ext uri="{FF2B5EF4-FFF2-40B4-BE49-F238E27FC236}">
                  <a16:creationId xmlns:a16="http://schemas.microsoft.com/office/drawing/2014/main" xmlns="" id="{8AEC1620-DD0E-42CA-A487-B2E56C055E10}"/>
                </a:ext>
              </a:extLst>
            </p:cNvPr>
            <p:cNvSpPr>
              <a:spLocks/>
            </p:cNvSpPr>
            <p:nvPr/>
          </p:nvSpPr>
          <p:spPr bwMode="auto">
            <a:xfrm>
              <a:off x="1411717" y="2463195"/>
              <a:ext cx="247340" cy="120934"/>
            </a:xfrm>
            <a:custGeom>
              <a:avLst/>
              <a:gdLst>
                <a:gd name="T0" fmla="*/ 88 w 104"/>
                <a:gd name="T1" fmla="*/ 18 h 51"/>
                <a:gd name="T2" fmla="*/ 70 w 104"/>
                <a:gd name="T3" fmla="*/ 18 h 51"/>
                <a:gd name="T4" fmla="*/ 70 w 104"/>
                <a:gd name="T5" fmla="*/ 17 h 51"/>
                <a:gd name="T6" fmla="*/ 52 w 104"/>
                <a:gd name="T7" fmla="*/ 0 h 51"/>
                <a:gd name="T8" fmla="*/ 35 w 104"/>
                <a:gd name="T9" fmla="*/ 17 h 51"/>
                <a:gd name="T10" fmla="*/ 35 w 104"/>
                <a:gd name="T11" fmla="*/ 18 h 51"/>
                <a:gd name="T12" fmla="*/ 16 w 104"/>
                <a:gd name="T13" fmla="*/ 18 h 51"/>
                <a:gd name="T14" fmla="*/ 0 w 104"/>
                <a:gd name="T15" fmla="*/ 35 h 51"/>
                <a:gd name="T16" fmla="*/ 16 w 104"/>
                <a:gd name="T17" fmla="*/ 51 h 51"/>
                <a:gd name="T18" fmla="*/ 88 w 104"/>
                <a:gd name="T19" fmla="*/ 51 h 51"/>
                <a:gd name="T20" fmla="*/ 104 w 104"/>
                <a:gd name="T21" fmla="*/ 35 h 51"/>
                <a:gd name="T22" fmla="*/ 88 w 104"/>
                <a:gd name="T23"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51">
                  <a:moveTo>
                    <a:pt x="88" y="18"/>
                  </a:moveTo>
                  <a:cubicBezTo>
                    <a:pt x="70" y="18"/>
                    <a:pt x="70" y="18"/>
                    <a:pt x="70" y="18"/>
                  </a:cubicBezTo>
                  <a:cubicBezTo>
                    <a:pt x="70" y="18"/>
                    <a:pt x="70" y="18"/>
                    <a:pt x="70" y="17"/>
                  </a:cubicBezTo>
                  <a:cubicBezTo>
                    <a:pt x="70" y="7"/>
                    <a:pt x="62" y="0"/>
                    <a:pt x="52" y="0"/>
                  </a:cubicBezTo>
                  <a:cubicBezTo>
                    <a:pt x="42" y="0"/>
                    <a:pt x="35" y="7"/>
                    <a:pt x="35" y="17"/>
                  </a:cubicBezTo>
                  <a:cubicBezTo>
                    <a:pt x="35" y="18"/>
                    <a:pt x="35" y="18"/>
                    <a:pt x="35" y="18"/>
                  </a:cubicBezTo>
                  <a:cubicBezTo>
                    <a:pt x="16" y="18"/>
                    <a:pt x="16" y="18"/>
                    <a:pt x="16" y="18"/>
                  </a:cubicBezTo>
                  <a:cubicBezTo>
                    <a:pt x="7" y="18"/>
                    <a:pt x="0" y="26"/>
                    <a:pt x="0" y="35"/>
                  </a:cubicBezTo>
                  <a:cubicBezTo>
                    <a:pt x="0" y="44"/>
                    <a:pt x="7" y="51"/>
                    <a:pt x="16" y="51"/>
                  </a:cubicBezTo>
                  <a:cubicBezTo>
                    <a:pt x="88" y="51"/>
                    <a:pt x="88" y="51"/>
                    <a:pt x="88" y="51"/>
                  </a:cubicBezTo>
                  <a:cubicBezTo>
                    <a:pt x="97" y="51"/>
                    <a:pt x="104" y="44"/>
                    <a:pt x="104" y="35"/>
                  </a:cubicBezTo>
                  <a:cubicBezTo>
                    <a:pt x="104" y="26"/>
                    <a:pt x="97" y="18"/>
                    <a:pt x="88" y="18"/>
                  </a:cubicBezTo>
                  <a:close/>
                </a:path>
              </a:pathLst>
            </a:custGeom>
            <a:solidFill>
              <a:schemeClr val="bg1"/>
            </a:solidFill>
            <a:ln w="285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Oval 8">
              <a:extLst>
                <a:ext uri="{FF2B5EF4-FFF2-40B4-BE49-F238E27FC236}">
                  <a16:creationId xmlns:a16="http://schemas.microsoft.com/office/drawing/2014/main" xmlns="" id="{BE95ADFF-801B-4E6A-A433-E6F887455655}"/>
                </a:ext>
              </a:extLst>
            </p:cNvPr>
            <p:cNvSpPr>
              <a:spLocks noChangeArrowheads="1"/>
            </p:cNvSpPr>
            <p:nvPr/>
          </p:nvSpPr>
          <p:spPr bwMode="auto">
            <a:xfrm>
              <a:off x="1371984" y="3075795"/>
              <a:ext cx="37747" cy="396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Oval 9">
              <a:extLst>
                <a:ext uri="{FF2B5EF4-FFF2-40B4-BE49-F238E27FC236}">
                  <a16:creationId xmlns:a16="http://schemas.microsoft.com/office/drawing/2014/main" xmlns="" id="{7BFF64AA-F9D3-4A33-9B79-FA3053A77B12}"/>
                </a:ext>
              </a:extLst>
            </p:cNvPr>
            <p:cNvSpPr>
              <a:spLocks noChangeArrowheads="1"/>
            </p:cNvSpPr>
            <p:nvPr/>
          </p:nvSpPr>
          <p:spPr bwMode="auto">
            <a:xfrm>
              <a:off x="1371984" y="2947923"/>
              <a:ext cx="37747" cy="40642"/>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10">
              <a:extLst>
                <a:ext uri="{FF2B5EF4-FFF2-40B4-BE49-F238E27FC236}">
                  <a16:creationId xmlns:a16="http://schemas.microsoft.com/office/drawing/2014/main" xmlns="" id="{F2273C36-2B85-4FD8-800D-75DECB419240}"/>
                </a:ext>
              </a:extLst>
            </p:cNvPr>
            <p:cNvSpPr>
              <a:spLocks/>
            </p:cNvSpPr>
            <p:nvPr/>
          </p:nvSpPr>
          <p:spPr bwMode="auto">
            <a:xfrm>
              <a:off x="1338211" y="2671360"/>
              <a:ext cx="104300" cy="78310"/>
            </a:xfrm>
            <a:custGeom>
              <a:avLst/>
              <a:gdLst>
                <a:gd name="T0" fmla="*/ 15 w 44"/>
                <a:gd name="T1" fmla="*/ 33 h 33"/>
                <a:gd name="T2" fmla="*/ 11 w 44"/>
                <a:gd name="T3" fmla="*/ 32 h 33"/>
                <a:gd name="T4" fmla="*/ 3 w 44"/>
                <a:gd name="T5" fmla="*/ 24 h 33"/>
                <a:gd name="T6" fmla="*/ 3 w 44"/>
                <a:gd name="T7" fmla="*/ 16 h 33"/>
                <a:gd name="T8" fmla="*/ 11 w 44"/>
                <a:gd name="T9" fmla="*/ 15 h 33"/>
                <a:gd name="T10" fmla="*/ 15 w 44"/>
                <a:gd name="T11" fmla="*/ 19 h 33"/>
                <a:gd name="T12" fmla="*/ 33 w 44"/>
                <a:gd name="T13" fmla="*/ 3 h 33"/>
                <a:gd name="T14" fmla="*/ 41 w 44"/>
                <a:gd name="T15" fmla="*/ 3 h 33"/>
                <a:gd name="T16" fmla="*/ 41 w 44"/>
                <a:gd name="T17" fmla="*/ 12 h 33"/>
                <a:gd name="T18" fmla="*/ 19 w 44"/>
                <a:gd name="T19" fmla="*/ 32 h 33"/>
                <a:gd name="T20" fmla="*/ 15 w 44"/>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3">
                  <a:moveTo>
                    <a:pt x="15" y="33"/>
                  </a:moveTo>
                  <a:cubicBezTo>
                    <a:pt x="14" y="33"/>
                    <a:pt x="12" y="33"/>
                    <a:pt x="11" y="32"/>
                  </a:cubicBezTo>
                  <a:cubicBezTo>
                    <a:pt x="3" y="24"/>
                    <a:pt x="3" y="24"/>
                    <a:pt x="3" y="24"/>
                  </a:cubicBezTo>
                  <a:cubicBezTo>
                    <a:pt x="1" y="22"/>
                    <a:pt x="0" y="18"/>
                    <a:pt x="3" y="16"/>
                  </a:cubicBezTo>
                  <a:cubicBezTo>
                    <a:pt x="5" y="13"/>
                    <a:pt x="9" y="13"/>
                    <a:pt x="11" y="15"/>
                  </a:cubicBezTo>
                  <a:cubicBezTo>
                    <a:pt x="15" y="19"/>
                    <a:pt x="15" y="19"/>
                    <a:pt x="15" y="19"/>
                  </a:cubicBezTo>
                  <a:cubicBezTo>
                    <a:pt x="33" y="3"/>
                    <a:pt x="33" y="3"/>
                    <a:pt x="33" y="3"/>
                  </a:cubicBezTo>
                  <a:cubicBezTo>
                    <a:pt x="35" y="0"/>
                    <a:pt x="39" y="1"/>
                    <a:pt x="41" y="3"/>
                  </a:cubicBezTo>
                  <a:cubicBezTo>
                    <a:pt x="44" y="6"/>
                    <a:pt x="43" y="9"/>
                    <a:pt x="41" y="12"/>
                  </a:cubicBezTo>
                  <a:cubicBezTo>
                    <a:pt x="19" y="32"/>
                    <a:pt x="19" y="32"/>
                    <a:pt x="19" y="32"/>
                  </a:cubicBezTo>
                  <a:cubicBezTo>
                    <a:pt x="18" y="33"/>
                    <a:pt x="17" y="33"/>
                    <a:pt x="15" y="3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11">
              <a:extLst>
                <a:ext uri="{FF2B5EF4-FFF2-40B4-BE49-F238E27FC236}">
                  <a16:creationId xmlns:a16="http://schemas.microsoft.com/office/drawing/2014/main" xmlns="" id="{F8DBD644-F5A0-4E0D-B8D9-21A6EC7064CB}"/>
                </a:ext>
              </a:extLst>
            </p:cNvPr>
            <p:cNvSpPr>
              <a:spLocks/>
            </p:cNvSpPr>
            <p:nvPr/>
          </p:nvSpPr>
          <p:spPr bwMode="auto">
            <a:xfrm>
              <a:off x="1338211" y="2801216"/>
              <a:ext cx="104300" cy="76327"/>
            </a:xfrm>
            <a:custGeom>
              <a:avLst/>
              <a:gdLst>
                <a:gd name="T0" fmla="*/ 15 w 44"/>
                <a:gd name="T1" fmla="*/ 32 h 32"/>
                <a:gd name="T2" fmla="*/ 11 w 44"/>
                <a:gd name="T3" fmla="*/ 31 h 32"/>
                <a:gd name="T4" fmla="*/ 3 w 44"/>
                <a:gd name="T5" fmla="*/ 23 h 32"/>
                <a:gd name="T6" fmla="*/ 3 w 44"/>
                <a:gd name="T7" fmla="*/ 15 h 32"/>
                <a:gd name="T8" fmla="*/ 11 w 44"/>
                <a:gd name="T9" fmla="*/ 14 h 32"/>
                <a:gd name="T10" fmla="*/ 15 w 44"/>
                <a:gd name="T11" fmla="*/ 18 h 32"/>
                <a:gd name="T12" fmla="*/ 33 w 44"/>
                <a:gd name="T13" fmla="*/ 2 h 32"/>
                <a:gd name="T14" fmla="*/ 41 w 44"/>
                <a:gd name="T15" fmla="*/ 2 h 32"/>
                <a:gd name="T16" fmla="*/ 41 w 44"/>
                <a:gd name="T17" fmla="*/ 11 h 32"/>
                <a:gd name="T18" fmla="*/ 19 w 44"/>
                <a:gd name="T19" fmla="*/ 31 h 32"/>
                <a:gd name="T20" fmla="*/ 15 w 44"/>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2">
                  <a:moveTo>
                    <a:pt x="15" y="32"/>
                  </a:moveTo>
                  <a:cubicBezTo>
                    <a:pt x="14" y="32"/>
                    <a:pt x="12" y="32"/>
                    <a:pt x="11" y="31"/>
                  </a:cubicBezTo>
                  <a:cubicBezTo>
                    <a:pt x="3" y="23"/>
                    <a:pt x="3" y="23"/>
                    <a:pt x="3" y="23"/>
                  </a:cubicBezTo>
                  <a:cubicBezTo>
                    <a:pt x="1" y="21"/>
                    <a:pt x="0" y="17"/>
                    <a:pt x="3" y="15"/>
                  </a:cubicBezTo>
                  <a:cubicBezTo>
                    <a:pt x="5" y="12"/>
                    <a:pt x="9" y="12"/>
                    <a:pt x="11" y="14"/>
                  </a:cubicBezTo>
                  <a:cubicBezTo>
                    <a:pt x="15" y="18"/>
                    <a:pt x="15" y="18"/>
                    <a:pt x="15" y="18"/>
                  </a:cubicBezTo>
                  <a:cubicBezTo>
                    <a:pt x="33" y="2"/>
                    <a:pt x="33" y="2"/>
                    <a:pt x="33" y="2"/>
                  </a:cubicBezTo>
                  <a:cubicBezTo>
                    <a:pt x="35" y="0"/>
                    <a:pt x="39" y="0"/>
                    <a:pt x="41" y="2"/>
                  </a:cubicBezTo>
                  <a:cubicBezTo>
                    <a:pt x="44" y="5"/>
                    <a:pt x="43" y="8"/>
                    <a:pt x="41" y="11"/>
                  </a:cubicBezTo>
                  <a:cubicBezTo>
                    <a:pt x="19" y="31"/>
                    <a:pt x="19" y="31"/>
                    <a:pt x="19" y="31"/>
                  </a:cubicBezTo>
                  <a:cubicBezTo>
                    <a:pt x="18" y="32"/>
                    <a:pt x="17" y="32"/>
                    <a:pt x="15" y="3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12">
              <a:extLst>
                <a:ext uri="{FF2B5EF4-FFF2-40B4-BE49-F238E27FC236}">
                  <a16:creationId xmlns:a16="http://schemas.microsoft.com/office/drawing/2014/main" xmlns="" id="{6045EDCD-CB56-47B2-9945-38CDE8A5B5CD}"/>
                </a:ext>
              </a:extLst>
            </p:cNvPr>
            <p:cNvSpPr>
              <a:spLocks/>
            </p:cNvSpPr>
            <p:nvPr/>
          </p:nvSpPr>
          <p:spPr bwMode="auto">
            <a:xfrm>
              <a:off x="1509064" y="2700107"/>
              <a:ext cx="199660" cy="8922"/>
            </a:xfrm>
            <a:custGeom>
              <a:avLst/>
              <a:gdLst>
                <a:gd name="T0" fmla="*/ 82 w 84"/>
                <a:gd name="T1" fmla="*/ 4 h 4"/>
                <a:gd name="T2" fmla="*/ 2 w 84"/>
                <a:gd name="T3" fmla="*/ 4 h 4"/>
                <a:gd name="T4" fmla="*/ 0 w 84"/>
                <a:gd name="T5" fmla="*/ 2 h 4"/>
                <a:gd name="T6" fmla="*/ 2 w 84"/>
                <a:gd name="T7" fmla="*/ 0 h 4"/>
                <a:gd name="T8" fmla="*/ 82 w 84"/>
                <a:gd name="T9" fmla="*/ 0 h 4"/>
                <a:gd name="T10" fmla="*/ 84 w 84"/>
                <a:gd name="T11" fmla="*/ 2 h 4"/>
                <a:gd name="T12" fmla="*/ 82 w 8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4" h="4">
                  <a:moveTo>
                    <a:pt x="82" y="4"/>
                  </a:moveTo>
                  <a:cubicBezTo>
                    <a:pt x="2" y="4"/>
                    <a:pt x="2" y="4"/>
                    <a:pt x="2" y="4"/>
                  </a:cubicBezTo>
                  <a:cubicBezTo>
                    <a:pt x="1" y="4"/>
                    <a:pt x="0" y="3"/>
                    <a:pt x="0" y="2"/>
                  </a:cubicBezTo>
                  <a:cubicBezTo>
                    <a:pt x="0" y="1"/>
                    <a:pt x="1" y="0"/>
                    <a:pt x="2" y="0"/>
                  </a:cubicBezTo>
                  <a:cubicBezTo>
                    <a:pt x="82" y="0"/>
                    <a:pt x="82" y="0"/>
                    <a:pt x="82" y="0"/>
                  </a:cubicBezTo>
                  <a:cubicBezTo>
                    <a:pt x="83" y="0"/>
                    <a:pt x="84" y="1"/>
                    <a:pt x="84" y="2"/>
                  </a:cubicBezTo>
                  <a:cubicBezTo>
                    <a:pt x="84" y="3"/>
                    <a:pt x="83" y="4"/>
                    <a:pt x="82" y="4"/>
                  </a:cubicBezTo>
                  <a:close/>
                </a:path>
              </a:pathLst>
            </a:custGeom>
            <a:solidFill>
              <a:schemeClr val="tx2"/>
            </a:solidFill>
            <a:ln w="25400">
              <a:solidFill>
                <a:schemeClr val="accent4"/>
              </a:solidFill>
            </a:ln>
          </p:spPr>
          <p:txBody>
            <a:bodyPr vert="horz" wrap="square" lIns="91440" tIns="45720" rIns="91440" bIns="45720" numCol="1" anchor="t" anchorCtr="0" compatLnSpc="1">
              <a:prstTxWarp prst="textNoShape">
                <a:avLst/>
              </a:prstTxWarp>
            </a:bodyPr>
            <a:lstStyle/>
            <a:p>
              <a:endParaRPr lang="en-GB"/>
            </a:p>
          </p:txBody>
        </p:sp>
        <p:sp>
          <p:nvSpPr>
            <p:cNvPr id="90" name="Freeform 13">
              <a:extLst>
                <a:ext uri="{FF2B5EF4-FFF2-40B4-BE49-F238E27FC236}">
                  <a16:creationId xmlns:a16="http://schemas.microsoft.com/office/drawing/2014/main" xmlns="" id="{3DEDC152-8E6E-431A-8A27-85A18AA4838B}"/>
                </a:ext>
              </a:extLst>
            </p:cNvPr>
            <p:cNvSpPr>
              <a:spLocks/>
            </p:cNvSpPr>
            <p:nvPr/>
          </p:nvSpPr>
          <p:spPr bwMode="auto">
            <a:xfrm>
              <a:off x="1509064" y="2829962"/>
              <a:ext cx="199660" cy="9913"/>
            </a:xfrm>
            <a:custGeom>
              <a:avLst/>
              <a:gdLst>
                <a:gd name="T0" fmla="*/ 82 w 84"/>
                <a:gd name="T1" fmla="*/ 4 h 4"/>
                <a:gd name="T2" fmla="*/ 2 w 84"/>
                <a:gd name="T3" fmla="*/ 4 h 4"/>
                <a:gd name="T4" fmla="*/ 0 w 84"/>
                <a:gd name="T5" fmla="*/ 2 h 4"/>
                <a:gd name="T6" fmla="*/ 2 w 84"/>
                <a:gd name="T7" fmla="*/ 0 h 4"/>
                <a:gd name="T8" fmla="*/ 82 w 84"/>
                <a:gd name="T9" fmla="*/ 0 h 4"/>
                <a:gd name="T10" fmla="*/ 84 w 84"/>
                <a:gd name="T11" fmla="*/ 2 h 4"/>
                <a:gd name="T12" fmla="*/ 82 w 8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4" h="4">
                  <a:moveTo>
                    <a:pt x="82" y="4"/>
                  </a:moveTo>
                  <a:cubicBezTo>
                    <a:pt x="2" y="4"/>
                    <a:pt x="2" y="4"/>
                    <a:pt x="2" y="4"/>
                  </a:cubicBezTo>
                  <a:cubicBezTo>
                    <a:pt x="1" y="4"/>
                    <a:pt x="0" y="3"/>
                    <a:pt x="0" y="2"/>
                  </a:cubicBezTo>
                  <a:cubicBezTo>
                    <a:pt x="0" y="1"/>
                    <a:pt x="1" y="0"/>
                    <a:pt x="2" y="0"/>
                  </a:cubicBezTo>
                  <a:cubicBezTo>
                    <a:pt x="82" y="0"/>
                    <a:pt x="82" y="0"/>
                    <a:pt x="82" y="0"/>
                  </a:cubicBezTo>
                  <a:cubicBezTo>
                    <a:pt x="83" y="0"/>
                    <a:pt x="84" y="1"/>
                    <a:pt x="84" y="2"/>
                  </a:cubicBezTo>
                  <a:cubicBezTo>
                    <a:pt x="84" y="3"/>
                    <a:pt x="83" y="4"/>
                    <a:pt x="82" y="4"/>
                  </a:cubicBezTo>
                  <a:close/>
                </a:path>
              </a:pathLst>
            </a:custGeom>
            <a:solidFill>
              <a:schemeClr val="tx2"/>
            </a:solidFill>
            <a:ln w="25400">
              <a:solidFill>
                <a:schemeClr val="accent4"/>
              </a:solidFill>
            </a:ln>
          </p:spPr>
          <p:txBody>
            <a:bodyPr vert="horz" wrap="square" lIns="91440" tIns="45720" rIns="91440" bIns="45720" numCol="1" anchor="t" anchorCtr="0" compatLnSpc="1">
              <a:prstTxWarp prst="textNoShape">
                <a:avLst/>
              </a:prstTxWarp>
            </a:bodyPr>
            <a:lstStyle/>
            <a:p>
              <a:endParaRPr lang="en-GB"/>
            </a:p>
          </p:txBody>
        </p:sp>
        <p:sp>
          <p:nvSpPr>
            <p:cNvPr id="91" name="Freeform 14">
              <a:extLst>
                <a:ext uri="{FF2B5EF4-FFF2-40B4-BE49-F238E27FC236}">
                  <a16:creationId xmlns:a16="http://schemas.microsoft.com/office/drawing/2014/main" xmlns="" id="{495637D0-B17F-4907-9EDB-31AD9DE7AAC8}"/>
                </a:ext>
              </a:extLst>
            </p:cNvPr>
            <p:cNvSpPr>
              <a:spLocks/>
            </p:cNvSpPr>
            <p:nvPr/>
          </p:nvSpPr>
          <p:spPr bwMode="auto">
            <a:xfrm>
              <a:off x="1509064" y="2959818"/>
              <a:ext cx="199660" cy="9913"/>
            </a:xfrm>
            <a:custGeom>
              <a:avLst/>
              <a:gdLst>
                <a:gd name="T0" fmla="*/ 82 w 84"/>
                <a:gd name="T1" fmla="*/ 4 h 4"/>
                <a:gd name="T2" fmla="*/ 2 w 84"/>
                <a:gd name="T3" fmla="*/ 4 h 4"/>
                <a:gd name="T4" fmla="*/ 0 w 84"/>
                <a:gd name="T5" fmla="*/ 2 h 4"/>
                <a:gd name="T6" fmla="*/ 2 w 84"/>
                <a:gd name="T7" fmla="*/ 0 h 4"/>
                <a:gd name="T8" fmla="*/ 82 w 84"/>
                <a:gd name="T9" fmla="*/ 0 h 4"/>
                <a:gd name="T10" fmla="*/ 84 w 84"/>
                <a:gd name="T11" fmla="*/ 2 h 4"/>
                <a:gd name="T12" fmla="*/ 82 w 8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4" h="4">
                  <a:moveTo>
                    <a:pt x="82" y="4"/>
                  </a:moveTo>
                  <a:cubicBezTo>
                    <a:pt x="2" y="4"/>
                    <a:pt x="2" y="4"/>
                    <a:pt x="2" y="4"/>
                  </a:cubicBezTo>
                  <a:cubicBezTo>
                    <a:pt x="1" y="4"/>
                    <a:pt x="0" y="3"/>
                    <a:pt x="0" y="2"/>
                  </a:cubicBezTo>
                  <a:cubicBezTo>
                    <a:pt x="0" y="1"/>
                    <a:pt x="1" y="0"/>
                    <a:pt x="2" y="0"/>
                  </a:cubicBezTo>
                  <a:cubicBezTo>
                    <a:pt x="82" y="0"/>
                    <a:pt x="82" y="0"/>
                    <a:pt x="82" y="0"/>
                  </a:cubicBezTo>
                  <a:cubicBezTo>
                    <a:pt x="83" y="0"/>
                    <a:pt x="84" y="1"/>
                    <a:pt x="84" y="2"/>
                  </a:cubicBezTo>
                  <a:cubicBezTo>
                    <a:pt x="84" y="3"/>
                    <a:pt x="83" y="4"/>
                    <a:pt x="82" y="4"/>
                  </a:cubicBezTo>
                  <a:close/>
                </a:path>
              </a:pathLst>
            </a:custGeom>
            <a:solidFill>
              <a:schemeClr val="tx2"/>
            </a:solidFill>
            <a:ln w="25400">
              <a:solidFill>
                <a:schemeClr val="accent4"/>
              </a:solidFill>
            </a:ln>
          </p:spPr>
          <p:txBody>
            <a:bodyPr vert="horz" wrap="square" lIns="91440" tIns="45720" rIns="91440" bIns="45720" numCol="1" anchor="t" anchorCtr="0" compatLnSpc="1">
              <a:prstTxWarp prst="textNoShape">
                <a:avLst/>
              </a:prstTxWarp>
            </a:bodyPr>
            <a:lstStyle/>
            <a:p>
              <a:endParaRPr lang="en-GB"/>
            </a:p>
          </p:txBody>
        </p:sp>
        <p:sp>
          <p:nvSpPr>
            <p:cNvPr id="92" name="Freeform 15">
              <a:extLst>
                <a:ext uri="{FF2B5EF4-FFF2-40B4-BE49-F238E27FC236}">
                  <a16:creationId xmlns:a16="http://schemas.microsoft.com/office/drawing/2014/main" xmlns="" id="{B5560F79-6607-419C-9EA0-BB1876C3997A}"/>
                </a:ext>
              </a:extLst>
            </p:cNvPr>
            <p:cNvSpPr>
              <a:spLocks/>
            </p:cNvSpPr>
            <p:nvPr/>
          </p:nvSpPr>
          <p:spPr bwMode="auto">
            <a:xfrm>
              <a:off x="1509064" y="3089673"/>
              <a:ext cx="199660" cy="9913"/>
            </a:xfrm>
            <a:custGeom>
              <a:avLst/>
              <a:gdLst>
                <a:gd name="T0" fmla="*/ 82 w 84"/>
                <a:gd name="T1" fmla="*/ 4 h 4"/>
                <a:gd name="T2" fmla="*/ 2 w 84"/>
                <a:gd name="T3" fmla="*/ 4 h 4"/>
                <a:gd name="T4" fmla="*/ 0 w 84"/>
                <a:gd name="T5" fmla="*/ 2 h 4"/>
                <a:gd name="T6" fmla="*/ 2 w 84"/>
                <a:gd name="T7" fmla="*/ 0 h 4"/>
                <a:gd name="T8" fmla="*/ 82 w 84"/>
                <a:gd name="T9" fmla="*/ 0 h 4"/>
                <a:gd name="T10" fmla="*/ 84 w 84"/>
                <a:gd name="T11" fmla="*/ 2 h 4"/>
                <a:gd name="T12" fmla="*/ 82 w 8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4" h="4">
                  <a:moveTo>
                    <a:pt x="82" y="4"/>
                  </a:moveTo>
                  <a:cubicBezTo>
                    <a:pt x="2" y="4"/>
                    <a:pt x="2" y="4"/>
                    <a:pt x="2" y="4"/>
                  </a:cubicBezTo>
                  <a:cubicBezTo>
                    <a:pt x="1" y="4"/>
                    <a:pt x="0" y="3"/>
                    <a:pt x="0" y="2"/>
                  </a:cubicBezTo>
                  <a:cubicBezTo>
                    <a:pt x="0" y="1"/>
                    <a:pt x="1" y="0"/>
                    <a:pt x="2" y="0"/>
                  </a:cubicBezTo>
                  <a:cubicBezTo>
                    <a:pt x="82" y="0"/>
                    <a:pt x="82" y="0"/>
                    <a:pt x="82" y="0"/>
                  </a:cubicBezTo>
                  <a:cubicBezTo>
                    <a:pt x="83" y="0"/>
                    <a:pt x="84" y="1"/>
                    <a:pt x="84" y="2"/>
                  </a:cubicBezTo>
                  <a:cubicBezTo>
                    <a:pt x="84" y="3"/>
                    <a:pt x="83" y="4"/>
                    <a:pt x="82" y="4"/>
                  </a:cubicBezTo>
                  <a:close/>
                </a:path>
              </a:pathLst>
            </a:custGeom>
            <a:solidFill>
              <a:schemeClr val="tx2"/>
            </a:solidFill>
            <a:ln w="25400">
              <a:solidFill>
                <a:schemeClr val="accent4"/>
              </a:solidFill>
            </a:ln>
          </p:spPr>
          <p:txBody>
            <a:bodyPr vert="horz" wrap="square" lIns="91440" tIns="45720" rIns="91440" bIns="45720" numCol="1" anchor="t" anchorCtr="0" compatLnSpc="1">
              <a:prstTxWarp prst="textNoShape">
                <a:avLst/>
              </a:prstTxWarp>
            </a:bodyPr>
            <a:lstStyle/>
            <a:p>
              <a:endParaRPr lang="en-GB"/>
            </a:p>
          </p:txBody>
        </p:sp>
      </p:grpSp>
      <p:grpSp>
        <p:nvGrpSpPr>
          <p:cNvPr id="93" name="Group 92">
            <a:extLst>
              <a:ext uri="{FF2B5EF4-FFF2-40B4-BE49-F238E27FC236}">
                <a16:creationId xmlns:a16="http://schemas.microsoft.com/office/drawing/2014/main" xmlns="" id="{4BD7A16C-E63D-49C8-BB39-B9E561D585AC}"/>
              </a:ext>
            </a:extLst>
          </p:cNvPr>
          <p:cNvGrpSpPr/>
          <p:nvPr/>
        </p:nvGrpSpPr>
        <p:grpSpPr>
          <a:xfrm>
            <a:off x="6176647" y="4833296"/>
            <a:ext cx="1260000" cy="1260000"/>
            <a:chOff x="3179100" y="2271536"/>
            <a:chExt cx="2742592" cy="2419016"/>
          </a:xfrm>
        </p:grpSpPr>
        <p:sp>
          <p:nvSpPr>
            <p:cNvPr id="94" name="Rectangle 93">
              <a:extLst>
                <a:ext uri="{FF2B5EF4-FFF2-40B4-BE49-F238E27FC236}">
                  <a16:creationId xmlns:a16="http://schemas.microsoft.com/office/drawing/2014/main" xmlns="" id="{89FD2972-5A31-4943-B9F3-D4794E9B579E}"/>
                </a:ext>
              </a:extLst>
            </p:cNvPr>
            <p:cNvSpPr/>
            <p:nvPr/>
          </p:nvSpPr>
          <p:spPr bwMode="auto">
            <a:xfrm>
              <a:off x="3209186" y="2271536"/>
              <a:ext cx="2424066" cy="2419016"/>
            </a:xfrm>
            <a:prstGeom prst="rect">
              <a:avLst/>
            </a:prstGeom>
            <a:solidFill>
              <a:schemeClr val="accent4">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Arial" panose="020B0604020202020204" pitchFamily="34" charset="0"/>
              </a:endParaRPr>
            </a:p>
          </p:txBody>
        </p:sp>
        <p:sp>
          <p:nvSpPr>
            <p:cNvPr id="95" name="Isosceles Triangle 94">
              <a:extLst>
                <a:ext uri="{FF2B5EF4-FFF2-40B4-BE49-F238E27FC236}">
                  <a16:creationId xmlns:a16="http://schemas.microsoft.com/office/drawing/2014/main" xmlns="" id="{9E572B9C-7B2D-4B1D-BAB5-B66D2DAC937C}"/>
                </a:ext>
              </a:extLst>
            </p:cNvPr>
            <p:cNvSpPr/>
            <p:nvPr/>
          </p:nvSpPr>
          <p:spPr bwMode="auto">
            <a:xfrm rot="5400000">
              <a:off x="5389357" y="3336824"/>
              <a:ext cx="776230" cy="288440"/>
            </a:xfrm>
            <a:prstGeom prst="triangle">
              <a:avLst>
                <a:gd name="adj" fmla="val 48994"/>
              </a:avLst>
            </a:prstGeom>
            <a:solidFill>
              <a:schemeClr val="accent4">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Arial" panose="020B0604020202020204" pitchFamily="34" charset="0"/>
              </a:endParaRPr>
            </a:p>
          </p:txBody>
        </p:sp>
        <p:sp>
          <p:nvSpPr>
            <p:cNvPr id="96" name="TextBox 11">
              <a:extLst>
                <a:ext uri="{FF2B5EF4-FFF2-40B4-BE49-F238E27FC236}">
                  <a16:creationId xmlns:a16="http://schemas.microsoft.com/office/drawing/2014/main" xmlns="" id="{EC25465E-4774-4787-98B6-BD8AFBFBEF8F}"/>
                </a:ext>
              </a:extLst>
            </p:cNvPr>
            <p:cNvSpPr txBox="1">
              <a:spLocks noChangeArrowheads="1"/>
            </p:cNvSpPr>
            <p:nvPr/>
          </p:nvSpPr>
          <p:spPr bwMode="auto">
            <a:xfrm>
              <a:off x="3179100" y="3355102"/>
              <a:ext cx="2496325" cy="1152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75000"/>
                </a:spcBef>
                <a:buSzPct val="100000"/>
                <a:buFont typeface="Arial" panose="020B0604020202020204" pitchFamily="34" charset="0"/>
                <a:buChar char="•"/>
                <a:defRPr sz="2000">
                  <a:solidFill>
                    <a:schemeClr val="tx1"/>
                  </a:solidFill>
                  <a:latin typeface="Imago" panose="020B0604020202020204" pitchFamily="2" charset="0"/>
                </a:defRPr>
              </a:lvl1pPr>
              <a:lvl2pPr marL="742950" indent="-285750">
                <a:spcBef>
                  <a:spcPct val="30000"/>
                </a:spcBef>
                <a:buChar char="–"/>
                <a:defRPr sz="2000">
                  <a:solidFill>
                    <a:schemeClr val="tx1"/>
                  </a:solidFill>
                  <a:latin typeface="Imago" panose="020B0604020202020204" pitchFamily="2" charset="0"/>
                </a:defRPr>
              </a:lvl2pPr>
              <a:lvl3pPr marL="1143000" indent="-228600">
                <a:spcBef>
                  <a:spcPct val="20000"/>
                </a:spcBef>
                <a:buChar char="•"/>
                <a:defRPr sz="2000">
                  <a:solidFill>
                    <a:schemeClr val="tx1"/>
                  </a:solidFill>
                  <a:latin typeface="Imago" panose="020B0604020202020204" pitchFamily="2" charset="0"/>
                </a:defRPr>
              </a:lvl3pPr>
              <a:lvl4pPr marL="1600200" indent="-228600">
                <a:spcBef>
                  <a:spcPct val="20000"/>
                </a:spcBef>
                <a:buChar char="–"/>
                <a:defRPr sz="2000">
                  <a:solidFill>
                    <a:schemeClr val="tx1"/>
                  </a:solidFill>
                  <a:latin typeface="Imago" panose="020B0604020202020204" pitchFamily="2" charset="0"/>
                </a:defRPr>
              </a:lvl4pPr>
              <a:lvl5pPr marL="2057400" indent="-228600">
                <a:spcBef>
                  <a:spcPct val="20000"/>
                </a:spcBef>
                <a:buChar char="»"/>
                <a:defRPr sz="2000">
                  <a:solidFill>
                    <a:schemeClr val="tx1"/>
                  </a:solidFill>
                  <a:latin typeface="Imago" panose="020B0604020202020204" pitchFamily="2" charset="0"/>
                </a:defRPr>
              </a:lvl5pPr>
              <a:lvl6pPr marL="2514600" indent="-228600" eaLnBrk="0" fontAlgn="base" hangingPunct="0">
                <a:spcBef>
                  <a:spcPct val="20000"/>
                </a:spcBef>
                <a:spcAft>
                  <a:spcPct val="0"/>
                </a:spcAft>
                <a:buChar char="»"/>
                <a:defRPr sz="2000">
                  <a:solidFill>
                    <a:schemeClr val="tx1"/>
                  </a:solidFill>
                  <a:latin typeface="Imago" panose="020B0604020202020204" pitchFamily="2" charset="0"/>
                </a:defRPr>
              </a:lvl6pPr>
              <a:lvl7pPr marL="2971800" indent="-228600" eaLnBrk="0" fontAlgn="base" hangingPunct="0">
                <a:spcBef>
                  <a:spcPct val="20000"/>
                </a:spcBef>
                <a:spcAft>
                  <a:spcPct val="0"/>
                </a:spcAft>
                <a:buChar char="»"/>
                <a:defRPr sz="2000">
                  <a:solidFill>
                    <a:schemeClr val="tx1"/>
                  </a:solidFill>
                  <a:latin typeface="Imago" panose="020B0604020202020204" pitchFamily="2" charset="0"/>
                </a:defRPr>
              </a:lvl7pPr>
              <a:lvl8pPr marL="3429000" indent="-228600" eaLnBrk="0" fontAlgn="base" hangingPunct="0">
                <a:spcBef>
                  <a:spcPct val="20000"/>
                </a:spcBef>
                <a:spcAft>
                  <a:spcPct val="0"/>
                </a:spcAft>
                <a:buChar char="»"/>
                <a:defRPr sz="2000">
                  <a:solidFill>
                    <a:schemeClr val="tx1"/>
                  </a:solidFill>
                  <a:latin typeface="Imago" panose="020B0604020202020204" pitchFamily="2" charset="0"/>
                </a:defRPr>
              </a:lvl8pPr>
              <a:lvl9pPr marL="3886200" indent="-228600" eaLnBrk="0" fontAlgn="base" hangingPunct="0">
                <a:spcBef>
                  <a:spcPct val="20000"/>
                </a:spcBef>
                <a:spcAft>
                  <a:spcPct val="0"/>
                </a:spcAft>
                <a:buChar char="»"/>
                <a:defRPr sz="2000">
                  <a:solidFill>
                    <a:schemeClr val="tx1"/>
                  </a:solidFill>
                  <a:latin typeface="Imago" panose="020B0604020202020204" pitchFamily="2" charset="0"/>
                </a:defRPr>
              </a:lvl9pPr>
            </a:lstStyle>
            <a:p>
              <a:pPr algn="ctr" eaLnBrk="1" hangingPunct="1">
                <a:spcBef>
                  <a:spcPct val="0"/>
                </a:spcBef>
                <a:buSzTx/>
                <a:buFontTx/>
                <a:buNone/>
              </a:pPr>
              <a:r>
                <a:rPr lang="en-US" altLang="en-US" sz="1100" b="1" dirty="0" err="1">
                  <a:solidFill>
                    <a:schemeClr val="bg1"/>
                  </a:solidFill>
                  <a:latin typeface="Times New Roman" panose="02020603050405020304" pitchFamily="18" charset="0"/>
                  <a:cs typeface="Times New Roman" panose="02020603050405020304" pitchFamily="18" charset="0"/>
                </a:rPr>
                <a:t>Predikcija</a:t>
              </a:r>
              <a:r>
                <a:rPr lang="en-US" altLang="en-US" sz="1100" b="1" dirty="0">
                  <a:solidFill>
                    <a:schemeClr val="bg1"/>
                  </a:solidFill>
                  <a:latin typeface="Times New Roman" panose="02020603050405020304" pitchFamily="18" charset="0"/>
                  <a:cs typeface="Times New Roman" panose="02020603050405020304" pitchFamily="18" charset="0"/>
                </a:rPr>
                <a:t> </a:t>
              </a:r>
              <a:r>
                <a:rPr lang="en-US" altLang="en-US" sz="1100" b="1" dirty="0" err="1">
                  <a:solidFill>
                    <a:schemeClr val="bg1"/>
                  </a:solidFill>
                  <a:latin typeface="Times New Roman" panose="02020603050405020304" pitchFamily="18" charset="0"/>
                  <a:cs typeface="Times New Roman" panose="02020603050405020304" pitchFamily="18" charset="0"/>
                </a:rPr>
                <a:t>odgovora</a:t>
              </a:r>
              <a:r>
                <a:rPr lang="en-US" altLang="en-US" sz="1100" b="1" dirty="0">
                  <a:solidFill>
                    <a:schemeClr val="bg1"/>
                  </a:solidFill>
                  <a:latin typeface="Times New Roman" panose="02020603050405020304" pitchFamily="18" charset="0"/>
                  <a:cs typeface="Times New Roman" panose="02020603050405020304" pitchFamily="18" charset="0"/>
                </a:rPr>
                <a:t> </a:t>
              </a:r>
              <a:r>
                <a:rPr lang="en-US" altLang="en-US" sz="1100" b="1" dirty="0" err="1">
                  <a:solidFill>
                    <a:schemeClr val="bg1"/>
                  </a:solidFill>
                  <a:latin typeface="Times New Roman" panose="02020603050405020304" pitchFamily="18" charset="0"/>
                  <a:cs typeface="Times New Roman" panose="02020603050405020304" pitchFamily="18" charset="0"/>
                </a:rPr>
                <a:t>na</a:t>
              </a:r>
              <a:r>
                <a:rPr lang="en-US" altLang="en-US" sz="1100" b="1" dirty="0">
                  <a:solidFill>
                    <a:schemeClr val="bg1"/>
                  </a:solidFill>
                  <a:latin typeface="Times New Roman" panose="02020603050405020304" pitchFamily="18" charset="0"/>
                  <a:cs typeface="Times New Roman" panose="02020603050405020304" pitchFamily="18" charset="0"/>
                </a:rPr>
                <a:t> KOS</a:t>
              </a:r>
            </a:p>
          </p:txBody>
        </p:sp>
        <p:sp>
          <p:nvSpPr>
            <p:cNvPr id="97" name="Arc 96">
              <a:extLst>
                <a:ext uri="{FF2B5EF4-FFF2-40B4-BE49-F238E27FC236}">
                  <a16:creationId xmlns:a16="http://schemas.microsoft.com/office/drawing/2014/main" xmlns="" id="{5902565B-3451-4FA4-9820-B8C82E3AAB07}"/>
                </a:ext>
              </a:extLst>
            </p:cNvPr>
            <p:cNvSpPr/>
            <p:nvPr/>
          </p:nvSpPr>
          <p:spPr bwMode="auto">
            <a:xfrm>
              <a:off x="3989131" y="2649321"/>
              <a:ext cx="854729" cy="852949"/>
            </a:xfrm>
            <a:prstGeom prst="arc">
              <a:avLst>
                <a:gd name="adj1" fmla="val 10094063"/>
                <a:gd name="adj2" fmla="val 783736"/>
              </a:avLst>
            </a:prstGeom>
            <a:noFill/>
            <a:ln w="50800" cap="rnd"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Arial" panose="020B0604020202020204" pitchFamily="34" charset="0"/>
              </a:endParaRPr>
            </a:p>
          </p:txBody>
        </p:sp>
        <p:sp>
          <p:nvSpPr>
            <p:cNvPr id="98" name="Oval 97">
              <a:extLst>
                <a:ext uri="{FF2B5EF4-FFF2-40B4-BE49-F238E27FC236}">
                  <a16:creationId xmlns:a16="http://schemas.microsoft.com/office/drawing/2014/main" xmlns="" id="{E755FCEC-14D5-4489-95BA-7AE6C80917D9}"/>
                </a:ext>
              </a:extLst>
            </p:cNvPr>
            <p:cNvSpPr/>
            <p:nvPr/>
          </p:nvSpPr>
          <p:spPr bwMode="auto">
            <a:xfrm rot="2362589">
              <a:off x="4386351" y="2997222"/>
              <a:ext cx="77473" cy="77311"/>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Arial" panose="020B0604020202020204" pitchFamily="34" charset="0"/>
              </a:endParaRPr>
            </a:p>
          </p:txBody>
        </p:sp>
        <p:sp>
          <p:nvSpPr>
            <p:cNvPr id="99" name="Isosceles Triangle 98">
              <a:extLst>
                <a:ext uri="{FF2B5EF4-FFF2-40B4-BE49-F238E27FC236}">
                  <a16:creationId xmlns:a16="http://schemas.microsoft.com/office/drawing/2014/main" xmlns="" id="{83A05EC2-14B1-4898-86ED-2A36E2D312BE}"/>
                </a:ext>
              </a:extLst>
            </p:cNvPr>
            <p:cNvSpPr/>
            <p:nvPr/>
          </p:nvSpPr>
          <p:spPr bwMode="auto">
            <a:xfrm rot="2362589">
              <a:off x="4474552" y="2785869"/>
              <a:ext cx="77473" cy="285082"/>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Arial" panose="020B0604020202020204" pitchFamily="34" charset="0"/>
              </a:endParaRPr>
            </a:p>
          </p:txBody>
        </p:sp>
      </p:grpSp>
      <p:sp>
        <p:nvSpPr>
          <p:cNvPr id="100" name="Text Placeholder 4">
            <a:extLst>
              <a:ext uri="{FF2B5EF4-FFF2-40B4-BE49-F238E27FC236}">
                <a16:creationId xmlns:a16="http://schemas.microsoft.com/office/drawing/2014/main" xmlns="" id="{CF68FE29-6035-47B8-9D78-584AEA2C2204}"/>
              </a:ext>
            </a:extLst>
          </p:cNvPr>
          <p:cNvSpPr txBox="1">
            <a:spLocks/>
          </p:cNvSpPr>
          <p:nvPr/>
        </p:nvSpPr>
        <p:spPr>
          <a:xfrm>
            <a:off x="338328" y="1667215"/>
            <a:ext cx="4073797" cy="4230688"/>
          </a:xfrm>
          <a:prstGeom prst="rect">
            <a:avLst/>
          </a:prstGeom>
        </p:spPr>
        <p:txBody>
          <a:bodyPr vert="horz" lIns="0" tIns="0" rIns="91440" bIns="45720" rtlCol="0">
            <a:noAutofit/>
          </a:bodyPr>
          <a:lstStyle>
            <a:lvl1pPr marL="177800" indent="-177800" algn="l" defTabSz="914400" rtl="0" eaLnBrk="1" latinLnBrk="0" hangingPunct="1">
              <a:spcBef>
                <a:spcPts val="0"/>
              </a:spcBef>
              <a:spcAft>
                <a:spcPts val="300"/>
              </a:spcAft>
              <a:buFont typeface="Arial" panose="020B0604020202020204" pitchFamily="34" charset="0"/>
              <a:buChar char="•"/>
              <a:defRPr sz="1600" kern="1200">
                <a:solidFill>
                  <a:schemeClr val="tx2"/>
                </a:solidFill>
                <a:latin typeface="+mn-lt"/>
                <a:ea typeface="+mn-ea"/>
                <a:cs typeface="+mn-cs"/>
              </a:defRPr>
            </a:lvl1pPr>
            <a:lvl2pPr marL="360363" indent="-182563" algn="l" defTabSz="914400" rtl="0" eaLnBrk="1" latinLnBrk="0" hangingPunct="1">
              <a:spcBef>
                <a:spcPts val="0"/>
              </a:spcBef>
              <a:spcAft>
                <a:spcPts val="300"/>
              </a:spcAft>
              <a:buFont typeface="Arial" panose="020B0604020202020204" pitchFamily="34" charset="0"/>
              <a:buChar char="–"/>
              <a:defRPr sz="1400" kern="1200">
                <a:solidFill>
                  <a:schemeClr val="tx2"/>
                </a:solidFill>
                <a:latin typeface="+mn-lt"/>
                <a:ea typeface="+mn-ea"/>
                <a:cs typeface="+mn-cs"/>
              </a:defRPr>
            </a:lvl2pPr>
            <a:lvl3pPr marL="536575" indent="-176213" algn="l" defTabSz="914400" rtl="0" eaLnBrk="1" latinLnBrk="0" hangingPunct="1">
              <a:spcBef>
                <a:spcPts val="0"/>
              </a:spcBef>
              <a:spcAft>
                <a:spcPts val="300"/>
              </a:spcAft>
              <a:buFont typeface="Arial" panose="020B0604020202020204" pitchFamily="34" charset="0"/>
              <a:buChar char="•"/>
              <a:defRPr sz="1200" kern="1200">
                <a:solidFill>
                  <a:schemeClr val="tx2"/>
                </a:solidFill>
                <a:latin typeface="+mn-lt"/>
                <a:ea typeface="+mn-ea"/>
                <a:cs typeface="+mn-cs"/>
              </a:defRPr>
            </a:lvl3pPr>
            <a:lvl4pPr marL="738188" indent="-201613" algn="l" defTabSz="914400" rtl="0" eaLnBrk="1" latinLnBrk="0" hangingPunct="1">
              <a:spcBef>
                <a:spcPts val="0"/>
              </a:spcBef>
              <a:spcAft>
                <a:spcPts val="300"/>
              </a:spcAft>
              <a:buFont typeface="Arial" panose="020B0604020202020204" pitchFamily="34" charset="0"/>
              <a:buChar char="–"/>
              <a:tabLst/>
              <a:defRPr sz="1100" kern="1200" baseline="0">
                <a:solidFill>
                  <a:schemeClr val="tx2"/>
                </a:solidFill>
                <a:latin typeface="+mn-lt"/>
                <a:ea typeface="+mn-ea"/>
                <a:cs typeface="+mn-cs"/>
              </a:defRPr>
            </a:lvl4pPr>
            <a:lvl5pPr marL="973138" indent="-217488" algn="l" defTabSz="914400" rtl="0" eaLnBrk="1" latinLnBrk="0" hangingPunct="1">
              <a:spcBef>
                <a:spcPts val="0"/>
              </a:spcBef>
              <a:spcAft>
                <a:spcPts val="300"/>
              </a:spcAft>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b="1" dirty="0" err="1">
                <a:solidFill>
                  <a:schemeClr val="accent4"/>
                </a:solidFill>
                <a:latin typeface="Times New Roman" panose="02020603050405020304" pitchFamily="18" charset="0"/>
                <a:cs typeface="Times New Roman" panose="02020603050405020304" pitchFamily="18" charset="0"/>
              </a:rPr>
              <a:t>Istorijska</a:t>
            </a:r>
            <a:r>
              <a:rPr lang="en-US" b="1" dirty="0">
                <a:solidFill>
                  <a:schemeClr val="accent4"/>
                </a:solidFill>
                <a:latin typeface="Times New Roman" panose="02020603050405020304" pitchFamily="18" charset="0"/>
                <a:cs typeface="Times New Roman" panose="02020603050405020304" pitchFamily="18" charset="0"/>
              </a:rPr>
              <a:t> </a:t>
            </a:r>
            <a:r>
              <a:rPr lang="en-US" b="1" dirty="0" err="1">
                <a:solidFill>
                  <a:schemeClr val="accent4"/>
                </a:solidFill>
                <a:latin typeface="Times New Roman" panose="02020603050405020304" pitchFamily="18" charset="0"/>
                <a:cs typeface="Times New Roman" panose="02020603050405020304" pitchFamily="18" charset="0"/>
              </a:rPr>
              <a:t>perspektiva</a:t>
            </a:r>
            <a:endParaRPr lang="en-US" b="1" dirty="0">
              <a:solidFill>
                <a:schemeClr val="accent4"/>
              </a:solidFill>
              <a:latin typeface="Times New Roman" panose="02020603050405020304" pitchFamily="18" charset="0"/>
              <a:cs typeface="Times New Roman" panose="02020603050405020304" pitchFamily="18" charset="0"/>
            </a:endParaRPr>
          </a:p>
          <a:p>
            <a:pPr marL="285750" indent="-285750">
              <a:spcAft>
                <a:spcPts val="1200"/>
              </a:spcAft>
            </a:pPr>
            <a:r>
              <a:rPr lang="en-US" dirty="0" err="1">
                <a:latin typeface="Times New Roman" panose="02020603050405020304" pitchFamily="18" charset="0"/>
                <a:cs typeface="Times New Roman" panose="02020603050405020304" pitchFamily="18" charset="0"/>
              </a:rPr>
              <a:t>Prepoznavanje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kliničkog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značaja</a:t>
            </a:r>
            <a:r>
              <a:rPr lang="en-US" dirty="0">
                <a:latin typeface="Times New Roman" panose="02020603050405020304" pitchFamily="18" charset="0"/>
                <a:cs typeface="Times New Roman" panose="02020603050405020304" pitchFamily="18" charset="0"/>
              </a:rPr>
              <a:t> AMH </a:t>
            </a:r>
            <a:r>
              <a:rPr lang="en-US" dirty="0" err="1">
                <a:latin typeface="Times New Roman" panose="02020603050405020304" pitchFamily="18" charset="0"/>
                <a:cs typeface="Times New Roman" panose="02020603050405020304" pitchFamily="18" charset="0"/>
              </a:rPr>
              <a:t>dovodi</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njegovog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ubrzanog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uključenja</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kliničke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laboratorije</a:t>
            </a:r>
            <a:endParaRPr lang="en-US" dirty="0">
              <a:latin typeface="Times New Roman" panose="02020603050405020304" pitchFamily="18" charset="0"/>
              <a:cs typeface="Times New Roman" panose="02020603050405020304" pitchFamily="18" charset="0"/>
            </a:endParaRPr>
          </a:p>
          <a:p>
            <a:pPr marL="285750" indent="-285750">
              <a:spcAft>
                <a:spcPts val="1200"/>
              </a:spcAft>
            </a:pPr>
            <a:r>
              <a:rPr lang="en-US" dirty="0" err="1">
                <a:latin typeface="Times New Roman" panose="02020603050405020304" pitchFamily="18" charset="0"/>
                <a:cs typeface="Times New Roman" panose="02020603050405020304" pitchFamily="18" charset="0"/>
              </a:rPr>
              <a:t>Vremenom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kliničari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gube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povjerenje</a:t>
            </a:r>
            <a:r>
              <a:rPr lang="en-US" dirty="0">
                <a:latin typeface="Times New Roman" panose="02020603050405020304" pitchFamily="18" charset="0"/>
                <a:cs typeface="Times New Roman" panose="02020603050405020304" pitchFamily="18" charset="0"/>
              </a:rPr>
              <a:t> u test </a:t>
            </a:r>
            <a:r>
              <a:rPr lang="en-US" dirty="0" err="1">
                <a:latin typeface="Times New Roman" panose="02020603050405020304" pitchFamily="18" charset="0"/>
                <a:cs typeface="Times New Roman" panose="02020603050405020304" pitchFamily="18" charset="0"/>
              </a:rPr>
              <a:t>zbog</a:t>
            </a:r>
            <a:r>
              <a:rPr lang="en-US" dirty="0">
                <a:latin typeface="Times New Roman" panose="02020603050405020304" pitchFamily="18" charset="0"/>
                <a:cs typeface="Times New Roman" panose="02020603050405020304" pitchFamily="18" charset="0"/>
              </a:rPr>
              <a:t> </a:t>
            </a:r>
            <a:r>
              <a:rPr lang="en-US" b="1" dirty="0" err="1">
                <a:solidFill>
                  <a:schemeClr val="accent4"/>
                </a:solidFill>
                <a:latin typeface="Times New Roman" panose="02020603050405020304" pitchFamily="18" charset="0"/>
                <a:cs typeface="Times New Roman" panose="02020603050405020304" pitchFamily="18" charset="0"/>
              </a:rPr>
              <a:t>problema</a:t>
            </a:r>
            <a:r>
              <a:rPr lang="en-US" b="1" dirty="0">
                <a:solidFill>
                  <a:schemeClr val="accent4"/>
                </a:solidFill>
                <a:latin typeface="Times New Roman" panose="02020603050405020304" pitchFamily="18" charset="0"/>
                <a:cs typeface="Times New Roman" panose="02020603050405020304" pitchFamily="18" charset="0"/>
              </a:rPr>
              <a:t> </a:t>
            </a:r>
            <a:r>
              <a:rPr lang="en-US" b="1" dirty="0" err="1">
                <a:solidFill>
                  <a:schemeClr val="accent4"/>
                </a:solidFill>
                <a:latin typeface="Times New Roman" panose="02020603050405020304" pitchFamily="18" charset="0"/>
                <a:cs typeface="Times New Roman" panose="02020603050405020304" pitchFamily="18" charset="0"/>
              </a:rPr>
              <a:t>sa</a:t>
            </a:r>
            <a:r>
              <a:rPr lang="en-US" b="1" dirty="0">
                <a:solidFill>
                  <a:schemeClr val="accent4"/>
                </a:solidFill>
                <a:latin typeface="Times New Roman" panose="02020603050405020304" pitchFamily="18" charset="0"/>
                <a:cs typeface="Times New Roman" panose="02020603050405020304" pitchFamily="18" charset="0"/>
              </a:rPr>
              <a:t> </a:t>
            </a:r>
            <a:r>
              <a:rPr lang="en-US" b="1" dirty="0" err="1">
                <a:solidFill>
                  <a:schemeClr val="accent4"/>
                </a:solidFill>
                <a:latin typeface="Times New Roman" panose="02020603050405020304" pitchFamily="18" charset="0"/>
                <a:cs typeface="Times New Roman" panose="02020603050405020304" pitchFamily="18" charset="0"/>
              </a:rPr>
              <a:t>manuelnom</a:t>
            </a:r>
            <a:r>
              <a:rPr lang="en-US" b="1" dirty="0">
                <a:solidFill>
                  <a:schemeClr val="accent4"/>
                </a:solidFill>
                <a:latin typeface="Times New Roman" panose="02020603050405020304" pitchFamily="18" charset="0"/>
                <a:cs typeface="Times New Roman" panose="02020603050405020304" pitchFamily="18" charset="0"/>
              </a:rPr>
              <a:t> ELISA </a:t>
            </a:r>
            <a:r>
              <a:rPr lang="en-US" b="1" dirty="0" err="1">
                <a:solidFill>
                  <a:schemeClr val="accent4"/>
                </a:solidFill>
                <a:latin typeface="Times New Roman" panose="02020603050405020304" pitchFamily="18" charset="0"/>
                <a:cs typeface="Times New Roman" panose="02020603050405020304" pitchFamily="18" charset="0"/>
              </a:rPr>
              <a:t>metodom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što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rukovanje</a:t>
            </a:r>
            <a:r>
              <a:rPr lang="en-US" dirty="0">
                <a:latin typeface="Times New Roman" panose="02020603050405020304" pitchFamily="18" charset="0"/>
                <a:cs typeface="Times New Roman" panose="02020603050405020304" pitchFamily="18" charset="0"/>
              </a:rPr>
              <a:t> s </a:t>
            </a:r>
            <a:r>
              <a:rPr lang="en-US" dirty="0" err="1">
                <a:latin typeface="Times New Roman" panose="02020603050405020304" pitchFamily="18" charset="0"/>
                <a:cs typeface="Times New Roman" panose="02020603050405020304" pitchFamily="18" charset="0"/>
              </a:rPr>
              <a:t>uzorkom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interferencije</a:t>
            </a:r>
            <a:r>
              <a:rPr lang="en-US" dirty="0">
                <a:latin typeface="Times New Roman" panose="02020603050405020304" pitchFamily="18" charset="0"/>
                <a:cs typeface="Times New Roman" panose="02020603050405020304" pitchFamily="18" charset="0"/>
              </a:rPr>
              <a:t> </a:t>
            </a:r>
            <a:r>
              <a:rPr lang="hr-BA"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slaba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reproducibilnost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Tačan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robustan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automatizovanim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testom</a:t>
            </a:r>
            <a:r>
              <a:rPr lang="en-US" dirty="0">
                <a:latin typeface="Times New Roman" panose="02020603050405020304" pitchFamily="18" charset="0"/>
                <a:cs typeface="Times New Roman" panose="02020603050405020304" pitchFamily="18" charset="0"/>
              </a:rPr>
              <a:t> bio je neophodan</a:t>
            </a:r>
            <a:r>
              <a:rPr lang="en-US" baseline="30000" dirty="0">
                <a:latin typeface="Times New Roman" panose="02020603050405020304" pitchFamily="18" charset="0"/>
                <a:cs typeface="Times New Roman" panose="02020603050405020304" pitchFamily="18" charset="0"/>
              </a:rPr>
              <a:t>1</a:t>
            </a:r>
          </a:p>
          <a:p>
            <a:pPr marL="285750" indent="-285750">
              <a:spcAft>
                <a:spcPts val="1200"/>
              </a:spcAft>
            </a:pPr>
            <a:r>
              <a:rPr lang="sr-Latn-BA" altLang="en-US" dirty="0">
                <a:latin typeface="Times New Roman" panose="02020603050405020304" pitchFamily="18" charset="0"/>
                <a:cs typeface="Times New Roman" panose="02020603050405020304" pitchFamily="18" charset="0"/>
              </a:rPr>
              <a:t>Prvi automatizovan AMH test je bio uveden </a:t>
            </a:r>
            <a:r>
              <a:rPr lang="en-US" altLang="en-US" dirty="0">
                <a:latin typeface="Times New Roman" panose="02020603050405020304" pitchFamily="18" charset="0"/>
                <a:cs typeface="Times New Roman" panose="02020603050405020304" pitchFamily="18" charset="0"/>
              </a:rPr>
              <a:t>2014</a:t>
            </a:r>
            <a:r>
              <a:rPr lang="sr-Latn-BA" altLang="en-US"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sr-Latn-BA" altLang="en-US" dirty="0">
                <a:latin typeface="Times New Roman" panose="02020603050405020304" pitchFamily="18" charset="0"/>
                <a:cs typeface="Times New Roman" panose="02020603050405020304" pitchFamily="18" charset="0"/>
              </a:rPr>
              <a:t>od firme </a:t>
            </a:r>
            <a:r>
              <a:rPr lang="en-US" altLang="en-US" dirty="0">
                <a:latin typeface="Times New Roman" panose="02020603050405020304" pitchFamily="18" charset="0"/>
                <a:cs typeface="Times New Roman" panose="02020603050405020304" pitchFamily="18" charset="0"/>
              </a:rPr>
              <a:t>Roche</a:t>
            </a:r>
            <a:endParaRPr lang="en-US" altLang="en-US"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134661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Horizontal)">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500"/>
                                        <p:tgtEl>
                                          <p:spTgt spid="79"/>
                                        </p:tgtEl>
                                      </p:cBhvr>
                                    </p:animEffect>
                                  </p:childTnLst>
                                </p:cTn>
                              </p:par>
                              <p:par>
                                <p:cTn id="39" presetID="10" presetClass="entr" presetSubtype="0"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fade">
                                      <p:cBhvr>
                                        <p:cTn id="41" dur="500"/>
                                        <p:tgtEl>
                                          <p:spTgt spid="93"/>
                                        </p:tgtEl>
                                      </p:cBhvr>
                                    </p:animEffect>
                                  </p:childTnLst>
                                </p:cTn>
                              </p:par>
                              <p:par>
                                <p:cTn id="42" presetID="10" presetClass="entr" presetSubtype="0" fill="hold"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8695"/>
          </a:xfrm>
        </p:spPr>
        <p:txBody>
          <a:bodyPr>
            <a:normAutofit fontScale="90000"/>
          </a:bodyPr>
          <a:lstStyle/>
          <a:p>
            <a:r>
              <a:rPr lang="sr-Latn-BA" sz="4400" dirty="0">
                <a:solidFill>
                  <a:srgbClr val="000099"/>
                </a:solidFill>
              </a:rPr>
              <a:t>INFERTILITET </a:t>
            </a:r>
            <a:r>
              <a:rPr lang="en-US" sz="4400" dirty="0">
                <a:solidFill>
                  <a:srgbClr val="000099"/>
                </a:solidFill>
              </a:rPr>
              <a:t>I</a:t>
            </a:r>
            <a:r>
              <a:rPr lang="sr-Latn-BA" sz="4400" dirty="0">
                <a:solidFill>
                  <a:srgbClr val="000099"/>
                </a:solidFill>
              </a:rPr>
              <a:t> AMH </a:t>
            </a:r>
            <a:endParaRPr lang="en-US" dirty="0">
              <a:solidFill>
                <a:srgbClr val="000099"/>
              </a:solidFill>
            </a:endParaRPr>
          </a:p>
        </p:txBody>
      </p:sp>
      <p:sp>
        <p:nvSpPr>
          <p:cNvPr id="3" name="Content Placeholder 2"/>
          <p:cNvSpPr>
            <a:spLocks noGrp="1"/>
          </p:cNvSpPr>
          <p:nvPr>
            <p:ph idx="1"/>
          </p:nvPr>
        </p:nvSpPr>
        <p:spPr>
          <a:xfrm>
            <a:off x="457200" y="1210749"/>
            <a:ext cx="8229600" cy="4882547"/>
          </a:xfrm>
        </p:spPr>
        <p:txBody>
          <a:bodyPr>
            <a:normAutofit/>
          </a:bodyPr>
          <a:lstStyle/>
          <a:p>
            <a:pPr marL="109728" indent="0">
              <a:buNone/>
            </a:pPr>
            <a:r>
              <a:rPr lang="sr-Latn-BA" sz="2200" dirty="0">
                <a:solidFill>
                  <a:schemeClr val="tx1"/>
                </a:solidFill>
              </a:rPr>
              <a:t>Infertilitet se definiše kao nemogućnost postizanja začeća nakon 12 mjeseci redovnih nezaštićenih polnih odnosa ili pogoršanja sposobnosti za reprodukciju samostalno ili u kombinaciji sa </a:t>
            </a:r>
            <a:r>
              <a:rPr lang="sr-Latn-BA" sz="2200" dirty="0" smtClean="0">
                <a:solidFill>
                  <a:schemeClr val="tx1"/>
                </a:solidFill>
              </a:rPr>
              <a:t>partnerom.</a:t>
            </a:r>
            <a:r>
              <a:rPr lang="en-GB" sz="2400" baseline="30000" dirty="0" smtClean="0"/>
              <a:t>1</a:t>
            </a:r>
            <a:endParaRPr lang="en-GB" sz="2400" baseline="30000" dirty="0"/>
          </a:p>
          <a:p>
            <a:pPr marL="109728" indent="0">
              <a:buNone/>
            </a:pPr>
            <a:r>
              <a:rPr lang="sr-Latn-BA" sz="2200" dirty="0">
                <a:solidFill>
                  <a:schemeClr val="tx1"/>
                </a:solidFill>
              </a:rPr>
              <a:t>U svijetu, infertilitetom je pogođeno oko 48.5 miliona parova.</a:t>
            </a:r>
            <a:r>
              <a:rPr lang="en-GB" sz="2400" baseline="30000" dirty="0"/>
              <a:t>2</a:t>
            </a:r>
            <a:endParaRPr lang="en-GB" sz="2400" dirty="0"/>
          </a:p>
          <a:p>
            <a:pPr marL="109728" indent="0">
              <a:buNone/>
            </a:pPr>
            <a:r>
              <a:rPr lang="sr-Latn-BA" sz="2200" dirty="0">
                <a:solidFill>
                  <a:schemeClr val="tx1"/>
                </a:solidFill>
              </a:rPr>
              <a:t>Od toga </a:t>
            </a:r>
            <a:r>
              <a:rPr lang="sr-Latn-BA" sz="2200" dirty="0" smtClean="0">
                <a:solidFill>
                  <a:schemeClr val="tx1"/>
                </a:solidFill>
              </a:rPr>
              <a:t>19.2 </a:t>
            </a:r>
            <a:r>
              <a:rPr lang="sr-Latn-BA" sz="2200" dirty="0">
                <a:solidFill>
                  <a:schemeClr val="tx1"/>
                </a:solidFill>
              </a:rPr>
              <a:t>miliona parova su parovi sa primarnim infertilitetom (1.9%), a </a:t>
            </a:r>
            <a:r>
              <a:rPr lang="sr-Latn-BA" sz="2200" dirty="0" smtClean="0">
                <a:solidFill>
                  <a:schemeClr val="tx1"/>
                </a:solidFill>
              </a:rPr>
              <a:t>29.3 </a:t>
            </a:r>
            <a:r>
              <a:rPr lang="sr-Latn-BA" sz="2200" dirty="0">
                <a:solidFill>
                  <a:schemeClr val="tx1"/>
                </a:solidFill>
              </a:rPr>
              <a:t>miliona parova su parovi sa sekundarnim infertilitetom (10.5%).</a:t>
            </a:r>
          </a:p>
          <a:p>
            <a:pPr marL="109728" indent="0">
              <a:buNone/>
            </a:pPr>
            <a:r>
              <a:rPr lang="sr-Latn-BA" sz="2200" dirty="0">
                <a:solidFill>
                  <a:schemeClr val="tx1"/>
                </a:solidFill>
              </a:rPr>
              <a:t>Tokom reproduktivnog života 1od 6 parova iskuse neku vrstu problema sa infertilitet</a:t>
            </a:r>
            <a:r>
              <a:rPr lang="en-GB" sz="2200" dirty="0">
                <a:solidFill>
                  <a:schemeClr val="tx1"/>
                </a:solidFill>
              </a:rPr>
              <a:t>om</a:t>
            </a:r>
            <a:r>
              <a:rPr lang="sr-Latn-BA" sz="2200" dirty="0">
                <a:solidFill>
                  <a:schemeClr val="tx1"/>
                </a:solidFill>
              </a:rPr>
              <a:t>.</a:t>
            </a:r>
            <a:r>
              <a:rPr lang="en-GB" sz="2400" kern="0" baseline="30000" dirty="0">
                <a:solidFill>
                  <a:srgbClr val="000000"/>
                </a:solidFill>
                <a:latin typeface="Arial"/>
              </a:rPr>
              <a:t>3</a:t>
            </a:r>
          </a:p>
          <a:p>
            <a:pPr marL="109728" indent="0">
              <a:buNone/>
            </a:pPr>
            <a:r>
              <a:rPr lang="sr-Latn-BA" sz="2200" dirty="0">
                <a:solidFill>
                  <a:schemeClr val="tx1"/>
                </a:solidFill>
              </a:rPr>
              <a:t> </a:t>
            </a:r>
          </a:p>
          <a:p>
            <a:endParaRPr lang="en-US" dirty="0"/>
          </a:p>
        </p:txBody>
      </p:sp>
      <p:sp>
        <p:nvSpPr>
          <p:cNvPr id="4" name="Text Placeholder 3"/>
          <p:cNvSpPr>
            <a:spLocks noGrp="1"/>
          </p:cNvSpPr>
          <p:nvPr>
            <p:ph type="body" sz="quarter" idx="15"/>
          </p:nvPr>
        </p:nvSpPr>
        <p:spPr>
          <a:xfrm>
            <a:off x="1373976" y="5924368"/>
            <a:ext cx="3959225" cy="251416"/>
          </a:xfrm>
        </p:spPr>
        <p:txBody>
          <a:bodyPr/>
          <a:lstStyle/>
          <a:p>
            <a:r>
              <a:rPr lang="en-GB" b="1"/>
              <a:t>               </a:t>
            </a:r>
            <a:r>
              <a:rPr lang="en-GB" b="1" err="1"/>
              <a:t>Uglavnom</a:t>
            </a:r>
            <a:r>
              <a:rPr lang="en-GB" b="1"/>
              <a:t> </a:t>
            </a:r>
            <a:r>
              <a:rPr lang="en-GB" b="1" err="1"/>
              <a:t>dostupni</a:t>
            </a:r>
            <a:r>
              <a:rPr lang="en-GB" b="1"/>
              <a:t> </a:t>
            </a:r>
            <a:r>
              <a:rPr lang="en-GB" b="1" err="1"/>
              <a:t>podaci</a:t>
            </a:r>
            <a:r>
              <a:rPr lang="en-GB" b="1"/>
              <a:t> </a:t>
            </a:r>
            <a:r>
              <a:rPr lang="en-GB" b="1" err="1"/>
              <a:t>iz</a:t>
            </a:r>
            <a:r>
              <a:rPr lang="en-GB" b="1"/>
              <a:t> 2010 god </a:t>
            </a:r>
          </a:p>
        </p:txBody>
      </p:sp>
      <p:sp>
        <p:nvSpPr>
          <p:cNvPr id="5" name="Text Placeholder 4"/>
          <p:cNvSpPr>
            <a:spLocks noGrp="1"/>
          </p:cNvSpPr>
          <p:nvPr>
            <p:ph type="body" sz="quarter" idx="16"/>
          </p:nvPr>
        </p:nvSpPr>
        <p:spPr>
          <a:xfrm>
            <a:off x="0" y="6381328"/>
            <a:ext cx="9396536" cy="565888"/>
          </a:xfrm>
        </p:spPr>
        <p:txBody>
          <a:bodyPr>
            <a:normAutofit/>
          </a:bodyPr>
          <a:lstStyle/>
          <a:p>
            <a:pPr algn="l"/>
            <a:endParaRPr lang="sr-Latn-RS" dirty="0">
              <a:solidFill>
                <a:schemeClr val="bg1"/>
              </a:solidFill>
            </a:endParaRPr>
          </a:p>
          <a:p>
            <a:pPr algn="l"/>
            <a:r>
              <a:rPr lang="en-GB" dirty="0">
                <a:solidFill>
                  <a:schemeClr val="bg1"/>
                </a:solidFill>
              </a:rPr>
              <a:t>1. </a:t>
            </a:r>
            <a:r>
              <a:rPr lang="en-GB" dirty="0" err="1">
                <a:solidFill>
                  <a:schemeClr val="bg1"/>
                </a:solidFill>
              </a:rPr>
              <a:t>Zegers-Hochschild</a:t>
            </a:r>
            <a:r>
              <a:rPr lang="en-GB" dirty="0">
                <a:solidFill>
                  <a:schemeClr val="bg1"/>
                </a:solidFill>
              </a:rPr>
              <a:t> F et al. </a:t>
            </a:r>
            <a:r>
              <a:rPr lang="en-GB" i="1" dirty="0" err="1">
                <a:solidFill>
                  <a:schemeClr val="bg1"/>
                </a:solidFill>
              </a:rPr>
              <a:t>Fertil</a:t>
            </a:r>
            <a:r>
              <a:rPr lang="en-GB" i="1" dirty="0">
                <a:solidFill>
                  <a:schemeClr val="bg1"/>
                </a:solidFill>
              </a:rPr>
              <a:t> </a:t>
            </a:r>
            <a:r>
              <a:rPr lang="en-GB" i="1" dirty="0" err="1">
                <a:solidFill>
                  <a:schemeClr val="bg1"/>
                </a:solidFill>
              </a:rPr>
              <a:t>Steril</a:t>
            </a:r>
            <a:r>
              <a:rPr lang="en-GB" i="1" dirty="0">
                <a:solidFill>
                  <a:schemeClr val="bg1"/>
                </a:solidFill>
              </a:rPr>
              <a:t> </a:t>
            </a:r>
            <a:r>
              <a:rPr lang="en-GB" dirty="0">
                <a:solidFill>
                  <a:schemeClr val="bg1"/>
                </a:solidFill>
              </a:rPr>
              <a:t>2017 2. </a:t>
            </a:r>
            <a:r>
              <a:rPr lang="en-GB" dirty="0" err="1">
                <a:solidFill>
                  <a:schemeClr val="bg1"/>
                </a:solidFill>
              </a:rPr>
              <a:t>Mascarenhas</a:t>
            </a:r>
            <a:r>
              <a:rPr lang="en-GB" dirty="0">
                <a:solidFill>
                  <a:schemeClr val="bg1"/>
                </a:solidFill>
              </a:rPr>
              <a:t> MN et al. </a:t>
            </a:r>
            <a:r>
              <a:rPr lang="en-GB" i="1" dirty="0" err="1">
                <a:solidFill>
                  <a:schemeClr val="bg1"/>
                </a:solidFill>
              </a:rPr>
              <a:t>PLoS</a:t>
            </a:r>
            <a:r>
              <a:rPr lang="en-GB" i="1" dirty="0">
                <a:solidFill>
                  <a:schemeClr val="bg1"/>
                </a:solidFill>
              </a:rPr>
              <a:t> Med</a:t>
            </a:r>
            <a:r>
              <a:rPr lang="en-GB" dirty="0">
                <a:solidFill>
                  <a:schemeClr val="bg1"/>
                </a:solidFill>
              </a:rPr>
              <a:t> 2012; 3. ESHRE. </a:t>
            </a:r>
            <a:r>
              <a:rPr lang="en-GB" i="1" dirty="0">
                <a:solidFill>
                  <a:schemeClr val="bg1"/>
                </a:solidFill>
              </a:rPr>
              <a:t>ART fact sheet</a:t>
            </a:r>
            <a:r>
              <a:rPr lang="en-GB" dirty="0">
                <a:solidFill>
                  <a:schemeClr val="bg1"/>
                </a:solidFill>
              </a:rPr>
              <a:t>, 2016</a:t>
            </a:r>
          </a:p>
          <a:p>
            <a:pPr algn="l"/>
            <a:endParaRPr lang="en-US" dirty="0">
              <a:solidFill>
                <a:schemeClr val="bg1"/>
              </a:solidFill>
            </a:endParaRPr>
          </a:p>
        </p:txBody>
      </p:sp>
      <p:grpSp>
        <p:nvGrpSpPr>
          <p:cNvPr id="7" name="Group 6"/>
          <p:cNvGrpSpPr/>
          <p:nvPr/>
        </p:nvGrpSpPr>
        <p:grpSpPr>
          <a:xfrm>
            <a:off x="611560" y="5085183"/>
            <a:ext cx="7776864" cy="620677"/>
            <a:chOff x="323528" y="4293096"/>
            <a:chExt cx="8420872" cy="1296144"/>
          </a:xfrm>
        </p:grpSpPr>
        <p:grpSp>
          <p:nvGrpSpPr>
            <p:cNvPr id="8" name="Group 7"/>
            <p:cNvGrpSpPr>
              <a:grpSpLocks noChangeAspect="1"/>
            </p:cNvGrpSpPr>
            <p:nvPr/>
          </p:nvGrpSpPr>
          <p:grpSpPr bwMode="auto">
            <a:xfrm>
              <a:off x="323528" y="4293096"/>
              <a:ext cx="1121655" cy="1296144"/>
              <a:chOff x="2236" y="2673"/>
              <a:chExt cx="701" cy="757"/>
            </a:xfrm>
            <a:solidFill>
              <a:schemeClr val="bg1">
                <a:lumMod val="65000"/>
              </a:schemeClr>
            </a:solidFill>
          </p:grpSpPr>
          <p:sp>
            <p:nvSpPr>
              <p:cNvPr id="69" name="Oval 5"/>
              <p:cNvSpPr>
                <a:spLocks noChangeArrowheads="1"/>
              </p:cNvSpPr>
              <p:nvPr/>
            </p:nvSpPr>
            <p:spPr bwMode="auto">
              <a:xfrm>
                <a:off x="2321" y="2673"/>
                <a:ext cx="127" cy="13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70" name="Freeform 6"/>
              <p:cNvSpPr>
                <a:spLocks/>
              </p:cNvSpPr>
              <p:nvPr/>
            </p:nvSpPr>
            <p:spPr bwMode="auto">
              <a:xfrm>
                <a:off x="2236" y="2815"/>
                <a:ext cx="310" cy="615"/>
              </a:xfrm>
              <a:custGeom>
                <a:avLst/>
                <a:gdLst>
                  <a:gd name="T0" fmla="*/ 70 w 76"/>
                  <a:gd name="T1" fmla="*/ 0 h 151"/>
                  <a:gd name="T2" fmla="*/ 50 w 76"/>
                  <a:gd name="T3" fmla="*/ 0 h 151"/>
                  <a:gd name="T4" fmla="*/ 38 w 76"/>
                  <a:gd name="T5" fmla="*/ 1 h 151"/>
                  <a:gd name="T6" fmla="*/ 26 w 76"/>
                  <a:gd name="T7" fmla="*/ 0 h 151"/>
                  <a:gd name="T8" fmla="*/ 5 w 76"/>
                  <a:gd name="T9" fmla="*/ 0 h 151"/>
                  <a:gd name="T10" fmla="*/ 0 w 76"/>
                  <a:gd name="T11" fmla="*/ 7 h 151"/>
                  <a:gd name="T12" fmla="*/ 0 w 76"/>
                  <a:gd name="T13" fmla="*/ 55 h 151"/>
                  <a:gd name="T14" fmla="*/ 5 w 76"/>
                  <a:gd name="T15" fmla="*/ 63 h 151"/>
                  <a:gd name="T16" fmla="*/ 13 w 76"/>
                  <a:gd name="T17" fmla="*/ 55 h 151"/>
                  <a:gd name="T18" fmla="*/ 13 w 76"/>
                  <a:gd name="T19" fmla="*/ 13 h 151"/>
                  <a:gd name="T20" fmla="*/ 16 w 76"/>
                  <a:gd name="T21" fmla="*/ 13 h 151"/>
                  <a:gd name="T22" fmla="*/ 16 w 76"/>
                  <a:gd name="T23" fmla="*/ 64 h 151"/>
                  <a:gd name="T24" fmla="*/ 16 w 76"/>
                  <a:gd name="T25" fmla="*/ 74 h 151"/>
                  <a:gd name="T26" fmla="*/ 16 w 76"/>
                  <a:gd name="T27" fmla="*/ 141 h 151"/>
                  <a:gd name="T28" fmla="*/ 25 w 76"/>
                  <a:gd name="T29" fmla="*/ 151 h 151"/>
                  <a:gd name="T30" fmla="*/ 35 w 76"/>
                  <a:gd name="T31" fmla="*/ 141 h 151"/>
                  <a:gd name="T32" fmla="*/ 35 w 76"/>
                  <a:gd name="T33" fmla="*/ 74 h 151"/>
                  <a:gd name="T34" fmla="*/ 41 w 76"/>
                  <a:gd name="T35" fmla="*/ 74 h 151"/>
                  <a:gd name="T36" fmla="*/ 41 w 76"/>
                  <a:gd name="T37" fmla="*/ 141 h 151"/>
                  <a:gd name="T38" fmla="*/ 51 w 76"/>
                  <a:gd name="T39" fmla="*/ 151 h 151"/>
                  <a:gd name="T40" fmla="*/ 60 w 76"/>
                  <a:gd name="T41" fmla="*/ 141 h 151"/>
                  <a:gd name="T42" fmla="*/ 60 w 76"/>
                  <a:gd name="T43" fmla="*/ 74 h 151"/>
                  <a:gd name="T44" fmla="*/ 60 w 76"/>
                  <a:gd name="T45" fmla="*/ 64 h 151"/>
                  <a:gd name="T46" fmla="*/ 60 w 76"/>
                  <a:gd name="T47" fmla="*/ 13 h 151"/>
                  <a:gd name="T48" fmla="*/ 63 w 76"/>
                  <a:gd name="T49" fmla="*/ 13 h 151"/>
                  <a:gd name="T50" fmla="*/ 63 w 76"/>
                  <a:gd name="T51" fmla="*/ 55 h 151"/>
                  <a:gd name="T52" fmla="*/ 70 w 76"/>
                  <a:gd name="T53" fmla="*/ 63 h 151"/>
                  <a:gd name="T54" fmla="*/ 76 w 76"/>
                  <a:gd name="T55" fmla="*/ 55 h 151"/>
                  <a:gd name="T56" fmla="*/ 76 w 76"/>
                  <a:gd name="T57" fmla="*/ 7 h 151"/>
                  <a:gd name="T58" fmla="*/ 70 w 76"/>
                  <a:gd name="T5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151">
                    <a:moveTo>
                      <a:pt x="70" y="0"/>
                    </a:moveTo>
                    <a:cubicBezTo>
                      <a:pt x="63" y="0"/>
                      <a:pt x="56" y="0"/>
                      <a:pt x="50" y="0"/>
                    </a:cubicBezTo>
                    <a:cubicBezTo>
                      <a:pt x="38" y="1"/>
                      <a:pt x="38" y="1"/>
                      <a:pt x="38" y="1"/>
                    </a:cubicBezTo>
                    <a:cubicBezTo>
                      <a:pt x="26" y="0"/>
                      <a:pt x="26" y="0"/>
                      <a:pt x="26" y="0"/>
                    </a:cubicBezTo>
                    <a:cubicBezTo>
                      <a:pt x="6" y="0"/>
                      <a:pt x="5" y="0"/>
                      <a:pt x="5" y="0"/>
                    </a:cubicBezTo>
                    <a:cubicBezTo>
                      <a:pt x="3" y="0"/>
                      <a:pt x="0" y="3"/>
                      <a:pt x="0" y="7"/>
                    </a:cubicBezTo>
                    <a:cubicBezTo>
                      <a:pt x="0" y="55"/>
                      <a:pt x="0" y="55"/>
                      <a:pt x="0" y="55"/>
                    </a:cubicBezTo>
                    <a:cubicBezTo>
                      <a:pt x="0" y="60"/>
                      <a:pt x="3" y="63"/>
                      <a:pt x="5" y="63"/>
                    </a:cubicBezTo>
                    <a:cubicBezTo>
                      <a:pt x="10" y="63"/>
                      <a:pt x="13" y="60"/>
                      <a:pt x="13" y="55"/>
                    </a:cubicBezTo>
                    <a:cubicBezTo>
                      <a:pt x="13" y="13"/>
                      <a:pt x="13" y="13"/>
                      <a:pt x="13" y="13"/>
                    </a:cubicBezTo>
                    <a:cubicBezTo>
                      <a:pt x="16" y="13"/>
                      <a:pt x="16" y="13"/>
                      <a:pt x="16" y="13"/>
                    </a:cubicBezTo>
                    <a:cubicBezTo>
                      <a:pt x="16" y="64"/>
                      <a:pt x="16" y="64"/>
                      <a:pt x="16" y="64"/>
                    </a:cubicBezTo>
                    <a:cubicBezTo>
                      <a:pt x="16" y="74"/>
                      <a:pt x="16" y="74"/>
                      <a:pt x="16" y="74"/>
                    </a:cubicBezTo>
                    <a:cubicBezTo>
                      <a:pt x="16" y="141"/>
                      <a:pt x="16" y="141"/>
                      <a:pt x="16" y="141"/>
                    </a:cubicBezTo>
                    <a:cubicBezTo>
                      <a:pt x="16" y="147"/>
                      <a:pt x="20" y="151"/>
                      <a:pt x="25" y="151"/>
                    </a:cubicBezTo>
                    <a:cubicBezTo>
                      <a:pt x="31" y="151"/>
                      <a:pt x="35" y="147"/>
                      <a:pt x="35" y="141"/>
                    </a:cubicBezTo>
                    <a:cubicBezTo>
                      <a:pt x="35" y="74"/>
                      <a:pt x="35" y="74"/>
                      <a:pt x="35" y="74"/>
                    </a:cubicBezTo>
                    <a:cubicBezTo>
                      <a:pt x="41" y="74"/>
                      <a:pt x="41" y="74"/>
                      <a:pt x="41" y="74"/>
                    </a:cubicBezTo>
                    <a:cubicBezTo>
                      <a:pt x="41" y="141"/>
                      <a:pt x="41" y="141"/>
                      <a:pt x="41" y="141"/>
                    </a:cubicBezTo>
                    <a:cubicBezTo>
                      <a:pt x="41" y="147"/>
                      <a:pt x="45" y="151"/>
                      <a:pt x="51" y="151"/>
                    </a:cubicBezTo>
                    <a:cubicBezTo>
                      <a:pt x="56" y="151"/>
                      <a:pt x="60" y="147"/>
                      <a:pt x="60" y="141"/>
                    </a:cubicBezTo>
                    <a:cubicBezTo>
                      <a:pt x="60" y="74"/>
                      <a:pt x="60" y="74"/>
                      <a:pt x="60" y="74"/>
                    </a:cubicBezTo>
                    <a:cubicBezTo>
                      <a:pt x="60" y="64"/>
                      <a:pt x="60" y="64"/>
                      <a:pt x="60" y="64"/>
                    </a:cubicBezTo>
                    <a:cubicBezTo>
                      <a:pt x="60" y="13"/>
                      <a:pt x="60" y="13"/>
                      <a:pt x="60" y="13"/>
                    </a:cubicBezTo>
                    <a:cubicBezTo>
                      <a:pt x="63" y="13"/>
                      <a:pt x="63" y="13"/>
                      <a:pt x="63" y="13"/>
                    </a:cubicBezTo>
                    <a:cubicBezTo>
                      <a:pt x="63" y="55"/>
                      <a:pt x="63" y="55"/>
                      <a:pt x="63" y="55"/>
                    </a:cubicBezTo>
                    <a:cubicBezTo>
                      <a:pt x="63" y="60"/>
                      <a:pt x="66" y="63"/>
                      <a:pt x="70" y="63"/>
                    </a:cubicBezTo>
                    <a:cubicBezTo>
                      <a:pt x="73" y="63"/>
                      <a:pt x="76" y="60"/>
                      <a:pt x="76" y="55"/>
                    </a:cubicBezTo>
                    <a:cubicBezTo>
                      <a:pt x="76" y="7"/>
                      <a:pt x="76" y="7"/>
                      <a:pt x="76" y="7"/>
                    </a:cubicBezTo>
                    <a:cubicBezTo>
                      <a:pt x="76" y="3"/>
                      <a:pt x="73" y="0"/>
                      <a:pt x="7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71" name="Freeform 7"/>
              <p:cNvSpPr>
                <a:spLocks/>
              </p:cNvSpPr>
              <p:nvPr/>
            </p:nvSpPr>
            <p:spPr bwMode="auto">
              <a:xfrm>
                <a:off x="2374" y="2823"/>
                <a:ext cx="33" cy="37"/>
              </a:xfrm>
              <a:custGeom>
                <a:avLst/>
                <a:gdLst>
                  <a:gd name="T0" fmla="*/ 5 w 8"/>
                  <a:gd name="T1" fmla="*/ 9 h 9"/>
                  <a:gd name="T2" fmla="*/ 3 w 8"/>
                  <a:gd name="T3" fmla="*/ 9 h 9"/>
                  <a:gd name="T4" fmla="*/ 0 w 8"/>
                  <a:gd name="T5" fmla="*/ 5 h 9"/>
                  <a:gd name="T6" fmla="*/ 0 w 8"/>
                  <a:gd name="T7" fmla="*/ 4 h 9"/>
                  <a:gd name="T8" fmla="*/ 3 w 8"/>
                  <a:gd name="T9" fmla="*/ 0 h 9"/>
                  <a:gd name="T10" fmla="*/ 5 w 8"/>
                  <a:gd name="T11" fmla="*/ 0 h 9"/>
                  <a:gd name="T12" fmla="*/ 8 w 8"/>
                  <a:gd name="T13" fmla="*/ 4 h 9"/>
                  <a:gd name="T14" fmla="*/ 8 w 8"/>
                  <a:gd name="T15" fmla="*/ 5 h 9"/>
                  <a:gd name="T16" fmla="*/ 5 w 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5" y="9"/>
                    </a:moveTo>
                    <a:cubicBezTo>
                      <a:pt x="3" y="9"/>
                      <a:pt x="3" y="9"/>
                      <a:pt x="3" y="9"/>
                    </a:cubicBezTo>
                    <a:cubicBezTo>
                      <a:pt x="2" y="9"/>
                      <a:pt x="0" y="7"/>
                      <a:pt x="0" y="5"/>
                    </a:cubicBezTo>
                    <a:cubicBezTo>
                      <a:pt x="0" y="4"/>
                      <a:pt x="0" y="4"/>
                      <a:pt x="0" y="4"/>
                    </a:cubicBezTo>
                    <a:cubicBezTo>
                      <a:pt x="0" y="2"/>
                      <a:pt x="2" y="0"/>
                      <a:pt x="3" y="0"/>
                    </a:cubicBezTo>
                    <a:cubicBezTo>
                      <a:pt x="5" y="0"/>
                      <a:pt x="5" y="0"/>
                      <a:pt x="5" y="0"/>
                    </a:cubicBezTo>
                    <a:cubicBezTo>
                      <a:pt x="7" y="0"/>
                      <a:pt x="8" y="2"/>
                      <a:pt x="8" y="4"/>
                    </a:cubicBezTo>
                    <a:cubicBezTo>
                      <a:pt x="8" y="5"/>
                      <a:pt x="8" y="5"/>
                      <a:pt x="8" y="5"/>
                    </a:cubicBezTo>
                    <a:cubicBezTo>
                      <a:pt x="8" y="7"/>
                      <a:pt x="7" y="9"/>
                      <a:pt x="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72" name="Freeform 8"/>
              <p:cNvSpPr>
                <a:spLocks/>
              </p:cNvSpPr>
              <p:nvPr/>
            </p:nvSpPr>
            <p:spPr bwMode="auto">
              <a:xfrm>
                <a:off x="2370" y="2864"/>
                <a:ext cx="45" cy="167"/>
              </a:xfrm>
              <a:custGeom>
                <a:avLst/>
                <a:gdLst>
                  <a:gd name="T0" fmla="*/ 5 w 11"/>
                  <a:gd name="T1" fmla="*/ 41 h 41"/>
                  <a:gd name="T2" fmla="*/ 5 w 11"/>
                  <a:gd name="T3" fmla="*/ 41 h 41"/>
                  <a:gd name="T4" fmla="*/ 2 w 11"/>
                  <a:gd name="T5" fmla="*/ 36 h 41"/>
                  <a:gd name="T6" fmla="*/ 0 w 11"/>
                  <a:gd name="T7" fmla="*/ 5 h 41"/>
                  <a:gd name="T8" fmla="*/ 3 w 11"/>
                  <a:gd name="T9" fmla="*/ 0 h 41"/>
                  <a:gd name="T10" fmla="*/ 7 w 11"/>
                  <a:gd name="T11" fmla="*/ 0 h 41"/>
                  <a:gd name="T12" fmla="*/ 11 w 11"/>
                  <a:gd name="T13" fmla="*/ 5 h 41"/>
                  <a:gd name="T14" fmla="*/ 9 w 11"/>
                  <a:gd name="T15" fmla="*/ 36 h 41"/>
                  <a:gd name="T16" fmla="*/ 5 w 1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1">
                    <a:moveTo>
                      <a:pt x="5" y="41"/>
                    </a:moveTo>
                    <a:cubicBezTo>
                      <a:pt x="5" y="41"/>
                      <a:pt x="5" y="41"/>
                      <a:pt x="5" y="41"/>
                    </a:cubicBezTo>
                    <a:cubicBezTo>
                      <a:pt x="3" y="41"/>
                      <a:pt x="2" y="38"/>
                      <a:pt x="2" y="36"/>
                    </a:cubicBezTo>
                    <a:cubicBezTo>
                      <a:pt x="0" y="5"/>
                      <a:pt x="0" y="5"/>
                      <a:pt x="0" y="5"/>
                    </a:cubicBezTo>
                    <a:cubicBezTo>
                      <a:pt x="0" y="3"/>
                      <a:pt x="2" y="0"/>
                      <a:pt x="3" y="0"/>
                    </a:cubicBezTo>
                    <a:cubicBezTo>
                      <a:pt x="7" y="0"/>
                      <a:pt x="7" y="0"/>
                      <a:pt x="7" y="0"/>
                    </a:cubicBezTo>
                    <a:cubicBezTo>
                      <a:pt x="9" y="0"/>
                      <a:pt x="11" y="3"/>
                      <a:pt x="11" y="5"/>
                    </a:cubicBezTo>
                    <a:cubicBezTo>
                      <a:pt x="9" y="36"/>
                      <a:pt x="9" y="36"/>
                      <a:pt x="9" y="36"/>
                    </a:cubicBezTo>
                    <a:cubicBezTo>
                      <a:pt x="9" y="38"/>
                      <a:pt x="8" y="41"/>
                      <a:pt x="5"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73" name="Freeform 9"/>
              <p:cNvSpPr>
                <a:spLocks/>
              </p:cNvSpPr>
              <p:nvPr/>
            </p:nvSpPr>
            <p:spPr bwMode="auto">
              <a:xfrm>
                <a:off x="2607" y="2897"/>
                <a:ext cx="94" cy="183"/>
              </a:xfrm>
              <a:custGeom>
                <a:avLst/>
                <a:gdLst>
                  <a:gd name="T0" fmla="*/ 13 w 23"/>
                  <a:gd name="T1" fmla="*/ 0 h 45"/>
                  <a:gd name="T2" fmla="*/ 2 w 23"/>
                  <a:gd name="T3" fmla="*/ 36 h 45"/>
                  <a:gd name="T4" fmla="*/ 4 w 23"/>
                  <a:gd name="T5" fmla="*/ 43 h 45"/>
                  <a:gd name="T6" fmla="*/ 12 w 23"/>
                  <a:gd name="T7" fmla="*/ 39 h 45"/>
                  <a:gd name="T8" fmla="*/ 23 w 23"/>
                  <a:gd name="T9" fmla="*/ 5 h 45"/>
                  <a:gd name="T10" fmla="*/ 23 w 23"/>
                  <a:gd name="T11" fmla="*/ 5 h 45"/>
                  <a:gd name="T12" fmla="*/ 13 w 2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3" h="45">
                    <a:moveTo>
                      <a:pt x="13" y="0"/>
                    </a:moveTo>
                    <a:cubicBezTo>
                      <a:pt x="2" y="36"/>
                      <a:pt x="2" y="36"/>
                      <a:pt x="2" y="36"/>
                    </a:cubicBezTo>
                    <a:cubicBezTo>
                      <a:pt x="2" y="36"/>
                      <a:pt x="0" y="41"/>
                      <a:pt x="4" y="43"/>
                    </a:cubicBezTo>
                    <a:cubicBezTo>
                      <a:pt x="10" y="45"/>
                      <a:pt x="12" y="39"/>
                      <a:pt x="12" y="39"/>
                    </a:cubicBezTo>
                    <a:cubicBezTo>
                      <a:pt x="18" y="18"/>
                      <a:pt x="21" y="9"/>
                      <a:pt x="23" y="5"/>
                    </a:cubicBezTo>
                    <a:cubicBezTo>
                      <a:pt x="23" y="5"/>
                      <a:pt x="23" y="5"/>
                      <a:pt x="23" y="5"/>
                    </a:cubicBezTo>
                    <a:lnTo>
                      <a:pt x="1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74" name="Freeform 10"/>
              <p:cNvSpPr>
                <a:spLocks/>
              </p:cNvSpPr>
              <p:nvPr/>
            </p:nvSpPr>
            <p:spPr bwMode="auto">
              <a:xfrm>
                <a:off x="2843" y="2893"/>
                <a:ext cx="94" cy="187"/>
              </a:xfrm>
              <a:custGeom>
                <a:avLst/>
                <a:gdLst>
                  <a:gd name="T0" fmla="*/ 21 w 23"/>
                  <a:gd name="T1" fmla="*/ 37 h 46"/>
                  <a:gd name="T2" fmla="*/ 10 w 23"/>
                  <a:gd name="T3" fmla="*/ 0 h 46"/>
                  <a:gd name="T4" fmla="*/ 0 w 23"/>
                  <a:gd name="T5" fmla="*/ 5 h 46"/>
                  <a:gd name="T6" fmla="*/ 11 w 23"/>
                  <a:gd name="T7" fmla="*/ 40 h 46"/>
                  <a:gd name="T8" fmla="*/ 19 w 23"/>
                  <a:gd name="T9" fmla="*/ 44 h 46"/>
                  <a:gd name="T10" fmla="*/ 21 w 23"/>
                  <a:gd name="T11" fmla="*/ 37 h 46"/>
                </a:gdLst>
                <a:ahLst/>
                <a:cxnLst>
                  <a:cxn ang="0">
                    <a:pos x="T0" y="T1"/>
                  </a:cxn>
                  <a:cxn ang="0">
                    <a:pos x="T2" y="T3"/>
                  </a:cxn>
                  <a:cxn ang="0">
                    <a:pos x="T4" y="T5"/>
                  </a:cxn>
                  <a:cxn ang="0">
                    <a:pos x="T6" y="T7"/>
                  </a:cxn>
                  <a:cxn ang="0">
                    <a:pos x="T8" y="T9"/>
                  </a:cxn>
                  <a:cxn ang="0">
                    <a:pos x="T10" y="T11"/>
                  </a:cxn>
                </a:cxnLst>
                <a:rect l="0" t="0" r="r" b="b"/>
                <a:pathLst>
                  <a:path w="23" h="46">
                    <a:moveTo>
                      <a:pt x="21" y="37"/>
                    </a:moveTo>
                    <a:cubicBezTo>
                      <a:pt x="14" y="14"/>
                      <a:pt x="11" y="5"/>
                      <a:pt x="10" y="0"/>
                    </a:cubicBezTo>
                    <a:cubicBezTo>
                      <a:pt x="0" y="5"/>
                      <a:pt x="0" y="5"/>
                      <a:pt x="0" y="5"/>
                    </a:cubicBezTo>
                    <a:cubicBezTo>
                      <a:pt x="11" y="40"/>
                      <a:pt x="11" y="40"/>
                      <a:pt x="11" y="40"/>
                    </a:cubicBezTo>
                    <a:cubicBezTo>
                      <a:pt x="11" y="40"/>
                      <a:pt x="13" y="46"/>
                      <a:pt x="19" y="44"/>
                    </a:cubicBezTo>
                    <a:cubicBezTo>
                      <a:pt x="23" y="42"/>
                      <a:pt x="21" y="37"/>
                      <a:pt x="21"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75" name="Oval 11"/>
              <p:cNvSpPr>
                <a:spLocks noChangeArrowheads="1"/>
              </p:cNvSpPr>
              <p:nvPr/>
            </p:nvSpPr>
            <p:spPr bwMode="auto">
              <a:xfrm>
                <a:off x="2709" y="2697"/>
                <a:ext cx="130" cy="1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76" name="Freeform 12"/>
              <p:cNvSpPr>
                <a:spLocks/>
              </p:cNvSpPr>
              <p:nvPr/>
            </p:nvSpPr>
            <p:spPr bwMode="auto">
              <a:xfrm>
                <a:off x="2786" y="3190"/>
                <a:ext cx="53" cy="240"/>
              </a:xfrm>
              <a:custGeom>
                <a:avLst/>
                <a:gdLst>
                  <a:gd name="T0" fmla="*/ 0 w 13"/>
                  <a:gd name="T1" fmla="*/ 54 h 59"/>
                  <a:gd name="T2" fmla="*/ 6 w 13"/>
                  <a:gd name="T3" fmla="*/ 59 h 59"/>
                  <a:gd name="T4" fmla="*/ 13 w 13"/>
                  <a:gd name="T5" fmla="*/ 55 h 59"/>
                  <a:gd name="T6" fmla="*/ 13 w 13"/>
                  <a:gd name="T7" fmla="*/ 0 h 59"/>
                  <a:gd name="T8" fmla="*/ 0 w 13"/>
                  <a:gd name="T9" fmla="*/ 0 h 59"/>
                  <a:gd name="T10" fmla="*/ 0 w 13"/>
                  <a:gd name="T11" fmla="*/ 54 h 59"/>
                </a:gdLst>
                <a:ahLst/>
                <a:cxnLst>
                  <a:cxn ang="0">
                    <a:pos x="T0" y="T1"/>
                  </a:cxn>
                  <a:cxn ang="0">
                    <a:pos x="T2" y="T3"/>
                  </a:cxn>
                  <a:cxn ang="0">
                    <a:pos x="T4" y="T5"/>
                  </a:cxn>
                  <a:cxn ang="0">
                    <a:pos x="T6" y="T7"/>
                  </a:cxn>
                  <a:cxn ang="0">
                    <a:pos x="T8" y="T9"/>
                  </a:cxn>
                  <a:cxn ang="0">
                    <a:pos x="T10" y="T11"/>
                  </a:cxn>
                </a:cxnLst>
                <a:rect l="0" t="0" r="r" b="b"/>
                <a:pathLst>
                  <a:path w="13" h="59">
                    <a:moveTo>
                      <a:pt x="0" y="54"/>
                    </a:moveTo>
                    <a:cubicBezTo>
                      <a:pt x="0" y="54"/>
                      <a:pt x="0" y="59"/>
                      <a:pt x="6" y="59"/>
                    </a:cubicBezTo>
                    <a:cubicBezTo>
                      <a:pt x="13" y="59"/>
                      <a:pt x="13" y="55"/>
                      <a:pt x="13" y="55"/>
                    </a:cubicBezTo>
                    <a:cubicBezTo>
                      <a:pt x="13" y="0"/>
                      <a:pt x="13" y="0"/>
                      <a:pt x="13" y="0"/>
                    </a:cubicBezTo>
                    <a:cubicBezTo>
                      <a:pt x="0" y="0"/>
                      <a:pt x="0" y="0"/>
                      <a:pt x="0" y="0"/>
                    </a:cubicBezTo>
                    <a:cubicBezTo>
                      <a:pt x="0" y="54"/>
                      <a:pt x="0" y="54"/>
                      <a:pt x="0"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77" name="Freeform 13"/>
              <p:cNvSpPr>
                <a:spLocks/>
              </p:cNvSpPr>
              <p:nvPr/>
            </p:nvSpPr>
            <p:spPr bwMode="auto">
              <a:xfrm>
                <a:off x="2705" y="3190"/>
                <a:ext cx="53" cy="240"/>
              </a:xfrm>
              <a:custGeom>
                <a:avLst/>
                <a:gdLst>
                  <a:gd name="T0" fmla="*/ 0 w 13"/>
                  <a:gd name="T1" fmla="*/ 55 h 59"/>
                  <a:gd name="T2" fmla="*/ 7 w 13"/>
                  <a:gd name="T3" fmla="*/ 59 h 59"/>
                  <a:gd name="T4" fmla="*/ 13 w 13"/>
                  <a:gd name="T5" fmla="*/ 54 h 59"/>
                  <a:gd name="T6" fmla="*/ 13 w 13"/>
                  <a:gd name="T7" fmla="*/ 0 h 59"/>
                  <a:gd name="T8" fmla="*/ 0 w 13"/>
                  <a:gd name="T9" fmla="*/ 0 h 59"/>
                  <a:gd name="T10" fmla="*/ 0 w 13"/>
                  <a:gd name="T11" fmla="*/ 55 h 59"/>
                </a:gdLst>
                <a:ahLst/>
                <a:cxnLst>
                  <a:cxn ang="0">
                    <a:pos x="T0" y="T1"/>
                  </a:cxn>
                  <a:cxn ang="0">
                    <a:pos x="T2" y="T3"/>
                  </a:cxn>
                  <a:cxn ang="0">
                    <a:pos x="T4" y="T5"/>
                  </a:cxn>
                  <a:cxn ang="0">
                    <a:pos x="T6" y="T7"/>
                  </a:cxn>
                  <a:cxn ang="0">
                    <a:pos x="T8" y="T9"/>
                  </a:cxn>
                  <a:cxn ang="0">
                    <a:pos x="T10" y="T11"/>
                  </a:cxn>
                </a:cxnLst>
                <a:rect l="0" t="0" r="r" b="b"/>
                <a:pathLst>
                  <a:path w="13" h="59">
                    <a:moveTo>
                      <a:pt x="0" y="55"/>
                    </a:moveTo>
                    <a:cubicBezTo>
                      <a:pt x="0" y="55"/>
                      <a:pt x="0" y="59"/>
                      <a:pt x="7" y="59"/>
                    </a:cubicBezTo>
                    <a:cubicBezTo>
                      <a:pt x="13" y="59"/>
                      <a:pt x="13" y="54"/>
                      <a:pt x="13" y="54"/>
                    </a:cubicBezTo>
                    <a:cubicBezTo>
                      <a:pt x="13" y="9"/>
                      <a:pt x="13" y="1"/>
                      <a:pt x="13" y="0"/>
                    </a:cubicBezTo>
                    <a:cubicBezTo>
                      <a:pt x="0" y="0"/>
                      <a:pt x="0" y="0"/>
                      <a:pt x="0" y="0"/>
                    </a:cubicBezTo>
                    <a:cubicBezTo>
                      <a:pt x="0" y="55"/>
                      <a:pt x="0" y="55"/>
                      <a:pt x="0" y="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78" name="Freeform 14"/>
              <p:cNvSpPr>
                <a:spLocks/>
              </p:cNvSpPr>
              <p:nvPr/>
            </p:nvSpPr>
            <p:spPr bwMode="auto">
              <a:xfrm>
                <a:off x="2758" y="3186"/>
                <a:ext cx="28" cy="0"/>
              </a:xfrm>
              <a:custGeom>
                <a:avLst/>
                <a:gdLst>
                  <a:gd name="T0" fmla="*/ 4 w 7"/>
                  <a:gd name="T1" fmla="*/ 0 w 7"/>
                  <a:gd name="T2" fmla="*/ 0 w 7"/>
                  <a:gd name="T3" fmla="*/ 7 w 7"/>
                  <a:gd name="T4" fmla="*/ 7 w 7"/>
                  <a:gd name="T5" fmla="*/ 4 w 7"/>
                </a:gdLst>
                <a:ahLst/>
                <a:cxnLst>
                  <a:cxn ang="0">
                    <a:pos x="T0" y="0"/>
                  </a:cxn>
                  <a:cxn ang="0">
                    <a:pos x="T1" y="0"/>
                  </a:cxn>
                  <a:cxn ang="0">
                    <a:pos x="T2" y="0"/>
                  </a:cxn>
                  <a:cxn ang="0">
                    <a:pos x="T3" y="0"/>
                  </a:cxn>
                  <a:cxn ang="0">
                    <a:pos x="T4" y="0"/>
                  </a:cxn>
                  <a:cxn ang="0">
                    <a:pos x="T5" y="0"/>
                  </a:cxn>
                </a:cxnLst>
                <a:rect l="0" t="0" r="r" b="b"/>
                <a:pathLst>
                  <a:path w="7">
                    <a:moveTo>
                      <a:pt x="4" y="0"/>
                    </a:moveTo>
                    <a:cubicBezTo>
                      <a:pt x="4" y="0"/>
                      <a:pt x="4" y="0"/>
                      <a:pt x="0" y="0"/>
                    </a:cubicBezTo>
                    <a:cubicBezTo>
                      <a:pt x="0" y="0"/>
                      <a:pt x="0" y="0"/>
                      <a:pt x="0" y="0"/>
                    </a:cubicBezTo>
                    <a:cubicBezTo>
                      <a:pt x="7" y="0"/>
                      <a:pt x="7" y="0"/>
                      <a:pt x="7" y="0"/>
                    </a:cubicBezTo>
                    <a:cubicBezTo>
                      <a:pt x="7" y="0"/>
                      <a:pt x="7" y="0"/>
                      <a:pt x="7" y="0"/>
                    </a:cubicBezTo>
                    <a:cubicBezTo>
                      <a:pt x="7" y="0"/>
                      <a:pt x="7"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79" name="Freeform 15"/>
              <p:cNvSpPr>
                <a:spLocks/>
              </p:cNvSpPr>
              <p:nvPr/>
            </p:nvSpPr>
            <p:spPr bwMode="auto">
              <a:xfrm>
                <a:off x="2635" y="2832"/>
                <a:ext cx="274" cy="354"/>
              </a:xfrm>
              <a:custGeom>
                <a:avLst/>
                <a:gdLst>
                  <a:gd name="T0" fmla="*/ 66 w 67"/>
                  <a:gd name="T1" fmla="*/ 83 h 87"/>
                  <a:gd name="T2" fmla="*/ 48 w 67"/>
                  <a:gd name="T3" fmla="*/ 20 h 87"/>
                  <a:gd name="T4" fmla="*/ 50 w 67"/>
                  <a:gd name="T5" fmla="*/ 20 h 87"/>
                  <a:gd name="T6" fmla="*/ 50 w 67"/>
                  <a:gd name="T7" fmla="*/ 20 h 87"/>
                  <a:gd name="T8" fmla="*/ 61 w 67"/>
                  <a:gd name="T9" fmla="*/ 14 h 87"/>
                  <a:gd name="T10" fmla="*/ 44 w 67"/>
                  <a:gd name="T11" fmla="*/ 0 h 87"/>
                  <a:gd name="T12" fmla="*/ 34 w 67"/>
                  <a:gd name="T13" fmla="*/ 0 h 87"/>
                  <a:gd name="T14" fmla="*/ 23 w 67"/>
                  <a:gd name="T15" fmla="*/ 0 h 87"/>
                  <a:gd name="T16" fmla="*/ 6 w 67"/>
                  <a:gd name="T17" fmla="*/ 15 h 87"/>
                  <a:gd name="T18" fmla="*/ 17 w 67"/>
                  <a:gd name="T19" fmla="*/ 20 h 87"/>
                  <a:gd name="T20" fmla="*/ 17 w 67"/>
                  <a:gd name="T21" fmla="*/ 20 h 87"/>
                  <a:gd name="T22" fmla="*/ 19 w 67"/>
                  <a:gd name="T23" fmla="*/ 20 h 87"/>
                  <a:gd name="T24" fmla="*/ 1 w 67"/>
                  <a:gd name="T25" fmla="*/ 83 h 87"/>
                  <a:gd name="T26" fmla="*/ 0 w 67"/>
                  <a:gd name="T27" fmla="*/ 87 h 87"/>
                  <a:gd name="T28" fmla="*/ 17 w 67"/>
                  <a:gd name="T29" fmla="*/ 87 h 87"/>
                  <a:gd name="T30" fmla="*/ 30 w 67"/>
                  <a:gd name="T31" fmla="*/ 87 h 87"/>
                  <a:gd name="T32" fmla="*/ 30 w 67"/>
                  <a:gd name="T33" fmla="*/ 87 h 87"/>
                  <a:gd name="T34" fmla="*/ 34 w 67"/>
                  <a:gd name="T35" fmla="*/ 87 h 87"/>
                  <a:gd name="T36" fmla="*/ 37 w 67"/>
                  <a:gd name="T37" fmla="*/ 87 h 87"/>
                  <a:gd name="T38" fmla="*/ 37 w 67"/>
                  <a:gd name="T39" fmla="*/ 87 h 87"/>
                  <a:gd name="T40" fmla="*/ 50 w 67"/>
                  <a:gd name="T41" fmla="*/ 87 h 87"/>
                  <a:gd name="T42" fmla="*/ 67 w 67"/>
                  <a:gd name="T43" fmla="*/ 87 h 87"/>
                  <a:gd name="T44" fmla="*/ 66 w 67"/>
                  <a:gd name="T45"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7">
                    <a:moveTo>
                      <a:pt x="66" y="83"/>
                    </a:moveTo>
                    <a:cubicBezTo>
                      <a:pt x="48" y="20"/>
                      <a:pt x="48" y="20"/>
                      <a:pt x="48" y="20"/>
                    </a:cubicBezTo>
                    <a:cubicBezTo>
                      <a:pt x="49" y="20"/>
                      <a:pt x="49" y="20"/>
                      <a:pt x="50" y="20"/>
                    </a:cubicBezTo>
                    <a:cubicBezTo>
                      <a:pt x="50" y="20"/>
                      <a:pt x="50" y="20"/>
                      <a:pt x="50" y="20"/>
                    </a:cubicBezTo>
                    <a:cubicBezTo>
                      <a:pt x="61" y="14"/>
                      <a:pt x="61" y="14"/>
                      <a:pt x="61" y="14"/>
                    </a:cubicBezTo>
                    <a:cubicBezTo>
                      <a:pt x="56" y="1"/>
                      <a:pt x="44" y="0"/>
                      <a:pt x="44" y="0"/>
                    </a:cubicBezTo>
                    <a:cubicBezTo>
                      <a:pt x="34" y="0"/>
                      <a:pt x="34" y="0"/>
                      <a:pt x="34" y="0"/>
                    </a:cubicBezTo>
                    <a:cubicBezTo>
                      <a:pt x="23" y="0"/>
                      <a:pt x="23" y="0"/>
                      <a:pt x="23" y="0"/>
                    </a:cubicBezTo>
                    <a:cubicBezTo>
                      <a:pt x="23" y="0"/>
                      <a:pt x="11" y="1"/>
                      <a:pt x="6" y="15"/>
                    </a:cubicBezTo>
                    <a:cubicBezTo>
                      <a:pt x="17" y="20"/>
                      <a:pt x="17" y="20"/>
                      <a:pt x="17" y="20"/>
                    </a:cubicBezTo>
                    <a:cubicBezTo>
                      <a:pt x="17" y="20"/>
                      <a:pt x="17" y="20"/>
                      <a:pt x="17" y="20"/>
                    </a:cubicBezTo>
                    <a:cubicBezTo>
                      <a:pt x="19" y="20"/>
                      <a:pt x="19" y="20"/>
                      <a:pt x="19" y="20"/>
                    </a:cubicBezTo>
                    <a:cubicBezTo>
                      <a:pt x="8" y="61"/>
                      <a:pt x="3" y="77"/>
                      <a:pt x="1" y="83"/>
                    </a:cubicBezTo>
                    <a:cubicBezTo>
                      <a:pt x="0" y="87"/>
                      <a:pt x="0" y="87"/>
                      <a:pt x="0" y="87"/>
                    </a:cubicBezTo>
                    <a:cubicBezTo>
                      <a:pt x="17" y="87"/>
                      <a:pt x="17" y="87"/>
                      <a:pt x="17" y="87"/>
                    </a:cubicBezTo>
                    <a:cubicBezTo>
                      <a:pt x="30" y="87"/>
                      <a:pt x="30" y="87"/>
                      <a:pt x="30" y="87"/>
                    </a:cubicBezTo>
                    <a:cubicBezTo>
                      <a:pt x="30" y="87"/>
                      <a:pt x="30" y="87"/>
                      <a:pt x="30" y="87"/>
                    </a:cubicBezTo>
                    <a:cubicBezTo>
                      <a:pt x="34" y="87"/>
                      <a:pt x="34" y="87"/>
                      <a:pt x="34" y="87"/>
                    </a:cubicBezTo>
                    <a:cubicBezTo>
                      <a:pt x="37" y="87"/>
                      <a:pt x="37" y="87"/>
                      <a:pt x="37" y="87"/>
                    </a:cubicBezTo>
                    <a:cubicBezTo>
                      <a:pt x="37" y="87"/>
                      <a:pt x="37" y="87"/>
                      <a:pt x="37" y="87"/>
                    </a:cubicBezTo>
                    <a:cubicBezTo>
                      <a:pt x="50" y="87"/>
                      <a:pt x="50" y="87"/>
                      <a:pt x="50" y="87"/>
                    </a:cubicBezTo>
                    <a:cubicBezTo>
                      <a:pt x="67" y="87"/>
                      <a:pt x="67" y="87"/>
                      <a:pt x="67" y="87"/>
                    </a:cubicBezTo>
                    <a:cubicBezTo>
                      <a:pt x="67" y="86"/>
                      <a:pt x="66" y="84"/>
                      <a:pt x="66" y="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grpSp>
        <p:grpSp>
          <p:nvGrpSpPr>
            <p:cNvPr id="9" name="Group 4"/>
            <p:cNvGrpSpPr>
              <a:grpSpLocks noChangeAspect="1"/>
            </p:cNvGrpSpPr>
            <p:nvPr/>
          </p:nvGrpSpPr>
          <p:grpSpPr bwMode="auto">
            <a:xfrm>
              <a:off x="1782247" y="4293096"/>
              <a:ext cx="1121655" cy="1296144"/>
              <a:chOff x="2236" y="2673"/>
              <a:chExt cx="701" cy="757"/>
            </a:xfrm>
            <a:solidFill>
              <a:schemeClr val="bg2">
                <a:lumMod val="75000"/>
              </a:schemeClr>
            </a:solidFill>
          </p:grpSpPr>
          <p:sp>
            <p:nvSpPr>
              <p:cNvPr id="58" name="Oval 5"/>
              <p:cNvSpPr>
                <a:spLocks noChangeArrowheads="1"/>
              </p:cNvSpPr>
              <p:nvPr/>
            </p:nvSpPr>
            <p:spPr bwMode="auto">
              <a:xfrm>
                <a:off x="2321" y="2673"/>
                <a:ext cx="127" cy="13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59" name="Freeform 6"/>
              <p:cNvSpPr>
                <a:spLocks/>
              </p:cNvSpPr>
              <p:nvPr/>
            </p:nvSpPr>
            <p:spPr bwMode="auto">
              <a:xfrm>
                <a:off x="2236" y="2815"/>
                <a:ext cx="310" cy="615"/>
              </a:xfrm>
              <a:custGeom>
                <a:avLst/>
                <a:gdLst>
                  <a:gd name="T0" fmla="*/ 70 w 76"/>
                  <a:gd name="T1" fmla="*/ 0 h 151"/>
                  <a:gd name="T2" fmla="*/ 50 w 76"/>
                  <a:gd name="T3" fmla="*/ 0 h 151"/>
                  <a:gd name="T4" fmla="*/ 38 w 76"/>
                  <a:gd name="T5" fmla="*/ 1 h 151"/>
                  <a:gd name="T6" fmla="*/ 26 w 76"/>
                  <a:gd name="T7" fmla="*/ 0 h 151"/>
                  <a:gd name="T8" fmla="*/ 5 w 76"/>
                  <a:gd name="T9" fmla="*/ 0 h 151"/>
                  <a:gd name="T10" fmla="*/ 0 w 76"/>
                  <a:gd name="T11" fmla="*/ 7 h 151"/>
                  <a:gd name="T12" fmla="*/ 0 w 76"/>
                  <a:gd name="T13" fmla="*/ 55 h 151"/>
                  <a:gd name="T14" fmla="*/ 5 w 76"/>
                  <a:gd name="T15" fmla="*/ 63 h 151"/>
                  <a:gd name="T16" fmla="*/ 13 w 76"/>
                  <a:gd name="T17" fmla="*/ 55 h 151"/>
                  <a:gd name="T18" fmla="*/ 13 w 76"/>
                  <a:gd name="T19" fmla="*/ 13 h 151"/>
                  <a:gd name="T20" fmla="*/ 16 w 76"/>
                  <a:gd name="T21" fmla="*/ 13 h 151"/>
                  <a:gd name="T22" fmla="*/ 16 w 76"/>
                  <a:gd name="T23" fmla="*/ 64 h 151"/>
                  <a:gd name="T24" fmla="*/ 16 w 76"/>
                  <a:gd name="T25" fmla="*/ 74 h 151"/>
                  <a:gd name="T26" fmla="*/ 16 w 76"/>
                  <a:gd name="T27" fmla="*/ 141 h 151"/>
                  <a:gd name="T28" fmla="*/ 25 w 76"/>
                  <a:gd name="T29" fmla="*/ 151 h 151"/>
                  <a:gd name="T30" fmla="*/ 35 w 76"/>
                  <a:gd name="T31" fmla="*/ 141 h 151"/>
                  <a:gd name="T32" fmla="*/ 35 w 76"/>
                  <a:gd name="T33" fmla="*/ 74 h 151"/>
                  <a:gd name="T34" fmla="*/ 41 w 76"/>
                  <a:gd name="T35" fmla="*/ 74 h 151"/>
                  <a:gd name="T36" fmla="*/ 41 w 76"/>
                  <a:gd name="T37" fmla="*/ 141 h 151"/>
                  <a:gd name="T38" fmla="*/ 51 w 76"/>
                  <a:gd name="T39" fmla="*/ 151 h 151"/>
                  <a:gd name="T40" fmla="*/ 60 w 76"/>
                  <a:gd name="T41" fmla="*/ 141 h 151"/>
                  <a:gd name="T42" fmla="*/ 60 w 76"/>
                  <a:gd name="T43" fmla="*/ 74 h 151"/>
                  <a:gd name="T44" fmla="*/ 60 w 76"/>
                  <a:gd name="T45" fmla="*/ 64 h 151"/>
                  <a:gd name="T46" fmla="*/ 60 w 76"/>
                  <a:gd name="T47" fmla="*/ 13 h 151"/>
                  <a:gd name="T48" fmla="*/ 63 w 76"/>
                  <a:gd name="T49" fmla="*/ 13 h 151"/>
                  <a:gd name="T50" fmla="*/ 63 w 76"/>
                  <a:gd name="T51" fmla="*/ 55 h 151"/>
                  <a:gd name="T52" fmla="*/ 70 w 76"/>
                  <a:gd name="T53" fmla="*/ 63 h 151"/>
                  <a:gd name="T54" fmla="*/ 76 w 76"/>
                  <a:gd name="T55" fmla="*/ 55 h 151"/>
                  <a:gd name="T56" fmla="*/ 76 w 76"/>
                  <a:gd name="T57" fmla="*/ 7 h 151"/>
                  <a:gd name="T58" fmla="*/ 70 w 76"/>
                  <a:gd name="T5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151">
                    <a:moveTo>
                      <a:pt x="70" y="0"/>
                    </a:moveTo>
                    <a:cubicBezTo>
                      <a:pt x="63" y="0"/>
                      <a:pt x="56" y="0"/>
                      <a:pt x="50" y="0"/>
                    </a:cubicBezTo>
                    <a:cubicBezTo>
                      <a:pt x="38" y="1"/>
                      <a:pt x="38" y="1"/>
                      <a:pt x="38" y="1"/>
                    </a:cubicBezTo>
                    <a:cubicBezTo>
                      <a:pt x="26" y="0"/>
                      <a:pt x="26" y="0"/>
                      <a:pt x="26" y="0"/>
                    </a:cubicBezTo>
                    <a:cubicBezTo>
                      <a:pt x="6" y="0"/>
                      <a:pt x="5" y="0"/>
                      <a:pt x="5" y="0"/>
                    </a:cubicBezTo>
                    <a:cubicBezTo>
                      <a:pt x="3" y="0"/>
                      <a:pt x="0" y="3"/>
                      <a:pt x="0" y="7"/>
                    </a:cubicBezTo>
                    <a:cubicBezTo>
                      <a:pt x="0" y="55"/>
                      <a:pt x="0" y="55"/>
                      <a:pt x="0" y="55"/>
                    </a:cubicBezTo>
                    <a:cubicBezTo>
                      <a:pt x="0" y="60"/>
                      <a:pt x="3" y="63"/>
                      <a:pt x="5" y="63"/>
                    </a:cubicBezTo>
                    <a:cubicBezTo>
                      <a:pt x="10" y="63"/>
                      <a:pt x="13" y="60"/>
                      <a:pt x="13" y="55"/>
                    </a:cubicBezTo>
                    <a:cubicBezTo>
                      <a:pt x="13" y="13"/>
                      <a:pt x="13" y="13"/>
                      <a:pt x="13" y="13"/>
                    </a:cubicBezTo>
                    <a:cubicBezTo>
                      <a:pt x="16" y="13"/>
                      <a:pt x="16" y="13"/>
                      <a:pt x="16" y="13"/>
                    </a:cubicBezTo>
                    <a:cubicBezTo>
                      <a:pt x="16" y="64"/>
                      <a:pt x="16" y="64"/>
                      <a:pt x="16" y="64"/>
                    </a:cubicBezTo>
                    <a:cubicBezTo>
                      <a:pt x="16" y="74"/>
                      <a:pt x="16" y="74"/>
                      <a:pt x="16" y="74"/>
                    </a:cubicBezTo>
                    <a:cubicBezTo>
                      <a:pt x="16" y="141"/>
                      <a:pt x="16" y="141"/>
                      <a:pt x="16" y="141"/>
                    </a:cubicBezTo>
                    <a:cubicBezTo>
                      <a:pt x="16" y="147"/>
                      <a:pt x="20" y="151"/>
                      <a:pt x="25" y="151"/>
                    </a:cubicBezTo>
                    <a:cubicBezTo>
                      <a:pt x="31" y="151"/>
                      <a:pt x="35" y="147"/>
                      <a:pt x="35" y="141"/>
                    </a:cubicBezTo>
                    <a:cubicBezTo>
                      <a:pt x="35" y="74"/>
                      <a:pt x="35" y="74"/>
                      <a:pt x="35" y="74"/>
                    </a:cubicBezTo>
                    <a:cubicBezTo>
                      <a:pt x="41" y="74"/>
                      <a:pt x="41" y="74"/>
                      <a:pt x="41" y="74"/>
                    </a:cubicBezTo>
                    <a:cubicBezTo>
                      <a:pt x="41" y="141"/>
                      <a:pt x="41" y="141"/>
                      <a:pt x="41" y="141"/>
                    </a:cubicBezTo>
                    <a:cubicBezTo>
                      <a:pt x="41" y="147"/>
                      <a:pt x="45" y="151"/>
                      <a:pt x="51" y="151"/>
                    </a:cubicBezTo>
                    <a:cubicBezTo>
                      <a:pt x="56" y="151"/>
                      <a:pt x="60" y="147"/>
                      <a:pt x="60" y="141"/>
                    </a:cubicBezTo>
                    <a:cubicBezTo>
                      <a:pt x="60" y="74"/>
                      <a:pt x="60" y="74"/>
                      <a:pt x="60" y="74"/>
                    </a:cubicBezTo>
                    <a:cubicBezTo>
                      <a:pt x="60" y="64"/>
                      <a:pt x="60" y="64"/>
                      <a:pt x="60" y="64"/>
                    </a:cubicBezTo>
                    <a:cubicBezTo>
                      <a:pt x="60" y="13"/>
                      <a:pt x="60" y="13"/>
                      <a:pt x="60" y="13"/>
                    </a:cubicBezTo>
                    <a:cubicBezTo>
                      <a:pt x="63" y="13"/>
                      <a:pt x="63" y="13"/>
                      <a:pt x="63" y="13"/>
                    </a:cubicBezTo>
                    <a:cubicBezTo>
                      <a:pt x="63" y="55"/>
                      <a:pt x="63" y="55"/>
                      <a:pt x="63" y="55"/>
                    </a:cubicBezTo>
                    <a:cubicBezTo>
                      <a:pt x="63" y="60"/>
                      <a:pt x="66" y="63"/>
                      <a:pt x="70" y="63"/>
                    </a:cubicBezTo>
                    <a:cubicBezTo>
                      <a:pt x="73" y="63"/>
                      <a:pt x="76" y="60"/>
                      <a:pt x="76" y="55"/>
                    </a:cubicBezTo>
                    <a:cubicBezTo>
                      <a:pt x="76" y="7"/>
                      <a:pt x="76" y="7"/>
                      <a:pt x="76" y="7"/>
                    </a:cubicBezTo>
                    <a:cubicBezTo>
                      <a:pt x="76" y="3"/>
                      <a:pt x="73" y="0"/>
                      <a:pt x="7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60" name="Freeform 7"/>
              <p:cNvSpPr>
                <a:spLocks/>
              </p:cNvSpPr>
              <p:nvPr/>
            </p:nvSpPr>
            <p:spPr bwMode="auto">
              <a:xfrm>
                <a:off x="2374" y="2823"/>
                <a:ext cx="33" cy="37"/>
              </a:xfrm>
              <a:custGeom>
                <a:avLst/>
                <a:gdLst>
                  <a:gd name="T0" fmla="*/ 5 w 8"/>
                  <a:gd name="T1" fmla="*/ 9 h 9"/>
                  <a:gd name="T2" fmla="*/ 3 w 8"/>
                  <a:gd name="T3" fmla="*/ 9 h 9"/>
                  <a:gd name="T4" fmla="*/ 0 w 8"/>
                  <a:gd name="T5" fmla="*/ 5 h 9"/>
                  <a:gd name="T6" fmla="*/ 0 w 8"/>
                  <a:gd name="T7" fmla="*/ 4 h 9"/>
                  <a:gd name="T8" fmla="*/ 3 w 8"/>
                  <a:gd name="T9" fmla="*/ 0 h 9"/>
                  <a:gd name="T10" fmla="*/ 5 w 8"/>
                  <a:gd name="T11" fmla="*/ 0 h 9"/>
                  <a:gd name="T12" fmla="*/ 8 w 8"/>
                  <a:gd name="T13" fmla="*/ 4 h 9"/>
                  <a:gd name="T14" fmla="*/ 8 w 8"/>
                  <a:gd name="T15" fmla="*/ 5 h 9"/>
                  <a:gd name="T16" fmla="*/ 5 w 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5" y="9"/>
                    </a:moveTo>
                    <a:cubicBezTo>
                      <a:pt x="3" y="9"/>
                      <a:pt x="3" y="9"/>
                      <a:pt x="3" y="9"/>
                    </a:cubicBezTo>
                    <a:cubicBezTo>
                      <a:pt x="2" y="9"/>
                      <a:pt x="0" y="7"/>
                      <a:pt x="0" y="5"/>
                    </a:cubicBezTo>
                    <a:cubicBezTo>
                      <a:pt x="0" y="4"/>
                      <a:pt x="0" y="4"/>
                      <a:pt x="0" y="4"/>
                    </a:cubicBezTo>
                    <a:cubicBezTo>
                      <a:pt x="0" y="2"/>
                      <a:pt x="2" y="0"/>
                      <a:pt x="3" y="0"/>
                    </a:cubicBezTo>
                    <a:cubicBezTo>
                      <a:pt x="5" y="0"/>
                      <a:pt x="5" y="0"/>
                      <a:pt x="5" y="0"/>
                    </a:cubicBezTo>
                    <a:cubicBezTo>
                      <a:pt x="7" y="0"/>
                      <a:pt x="8" y="2"/>
                      <a:pt x="8" y="4"/>
                    </a:cubicBezTo>
                    <a:cubicBezTo>
                      <a:pt x="8" y="5"/>
                      <a:pt x="8" y="5"/>
                      <a:pt x="8" y="5"/>
                    </a:cubicBezTo>
                    <a:cubicBezTo>
                      <a:pt x="8" y="7"/>
                      <a:pt x="7" y="9"/>
                      <a:pt x="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61" name="Freeform 8"/>
              <p:cNvSpPr>
                <a:spLocks/>
              </p:cNvSpPr>
              <p:nvPr/>
            </p:nvSpPr>
            <p:spPr bwMode="auto">
              <a:xfrm>
                <a:off x="2370" y="2864"/>
                <a:ext cx="45" cy="167"/>
              </a:xfrm>
              <a:custGeom>
                <a:avLst/>
                <a:gdLst>
                  <a:gd name="T0" fmla="*/ 5 w 11"/>
                  <a:gd name="T1" fmla="*/ 41 h 41"/>
                  <a:gd name="T2" fmla="*/ 5 w 11"/>
                  <a:gd name="T3" fmla="*/ 41 h 41"/>
                  <a:gd name="T4" fmla="*/ 2 w 11"/>
                  <a:gd name="T5" fmla="*/ 36 h 41"/>
                  <a:gd name="T6" fmla="*/ 0 w 11"/>
                  <a:gd name="T7" fmla="*/ 5 h 41"/>
                  <a:gd name="T8" fmla="*/ 3 w 11"/>
                  <a:gd name="T9" fmla="*/ 0 h 41"/>
                  <a:gd name="T10" fmla="*/ 7 w 11"/>
                  <a:gd name="T11" fmla="*/ 0 h 41"/>
                  <a:gd name="T12" fmla="*/ 11 w 11"/>
                  <a:gd name="T13" fmla="*/ 5 h 41"/>
                  <a:gd name="T14" fmla="*/ 9 w 11"/>
                  <a:gd name="T15" fmla="*/ 36 h 41"/>
                  <a:gd name="T16" fmla="*/ 5 w 1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1">
                    <a:moveTo>
                      <a:pt x="5" y="41"/>
                    </a:moveTo>
                    <a:cubicBezTo>
                      <a:pt x="5" y="41"/>
                      <a:pt x="5" y="41"/>
                      <a:pt x="5" y="41"/>
                    </a:cubicBezTo>
                    <a:cubicBezTo>
                      <a:pt x="3" y="41"/>
                      <a:pt x="2" y="38"/>
                      <a:pt x="2" y="36"/>
                    </a:cubicBezTo>
                    <a:cubicBezTo>
                      <a:pt x="0" y="5"/>
                      <a:pt x="0" y="5"/>
                      <a:pt x="0" y="5"/>
                    </a:cubicBezTo>
                    <a:cubicBezTo>
                      <a:pt x="0" y="3"/>
                      <a:pt x="2" y="0"/>
                      <a:pt x="3" y="0"/>
                    </a:cubicBezTo>
                    <a:cubicBezTo>
                      <a:pt x="7" y="0"/>
                      <a:pt x="7" y="0"/>
                      <a:pt x="7" y="0"/>
                    </a:cubicBezTo>
                    <a:cubicBezTo>
                      <a:pt x="9" y="0"/>
                      <a:pt x="11" y="3"/>
                      <a:pt x="11" y="5"/>
                    </a:cubicBezTo>
                    <a:cubicBezTo>
                      <a:pt x="9" y="36"/>
                      <a:pt x="9" y="36"/>
                      <a:pt x="9" y="36"/>
                    </a:cubicBezTo>
                    <a:cubicBezTo>
                      <a:pt x="9" y="38"/>
                      <a:pt x="8" y="41"/>
                      <a:pt x="5"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62" name="Freeform 9"/>
              <p:cNvSpPr>
                <a:spLocks/>
              </p:cNvSpPr>
              <p:nvPr/>
            </p:nvSpPr>
            <p:spPr bwMode="auto">
              <a:xfrm>
                <a:off x="2607" y="2897"/>
                <a:ext cx="94" cy="183"/>
              </a:xfrm>
              <a:custGeom>
                <a:avLst/>
                <a:gdLst>
                  <a:gd name="T0" fmla="*/ 13 w 23"/>
                  <a:gd name="T1" fmla="*/ 0 h 45"/>
                  <a:gd name="T2" fmla="*/ 2 w 23"/>
                  <a:gd name="T3" fmla="*/ 36 h 45"/>
                  <a:gd name="T4" fmla="*/ 4 w 23"/>
                  <a:gd name="T5" fmla="*/ 43 h 45"/>
                  <a:gd name="T6" fmla="*/ 12 w 23"/>
                  <a:gd name="T7" fmla="*/ 39 h 45"/>
                  <a:gd name="T8" fmla="*/ 23 w 23"/>
                  <a:gd name="T9" fmla="*/ 5 h 45"/>
                  <a:gd name="T10" fmla="*/ 23 w 23"/>
                  <a:gd name="T11" fmla="*/ 5 h 45"/>
                  <a:gd name="T12" fmla="*/ 13 w 2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3" h="45">
                    <a:moveTo>
                      <a:pt x="13" y="0"/>
                    </a:moveTo>
                    <a:cubicBezTo>
                      <a:pt x="2" y="36"/>
                      <a:pt x="2" y="36"/>
                      <a:pt x="2" y="36"/>
                    </a:cubicBezTo>
                    <a:cubicBezTo>
                      <a:pt x="2" y="36"/>
                      <a:pt x="0" y="41"/>
                      <a:pt x="4" y="43"/>
                    </a:cubicBezTo>
                    <a:cubicBezTo>
                      <a:pt x="10" y="45"/>
                      <a:pt x="12" y="39"/>
                      <a:pt x="12" y="39"/>
                    </a:cubicBezTo>
                    <a:cubicBezTo>
                      <a:pt x="18" y="18"/>
                      <a:pt x="21" y="9"/>
                      <a:pt x="23" y="5"/>
                    </a:cubicBezTo>
                    <a:cubicBezTo>
                      <a:pt x="23" y="5"/>
                      <a:pt x="23" y="5"/>
                      <a:pt x="23" y="5"/>
                    </a:cubicBezTo>
                    <a:lnTo>
                      <a:pt x="1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63" name="Freeform 10"/>
              <p:cNvSpPr>
                <a:spLocks/>
              </p:cNvSpPr>
              <p:nvPr/>
            </p:nvSpPr>
            <p:spPr bwMode="auto">
              <a:xfrm>
                <a:off x="2843" y="2893"/>
                <a:ext cx="94" cy="187"/>
              </a:xfrm>
              <a:custGeom>
                <a:avLst/>
                <a:gdLst>
                  <a:gd name="T0" fmla="*/ 21 w 23"/>
                  <a:gd name="T1" fmla="*/ 37 h 46"/>
                  <a:gd name="T2" fmla="*/ 10 w 23"/>
                  <a:gd name="T3" fmla="*/ 0 h 46"/>
                  <a:gd name="T4" fmla="*/ 0 w 23"/>
                  <a:gd name="T5" fmla="*/ 5 h 46"/>
                  <a:gd name="T6" fmla="*/ 11 w 23"/>
                  <a:gd name="T7" fmla="*/ 40 h 46"/>
                  <a:gd name="T8" fmla="*/ 19 w 23"/>
                  <a:gd name="T9" fmla="*/ 44 h 46"/>
                  <a:gd name="T10" fmla="*/ 21 w 23"/>
                  <a:gd name="T11" fmla="*/ 37 h 46"/>
                </a:gdLst>
                <a:ahLst/>
                <a:cxnLst>
                  <a:cxn ang="0">
                    <a:pos x="T0" y="T1"/>
                  </a:cxn>
                  <a:cxn ang="0">
                    <a:pos x="T2" y="T3"/>
                  </a:cxn>
                  <a:cxn ang="0">
                    <a:pos x="T4" y="T5"/>
                  </a:cxn>
                  <a:cxn ang="0">
                    <a:pos x="T6" y="T7"/>
                  </a:cxn>
                  <a:cxn ang="0">
                    <a:pos x="T8" y="T9"/>
                  </a:cxn>
                  <a:cxn ang="0">
                    <a:pos x="T10" y="T11"/>
                  </a:cxn>
                </a:cxnLst>
                <a:rect l="0" t="0" r="r" b="b"/>
                <a:pathLst>
                  <a:path w="23" h="46">
                    <a:moveTo>
                      <a:pt x="21" y="37"/>
                    </a:moveTo>
                    <a:cubicBezTo>
                      <a:pt x="14" y="14"/>
                      <a:pt x="11" y="5"/>
                      <a:pt x="10" y="0"/>
                    </a:cubicBezTo>
                    <a:cubicBezTo>
                      <a:pt x="0" y="5"/>
                      <a:pt x="0" y="5"/>
                      <a:pt x="0" y="5"/>
                    </a:cubicBezTo>
                    <a:cubicBezTo>
                      <a:pt x="11" y="40"/>
                      <a:pt x="11" y="40"/>
                      <a:pt x="11" y="40"/>
                    </a:cubicBezTo>
                    <a:cubicBezTo>
                      <a:pt x="11" y="40"/>
                      <a:pt x="13" y="46"/>
                      <a:pt x="19" y="44"/>
                    </a:cubicBezTo>
                    <a:cubicBezTo>
                      <a:pt x="23" y="42"/>
                      <a:pt x="21" y="37"/>
                      <a:pt x="21"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64" name="Oval 11"/>
              <p:cNvSpPr>
                <a:spLocks noChangeArrowheads="1"/>
              </p:cNvSpPr>
              <p:nvPr/>
            </p:nvSpPr>
            <p:spPr bwMode="auto">
              <a:xfrm>
                <a:off x="2709" y="2697"/>
                <a:ext cx="130" cy="1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65" name="Freeform 12"/>
              <p:cNvSpPr>
                <a:spLocks/>
              </p:cNvSpPr>
              <p:nvPr/>
            </p:nvSpPr>
            <p:spPr bwMode="auto">
              <a:xfrm>
                <a:off x="2786" y="3190"/>
                <a:ext cx="53" cy="240"/>
              </a:xfrm>
              <a:custGeom>
                <a:avLst/>
                <a:gdLst>
                  <a:gd name="T0" fmla="*/ 0 w 13"/>
                  <a:gd name="T1" fmla="*/ 54 h 59"/>
                  <a:gd name="T2" fmla="*/ 6 w 13"/>
                  <a:gd name="T3" fmla="*/ 59 h 59"/>
                  <a:gd name="T4" fmla="*/ 13 w 13"/>
                  <a:gd name="T5" fmla="*/ 55 h 59"/>
                  <a:gd name="T6" fmla="*/ 13 w 13"/>
                  <a:gd name="T7" fmla="*/ 0 h 59"/>
                  <a:gd name="T8" fmla="*/ 0 w 13"/>
                  <a:gd name="T9" fmla="*/ 0 h 59"/>
                  <a:gd name="T10" fmla="*/ 0 w 13"/>
                  <a:gd name="T11" fmla="*/ 54 h 59"/>
                </a:gdLst>
                <a:ahLst/>
                <a:cxnLst>
                  <a:cxn ang="0">
                    <a:pos x="T0" y="T1"/>
                  </a:cxn>
                  <a:cxn ang="0">
                    <a:pos x="T2" y="T3"/>
                  </a:cxn>
                  <a:cxn ang="0">
                    <a:pos x="T4" y="T5"/>
                  </a:cxn>
                  <a:cxn ang="0">
                    <a:pos x="T6" y="T7"/>
                  </a:cxn>
                  <a:cxn ang="0">
                    <a:pos x="T8" y="T9"/>
                  </a:cxn>
                  <a:cxn ang="0">
                    <a:pos x="T10" y="T11"/>
                  </a:cxn>
                </a:cxnLst>
                <a:rect l="0" t="0" r="r" b="b"/>
                <a:pathLst>
                  <a:path w="13" h="59">
                    <a:moveTo>
                      <a:pt x="0" y="54"/>
                    </a:moveTo>
                    <a:cubicBezTo>
                      <a:pt x="0" y="54"/>
                      <a:pt x="0" y="59"/>
                      <a:pt x="6" y="59"/>
                    </a:cubicBezTo>
                    <a:cubicBezTo>
                      <a:pt x="13" y="59"/>
                      <a:pt x="13" y="55"/>
                      <a:pt x="13" y="55"/>
                    </a:cubicBezTo>
                    <a:cubicBezTo>
                      <a:pt x="13" y="0"/>
                      <a:pt x="13" y="0"/>
                      <a:pt x="13" y="0"/>
                    </a:cubicBezTo>
                    <a:cubicBezTo>
                      <a:pt x="0" y="0"/>
                      <a:pt x="0" y="0"/>
                      <a:pt x="0" y="0"/>
                    </a:cubicBezTo>
                    <a:cubicBezTo>
                      <a:pt x="0" y="54"/>
                      <a:pt x="0" y="54"/>
                      <a:pt x="0"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66" name="Freeform 13"/>
              <p:cNvSpPr>
                <a:spLocks/>
              </p:cNvSpPr>
              <p:nvPr/>
            </p:nvSpPr>
            <p:spPr bwMode="auto">
              <a:xfrm>
                <a:off x="2705" y="3190"/>
                <a:ext cx="53" cy="240"/>
              </a:xfrm>
              <a:custGeom>
                <a:avLst/>
                <a:gdLst>
                  <a:gd name="T0" fmla="*/ 0 w 13"/>
                  <a:gd name="T1" fmla="*/ 55 h 59"/>
                  <a:gd name="T2" fmla="*/ 7 w 13"/>
                  <a:gd name="T3" fmla="*/ 59 h 59"/>
                  <a:gd name="T4" fmla="*/ 13 w 13"/>
                  <a:gd name="T5" fmla="*/ 54 h 59"/>
                  <a:gd name="T6" fmla="*/ 13 w 13"/>
                  <a:gd name="T7" fmla="*/ 0 h 59"/>
                  <a:gd name="T8" fmla="*/ 0 w 13"/>
                  <a:gd name="T9" fmla="*/ 0 h 59"/>
                  <a:gd name="T10" fmla="*/ 0 w 13"/>
                  <a:gd name="T11" fmla="*/ 55 h 59"/>
                </a:gdLst>
                <a:ahLst/>
                <a:cxnLst>
                  <a:cxn ang="0">
                    <a:pos x="T0" y="T1"/>
                  </a:cxn>
                  <a:cxn ang="0">
                    <a:pos x="T2" y="T3"/>
                  </a:cxn>
                  <a:cxn ang="0">
                    <a:pos x="T4" y="T5"/>
                  </a:cxn>
                  <a:cxn ang="0">
                    <a:pos x="T6" y="T7"/>
                  </a:cxn>
                  <a:cxn ang="0">
                    <a:pos x="T8" y="T9"/>
                  </a:cxn>
                  <a:cxn ang="0">
                    <a:pos x="T10" y="T11"/>
                  </a:cxn>
                </a:cxnLst>
                <a:rect l="0" t="0" r="r" b="b"/>
                <a:pathLst>
                  <a:path w="13" h="59">
                    <a:moveTo>
                      <a:pt x="0" y="55"/>
                    </a:moveTo>
                    <a:cubicBezTo>
                      <a:pt x="0" y="55"/>
                      <a:pt x="0" y="59"/>
                      <a:pt x="7" y="59"/>
                    </a:cubicBezTo>
                    <a:cubicBezTo>
                      <a:pt x="13" y="59"/>
                      <a:pt x="13" y="54"/>
                      <a:pt x="13" y="54"/>
                    </a:cubicBezTo>
                    <a:cubicBezTo>
                      <a:pt x="13" y="9"/>
                      <a:pt x="13" y="1"/>
                      <a:pt x="13" y="0"/>
                    </a:cubicBezTo>
                    <a:cubicBezTo>
                      <a:pt x="0" y="0"/>
                      <a:pt x="0" y="0"/>
                      <a:pt x="0" y="0"/>
                    </a:cubicBezTo>
                    <a:cubicBezTo>
                      <a:pt x="0" y="55"/>
                      <a:pt x="0" y="55"/>
                      <a:pt x="0" y="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67" name="Freeform 14"/>
              <p:cNvSpPr>
                <a:spLocks/>
              </p:cNvSpPr>
              <p:nvPr/>
            </p:nvSpPr>
            <p:spPr bwMode="auto">
              <a:xfrm>
                <a:off x="2758" y="3186"/>
                <a:ext cx="28" cy="0"/>
              </a:xfrm>
              <a:custGeom>
                <a:avLst/>
                <a:gdLst>
                  <a:gd name="T0" fmla="*/ 4 w 7"/>
                  <a:gd name="T1" fmla="*/ 0 w 7"/>
                  <a:gd name="T2" fmla="*/ 0 w 7"/>
                  <a:gd name="T3" fmla="*/ 7 w 7"/>
                  <a:gd name="T4" fmla="*/ 7 w 7"/>
                  <a:gd name="T5" fmla="*/ 4 w 7"/>
                </a:gdLst>
                <a:ahLst/>
                <a:cxnLst>
                  <a:cxn ang="0">
                    <a:pos x="T0" y="0"/>
                  </a:cxn>
                  <a:cxn ang="0">
                    <a:pos x="T1" y="0"/>
                  </a:cxn>
                  <a:cxn ang="0">
                    <a:pos x="T2" y="0"/>
                  </a:cxn>
                  <a:cxn ang="0">
                    <a:pos x="T3" y="0"/>
                  </a:cxn>
                  <a:cxn ang="0">
                    <a:pos x="T4" y="0"/>
                  </a:cxn>
                  <a:cxn ang="0">
                    <a:pos x="T5" y="0"/>
                  </a:cxn>
                </a:cxnLst>
                <a:rect l="0" t="0" r="r" b="b"/>
                <a:pathLst>
                  <a:path w="7">
                    <a:moveTo>
                      <a:pt x="4" y="0"/>
                    </a:moveTo>
                    <a:cubicBezTo>
                      <a:pt x="4" y="0"/>
                      <a:pt x="4" y="0"/>
                      <a:pt x="0" y="0"/>
                    </a:cubicBezTo>
                    <a:cubicBezTo>
                      <a:pt x="0" y="0"/>
                      <a:pt x="0" y="0"/>
                      <a:pt x="0" y="0"/>
                    </a:cubicBezTo>
                    <a:cubicBezTo>
                      <a:pt x="7" y="0"/>
                      <a:pt x="7" y="0"/>
                      <a:pt x="7" y="0"/>
                    </a:cubicBezTo>
                    <a:cubicBezTo>
                      <a:pt x="7" y="0"/>
                      <a:pt x="7" y="0"/>
                      <a:pt x="7" y="0"/>
                    </a:cubicBezTo>
                    <a:cubicBezTo>
                      <a:pt x="7" y="0"/>
                      <a:pt x="7"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68" name="Freeform 15"/>
              <p:cNvSpPr>
                <a:spLocks/>
              </p:cNvSpPr>
              <p:nvPr/>
            </p:nvSpPr>
            <p:spPr bwMode="auto">
              <a:xfrm>
                <a:off x="2635" y="2832"/>
                <a:ext cx="274" cy="354"/>
              </a:xfrm>
              <a:custGeom>
                <a:avLst/>
                <a:gdLst>
                  <a:gd name="T0" fmla="*/ 66 w 67"/>
                  <a:gd name="T1" fmla="*/ 83 h 87"/>
                  <a:gd name="T2" fmla="*/ 48 w 67"/>
                  <a:gd name="T3" fmla="*/ 20 h 87"/>
                  <a:gd name="T4" fmla="*/ 50 w 67"/>
                  <a:gd name="T5" fmla="*/ 20 h 87"/>
                  <a:gd name="T6" fmla="*/ 50 w 67"/>
                  <a:gd name="T7" fmla="*/ 20 h 87"/>
                  <a:gd name="T8" fmla="*/ 61 w 67"/>
                  <a:gd name="T9" fmla="*/ 14 h 87"/>
                  <a:gd name="T10" fmla="*/ 44 w 67"/>
                  <a:gd name="T11" fmla="*/ 0 h 87"/>
                  <a:gd name="T12" fmla="*/ 34 w 67"/>
                  <a:gd name="T13" fmla="*/ 0 h 87"/>
                  <a:gd name="T14" fmla="*/ 23 w 67"/>
                  <a:gd name="T15" fmla="*/ 0 h 87"/>
                  <a:gd name="T16" fmla="*/ 6 w 67"/>
                  <a:gd name="T17" fmla="*/ 15 h 87"/>
                  <a:gd name="T18" fmla="*/ 17 w 67"/>
                  <a:gd name="T19" fmla="*/ 20 h 87"/>
                  <a:gd name="T20" fmla="*/ 17 w 67"/>
                  <a:gd name="T21" fmla="*/ 20 h 87"/>
                  <a:gd name="T22" fmla="*/ 19 w 67"/>
                  <a:gd name="T23" fmla="*/ 20 h 87"/>
                  <a:gd name="T24" fmla="*/ 1 w 67"/>
                  <a:gd name="T25" fmla="*/ 83 h 87"/>
                  <a:gd name="T26" fmla="*/ 0 w 67"/>
                  <a:gd name="T27" fmla="*/ 87 h 87"/>
                  <a:gd name="T28" fmla="*/ 17 w 67"/>
                  <a:gd name="T29" fmla="*/ 87 h 87"/>
                  <a:gd name="T30" fmla="*/ 30 w 67"/>
                  <a:gd name="T31" fmla="*/ 87 h 87"/>
                  <a:gd name="T32" fmla="*/ 30 w 67"/>
                  <a:gd name="T33" fmla="*/ 87 h 87"/>
                  <a:gd name="T34" fmla="*/ 34 w 67"/>
                  <a:gd name="T35" fmla="*/ 87 h 87"/>
                  <a:gd name="T36" fmla="*/ 37 w 67"/>
                  <a:gd name="T37" fmla="*/ 87 h 87"/>
                  <a:gd name="T38" fmla="*/ 37 w 67"/>
                  <a:gd name="T39" fmla="*/ 87 h 87"/>
                  <a:gd name="T40" fmla="*/ 50 w 67"/>
                  <a:gd name="T41" fmla="*/ 87 h 87"/>
                  <a:gd name="T42" fmla="*/ 67 w 67"/>
                  <a:gd name="T43" fmla="*/ 87 h 87"/>
                  <a:gd name="T44" fmla="*/ 66 w 67"/>
                  <a:gd name="T45"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7">
                    <a:moveTo>
                      <a:pt x="66" y="83"/>
                    </a:moveTo>
                    <a:cubicBezTo>
                      <a:pt x="48" y="20"/>
                      <a:pt x="48" y="20"/>
                      <a:pt x="48" y="20"/>
                    </a:cubicBezTo>
                    <a:cubicBezTo>
                      <a:pt x="49" y="20"/>
                      <a:pt x="49" y="20"/>
                      <a:pt x="50" y="20"/>
                    </a:cubicBezTo>
                    <a:cubicBezTo>
                      <a:pt x="50" y="20"/>
                      <a:pt x="50" y="20"/>
                      <a:pt x="50" y="20"/>
                    </a:cubicBezTo>
                    <a:cubicBezTo>
                      <a:pt x="61" y="14"/>
                      <a:pt x="61" y="14"/>
                      <a:pt x="61" y="14"/>
                    </a:cubicBezTo>
                    <a:cubicBezTo>
                      <a:pt x="56" y="1"/>
                      <a:pt x="44" y="0"/>
                      <a:pt x="44" y="0"/>
                    </a:cubicBezTo>
                    <a:cubicBezTo>
                      <a:pt x="34" y="0"/>
                      <a:pt x="34" y="0"/>
                      <a:pt x="34" y="0"/>
                    </a:cubicBezTo>
                    <a:cubicBezTo>
                      <a:pt x="23" y="0"/>
                      <a:pt x="23" y="0"/>
                      <a:pt x="23" y="0"/>
                    </a:cubicBezTo>
                    <a:cubicBezTo>
                      <a:pt x="23" y="0"/>
                      <a:pt x="11" y="1"/>
                      <a:pt x="6" y="15"/>
                    </a:cubicBezTo>
                    <a:cubicBezTo>
                      <a:pt x="17" y="20"/>
                      <a:pt x="17" y="20"/>
                      <a:pt x="17" y="20"/>
                    </a:cubicBezTo>
                    <a:cubicBezTo>
                      <a:pt x="17" y="20"/>
                      <a:pt x="17" y="20"/>
                      <a:pt x="17" y="20"/>
                    </a:cubicBezTo>
                    <a:cubicBezTo>
                      <a:pt x="19" y="20"/>
                      <a:pt x="19" y="20"/>
                      <a:pt x="19" y="20"/>
                    </a:cubicBezTo>
                    <a:cubicBezTo>
                      <a:pt x="8" y="61"/>
                      <a:pt x="3" y="77"/>
                      <a:pt x="1" y="83"/>
                    </a:cubicBezTo>
                    <a:cubicBezTo>
                      <a:pt x="0" y="87"/>
                      <a:pt x="0" y="87"/>
                      <a:pt x="0" y="87"/>
                    </a:cubicBezTo>
                    <a:cubicBezTo>
                      <a:pt x="17" y="87"/>
                      <a:pt x="17" y="87"/>
                      <a:pt x="17" y="87"/>
                    </a:cubicBezTo>
                    <a:cubicBezTo>
                      <a:pt x="30" y="87"/>
                      <a:pt x="30" y="87"/>
                      <a:pt x="30" y="87"/>
                    </a:cubicBezTo>
                    <a:cubicBezTo>
                      <a:pt x="30" y="87"/>
                      <a:pt x="30" y="87"/>
                      <a:pt x="30" y="87"/>
                    </a:cubicBezTo>
                    <a:cubicBezTo>
                      <a:pt x="34" y="87"/>
                      <a:pt x="34" y="87"/>
                      <a:pt x="34" y="87"/>
                    </a:cubicBezTo>
                    <a:cubicBezTo>
                      <a:pt x="37" y="87"/>
                      <a:pt x="37" y="87"/>
                      <a:pt x="37" y="87"/>
                    </a:cubicBezTo>
                    <a:cubicBezTo>
                      <a:pt x="37" y="87"/>
                      <a:pt x="37" y="87"/>
                      <a:pt x="37" y="87"/>
                    </a:cubicBezTo>
                    <a:cubicBezTo>
                      <a:pt x="50" y="87"/>
                      <a:pt x="50" y="87"/>
                      <a:pt x="50" y="87"/>
                    </a:cubicBezTo>
                    <a:cubicBezTo>
                      <a:pt x="67" y="87"/>
                      <a:pt x="67" y="87"/>
                      <a:pt x="67" y="87"/>
                    </a:cubicBezTo>
                    <a:cubicBezTo>
                      <a:pt x="67" y="86"/>
                      <a:pt x="66" y="84"/>
                      <a:pt x="66" y="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grpSp>
        <p:grpSp>
          <p:nvGrpSpPr>
            <p:cNvPr id="10" name="Group 9"/>
            <p:cNvGrpSpPr>
              <a:grpSpLocks noChangeAspect="1"/>
            </p:cNvGrpSpPr>
            <p:nvPr/>
          </p:nvGrpSpPr>
          <p:grpSpPr bwMode="auto">
            <a:xfrm>
              <a:off x="3242371" y="4293096"/>
              <a:ext cx="1121655" cy="1296144"/>
              <a:chOff x="2236" y="2673"/>
              <a:chExt cx="701" cy="757"/>
            </a:xfrm>
            <a:solidFill>
              <a:schemeClr val="bg2">
                <a:lumMod val="75000"/>
              </a:schemeClr>
            </a:solidFill>
          </p:grpSpPr>
          <p:sp>
            <p:nvSpPr>
              <p:cNvPr id="47" name="Oval 5"/>
              <p:cNvSpPr>
                <a:spLocks noChangeArrowheads="1"/>
              </p:cNvSpPr>
              <p:nvPr/>
            </p:nvSpPr>
            <p:spPr bwMode="auto">
              <a:xfrm>
                <a:off x="2321" y="2673"/>
                <a:ext cx="127" cy="13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48" name="Freeform 6"/>
              <p:cNvSpPr>
                <a:spLocks/>
              </p:cNvSpPr>
              <p:nvPr/>
            </p:nvSpPr>
            <p:spPr bwMode="auto">
              <a:xfrm>
                <a:off x="2236" y="2815"/>
                <a:ext cx="310" cy="615"/>
              </a:xfrm>
              <a:custGeom>
                <a:avLst/>
                <a:gdLst>
                  <a:gd name="T0" fmla="*/ 70 w 76"/>
                  <a:gd name="T1" fmla="*/ 0 h 151"/>
                  <a:gd name="T2" fmla="*/ 50 w 76"/>
                  <a:gd name="T3" fmla="*/ 0 h 151"/>
                  <a:gd name="T4" fmla="*/ 38 w 76"/>
                  <a:gd name="T5" fmla="*/ 1 h 151"/>
                  <a:gd name="T6" fmla="*/ 26 w 76"/>
                  <a:gd name="T7" fmla="*/ 0 h 151"/>
                  <a:gd name="T8" fmla="*/ 5 w 76"/>
                  <a:gd name="T9" fmla="*/ 0 h 151"/>
                  <a:gd name="T10" fmla="*/ 0 w 76"/>
                  <a:gd name="T11" fmla="*/ 7 h 151"/>
                  <a:gd name="T12" fmla="*/ 0 w 76"/>
                  <a:gd name="T13" fmla="*/ 55 h 151"/>
                  <a:gd name="T14" fmla="*/ 5 w 76"/>
                  <a:gd name="T15" fmla="*/ 63 h 151"/>
                  <a:gd name="T16" fmla="*/ 13 w 76"/>
                  <a:gd name="T17" fmla="*/ 55 h 151"/>
                  <a:gd name="T18" fmla="*/ 13 w 76"/>
                  <a:gd name="T19" fmla="*/ 13 h 151"/>
                  <a:gd name="T20" fmla="*/ 16 w 76"/>
                  <a:gd name="T21" fmla="*/ 13 h 151"/>
                  <a:gd name="T22" fmla="*/ 16 w 76"/>
                  <a:gd name="T23" fmla="*/ 64 h 151"/>
                  <a:gd name="T24" fmla="*/ 16 w 76"/>
                  <a:gd name="T25" fmla="*/ 74 h 151"/>
                  <a:gd name="T26" fmla="*/ 16 w 76"/>
                  <a:gd name="T27" fmla="*/ 141 h 151"/>
                  <a:gd name="T28" fmla="*/ 25 w 76"/>
                  <a:gd name="T29" fmla="*/ 151 h 151"/>
                  <a:gd name="T30" fmla="*/ 35 w 76"/>
                  <a:gd name="T31" fmla="*/ 141 h 151"/>
                  <a:gd name="T32" fmla="*/ 35 w 76"/>
                  <a:gd name="T33" fmla="*/ 74 h 151"/>
                  <a:gd name="T34" fmla="*/ 41 w 76"/>
                  <a:gd name="T35" fmla="*/ 74 h 151"/>
                  <a:gd name="T36" fmla="*/ 41 w 76"/>
                  <a:gd name="T37" fmla="*/ 141 h 151"/>
                  <a:gd name="T38" fmla="*/ 51 w 76"/>
                  <a:gd name="T39" fmla="*/ 151 h 151"/>
                  <a:gd name="T40" fmla="*/ 60 w 76"/>
                  <a:gd name="T41" fmla="*/ 141 h 151"/>
                  <a:gd name="T42" fmla="*/ 60 w 76"/>
                  <a:gd name="T43" fmla="*/ 74 h 151"/>
                  <a:gd name="T44" fmla="*/ 60 w 76"/>
                  <a:gd name="T45" fmla="*/ 64 h 151"/>
                  <a:gd name="T46" fmla="*/ 60 w 76"/>
                  <a:gd name="T47" fmla="*/ 13 h 151"/>
                  <a:gd name="T48" fmla="*/ 63 w 76"/>
                  <a:gd name="T49" fmla="*/ 13 h 151"/>
                  <a:gd name="T50" fmla="*/ 63 w 76"/>
                  <a:gd name="T51" fmla="*/ 55 h 151"/>
                  <a:gd name="T52" fmla="*/ 70 w 76"/>
                  <a:gd name="T53" fmla="*/ 63 h 151"/>
                  <a:gd name="T54" fmla="*/ 76 w 76"/>
                  <a:gd name="T55" fmla="*/ 55 h 151"/>
                  <a:gd name="T56" fmla="*/ 76 w 76"/>
                  <a:gd name="T57" fmla="*/ 7 h 151"/>
                  <a:gd name="T58" fmla="*/ 70 w 76"/>
                  <a:gd name="T5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151">
                    <a:moveTo>
                      <a:pt x="70" y="0"/>
                    </a:moveTo>
                    <a:cubicBezTo>
                      <a:pt x="63" y="0"/>
                      <a:pt x="56" y="0"/>
                      <a:pt x="50" y="0"/>
                    </a:cubicBezTo>
                    <a:cubicBezTo>
                      <a:pt x="38" y="1"/>
                      <a:pt x="38" y="1"/>
                      <a:pt x="38" y="1"/>
                    </a:cubicBezTo>
                    <a:cubicBezTo>
                      <a:pt x="26" y="0"/>
                      <a:pt x="26" y="0"/>
                      <a:pt x="26" y="0"/>
                    </a:cubicBezTo>
                    <a:cubicBezTo>
                      <a:pt x="6" y="0"/>
                      <a:pt x="5" y="0"/>
                      <a:pt x="5" y="0"/>
                    </a:cubicBezTo>
                    <a:cubicBezTo>
                      <a:pt x="3" y="0"/>
                      <a:pt x="0" y="3"/>
                      <a:pt x="0" y="7"/>
                    </a:cubicBezTo>
                    <a:cubicBezTo>
                      <a:pt x="0" y="55"/>
                      <a:pt x="0" y="55"/>
                      <a:pt x="0" y="55"/>
                    </a:cubicBezTo>
                    <a:cubicBezTo>
                      <a:pt x="0" y="60"/>
                      <a:pt x="3" y="63"/>
                      <a:pt x="5" y="63"/>
                    </a:cubicBezTo>
                    <a:cubicBezTo>
                      <a:pt x="10" y="63"/>
                      <a:pt x="13" y="60"/>
                      <a:pt x="13" y="55"/>
                    </a:cubicBezTo>
                    <a:cubicBezTo>
                      <a:pt x="13" y="13"/>
                      <a:pt x="13" y="13"/>
                      <a:pt x="13" y="13"/>
                    </a:cubicBezTo>
                    <a:cubicBezTo>
                      <a:pt x="16" y="13"/>
                      <a:pt x="16" y="13"/>
                      <a:pt x="16" y="13"/>
                    </a:cubicBezTo>
                    <a:cubicBezTo>
                      <a:pt x="16" y="64"/>
                      <a:pt x="16" y="64"/>
                      <a:pt x="16" y="64"/>
                    </a:cubicBezTo>
                    <a:cubicBezTo>
                      <a:pt x="16" y="74"/>
                      <a:pt x="16" y="74"/>
                      <a:pt x="16" y="74"/>
                    </a:cubicBezTo>
                    <a:cubicBezTo>
                      <a:pt x="16" y="141"/>
                      <a:pt x="16" y="141"/>
                      <a:pt x="16" y="141"/>
                    </a:cubicBezTo>
                    <a:cubicBezTo>
                      <a:pt x="16" y="147"/>
                      <a:pt x="20" y="151"/>
                      <a:pt x="25" y="151"/>
                    </a:cubicBezTo>
                    <a:cubicBezTo>
                      <a:pt x="31" y="151"/>
                      <a:pt x="35" y="147"/>
                      <a:pt x="35" y="141"/>
                    </a:cubicBezTo>
                    <a:cubicBezTo>
                      <a:pt x="35" y="74"/>
                      <a:pt x="35" y="74"/>
                      <a:pt x="35" y="74"/>
                    </a:cubicBezTo>
                    <a:cubicBezTo>
                      <a:pt x="41" y="74"/>
                      <a:pt x="41" y="74"/>
                      <a:pt x="41" y="74"/>
                    </a:cubicBezTo>
                    <a:cubicBezTo>
                      <a:pt x="41" y="141"/>
                      <a:pt x="41" y="141"/>
                      <a:pt x="41" y="141"/>
                    </a:cubicBezTo>
                    <a:cubicBezTo>
                      <a:pt x="41" y="147"/>
                      <a:pt x="45" y="151"/>
                      <a:pt x="51" y="151"/>
                    </a:cubicBezTo>
                    <a:cubicBezTo>
                      <a:pt x="56" y="151"/>
                      <a:pt x="60" y="147"/>
                      <a:pt x="60" y="141"/>
                    </a:cubicBezTo>
                    <a:cubicBezTo>
                      <a:pt x="60" y="74"/>
                      <a:pt x="60" y="74"/>
                      <a:pt x="60" y="74"/>
                    </a:cubicBezTo>
                    <a:cubicBezTo>
                      <a:pt x="60" y="64"/>
                      <a:pt x="60" y="64"/>
                      <a:pt x="60" y="64"/>
                    </a:cubicBezTo>
                    <a:cubicBezTo>
                      <a:pt x="60" y="13"/>
                      <a:pt x="60" y="13"/>
                      <a:pt x="60" y="13"/>
                    </a:cubicBezTo>
                    <a:cubicBezTo>
                      <a:pt x="63" y="13"/>
                      <a:pt x="63" y="13"/>
                      <a:pt x="63" y="13"/>
                    </a:cubicBezTo>
                    <a:cubicBezTo>
                      <a:pt x="63" y="55"/>
                      <a:pt x="63" y="55"/>
                      <a:pt x="63" y="55"/>
                    </a:cubicBezTo>
                    <a:cubicBezTo>
                      <a:pt x="63" y="60"/>
                      <a:pt x="66" y="63"/>
                      <a:pt x="70" y="63"/>
                    </a:cubicBezTo>
                    <a:cubicBezTo>
                      <a:pt x="73" y="63"/>
                      <a:pt x="76" y="60"/>
                      <a:pt x="76" y="55"/>
                    </a:cubicBezTo>
                    <a:cubicBezTo>
                      <a:pt x="76" y="7"/>
                      <a:pt x="76" y="7"/>
                      <a:pt x="76" y="7"/>
                    </a:cubicBezTo>
                    <a:cubicBezTo>
                      <a:pt x="76" y="3"/>
                      <a:pt x="73" y="0"/>
                      <a:pt x="7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49" name="Freeform 7"/>
              <p:cNvSpPr>
                <a:spLocks/>
              </p:cNvSpPr>
              <p:nvPr/>
            </p:nvSpPr>
            <p:spPr bwMode="auto">
              <a:xfrm>
                <a:off x="2374" y="2823"/>
                <a:ext cx="33" cy="37"/>
              </a:xfrm>
              <a:custGeom>
                <a:avLst/>
                <a:gdLst>
                  <a:gd name="T0" fmla="*/ 5 w 8"/>
                  <a:gd name="T1" fmla="*/ 9 h 9"/>
                  <a:gd name="T2" fmla="*/ 3 w 8"/>
                  <a:gd name="T3" fmla="*/ 9 h 9"/>
                  <a:gd name="T4" fmla="*/ 0 w 8"/>
                  <a:gd name="T5" fmla="*/ 5 h 9"/>
                  <a:gd name="T6" fmla="*/ 0 w 8"/>
                  <a:gd name="T7" fmla="*/ 4 h 9"/>
                  <a:gd name="T8" fmla="*/ 3 w 8"/>
                  <a:gd name="T9" fmla="*/ 0 h 9"/>
                  <a:gd name="T10" fmla="*/ 5 w 8"/>
                  <a:gd name="T11" fmla="*/ 0 h 9"/>
                  <a:gd name="T12" fmla="*/ 8 w 8"/>
                  <a:gd name="T13" fmla="*/ 4 h 9"/>
                  <a:gd name="T14" fmla="*/ 8 w 8"/>
                  <a:gd name="T15" fmla="*/ 5 h 9"/>
                  <a:gd name="T16" fmla="*/ 5 w 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5" y="9"/>
                    </a:moveTo>
                    <a:cubicBezTo>
                      <a:pt x="3" y="9"/>
                      <a:pt x="3" y="9"/>
                      <a:pt x="3" y="9"/>
                    </a:cubicBezTo>
                    <a:cubicBezTo>
                      <a:pt x="2" y="9"/>
                      <a:pt x="0" y="7"/>
                      <a:pt x="0" y="5"/>
                    </a:cubicBezTo>
                    <a:cubicBezTo>
                      <a:pt x="0" y="4"/>
                      <a:pt x="0" y="4"/>
                      <a:pt x="0" y="4"/>
                    </a:cubicBezTo>
                    <a:cubicBezTo>
                      <a:pt x="0" y="2"/>
                      <a:pt x="2" y="0"/>
                      <a:pt x="3" y="0"/>
                    </a:cubicBezTo>
                    <a:cubicBezTo>
                      <a:pt x="5" y="0"/>
                      <a:pt x="5" y="0"/>
                      <a:pt x="5" y="0"/>
                    </a:cubicBezTo>
                    <a:cubicBezTo>
                      <a:pt x="7" y="0"/>
                      <a:pt x="8" y="2"/>
                      <a:pt x="8" y="4"/>
                    </a:cubicBezTo>
                    <a:cubicBezTo>
                      <a:pt x="8" y="5"/>
                      <a:pt x="8" y="5"/>
                      <a:pt x="8" y="5"/>
                    </a:cubicBezTo>
                    <a:cubicBezTo>
                      <a:pt x="8" y="7"/>
                      <a:pt x="7" y="9"/>
                      <a:pt x="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50" name="Freeform 8"/>
              <p:cNvSpPr>
                <a:spLocks/>
              </p:cNvSpPr>
              <p:nvPr/>
            </p:nvSpPr>
            <p:spPr bwMode="auto">
              <a:xfrm>
                <a:off x="2370" y="2864"/>
                <a:ext cx="45" cy="167"/>
              </a:xfrm>
              <a:custGeom>
                <a:avLst/>
                <a:gdLst>
                  <a:gd name="T0" fmla="*/ 5 w 11"/>
                  <a:gd name="T1" fmla="*/ 41 h 41"/>
                  <a:gd name="T2" fmla="*/ 5 w 11"/>
                  <a:gd name="T3" fmla="*/ 41 h 41"/>
                  <a:gd name="T4" fmla="*/ 2 w 11"/>
                  <a:gd name="T5" fmla="*/ 36 h 41"/>
                  <a:gd name="T6" fmla="*/ 0 w 11"/>
                  <a:gd name="T7" fmla="*/ 5 h 41"/>
                  <a:gd name="T8" fmla="*/ 3 w 11"/>
                  <a:gd name="T9" fmla="*/ 0 h 41"/>
                  <a:gd name="T10" fmla="*/ 7 w 11"/>
                  <a:gd name="T11" fmla="*/ 0 h 41"/>
                  <a:gd name="T12" fmla="*/ 11 w 11"/>
                  <a:gd name="T13" fmla="*/ 5 h 41"/>
                  <a:gd name="T14" fmla="*/ 9 w 11"/>
                  <a:gd name="T15" fmla="*/ 36 h 41"/>
                  <a:gd name="T16" fmla="*/ 5 w 1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1">
                    <a:moveTo>
                      <a:pt x="5" y="41"/>
                    </a:moveTo>
                    <a:cubicBezTo>
                      <a:pt x="5" y="41"/>
                      <a:pt x="5" y="41"/>
                      <a:pt x="5" y="41"/>
                    </a:cubicBezTo>
                    <a:cubicBezTo>
                      <a:pt x="3" y="41"/>
                      <a:pt x="2" y="38"/>
                      <a:pt x="2" y="36"/>
                    </a:cubicBezTo>
                    <a:cubicBezTo>
                      <a:pt x="0" y="5"/>
                      <a:pt x="0" y="5"/>
                      <a:pt x="0" y="5"/>
                    </a:cubicBezTo>
                    <a:cubicBezTo>
                      <a:pt x="0" y="3"/>
                      <a:pt x="2" y="0"/>
                      <a:pt x="3" y="0"/>
                    </a:cubicBezTo>
                    <a:cubicBezTo>
                      <a:pt x="7" y="0"/>
                      <a:pt x="7" y="0"/>
                      <a:pt x="7" y="0"/>
                    </a:cubicBezTo>
                    <a:cubicBezTo>
                      <a:pt x="9" y="0"/>
                      <a:pt x="11" y="3"/>
                      <a:pt x="11" y="5"/>
                    </a:cubicBezTo>
                    <a:cubicBezTo>
                      <a:pt x="9" y="36"/>
                      <a:pt x="9" y="36"/>
                      <a:pt x="9" y="36"/>
                    </a:cubicBezTo>
                    <a:cubicBezTo>
                      <a:pt x="9" y="38"/>
                      <a:pt x="8" y="41"/>
                      <a:pt x="5"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51" name="Freeform 9"/>
              <p:cNvSpPr>
                <a:spLocks/>
              </p:cNvSpPr>
              <p:nvPr/>
            </p:nvSpPr>
            <p:spPr bwMode="auto">
              <a:xfrm>
                <a:off x="2607" y="2897"/>
                <a:ext cx="94" cy="183"/>
              </a:xfrm>
              <a:custGeom>
                <a:avLst/>
                <a:gdLst>
                  <a:gd name="T0" fmla="*/ 13 w 23"/>
                  <a:gd name="T1" fmla="*/ 0 h 45"/>
                  <a:gd name="T2" fmla="*/ 2 w 23"/>
                  <a:gd name="T3" fmla="*/ 36 h 45"/>
                  <a:gd name="T4" fmla="*/ 4 w 23"/>
                  <a:gd name="T5" fmla="*/ 43 h 45"/>
                  <a:gd name="T6" fmla="*/ 12 w 23"/>
                  <a:gd name="T7" fmla="*/ 39 h 45"/>
                  <a:gd name="T8" fmla="*/ 23 w 23"/>
                  <a:gd name="T9" fmla="*/ 5 h 45"/>
                  <a:gd name="T10" fmla="*/ 23 w 23"/>
                  <a:gd name="T11" fmla="*/ 5 h 45"/>
                  <a:gd name="T12" fmla="*/ 13 w 2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3" h="45">
                    <a:moveTo>
                      <a:pt x="13" y="0"/>
                    </a:moveTo>
                    <a:cubicBezTo>
                      <a:pt x="2" y="36"/>
                      <a:pt x="2" y="36"/>
                      <a:pt x="2" y="36"/>
                    </a:cubicBezTo>
                    <a:cubicBezTo>
                      <a:pt x="2" y="36"/>
                      <a:pt x="0" y="41"/>
                      <a:pt x="4" y="43"/>
                    </a:cubicBezTo>
                    <a:cubicBezTo>
                      <a:pt x="10" y="45"/>
                      <a:pt x="12" y="39"/>
                      <a:pt x="12" y="39"/>
                    </a:cubicBezTo>
                    <a:cubicBezTo>
                      <a:pt x="18" y="18"/>
                      <a:pt x="21" y="9"/>
                      <a:pt x="23" y="5"/>
                    </a:cubicBezTo>
                    <a:cubicBezTo>
                      <a:pt x="23" y="5"/>
                      <a:pt x="23" y="5"/>
                      <a:pt x="23" y="5"/>
                    </a:cubicBezTo>
                    <a:lnTo>
                      <a:pt x="1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52" name="Freeform 10"/>
              <p:cNvSpPr>
                <a:spLocks/>
              </p:cNvSpPr>
              <p:nvPr/>
            </p:nvSpPr>
            <p:spPr bwMode="auto">
              <a:xfrm>
                <a:off x="2843" y="2893"/>
                <a:ext cx="94" cy="187"/>
              </a:xfrm>
              <a:custGeom>
                <a:avLst/>
                <a:gdLst>
                  <a:gd name="T0" fmla="*/ 21 w 23"/>
                  <a:gd name="T1" fmla="*/ 37 h 46"/>
                  <a:gd name="T2" fmla="*/ 10 w 23"/>
                  <a:gd name="T3" fmla="*/ 0 h 46"/>
                  <a:gd name="T4" fmla="*/ 0 w 23"/>
                  <a:gd name="T5" fmla="*/ 5 h 46"/>
                  <a:gd name="T6" fmla="*/ 11 w 23"/>
                  <a:gd name="T7" fmla="*/ 40 h 46"/>
                  <a:gd name="T8" fmla="*/ 19 w 23"/>
                  <a:gd name="T9" fmla="*/ 44 h 46"/>
                  <a:gd name="T10" fmla="*/ 21 w 23"/>
                  <a:gd name="T11" fmla="*/ 37 h 46"/>
                </a:gdLst>
                <a:ahLst/>
                <a:cxnLst>
                  <a:cxn ang="0">
                    <a:pos x="T0" y="T1"/>
                  </a:cxn>
                  <a:cxn ang="0">
                    <a:pos x="T2" y="T3"/>
                  </a:cxn>
                  <a:cxn ang="0">
                    <a:pos x="T4" y="T5"/>
                  </a:cxn>
                  <a:cxn ang="0">
                    <a:pos x="T6" y="T7"/>
                  </a:cxn>
                  <a:cxn ang="0">
                    <a:pos x="T8" y="T9"/>
                  </a:cxn>
                  <a:cxn ang="0">
                    <a:pos x="T10" y="T11"/>
                  </a:cxn>
                </a:cxnLst>
                <a:rect l="0" t="0" r="r" b="b"/>
                <a:pathLst>
                  <a:path w="23" h="46">
                    <a:moveTo>
                      <a:pt x="21" y="37"/>
                    </a:moveTo>
                    <a:cubicBezTo>
                      <a:pt x="14" y="14"/>
                      <a:pt x="11" y="5"/>
                      <a:pt x="10" y="0"/>
                    </a:cubicBezTo>
                    <a:cubicBezTo>
                      <a:pt x="0" y="5"/>
                      <a:pt x="0" y="5"/>
                      <a:pt x="0" y="5"/>
                    </a:cubicBezTo>
                    <a:cubicBezTo>
                      <a:pt x="11" y="40"/>
                      <a:pt x="11" y="40"/>
                      <a:pt x="11" y="40"/>
                    </a:cubicBezTo>
                    <a:cubicBezTo>
                      <a:pt x="11" y="40"/>
                      <a:pt x="13" y="46"/>
                      <a:pt x="19" y="44"/>
                    </a:cubicBezTo>
                    <a:cubicBezTo>
                      <a:pt x="23" y="42"/>
                      <a:pt x="21" y="37"/>
                      <a:pt x="21"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53" name="Oval 11"/>
              <p:cNvSpPr>
                <a:spLocks noChangeArrowheads="1"/>
              </p:cNvSpPr>
              <p:nvPr/>
            </p:nvSpPr>
            <p:spPr bwMode="auto">
              <a:xfrm>
                <a:off x="2709" y="2697"/>
                <a:ext cx="130" cy="1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54" name="Freeform 12"/>
              <p:cNvSpPr>
                <a:spLocks/>
              </p:cNvSpPr>
              <p:nvPr/>
            </p:nvSpPr>
            <p:spPr bwMode="auto">
              <a:xfrm>
                <a:off x="2786" y="3190"/>
                <a:ext cx="53" cy="240"/>
              </a:xfrm>
              <a:custGeom>
                <a:avLst/>
                <a:gdLst>
                  <a:gd name="T0" fmla="*/ 0 w 13"/>
                  <a:gd name="T1" fmla="*/ 54 h 59"/>
                  <a:gd name="T2" fmla="*/ 6 w 13"/>
                  <a:gd name="T3" fmla="*/ 59 h 59"/>
                  <a:gd name="T4" fmla="*/ 13 w 13"/>
                  <a:gd name="T5" fmla="*/ 55 h 59"/>
                  <a:gd name="T6" fmla="*/ 13 w 13"/>
                  <a:gd name="T7" fmla="*/ 0 h 59"/>
                  <a:gd name="T8" fmla="*/ 0 w 13"/>
                  <a:gd name="T9" fmla="*/ 0 h 59"/>
                  <a:gd name="T10" fmla="*/ 0 w 13"/>
                  <a:gd name="T11" fmla="*/ 54 h 59"/>
                </a:gdLst>
                <a:ahLst/>
                <a:cxnLst>
                  <a:cxn ang="0">
                    <a:pos x="T0" y="T1"/>
                  </a:cxn>
                  <a:cxn ang="0">
                    <a:pos x="T2" y="T3"/>
                  </a:cxn>
                  <a:cxn ang="0">
                    <a:pos x="T4" y="T5"/>
                  </a:cxn>
                  <a:cxn ang="0">
                    <a:pos x="T6" y="T7"/>
                  </a:cxn>
                  <a:cxn ang="0">
                    <a:pos x="T8" y="T9"/>
                  </a:cxn>
                  <a:cxn ang="0">
                    <a:pos x="T10" y="T11"/>
                  </a:cxn>
                </a:cxnLst>
                <a:rect l="0" t="0" r="r" b="b"/>
                <a:pathLst>
                  <a:path w="13" h="59">
                    <a:moveTo>
                      <a:pt x="0" y="54"/>
                    </a:moveTo>
                    <a:cubicBezTo>
                      <a:pt x="0" y="54"/>
                      <a:pt x="0" y="59"/>
                      <a:pt x="6" y="59"/>
                    </a:cubicBezTo>
                    <a:cubicBezTo>
                      <a:pt x="13" y="59"/>
                      <a:pt x="13" y="55"/>
                      <a:pt x="13" y="55"/>
                    </a:cubicBezTo>
                    <a:cubicBezTo>
                      <a:pt x="13" y="0"/>
                      <a:pt x="13" y="0"/>
                      <a:pt x="13" y="0"/>
                    </a:cubicBezTo>
                    <a:cubicBezTo>
                      <a:pt x="0" y="0"/>
                      <a:pt x="0" y="0"/>
                      <a:pt x="0" y="0"/>
                    </a:cubicBezTo>
                    <a:cubicBezTo>
                      <a:pt x="0" y="54"/>
                      <a:pt x="0" y="54"/>
                      <a:pt x="0"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55" name="Freeform 13"/>
              <p:cNvSpPr>
                <a:spLocks/>
              </p:cNvSpPr>
              <p:nvPr/>
            </p:nvSpPr>
            <p:spPr bwMode="auto">
              <a:xfrm>
                <a:off x="2705" y="3190"/>
                <a:ext cx="53" cy="240"/>
              </a:xfrm>
              <a:custGeom>
                <a:avLst/>
                <a:gdLst>
                  <a:gd name="T0" fmla="*/ 0 w 13"/>
                  <a:gd name="T1" fmla="*/ 55 h 59"/>
                  <a:gd name="T2" fmla="*/ 7 w 13"/>
                  <a:gd name="T3" fmla="*/ 59 h 59"/>
                  <a:gd name="T4" fmla="*/ 13 w 13"/>
                  <a:gd name="T5" fmla="*/ 54 h 59"/>
                  <a:gd name="T6" fmla="*/ 13 w 13"/>
                  <a:gd name="T7" fmla="*/ 0 h 59"/>
                  <a:gd name="T8" fmla="*/ 0 w 13"/>
                  <a:gd name="T9" fmla="*/ 0 h 59"/>
                  <a:gd name="T10" fmla="*/ 0 w 13"/>
                  <a:gd name="T11" fmla="*/ 55 h 59"/>
                </a:gdLst>
                <a:ahLst/>
                <a:cxnLst>
                  <a:cxn ang="0">
                    <a:pos x="T0" y="T1"/>
                  </a:cxn>
                  <a:cxn ang="0">
                    <a:pos x="T2" y="T3"/>
                  </a:cxn>
                  <a:cxn ang="0">
                    <a:pos x="T4" y="T5"/>
                  </a:cxn>
                  <a:cxn ang="0">
                    <a:pos x="T6" y="T7"/>
                  </a:cxn>
                  <a:cxn ang="0">
                    <a:pos x="T8" y="T9"/>
                  </a:cxn>
                  <a:cxn ang="0">
                    <a:pos x="T10" y="T11"/>
                  </a:cxn>
                </a:cxnLst>
                <a:rect l="0" t="0" r="r" b="b"/>
                <a:pathLst>
                  <a:path w="13" h="59">
                    <a:moveTo>
                      <a:pt x="0" y="55"/>
                    </a:moveTo>
                    <a:cubicBezTo>
                      <a:pt x="0" y="55"/>
                      <a:pt x="0" y="59"/>
                      <a:pt x="7" y="59"/>
                    </a:cubicBezTo>
                    <a:cubicBezTo>
                      <a:pt x="13" y="59"/>
                      <a:pt x="13" y="54"/>
                      <a:pt x="13" y="54"/>
                    </a:cubicBezTo>
                    <a:cubicBezTo>
                      <a:pt x="13" y="9"/>
                      <a:pt x="13" y="1"/>
                      <a:pt x="13" y="0"/>
                    </a:cubicBezTo>
                    <a:cubicBezTo>
                      <a:pt x="0" y="0"/>
                      <a:pt x="0" y="0"/>
                      <a:pt x="0" y="0"/>
                    </a:cubicBezTo>
                    <a:cubicBezTo>
                      <a:pt x="0" y="55"/>
                      <a:pt x="0" y="55"/>
                      <a:pt x="0" y="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56" name="Freeform 14"/>
              <p:cNvSpPr>
                <a:spLocks/>
              </p:cNvSpPr>
              <p:nvPr/>
            </p:nvSpPr>
            <p:spPr bwMode="auto">
              <a:xfrm>
                <a:off x="2758" y="3186"/>
                <a:ext cx="28" cy="0"/>
              </a:xfrm>
              <a:custGeom>
                <a:avLst/>
                <a:gdLst>
                  <a:gd name="T0" fmla="*/ 4 w 7"/>
                  <a:gd name="T1" fmla="*/ 0 w 7"/>
                  <a:gd name="T2" fmla="*/ 0 w 7"/>
                  <a:gd name="T3" fmla="*/ 7 w 7"/>
                  <a:gd name="T4" fmla="*/ 7 w 7"/>
                  <a:gd name="T5" fmla="*/ 4 w 7"/>
                </a:gdLst>
                <a:ahLst/>
                <a:cxnLst>
                  <a:cxn ang="0">
                    <a:pos x="T0" y="0"/>
                  </a:cxn>
                  <a:cxn ang="0">
                    <a:pos x="T1" y="0"/>
                  </a:cxn>
                  <a:cxn ang="0">
                    <a:pos x="T2" y="0"/>
                  </a:cxn>
                  <a:cxn ang="0">
                    <a:pos x="T3" y="0"/>
                  </a:cxn>
                  <a:cxn ang="0">
                    <a:pos x="T4" y="0"/>
                  </a:cxn>
                  <a:cxn ang="0">
                    <a:pos x="T5" y="0"/>
                  </a:cxn>
                </a:cxnLst>
                <a:rect l="0" t="0" r="r" b="b"/>
                <a:pathLst>
                  <a:path w="7">
                    <a:moveTo>
                      <a:pt x="4" y="0"/>
                    </a:moveTo>
                    <a:cubicBezTo>
                      <a:pt x="4" y="0"/>
                      <a:pt x="4" y="0"/>
                      <a:pt x="0" y="0"/>
                    </a:cubicBezTo>
                    <a:cubicBezTo>
                      <a:pt x="0" y="0"/>
                      <a:pt x="0" y="0"/>
                      <a:pt x="0" y="0"/>
                    </a:cubicBezTo>
                    <a:cubicBezTo>
                      <a:pt x="7" y="0"/>
                      <a:pt x="7" y="0"/>
                      <a:pt x="7" y="0"/>
                    </a:cubicBezTo>
                    <a:cubicBezTo>
                      <a:pt x="7" y="0"/>
                      <a:pt x="7" y="0"/>
                      <a:pt x="7" y="0"/>
                    </a:cubicBezTo>
                    <a:cubicBezTo>
                      <a:pt x="7" y="0"/>
                      <a:pt x="7"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57" name="Freeform 15"/>
              <p:cNvSpPr>
                <a:spLocks/>
              </p:cNvSpPr>
              <p:nvPr/>
            </p:nvSpPr>
            <p:spPr bwMode="auto">
              <a:xfrm>
                <a:off x="2635" y="2832"/>
                <a:ext cx="274" cy="354"/>
              </a:xfrm>
              <a:custGeom>
                <a:avLst/>
                <a:gdLst>
                  <a:gd name="T0" fmla="*/ 66 w 67"/>
                  <a:gd name="T1" fmla="*/ 83 h 87"/>
                  <a:gd name="T2" fmla="*/ 48 w 67"/>
                  <a:gd name="T3" fmla="*/ 20 h 87"/>
                  <a:gd name="T4" fmla="*/ 50 w 67"/>
                  <a:gd name="T5" fmla="*/ 20 h 87"/>
                  <a:gd name="T6" fmla="*/ 50 w 67"/>
                  <a:gd name="T7" fmla="*/ 20 h 87"/>
                  <a:gd name="T8" fmla="*/ 61 w 67"/>
                  <a:gd name="T9" fmla="*/ 14 h 87"/>
                  <a:gd name="T10" fmla="*/ 44 w 67"/>
                  <a:gd name="T11" fmla="*/ 0 h 87"/>
                  <a:gd name="T12" fmla="*/ 34 w 67"/>
                  <a:gd name="T13" fmla="*/ 0 h 87"/>
                  <a:gd name="T14" fmla="*/ 23 w 67"/>
                  <a:gd name="T15" fmla="*/ 0 h 87"/>
                  <a:gd name="T16" fmla="*/ 6 w 67"/>
                  <a:gd name="T17" fmla="*/ 15 h 87"/>
                  <a:gd name="T18" fmla="*/ 17 w 67"/>
                  <a:gd name="T19" fmla="*/ 20 h 87"/>
                  <a:gd name="T20" fmla="*/ 17 w 67"/>
                  <a:gd name="T21" fmla="*/ 20 h 87"/>
                  <a:gd name="T22" fmla="*/ 19 w 67"/>
                  <a:gd name="T23" fmla="*/ 20 h 87"/>
                  <a:gd name="T24" fmla="*/ 1 w 67"/>
                  <a:gd name="T25" fmla="*/ 83 h 87"/>
                  <a:gd name="T26" fmla="*/ 0 w 67"/>
                  <a:gd name="T27" fmla="*/ 87 h 87"/>
                  <a:gd name="T28" fmla="*/ 17 w 67"/>
                  <a:gd name="T29" fmla="*/ 87 h 87"/>
                  <a:gd name="T30" fmla="*/ 30 w 67"/>
                  <a:gd name="T31" fmla="*/ 87 h 87"/>
                  <a:gd name="T32" fmla="*/ 30 w 67"/>
                  <a:gd name="T33" fmla="*/ 87 h 87"/>
                  <a:gd name="T34" fmla="*/ 34 w 67"/>
                  <a:gd name="T35" fmla="*/ 87 h 87"/>
                  <a:gd name="T36" fmla="*/ 37 w 67"/>
                  <a:gd name="T37" fmla="*/ 87 h 87"/>
                  <a:gd name="T38" fmla="*/ 37 w 67"/>
                  <a:gd name="T39" fmla="*/ 87 h 87"/>
                  <a:gd name="T40" fmla="*/ 50 w 67"/>
                  <a:gd name="T41" fmla="*/ 87 h 87"/>
                  <a:gd name="T42" fmla="*/ 67 w 67"/>
                  <a:gd name="T43" fmla="*/ 87 h 87"/>
                  <a:gd name="T44" fmla="*/ 66 w 67"/>
                  <a:gd name="T45"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7">
                    <a:moveTo>
                      <a:pt x="66" y="83"/>
                    </a:moveTo>
                    <a:cubicBezTo>
                      <a:pt x="48" y="20"/>
                      <a:pt x="48" y="20"/>
                      <a:pt x="48" y="20"/>
                    </a:cubicBezTo>
                    <a:cubicBezTo>
                      <a:pt x="49" y="20"/>
                      <a:pt x="49" y="20"/>
                      <a:pt x="50" y="20"/>
                    </a:cubicBezTo>
                    <a:cubicBezTo>
                      <a:pt x="50" y="20"/>
                      <a:pt x="50" y="20"/>
                      <a:pt x="50" y="20"/>
                    </a:cubicBezTo>
                    <a:cubicBezTo>
                      <a:pt x="61" y="14"/>
                      <a:pt x="61" y="14"/>
                      <a:pt x="61" y="14"/>
                    </a:cubicBezTo>
                    <a:cubicBezTo>
                      <a:pt x="56" y="1"/>
                      <a:pt x="44" y="0"/>
                      <a:pt x="44" y="0"/>
                    </a:cubicBezTo>
                    <a:cubicBezTo>
                      <a:pt x="34" y="0"/>
                      <a:pt x="34" y="0"/>
                      <a:pt x="34" y="0"/>
                    </a:cubicBezTo>
                    <a:cubicBezTo>
                      <a:pt x="23" y="0"/>
                      <a:pt x="23" y="0"/>
                      <a:pt x="23" y="0"/>
                    </a:cubicBezTo>
                    <a:cubicBezTo>
                      <a:pt x="23" y="0"/>
                      <a:pt x="11" y="1"/>
                      <a:pt x="6" y="15"/>
                    </a:cubicBezTo>
                    <a:cubicBezTo>
                      <a:pt x="17" y="20"/>
                      <a:pt x="17" y="20"/>
                      <a:pt x="17" y="20"/>
                    </a:cubicBezTo>
                    <a:cubicBezTo>
                      <a:pt x="17" y="20"/>
                      <a:pt x="17" y="20"/>
                      <a:pt x="17" y="20"/>
                    </a:cubicBezTo>
                    <a:cubicBezTo>
                      <a:pt x="19" y="20"/>
                      <a:pt x="19" y="20"/>
                      <a:pt x="19" y="20"/>
                    </a:cubicBezTo>
                    <a:cubicBezTo>
                      <a:pt x="8" y="61"/>
                      <a:pt x="3" y="77"/>
                      <a:pt x="1" y="83"/>
                    </a:cubicBezTo>
                    <a:cubicBezTo>
                      <a:pt x="0" y="87"/>
                      <a:pt x="0" y="87"/>
                      <a:pt x="0" y="87"/>
                    </a:cubicBezTo>
                    <a:cubicBezTo>
                      <a:pt x="17" y="87"/>
                      <a:pt x="17" y="87"/>
                      <a:pt x="17" y="87"/>
                    </a:cubicBezTo>
                    <a:cubicBezTo>
                      <a:pt x="30" y="87"/>
                      <a:pt x="30" y="87"/>
                      <a:pt x="30" y="87"/>
                    </a:cubicBezTo>
                    <a:cubicBezTo>
                      <a:pt x="30" y="87"/>
                      <a:pt x="30" y="87"/>
                      <a:pt x="30" y="87"/>
                    </a:cubicBezTo>
                    <a:cubicBezTo>
                      <a:pt x="34" y="87"/>
                      <a:pt x="34" y="87"/>
                      <a:pt x="34" y="87"/>
                    </a:cubicBezTo>
                    <a:cubicBezTo>
                      <a:pt x="37" y="87"/>
                      <a:pt x="37" y="87"/>
                      <a:pt x="37" y="87"/>
                    </a:cubicBezTo>
                    <a:cubicBezTo>
                      <a:pt x="37" y="87"/>
                      <a:pt x="37" y="87"/>
                      <a:pt x="37" y="87"/>
                    </a:cubicBezTo>
                    <a:cubicBezTo>
                      <a:pt x="50" y="87"/>
                      <a:pt x="50" y="87"/>
                      <a:pt x="50" y="87"/>
                    </a:cubicBezTo>
                    <a:cubicBezTo>
                      <a:pt x="67" y="87"/>
                      <a:pt x="67" y="87"/>
                      <a:pt x="67" y="87"/>
                    </a:cubicBezTo>
                    <a:cubicBezTo>
                      <a:pt x="67" y="86"/>
                      <a:pt x="66" y="84"/>
                      <a:pt x="66" y="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grpSp>
        <p:grpSp>
          <p:nvGrpSpPr>
            <p:cNvPr id="11" name="Group 4"/>
            <p:cNvGrpSpPr>
              <a:grpSpLocks noChangeAspect="1"/>
            </p:cNvGrpSpPr>
            <p:nvPr/>
          </p:nvGrpSpPr>
          <p:grpSpPr bwMode="auto">
            <a:xfrm>
              <a:off x="4702495" y="4293096"/>
              <a:ext cx="1121655" cy="1296144"/>
              <a:chOff x="2236" y="2673"/>
              <a:chExt cx="701" cy="757"/>
            </a:xfrm>
            <a:solidFill>
              <a:schemeClr val="bg2">
                <a:lumMod val="75000"/>
              </a:schemeClr>
            </a:solidFill>
          </p:grpSpPr>
          <p:sp>
            <p:nvSpPr>
              <p:cNvPr id="36" name="Oval 5"/>
              <p:cNvSpPr>
                <a:spLocks noChangeArrowheads="1"/>
              </p:cNvSpPr>
              <p:nvPr/>
            </p:nvSpPr>
            <p:spPr bwMode="auto">
              <a:xfrm>
                <a:off x="2321" y="2673"/>
                <a:ext cx="127" cy="13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37" name="Freeform 6"/>
              <p:cNvSpPr>
                <a:spLocks/>
              </p:cNvSpPr>
              <p:nvPr/>
            </p:nvSpPr>
            <p:spPr bwMode="auto">
              <a:xfrm>
                <a:off x="2236" y="2815"/>
                <a:ext cx="310" cy="615"/>
              </a:xfrm>
              <a:custGeom>
                <a:avLst/>
                <a:gdLst>
                  <a:gd name="T0" fmla="*/ 70 w 76"/>
                  <a:gd name="T1" fmla="*/ 0 h 151"/>
                  <a:gd name="T2" fmla="*/ 50 w 76"/>
                  <a:gd name="T3" fmla="*/ 0 h 151"/>
                  <a:gd name="T4" fmla="*/ 38 w 76"/>
                  <a:gd name="T5" fmla="*/ 1 h 151"/>
                  <a:gd name="T6" fmla="*/ 26 w 76"/>
                  <a:gd name="T7" fmla="*/ 0 h 151"/>
                  <a:gd name="T8" fmla="*/ 5 w 76"/>
                  <a:gd name="T9" fmla="*/ 0 h 151"/>
                  <a:gd name="T10" fmla="*/ 0 w 76"/>
                  <a:gd name="T11" fmla="*/ 7 h 151"/>
                  <a:gd name="T12" fmla="*/ 0 w 76"/>
                  <a:gd name="T13" fmla="*/ 55 h 151"/>
                  <a:gd name="T14" fmla="*/ 5 w 76"/>
                  <a:gd name="T15" fmla="*/ 63 h 151"/>
                  <a:gd name="T16" fmla="*/ 13 w 76"/>
                  <a:gd name="T17" fmla="*/ 55 h 151"/>
                  <a:gd name="T18" fmla="*/ 13 w 76"/>
                  <a:gd name="T19" fmla="*/ 13 h 151"/>
                  <a:gd name="T20" fmla="*/ 16 w 76"/>
                  <a:gd name="T21" fmla="*/ 13 h 151"/>
                  <a:gd name="T22" fmla="*/ 16 w 76"/>
                  <a:gd name="T23" fmla="*/ 64 h 151"/>
                  <a:gd name="T24" fmla="*/ 16 w 76"/>
                  <a:gd name="T25" fmla="*/ 74 h 151"/>
                  <a:gd name="T26" fmla="*/ 16 w 76"/>
                  <a:gd name="T27" fmla="*/ 141 h 151"/>
                  <a:gd name="T28" fmla="*/ 25 w 76"/>
                  <a:gd name="T29" fmla="*/ 151 h 151"/>
                  <a:gd name="T30" fmla="*/ 35 w 76"/>
                  <a:gd name="T31" fmla="*/ 141 h 151"/>
                  <a:gd name="T32" fmla="*/ 35 w 76"/>
                  <a:gd name="T33" fmla="*/ 74 h 151"/>
                  <a:gd name="T34" fmla="*/ 41 w 76"/>
                  <a:gd name="T35" fmla="*/ 74 h 151"/>
                  <a:gd name="T36" fmla="*/ 41 w 76"/>
                  <a:gd name="T37" fmla="*/ 141 h 151"/>
                  <a:gd name="T38" fmla="*/ 51 w 76"/>
                  <a:gd name="T39" fmla="*/ 151 h 151"/>
                  <a:gd name="T40" fmla="*/ 60 w 76"/>
                  <a:gd name="T41" fmla="*/ 141 h 151"/>
                  <a:gd name="T42" fmla="*/ 60 w 76"/>
                  <a:gd name="T43" fmla="*/ 74 h 151"/>
                  <a:gd name="T44" fmla="*/ 60 w 76"/>
                  <a:gd name="T45" fmla="*/ 64 h 151"/>
                  <a:gd name="T46" fmla="*/ 60 w 76"/>
                  <a:gd name="T47" fmla="*/ 13 h 151"/>
                  <a:gd name="T48" fmla="*/ 63 w 76"/>
                  <a:gd name="T49" fmla="*/ 13 h 151"/>
                  <a:gd name="T50" fmla="*/ 63 w 76"/>
                  <a:gd name="T51" fmla="*/ 55 h 151"/>
                  <a:gd name="T52" fmla="*/ 70 w 76"/>
                  <a:gd name="T53" fmla="*/ 63 h 151"/>
                  <a:gd name="T54" fmla="*/ 76 w 76"/>
                  <a:gd name="T55" fmla="*/ 55 h 151"/>
                  <a:gd name="T56" fmla="*/ 76 w 76"/>
                  <a:gd name="T57" fmla="*/ 7 h 151"/>
                  <a:gd name="T58" fmla="*/ 70 w 76"/>
                  <a:gd name="T5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151">
                    <a:moveTo>
                      <a:pt x="70" y="0"/>
                    </a:moveTo>
                    <a:cubicBezTo>
                      <a:pt x="63" y="0"/>
                      <a:pt x="56" y="0"/>
                      <a:pt x="50" y="0"/>
                    </a:cubicBezTo>
                    <a:cubicBezTo>
                      <a:pt x="38" y="1"/>
                      <a:pt x="38" y="1"/>
                      <a:pt x="38" y="1"/>
                    </a:cubicBezTo>
                    <a:cubicBezTo>
                      <a:pt x="26" y="0"/>
                      <a:pt x="26" y="0"/>
                      <a:pt x="26" y="0"/>
                    </a:cubicBezTo>
                    <a:cubicBezTo>
                      <a:pt x="6" y="0"/>
                      <a:pt x="5" y="0"/>
                      <a:pt x="5" y="0"/>
                    </a:cubicBezTo>
                    <a:cubicBezTo>
                      <a:pt x="3" y="0"/>
                      <a:pt x="0" y="3"/>
                      <a:pt x="0" y="7"/>
                    </a:cubicBezTo>
                    <a:cubicBezTo>
                      <a:pt x="0" y="55"/>
                      <a:pt x="0" y="55"/>
                      <a:pt x="0" y="55"/>
                    </a:cubicBezTo>
                    <a:cubicBezTo>
                      <a:pt x="0" y="60"/>
                      <a:pt x="3" y="63"/>
                      <a:pt x="5" y="63"/>
                    </a:cubicBezTo>
                    <a:cubicBezTo>
                      <a:pt x="10" y="63"/>
                      <a:pt x="13" y="60"/>
                      <a:pt x="13" y="55"/>
                    </a:cubicBezTo>
                    <a:cubicBezTo>
                      <a:pt x="13" y="13"/>
                      <a:pt x="13" y="13"/>
                      <a:pt x="13" y="13"/>
                    </a:cubicBezTo>
                    <a:cubicBezTo>
                      <a:pt x="16" y="13"/>
                      <a:pt x="16" y="13"/>
                      <a:pt x="16" y="13"/>
                    </a:cubicBezTo>
                    <a:cubicBezTo>
                      <a:pt x="16" y="64"/>
                      <a:pt x="16" y="64"/>
                      <a:pt x="16" y="64"/>
                    </a:cubicBezTo>
                    <a:cubicBezTo>
                      <a:pt x="16" y="74"/>
                      <a:pt x="16" y="74"/>
                      <a:pt x="16" y="74"/>
                    </a:cubicBezTo>
                    <a:cubicBezTo>
                      <a:pt x="16" y="141"/>
                      <a:pt x="16" y="141"/>
                      <a:pt x="16" y="141"/>
                    </a:cubicBezTo>
                    <a:cubicBezTo>
                      <a:pt x="16" y="147"/>
                      <a:pt x="20" y="151"/>
                      <a:pt x="25" y="151"/>
                    </a:cubicBezTo>
                    <a:cubicBezTo>
                      <a:pt x="31" y="151"/>
                      <a:pt x="35" y="147"/>
                      <a:pt x="35" y="141"/>
                    </a:cubicBezTo>
                    <a:cubicBezTo>
                      <a:pt x="35" y="74"/>
                      <a:pt x="35" y="74"/>
                      <a:pt x="35" y="74"/>
                    </a:cubicBezTo>
                    <a:cubicBezTo>
                      <a:pt x="41" y="74"/>
                      <a:pt x="41" y="74"/>
                      <a:pt x="41" y="74"/>
                    </a:cubicBezTo>
                    <a:cubicBezTo>
                      <a:pt x="41" y="141"/>
                      <a:pt x="41" y="141"/>
                      <a:pt x="41" y="141"/>
                    </a:cubicBezTo>
                    <a:cubicBezTo>
                      <a:pt x="41" y="147"/>
                      <a:pt x="45" y="151"/>
                      <a:pt x="51" y="151"/>
                    </a:cubicBezTo>
                    <a:cubicBezTo>
                      <a:pt x="56" y="151"/>
                      <a:pt x="60" y="147"/>
                      <a:pt x="60" y="141"/>
                    </a:cubicBezTo>
                    <a:cubicBezTo>
                      <a:pt x="60" y="74"/>
                      <a:pt x="60" y="74"/>
                      <a:pt x="60" y="74"/>
                    </a:cubicBezTo>
                    <a:cubicBezTo>
                      <a:pt x="60" y="64"/>
                      <a:pt x="60" y="64"/>
                      <a:pt x="60" y="64"/>
                    </a:cubicBezTo>
                    <a:cubicBezTo>
                      <a:pt x="60" y="13"/>
                      <a:pt x="60" y="13"/>
                      <a:pt x="60" y="13"/>
                    </a:cubicBezTo>
                    <a:cubicBezTo>
                      <a:pt x="63" y="13"/>
                      <a:pt x="63" y="13"/>
                      <a:pt x="63" y="13"/>
                    </a:cubicBezTo>
                    <a:cubicBezTo>
                      <a:pt x="63" y="55"/>
                      <a:pt x="63" y="55"/>
                      <a:pt x="63" y="55"/>
                    </a:cubicBezTo>
                    <a:cubicBezTo>
                      <a:pt x="63" y="60"/>
                      <a:pt x="66" y="63"/>
                      <a:pt x="70" y="63"/>
                    </a:cubicBezTo>
                    <a:cubicBezTo>
                      <a:pt x="73" y="63"/>
                      <a:pt x="76" y="60"/>
                      <a:pt x="76" y="55"/>
                    </a:cubicBezTo>
                    <a:cubicBezTo>
                      <a:pt x="76" y="7"/>
                      <a:pt x="76" y="7"/>
                      <a:pt x="76" y="7"/>
                    </a:cubicBezTo>
                    <a:cubicBezTo>
                      <a:pt x="76" y="3"/>
                      <a:pt x="73" y="0"/>
                      <a:pt x="7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38" name="Freeform 7"/>
              <p:cNvSpPr>
                <a:spLocks/>
              </p:cNvSpPr>
              <p:nvPr/>
            </p:nvSpPr>
            <p:spPr bwMode="auto">
              <a:xfrm>
                <a:off x="2374" y="2823"/>
                <a:ext cx="33" cy="37"/>
              </a:xfrm>
              <a:custGeom>
                <a:avLst/>
                <a:gdLst>
                  <a:gd name="T0" fmla="*/ 5 w 8"/>
                  <a:gd name="T1" fmla="*/ 9 h 9"/>
                  <a:gd name="T2" fmla="*/ 3 w 8"/>
                  <a:gd name="T3" fmla="*/ 9 h 9"/>
                  <a:gd name="T4" fmla="*/ 0 w 8"/>
                  <a:gd name="T5" fmla="*/ 5 h 9"/>
                  <a:gd name="T6" fmla="*/ 0 w 8"/>
                  <a:gd name="T7" fmla="*/ 4 h 9"/>
                  <a:gd name="T8" fmla="*/ 3 w 8"/>
                  <a:gd name="T9" fmla="*/ 0 h 9"/>
                  <a:gd name="T10" fmla="*/ 5 w 8"/>
                  <a:gd name="T11" fmla="*/ 0 h 9"/>
                  <a:gd name="T12" fmla="*/ 8 w 8"/>
                  <a:gd name="T13" fmla="*/ 4 h 9"/>
                  <a:gd name="T14" fmla="*/ 8 w 8"/>
                  <a:gd name="T15" fmla="*/ 5 h 9"/>
                  <a:gd name="T16" fmla="*/ 5 w 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5" y="9"/>
                    </a:moveTo>
                    <a:cubicBezTo>
                      <a:pt x="3" y="9"/>
                      <a:pt x="3" y="9"/>
                      <a:pt x="3" y="9"/>
                    </a:cubicBezTo>
                    <a:cubicBezTo>
                      <a:pt x="2" y="9"/>
                      <a:pt x="0" y="7"/>
                      <a:pt x="0" y="5"/>
                    </a:cubicBezTo>
                    <a:cubicBezTo>
                      <a:pt x="0" y="4"/>
                      <a:pt x="0" y="4"/>
                      <a:pt x="0" y="4"/>
                    </a:cubicBezTo>
                    <a:cubicBezTo>
                      <a:pt x="0" y="2"/>
                      <a:pt x="2" y="0"/>
                      <a:pt x="3" y="0"/>
                    </a:cubicBezTo>
                    <a:cubicBezTo>
                      <a:pt x="5" y="0"/>
                      <a:pt x="5" y="0"/>
                      <a:pt x="5" y="0"/>
                    </a:cubicBezTo>
                    <a:cubicBezTo>
                      <a:pt x="7" y="0"/>
                      <a:pt x="8" y="2"/>
                      <a:pt x="8" y="4"/>
                    </a:cubicBezTo>
                    <a:cubicBezTo>
                      <a:pt x="8" y="5"/>
                      <a:pt x="8" y="5"/>
                      <a:pt x="8" y="5"/>
                    </a:cubicBezTo>
                    <a:cubicBezTo>
                      <a:pt x="8" y="7"/>
                      <a:pt x="7" y="9"/>
                      <a:pt x="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39" name="Freeform 8"/>
              <p:cNvSpPr>
                <a:spLocks/>
              </p:cNvSpPr>
              <p:nvPr/>
            </p:nvSpPr>
            <p:spPr bwMode="auto">
              <a:xfrm>
                <a:off x="2370" y="2864"/>
                <a:ext cx="45" cy="167"/>
              </a:xfrm>
              <a:custGeom>
                <a:avLst/>
                <a:gdLst>
                  <a:gd name="T0" fmla="*/ 5 w 11"/>
                  <a:gd name="T1" fmla="*/ 41 h 41"/>
                  <a:gd name="T2" fmla="*/ 5 w 11"/>
                  <a:gd name="T3" fmla="*/ 41 h 41"/>
                  <a:gd name="T4" fmla="*/ 2 w 11"/>
                  <a:gd name="T5" fmla="*/ 36 h 41"/>
                  <a:gd name="T6" fmla="*/ 0 w 11"/>
                  <a:gd name="T7" fmla="*/ 5 h 41"/>
                  <a:gd name="T8" fmla="*/ 3 w 11"/>
                  <a:gd name="T9" fmla="*/ 0 h 41"/>
                  <a:gd name="T10" fmla="*/ 7 w 11"/>
                  <a:gd name="T11" fmla="*/ 0 h 41"/>
                  <a:gd name="T12" fmla="*/ 11 w 11"/>
                  <a:gd name="T13" fmla="*/ 5 h 41"/>
                  <a:gd name="T14" fmla="*/ 9 w 11"/>
                  <a:gd name="T15" fmla="*/ 36 h 41"/>
                  <a:gd name="T16" fmla="*/ 5 w 1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1">
                    <a:moveTo>
                      <a:pt x="5" y="41"/>
                    </a:moveTo>
                    <a:cubicBezTo>
                      <a:pt x="5" y="41"/>
                      <a:pt x="5" y="41"/>
                      <a:pt x="5" y="41"/>
                    </a:cubicBezTo>
                    <a:cubicBezTo>
                      <a:pt x="3" y="41"/>
                      <a:pt x="2" y="38"/>
                      <a:pt x="2" y="36"/>
                    </a:cubicBezTo>
                    <a:cubicBezTo>
                      <a:pt x="0" y="5"/>
                      <a:pt x="0" y="5"/>
                      <a:pt x="0" y="5"/>
                    </a:cubicBezTo>
                    <a:cubicBezTo>
                      <a:pt x="0" y="3"/>
                      <a:pt x="2" y="0"/>
                      <a:pt x="3" y="0"/>
                    </a:cubicBezTo>
                    <a:cubicBezTo>
                      <a:pt x="7" y="0"/>
                      <a:pt x="7" y="0"/>
                      <a:pt x="7" y="0"/>
                    </a:cubicBezTo>
                    <a:cubicBezTo>
                      <a:pt x="9" y="0"/>
                      <a:pt x="11" y="3"/>
                      <a:pt x="11" y="5"/>
                    </a:cubicBezTo>
                    <a:cubicBezTo>
                      <a:pt x="9" y="36"/>
                      <a:pt x="9" y="36"/>
                      <a:pt x="9" y="36"/>
                    </a:cubicBezTo>
                    <a:cubicBezTo>
                      <a:pt x="9" y="38"/>
                      <a:pt x="8" y="41"/>
                      <a:pt x="5"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40" name="Freeform 9"/>
              <p:cNvSpPr>
                <a:spLocks/>
              </p:cNvSpPr>
              <p:nvPr/>
            </p:nvSpPr>
            <p:spPr bwMode="auto">
              <a:xfrm>
                <a:off x="2607" y="2897"/>
                <a:ext cx="94" cy="183"/>
              </a:xfrm>
              <a:custGeom>
                <a:avLst/>
                <a:gdLst>
                  <a:gd name="T0" fmla="*/ 13 w 23"/>
                  <a:gd name="T1" fmla="*/ 0 h 45"/>
                  <a:gd name="T2" fmla="*/ 2 w 23"/>
                  <a:gd name="T3" fmla="*/ 36 h 45"/>
                  <a:gd name="T4" fmla="*/ 4 w 23"/>
                  <a:gd name="T5" fmla="*/ 43 h 45"/>
                  <a:gd name="T6" fmla="*/ 12 w 23"/>
                  <a:gd name="T7" fmla="*/ 39 h 45"/>
                  <a:gd name="T8" fmla="*/ 23 w 23"/>
                  <a:gd name="T9" fmla="*/ 5 h 45"/>
                  <a:gd name="T10" fmla="*/ 23 w 23"/>
                  <a:gd name="T11" fmla="*/ 5 h 45"/>
                  <a:gd name="T12" fmla="*/ 13 w 2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3" h="45">
                    <a:moveTo>
                      <a:pt x="13" y="0"/>
                    </a:moveTo>
                    <a:cubicBezTo>
                      <a:pt x="2" y="36"/>
                      <a:pt x="2" y="36"/>
                      <a:pt x="2" y="36"/>
                    </a:cubicBezTo>
                    <a:cubicBezTo>
                      <a:pt x="2" y="36"/>
                      <a:pt x="0" y="41"/>
                      <a:pt x="4" y="43"/>
                    </a:cubicBezTo>
                    <a:cubicBezTo>
                      <a:pt x="10" y="45"/>
                      <a:pt x="12" y="39"/>
                      <a:pt x="12" y="39"/>
                    </a:cubicBezTo>
                    <a:cubicBezTo>
                      <a:pt x="18" y="18"/>
                      <a:pt x="21" y="9"/>
                      <a:pt x="23" y="5"/>
                    </a:cubicBezTo>
                    <a:cubicBezTo>
                      <a:pt x="23" y="5"/>
                      <a:pt x="23" y="5"/>
                      <a:pt x="23" y="5"/>
                    </a:cubicBezTo>
                    <a:lnTo>
                      <a:pt x="1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41" name="Freeform 10"/>
              <p:cNvSpPr>
                <a:spLocks/>
              </p:cNvSpPr>
              <p:nvPr/>
            </p:nvSpPr>
            <p:spPr bwMode="auto">
              <a:xfrm>
                <a:off x="2843" y="2893"/>
                <a:ext cx="94" cy="187"/>
              </a:xfrm>
              <a:custGeom>
                <a:avLst/>
                <a:gdLst>
                  <a:gd name="T0" fmla="*/ 21 w 23"/>
                  <a:gd name="T1" fmla="*/ 37 h 46"/>
                  <a:gd name="T2" fmla="*/ 10 w 23"/>
                  <a:gd name="T3" fmla="*/ 0 h 46"/>
                  <a:gd name="T4" fmla="*/ 0 w 23"/>
                  <a:gd name="T5" fmla="*/ 5 h 46"/>
                  <a:gd name="T6" fmla="*/ 11 w 23"/>
                  <a:gd name="T7" fmla="*/ 40 h 46"/>
                  <a:gd name="T8" fmla="*/ 19 w 23"/>
                  <a:gd name="T9" fmla="*/ 44 h 46"/>
                  <a:gd name="T10" fmla="*/ 21 w 23"/>
                  <a:gd name="T11" fmla="*/ 37 h 46"/>
                </a:gdLst>
                <a:ahLst/>
                <a:cxnLst>
                  <a:cxn ang="0">
                    <a:pos x="T0" y="T1"/>
                  </a:cxn>
                  <a:cxn ang="0">
                    <a:pos x="T2" y="T3"/>
                  </a:cxn>
                  <a:cxn ang="0">
                    <a:pos x="T4" y="T5"/>
                  </a:cxn>
                  <a:cxn ang="0">
                    <a:pos x="T6" y="T7"/>
                  </a:cxn>
                  <a:cxn ang="0">
                    <a:pos x="T8" y="T9"/>
                  </a:cxn>
                  <a:cxn ang="0">
                    <a:pos x="T10" y="T11"/>
                  </a:cxn>
                </a:cxnLst>
                <a:rect l="0" t="0" r="r" b="b"/>
                <a:pathLst>
                  <a:path w="23" h="46">
                    <a:moveTo>
                      <a:pt x="21" y="37"/>
                    </a:moveTo>
                    <a:cubicBezTo>
                      <a:pt x="14" y="14"/>
                      <a:pt x="11" y="5"/>
                      <a:pt x="10" y="0"/>
                    </a:cubicBezTo>
                    <a:cubicBezTo>
                      <a:pt x="0" y="5"/>
                      <a:pt x="0" y="5"/>
                      <a:pt x="0" y="5"/>
                    </a:cubicBezTo>
                    <a:cubicBezTo>
                      <a:pt x="11" y="40"/>
                      <a:pt x="11" y="40"/>
                      <a:pt x="11" y="40"/>
                    </a:cubicBezTo>
                    <a:cubicBezTo>
                      <a:pt x="11" y="40"/>
                      <a:pt x="13" y="46"/>
                      <a:pt x="19" y="44"/>
                    </a:cubicBezTo>
                    <a:cubicBezTo>
                      <a:pt x="23" y="42"/>
                      <a:pt x="21" y="37"/>
                      <a:pt x="21"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42" name="Oval 11"/>
              <p:cNvSpPr>
                <a:spLocks noChangeArrowheads="1"/>
              </p:cNvSpPr>
              <p:nvPr/>
            </p:nvSpPr>
            <p:spPr bwMode="auto">
              <a:xfrm>
                <a:off x="2709" y="2697"/>
                <a:ext cx="130" cy="1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43" name="Freeform 12"/>
              <p:cNvSpPr>
                <a:spLocks/>
              </p:cNvSpPr>
              <p:nvPr/>
            </p:nvSpPr>
            <p:spPr bwMode="auto">
              <a:xfrm>
                <a:off x="2786" y="3190"/>
                <a:ext cx="53" cy="240"/>
              </a:xfrm>
              <a:custGeom>
                <a:avLst/>
                <a:gdLst>
                  <a:gd name="T0" fmla="*/ 0 w 13"/>
                  <a:gd name="T1" fmla="*/ 54 h 59"/>
                  <a:gd name="T2" fmla="*/ 6 w 13"/>
                  <a:gd name="T3" fmla="*/ 59 h 59"/>
                  <a:gd name="T4" fmla="*/ 13 w 13"/>
                  <a:gd name="T5" fmla="*/ 55 h 59"/>
                  <a:gd name="T6" fmla="*/ 13 w 13"/>
                  <a:gd name="T7" fmla="*/ 0 h 59"/>
                  <a:gd name="T8" fmla="*/ 0 w 13"/>
                  <a:gd name="T9" fmla="*/ 0 h 59"/>
                  <a:gd name="T10" fmla="*/ 0 w 13"/>
                  <a:gd name="T11" fmla="*/ 54 h 59"/>
                </a:gdLst>
                <a:ahLst/>
                <a:cxnLst>
                  <a:cxn ang="0">
                    <a:pos x="T0" y="T1"/>
                  </a:cxn>
                  <a:cxn ang="0">
                    <a:pos x="T2" y="T3"/>
                  </a:cxn>
                  <a:cxn ang="0">
                    <a:pos x="T4" y="T5"/>
                  </a:cxn>
                  <a:cxn ang="0">
                    <a:pos x="T6" y="T7"/>
                  </a:cxn>
                  <a:cxn ang="0">
                    <a:pos x="T8" y="T9"/>
                  </a:cxn>
                  <a:cxn ang="0">
                    <a:pos x="T10" y="T11"/>
                  </a:cxn>
                </a:cxnLst>
                <a:rect l="0" t="0" r="r" b="b"/>
                <a:pathLst>
                  <a:path w="13" h="59">
                    <a:moveTo>
                      <a:pt x="0" y="54"/>
                    </a:moveTo>
                    <a:cubicBezTo>
                      <a:pt x="0" y="54"/>
                      <a:pt x="0" y="59"/>
                      <a:pt x="6" y="59"/>
                    </a:cubicBezTo>
                    <a:cubicBezTo>
                      <a:pt x="13" y="59"/>
                      <a:pt x="13" y="55"/>
                      <a:pt x="13" y="55"/>
                    </a:cubicBezTo>
                    <a:cubicBezTo>
                      <a:pt x="13" y="0"/>
                      <a:pt x="13" y="0"/>
                      <a:pt x="13" y="0"/>
                    </a:cubicBezTo>
                    <a:cubicBezTo>
                      <a:pt x="0" y="0"/>
                      <a:pt x="0" y="0"/>
                      <a:pt x="0" y="0"/>
                    </a:cubicBezTo>
                    <a:cubicBezTo>
                      <a:pt x="0" y="54"/>
                      <a:pt x="0" y="54"/>
                      <a:pt x="0"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44" name="Freeform 13"/>
              <p:cNvSpPr>
                <a:spLocks/>
              </p:cNvSpPr>
              <p:nvPr/>
            </p:nvSpPr>
            <p:spPr bwMode="auto">
              <a:xfrm>
                <a:off x="2705" y="3190"/>
                <a:ext cx="53" cy="240"/>
              </a:xfrm>
              <a:custGeom>
                <a:avLst/>
                <a:gdLst>
                  <a:gd name="T0" fmla="*/ 0 w 13"/>
                  <a:gd name="T1" fmla="*/ 55 h 59"/>
                  <a:gd name="T2" fmla="*/ 7 w 13"/>
                  <a:gd name="T3" fmla="*/ 59 h 59"/>
                  <a:gd name="T4" fmla="*/ 13 w 13"/>
                  <a:gd name="T5" fmla="*/ 54 h 59"/>
                  <a:gd name="T6" fmla="*/ 13 w 13"/>
                  <a:gd name="T7" fmla="*/ 0 h 59"/>
                  <a:gd name="T8" fmla="*/ 0 w 13"/>
                  <a:gd name="T9" fmla="*/ 0 h 59"/>
                  <a:gd name="T10" fmla="*/ 0 w 13"/>
                  <a:gd name="T11" fmla="*/ 55 h 59"/>
                </a:gdLst>
                <a:ahLst/>
                <a:cxnLst>
                  <a:cxn ang="0">
                    <a:pos x="T0" y="T1"/>
                  </a:cxn>
                  <a:cxn ang="0">
                    <a:pos x="T2" y="T3"/>
                  </a:cxn>
                  <a:cxn ang="0">
                    <a:pos x="T4" y="T5"/>
                  </a:cxn>
                  <a:cxn ang="0">
                    <a:pos x="T6" y="T7"/>
                  </a:cxn>
                  <a:cxn ang="0">
                    <a:pos x="T8" y="T9"/>
                  </a:cxn>
                  <a:cxn ang="0">
                    <a:pos x="T10" y="T11"/>
                  </a:cxn>
                </a:cxnLst>
                <a:rect l="0" t="0" r="r" b="b"/>
                <a:pathLst>
                  <a:path w="13" h="59">
                    <a:moveTo>
                      <a:pt x="0" y="55"/>
                    </a:moveTo>
                    <a:cubicBezTo>
                      <a:pt x="0" y="55"/>
                      <a:pt x="0" y="59"/>
                      <a:pt x="7" y="59"/>
                    </a:cubicBezTo>
                    <a:cubicBezTo>
                      <a:pt x="13" y="59"/>
                      <a:pt x="13" y="54"/>
                      <a:pt x="13" y="54"/>
                    </a:cubicBezTo>
                    <a:cubicBezTo>
                      <a:pt x="13" y="9"/>
                      <a:pt x="13" y="1"/>
                      <a:pt x="13" y="0"/>
                    </a:cubicBezTo>
                    <a:cubicBezTo>
                      <a:pt x="0" y="0"/>
                      <a:pt x="0" y="0"/>
                      <a:pt x="0" y="0"/>
                    </a:cubicBezTo>
                    <a:cubicBezTo>
                      <a:pt x="0" y="55"/>
                      <a:pt x="0" y="55"/>
                      <a:pt x="0" y="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45" name="Freeform 14"/>
              <p:cNvSpPr>
                <a:spLocks/>
              </p:cNvSpPr>
              <p:nvPr/>
            </p:nvSpPr>
            <p:spPr bwMode="auto">
              <a:xfrm>
                <a:off x="2758" y="3186"/>
                <a:ext cx="28" cy="0"/>
              </a:xfrm>
              <a:custGeom>
                <a:avLst/>
                <a:gdLst>
                  <a:gd name="T0" fmla="*/ 4 w 7"/>
                  <a:gd name="T1" fmla="*/ 0 w 7"/>
                  <a:gd name="T2" fmla="*/ 0 w 7"/>
                  <a:gd name="T3" fmla="*/ 7 w 7"/>
                  <a:gd name="T4" fmla="*/ 7 w 7"/>
                  <a:gd name="T5" fmla="*/ 4 w 7"/>
                </a:gdLst>
                <a:ahLst/>
                <a:cxnLst>
                  <a:cxn ang="0">
                    <a:pos x="T0" y="0"/>
                  </a:cxn>
                  <a:cxn ang="0">
                    <a:pos x="T1" y="0"/>
                  </a:cxn>
                  <a:cxn ang="0">
                    <a:pos x="T2" y="0"/>
                  </a:cxn>
                  <a:cxn ang="0">
                    <a:pos x="T3" y="0"/>
                  </a:cxn>
                  <a:cxn ang="0">
                    <a:pos x="T4" y="0"/>
                  </a:cxn>
                  <a:cxn ang="0">
                    <a:pos x="T5" y="0"/>
                  </a:cxn>
                </a:cxnLst>
                <a:rect l="0" t="0" r="r" b="b"/>
                <a:pathLst>
                  <a:path w="7">
                    <a:moveTo>
                      <a:pt x="4" y="0"/>
                    </a:moveTo>
                    <a:cubicBezTo>
                      <a:pt x="4" y="0"/>
                      <a:pt x="4" y="0"/>
                      <a:pt x="0" y="0"/>
                    </a:cubicBezTo>
                    <a:cubicBezTo>
                      <a:pt x="0" y="0"/>
                      <a:pt x="0" y="0"/>
                      <a:pt x="0" y="0"/>
                    </a:cubicBezTo>
                    <a:cubicBezTo>
                      <a:pt x="7" y="0"/>
                      <a:pt x="7" y="0"/>
                      <a:pt x="7" y="0"/>
                    </a:cubicBezTo>
                    <a:cubicBezTo>
                      <a:pt x="7" y="0"/>
                      <a:pt x="7" y="0"/>
                      <a:pt x="7" y="0"/>
                    </a:cubicBezTo>
                    <a:cubicBezTo>
                      <a:pt x="7" y="0"/>
                      <a:pt x="7"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46" name="Freeform 15"/>
              <p:cNvSpPr>
                <a:spLocks/>
              </p:cNvSpPr>
              <p:nvPr/>
            </p:nvSpPr>
            <p:spPr bwMode="auto">
              <a:xfrm>
                <a:off x="2635" y="2832"/>
                <a:ext cx="274" cy="354"/>
              </a:xfrm>
              <a:custGeom>
                <a:avLst/>
                <a:gdLst>
                  <a:gd name="T0" fmla="*/ 66 w 67"/>
                  <a:gd name="T1" fmla="*/ 83 h 87"/>
                  <a:gd name="T2" fmla="*/ 48 w 67"/>
                  <a:gd name="T3" fmla="*/ 20 h 87"/>
                  <a:gd name="T4" fmla="*/ 50 w 67"/>
                  <a:gd name="T5" fmla="*/ 20 h 87"/>
                  <a:gd name="T6" fmla="*/ 50 w 67"/>
                  <a:gd name="T7" fmla="*/ 20 h 87"/>
                  <a:gd name="T8" fmla="*/ 61 w 67"/>
                  <a:gd name="T9" fmla="*/ 14 h 87"/>
                  <a:gd name="T10" fmla="*/ 44 w 67"/>
                  <a:gd name="T11" fmla="*/ 0 h 87"/>
                  <a:gd name="T12" fmla="*/ 34 w 67"/>
                  <a:gd name="T13" fmla="*/ 0 h 87"/>
                  <a:gd name="T14" fmla="*/ 23 w 67"/>
                  <a:gd name="T15" fmla="*/ 0 h 87"/>
                  <a:gd name="T16" fmla="*/ 6 w 67"/>
                  <a:gd name="T17" fmla="*/ 15 h 87"/>
                  <a:gd name="T18" fmla="*/ 17 w 67"/>
                  <a:gd name="T19" fmla="*/ 20 h 87"/>
                  <a:gd name="T20" fmla="*/ 17 w 67"/>
                  <a:gd name="T21" fmla="*/ 20 h 87"/>
                  <a:gd name="T22" fmla="*/ 19 w 67"/>
                  <a:gd name="T23" fmla="*/ 20 h 87"/>
                  <a:gd name="T24" fmla="*/ 1 w 67"/>
                  <a:gd name="T25" fmla="*/ 83 h 87"/>
                  <a:gd name="T26" fmla="*/ 0 w 67"/>
                  <a:gd name="T27" fmla="*/ 87 h 87"/>
                  <a:gd name="T28" fmla="*/ 17 w 67"/>
                  <a:gd name="T29" fmla="*/ 87 h 87"/>
                  <a:gd name="T30" fmla="*/ 30 w 67"/>
                  <a:gd name="T31" fmla="*/ 87 h 87"/>
                  <a:gd name="T32" fmla="*/ 30 w 67"/>
                  <a:gd name="T33" fmla="*/ 87 h 87"/>
                  <a:gd name="T34" fmla="*/ 34 w 67"/>
                  <a:gd name="T35" fmla="*/ 87 h 87"/>
                  <a:gd name="T36" fmla="*/ 37 w 67"/>
                  <a:gd name="T37" fmla="*/ 87 h 87"/>
                  <a:gd name="T38" fmla="*/ 37 w 67"/>
                  <a:gd name="T39" fmla="*/ 87 h 87"/>
                  <a:gd name="T40" fmla="*/ 50 w 67"/>
                  <a:gd name="T41" fmla="*/ 87 h 87"/>
                  <a:gd name="T42" fmla="*/ 67 w 67"/>
                  <a:gd name="T43" fmla="*/ 87 h 87"/>
                  <a:gd name="T44" fmla="*/ 66 w 67"/>
                  <a:gd name="T45"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7">
                    <a:moveTo>
                      <a:pt x="66" y="83"/>
                    </a:moveTo>
                    <a:cubicBezTo>
                      <a:pt x="48" y="20"/>
                      <a:pt x="48" y="20"/>
                      <a:pt x="48" y="20"/>
                    </a:cubicBezTo>
                    <a:cubicBezTo>
                      <a:pt x="49" y="20"/>
                      <a:pt x="49" y="20"/>
                      <a:pt x="50" y="20"/>
                    </a:cubicBezTo>
                    <a:cubicBezTo>
                      <a:pt x="50" y="20"/>
                      <a:pt x="50" y="20"/>
                      <a:pt x="50" y="20"/>
                    </a:cubicBezTo>
                    <a:cubicBezTo>
                      <a:pt x="61" y="14"/>
                      <a:pt x="61" y="14"/>
                      <a:pt x="61" y="14"/>
                    </a:cubicBezTo>
                    <a:cubicBezTo>
                      <a:pt x="56" y="1"/>
                      <a:pt x="44" y="0"/>
                      <a:pt x="44" y="0"/>
                    </a:cubicBezTo>
                    <a:cubicBezTo>
                      <a:pt x="34" y="0"/>
                      <a:pt x="34" y="0"/>
                      <a:pt x="34" y="0"/>
                    </a:cubicBezTo>
                    <a:cubicBezTo>
                      <a:pt x="23" y="0"/>
                      <a:pt x="23" y="0"/>
                      <a:pt x="23" y="0"/>
                    </a:cubicBezTo>
                    <a:cubicBezTo>
                      <a:pt x="23" y="0"/>
                      <a:pt x="11" y="1"/>
                      <a:pt x="6" y="15"/>
                    </a:cubicBezTo>
                    <a:cubicBezTo>
                      <a:pt x="17" y="20"/>
                      <a:pt x="17" y="20"/>
                      <a:pt x="17" y="20"/>
                    </a:cubicBezTo>
                    <a:cubicBezTo>
                      <a:pt x="17" y="20"/>
                      <a:pt x="17" y="20"/>
                      <a:pt x="17" y="20"/>
                    </a:cubicBezTo>
                    <a:cubicBezTo>
                      <a:pt x="19" y="20"/>
                      <a:pt x="19" y="20"/>
                      <a:pt x="19" y="20"/>
                    </a:cubicBezTo>
                    <a:cubicBezTo>
                      <a:pt x="8" y="61"/>
                      <a:pt x="3" y="77"/>
                      <a:pt x="1" y="83"/>
                    </a:cubicBezTo>
                    <a:cubicBezTo>
                      <a:pt x="0" y="87"/>
                      <a:pt x="0" y="87"/>
                      <a:pt x="0" y="87"/>
                    </a:cubicBezTo>
                    <a:cubicBezTo>
                      <a:pt x="17" y="87"/>
                      <a:pt x="17" y="87"/>
                      <a:pt x="17" y="87"/>
                    </a:cubicBezTo>
                    <a:cubicBezTo>
                      <a:pt x="30" y="87"/>
                      <a:pt x="30" y="87"/>
                      <a:pt x="30" y="87"/>
                    </a:cubicBezTo>
                    <a:cubicBezTo>
                      <a:pt x="30" y="87"/>
                      <a:pt x="30" y="87"/>
                      <a:pt x="30" y="87"/>
                    </a:cubicBezTo>
                    <a:cubicBezTo>
                      <a:pt x="34" y="87"/>
                      <a:pt x="34" y="87"/>
                      <a:pt x="34" y="87"/>
                    </a:cubicBezTo>
                    <a:cubicBezTo>
                      <a:pt x="37" y="87"/>
                      <a:pt x="37" y="87"/>
                      <a:pt x="37" y="87"/>
                    </a:cubicBezTo>
                    <a:cubicBezTo>
                      <a:pt x="37" y="87"/>
                      <a:pt x="37" y="87"/>
                      <a:pt x="37" y="87"/>
                    </a:cubicBezTo>
                    <a:cubicBezTo>
                      <a:pt x="50" y="87"/>
                      <a:pt x="50" y="87"/>
                      <a:pt x="50" y="87"/>
                    </a:cubicBezTo>
                    <a:cubicBezTo>
                      <a:pt x="67" y="87"/>
                      <a:pt x="67" y="87"/>
                      <a:pt x="67" y="87"/>
                    </a:cubicBezTo>
                    <a:cubicBezTo>
                      <a:pt x="67" y="86"/>
                      <a:pt x="66" y="84"/>
                      <a:pt x="66" y="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grpSp>
        <p:grpSp>
          <p:nvGrpSpPr>
            <p:cNvPr id="12" name="Group 4"/>
            <p:cNvGrpSpPr>
              <a:grpSpLocks noChangeAspect="1"/>
            </p:cNvGrpSpPr>
            <p:nvPr/>
          </p:nvGrpSpPr>
          <p:grpSpPr bwMode="auto">
            <a:xfrm>
              <a:off x="6162619" y="4293096"/>
              <a:ext cx="1121655" cy="1296144"/>
              <a:chOff x="2236" y="2673"/>
              <a:chExt cx="701" cy="757"/>
            </a:xfrm>
            <a:solidFill>
              <a:schemeClr val="bg2">
                <a:lumMod val="75000"/>
              </a:schemeClr>
            </a:solidFill>
          </p:grpSpPr>
          <p:sp>
            <p:nvSpPr>
              <p:cNvPr id="25" name="Oval 5"/>
              <p:cNvSpPr>
                <a:spLocks noChangeArrowheads="1"/>
              </p:cNvSpPr>
              <p:nvPr/>
            </p:nvSpPr>
            <p:spPr bwMode="auto">
              <a:xfrm>
                <a:off x="2321" y="2673"/>
                <a:ext cx="127" cy="13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26" name="Freeform 6"/>
              <p:cNvSpPr>
                <a:spLocks/>
              </p:cNvSpPr>
              <p:nvPr/>
            </p:nvSpPr>
            <p:spPr bwMode="auto">
              <a:xfrm>
                <a:off x="2236" y="2815"/>
                <a:ext cx="310" cy="615"/>
              </a:xfrm>
              <a:custGeom>
                <a:avLst/>
                <a:gdLst>
                  <a:gd name="T0" fmla="*/ 70 w 76"/>
                  <a:gd name="T1" fmla="*/ 0 h 151"/>
                  <a:gd name="T2" fmla="*/ 50 w 76"/>
                  <a:gd name="T3" fmla="*/ 0 h 151"/>
                  <a:gd name="T4" fmla="*/ 38 w 76"/>
                  <a:gd name="T5" fmla="*/ 1 h 151"/>
                  <a:gd name="T6" fmla="*/ 26 w 76"/>
                  <a:gd name="T7" fmla="*/ 0 h 151"/>
                  <a:gd name="T8" fmla="*/ 5 w 76"/>
                  <a:gd name="T9" fmla="*/ 0 h 151"/>
                  <a:gd name="T10" fmla="*/ 0 w 76"/>
                  <a:gd name="T11" fmla="*/ 7 h 151"/>
                  <a:gd name="T12" fmla="*/ 0 w 76"/>
                  <a:gd name="T13" fmla="*/ 55 h 151"/>
                  <a:gd name="T14" fmla="*/ 5 w 76"/>
                  <a:gd name="T15" fmla="*/ 63 h 151"/>
                  <a:gd name="T16" fmla="*/ 13 w 76"/>
                  <a:gd name="T17" fmla="*/ 55 h 151"/>
                  <a:gd name="T18" fmla="*/ 13 w 76"/>
                  <a:gd name="T19" fmla="*/ 13 h 151"/>
                  <a:gd name="T20" fmla="*/ 16 w 76"/>
                  <a:gd name="T21" fmla="*/ 13 h 151"/>
                  <a:gd name="T22" fmla="*/ 16 w 76"/>
                  <a:gd name="T23" fmla="*/ 64 h 151"/>
                  <a:gd name="T24" fmla="*/ 16 w 76"/>
                  <a:gd name="T25" fmla="*/ 74 h 151"/>
                  <a:gd name="T26" fmla="*/ 16 w 76"/>
                  <a:gd name="T27" fmla="*/ 141 h 151"/>
                  <a:gd name="T28" fmla="*/ 25 w 76"/>
                  <a:gd name="T29" fmla="*/ 151 h 151"/>
                  <a:gd name="T30" fmla="*/ 35 w 76"/>
                  <a:gd name="T31" fmla="*/ 141 h 151"/>
                  <a:gd name="T32" fmla="*/ 35 w 76"/>
                  <a:gd name="T33" fmla="*/ 74 h 151"/>
                  <a:gd name="T34" fmla="*/ 41 w 76"/>
                  <a:gd name="T35" fmla="*/ 74 h 151"/>
                  <a:gd name="T36" fmla="*/ 41 w 76"/>
                  <a:gd name="T37" fmla="*/ 141 h 151"/>
                  <a:gd name="T38" fmla="*/ 51 w 76"/>
                  <a:gd name="T39" fmla="*/ 151 h 151"/>
                  <a:gd name="T40" fmla="*/ 60 w 76"/>
                  <a:gd name="T41" fmla="*/ 141 h 151"/>
                  <a:gd name="T42" fmla="*/ 60 w 76"/>
                  <a:gd name="T43" fmla="*/ 74 h 151"/>
                  <a:gd name="T44" fmla="*/ 60 w 76"/>
                  <a:gd name="T45" fmla="*/ 64 h 151"/>
                  <a:gd name="T46" fmla="*/ 60 w 76"/>
                  <a:gd name="T47" fmla="*/ 13 h 151"/>
                  <a:gd name="T48" fmla="*/ 63 w 76"/>
                  <a:gd name="T49" fmla="*/ 13 h 151"/>
                  <a:gd name="T50" fmla="*/ 63 w 76"/>
                  <a:gd name="T51" fmla="*/ 55 h 151"/>
                  <a:gd name="T52" fmla="*/ 70 w 76"/>
                  <a:gd name="T53" fmla="*/ 63 h 151"/>
                  <a:gd name="T54" fmla="*/ 76 w 76"/>
                  <a:gd name="T55" fmla="*/ 55 h 151"/>
                  <a:gd name="T56" fmla="*/ 76 w 76"/>
                  <a:gd name="T57" fmla="*/ 7 h 151"/>
                  <a:gd name="T58" fmla="*/ 70 w 76"/>
                  <a:gd name="T5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151">
                    <a:moveTo>
                      <a:pt x="70" y="0"/>
                    </a:moveTo>
                    <a:cubicBezTo>
                      <a:pt x="63" y="0"/>
                      <a:pt x="56" y="0"/>
                      <a:pt x="50" y="0"/>
                    </a:cubicBezTo>
                    <a:cubicBezTo>
                      <a:pt x="38" y="1"/>
                      <a:pt x="38" y="1"/>
                      <a:pt x="38" y="1"/>
                    </a:cubicBezTo>
                    <a:cubicBezTo>
                      <a:pt x="26" y="0"/>
                      <a:pt x="26" y="0"/>
                      <a:pt x="26" y="0"/>
                    </a:cubicBezTo>
                    <a:cubicBezTo>
                      <a:pt x="6" y="0"/>
                      <a:pt x="5" y="0"/>
                      <a:pt x="5" y="0"/>
                    </a:cubicBezTo>
                    <a:cubicBezTo>
                      <a:pt x="3" y="0"/>
                      <a:pt x="0" y="3"/>
                      <a:pt x="0" y="7"/>
                    </a:cubicBezTo>
                    <a:cubicBezTo>
                      <a:pt x="0" y="55"/>
                      <a:pt x="0" y="55"/>
                      <a:pt x="0" y="55"/>
                    </a:cubicBezTo>
                    <a:cubicBezTo>
                      <a:pt x="0" y="60"/>
                      <a:pt x="3" y="63"/>
                      <a:pt x="5" y="63"/>
                    </a:cubicBezTo>
                    <a:cubicBezTo>
                      <a:pt x="10" y="63"/>
                      <a:pt x="13" y="60"/>
                      <a:pt x="13" y="55"/>
                    </a:cubicBezTo>
                    <a:cubicBezTo>
                      <a:pt x="13" y="13"/>
                      <a:pt x="13" y="13"/>
                      <a:pt x="13" y="13"/>
                    </a:cubicBezTo>
                    <a:cubicBezTo>
                      <a:pt x="16" y="13"/>
                      <a:pt x="16" y="13"/>
                      <a:pt x="16" y="13"/>
                    </a:cubicBezTo>
                    <a:cubicBezTo>
                      <a:pt x="16" y="64"/>
                      <a:pt x="16" y="64"/>
                      <a:pt x="16" y="64"/>
                    </a:cubicBezTo>
                    <a:cubicBezTo>
                      <a:pt x="16" y="74"/>
                      <a:pt x="16" y="74"/>
                      <a:pt x="16" y="74"/>
                    </a:cubicBezTo>
                    <a:cubicBezTo>
                      <a:pt x="16" y="141"/>
                      <a:pt x="16" y="141"/>
                      <a:pt x="16" y="141"/>
                    </a:cubicBezTo>
                    <a:cubicBezTo>
                      <a:pt x="16" y="147"/>
                      <a:pt x="20" y="151"/>
                      <a:pt x="25" y="151"/>
                    </a:cubicBezTo>
                    <a:cubicBezTo>
                      <a:pt x="31" y="151"/>
                      <a:pt x="35" y="147"/>
                      <a:pt x="35" y="141"/>
                    </a:cubicBezTo>
                    <a:cubicBezTo>
                      <a:pt x="35" y="74"/>
                      <a:pt x="35" y="74"/>
                      <a:pt x="35" y="74"/>
                    </a:cubicBezTo>
                    <a:cubicBezTo>
                      <a:pt x="41" y="74"/>
                      <a:pt x="41" y="74"/>
                      <a:pt x="41" y="74"/>
                    </a:cubicBezTo>
                    <a:cubicBezTo>
                      <a:pt x="41" y="141"/>
                      <a:pt x="41" y="141"/>
                      <a:pt x="41" y="141"/>
                    </a:cubicBezTo>
                    <a:cubicBezTo>
                      <a:pt x="41" y="147"/>
                      <a:pt x="45" y="151"/>
                      <a:pt x="51" y="151"/>
                    </a:cubicBezTo>
                    <a:cubicBezTo>
                      <a:pt x="56" y="151"/>
                      <a:pt x="60" y="147"/>
                      <a:pt x="60" y="141"/>
                    </a:cubicBezTo>
                    <a:cubicBezTo>
                      <a:pt x="60" y="74"/>
                      <a:pt x="60" y="74"/>
                      <a:pt x="60" y="74"/>
                    </a:cubicBezTo>
                    <a:cubicBezTo>
                      <a:pt x="60" y="64"/>
                      <a:pt x="60" y="64"/>
                      <a:pt x="60" y="64"/>
                    </a:cubicBezTo>
                    <a:cubicBezTo>
                      <a:pt x="60" y="13"/>
                      <a:pt x="60" y="13"/>
                      <a:pt x="60" y="13"/>
                    </a:cubicBezTo>
                    <a:cubicBezTo>
                      <a:pt x="63" y="13"/>
                      <a:pt x="63" y="13"/>
                      <a:pt x="63" y="13"/>
                    </a:cubicBezTo>
                    <a:cubicBezTo>
                      <a:pt x="63" y="55"/>
                      <a:pt x="63" y="55"/>
                      <a:pt x="63" y="55"/>
                    </a:cubicBezTo>
                    <a:cubicBezTo>
                      <a:pt x="63" y="60"/>
                      <a:pt x="66" y="63"/>
                      <a:pt x="70" y="63"/>
                    </a:cubicBezTo>
                    <a:cubicBezTo>
                      <a:pt x="73" y="63"/>
                      <a:pt x="76" y="60"/>
                      <a:pt x="76" y="55"/>
                    </a:cubicBezTo>
                    <a:cubicBezTo>
                      <a:pt x="76" y="7"/>
                      <a:pt x="76" y="7"/>
                      <a:pt x="76" y="7"/>
                    </a:cubicBezTo>
                    <a:cubicBezTo>
                      <a:pt x="76" y="3"/>
                      <a:pt x="73" y="0"/>
                      <a:pt x="7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27" name="Freeform 7"/>
              <p:cNvSpPr>
                <a:spLocks/>
              </p:cNvSpPr>
              <p:nvPr/>
            </p:nvSpPr>
            <p:spPr bwMode="auto">
              <a:xfrm>
                <a:off x="2374" y="2823"/>
                <a:ext cx="33" cy="37"/>
              </a:xfrm>
              <a:custGeom>
                <a:avLst/>
                <a:gdLst>
                  <a:gd name="T0" fmla="*/ 5 w 8"/>
                  <a:gd name="T1" fmla="*/ 9 h 9"/>
                  <a:gd name="T2" fmla="*/ 3 w 8"/>
                  <a:gd name="T3" fmla="*/ 9 h 9"/>
                  <a:gd name="T4" fmla="*/ 0 w 8"/>
                  <a:gd name="T5" fmla="*/ 5 h 9"/>
                  <a:gd name="T6" fmla="*/ 0 w 8"/>
                  <a:gd name="T7" fmla="*/ 4 h 9"/>
                  <a:gd name="T8" fmla="*/ 3 w 8"/>
                  <a:gd name="T9" fmla="*/ 0 h 9"/>
                  <a:gd name="T10" fmla="*/ 5 w 8"/>
                  <a:gd name="T11" fmla="*/ 0 h 9"/>
                  <a:gd name="T12" fmla="*/ 8 w 8"/>
                  <a:gd name="T13" fmla="*/ 4 h 9"/>
                  <a:gd name="T14" fmla="*/ 8 w 8"/>
                  <a:gd name="T15" fmla="*/ 5 h 9"/>
                  <a:gd name="T16" fmla="*/ 5 w 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5" y="9"/>
                    </a:moveTo>
                    <a:cubicBezTo>
                      <a:pt x="3" y="9"/>
                      <a:pt x="3" y="9"/>
                      <a:pt x="3" y="9"/>
                    </a:cubicBezTo>
                    <a:cubicBezTo>
                      <a:pt x="2" y="9"/>
                      <a:pt x="0" y="7"/>
                      <a:pt x="0" y="5"/>
                    </a:cubicBezTo>
                    <a:cubicBezTo>
                      <a:pt x="0" y="4"/>
                      <a:pt x="0" y="4"/>
                      <a:pt x="0" y="4"/>
                    </a:cubicBezTo>
                    <a:cubicBezTo>
                      <a:pt x="0" y="2"/>
                      <a:pt x="2" y="0"/>
                      <a:pt x="3" y="0"/>
                    </a:cubicBezTo>
                    <a:cubicBezTo>
                      <a:pt x="5" y="0"/>
                      <a:pt x="5" y="0"/>
                      <a:pt x="5" y="0"/>
                    </a:cubicBezTo>
                    <a:cubicBezTo>
                      <a:pt x="7" y="0"/>
                      <a:pt x="8" y="2"/>
                      <a:pt x="8" y="4"/>
                    </a:cubicBezTo>
                    <a:cubicBezTo>
                      <a:pt x="8" y="5"/>
                      <a:pt x="8" y="5"/>
                      <a:pt x="8" y="5"/>
                    </a:cubicBezTo>
                    <a:cubicBezTo>
                      <a:pt x="8" y="7"/>
                      <a:pt x="7" y="9"/>
                      <a:pt x="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28" name="Freeform 8"/>
              <p:cNvSpPr>
                <a:spLocks/>
              </p:cNvSpPr>
              <p:nvPr/>
            </p:nvSpPr>
            <p:spPr bwMode="auto">
              <a:xfrm>
                <a:off x="2370" y="2864"/>
                <a:ext cx="45" cy="167"/>
              </a:xfrm>
              <a:custGeom>
                <a:avLst/>
                <a:gdLst>
                  <a:gd name="T0" fmla="*/ 5 w 11"/>
                  <a:gd name="T1" fmla="*/ 41 h 41"/>
                  <a:gd name="T2" fmla="*/ 5 w 11"/>
                  <a:gd name="T3" fmla="*/ 41 h 41"/>
                  <a:gd name="T4" fmla="*/ 2 w 11"/>
                  <a:gd name="T5" fmla="*/ 36 h 41"/>
                  <a:gd name="T6" fmla="*/ 0 w 11"/>
                  <a:gd name="T7" fmla="*/ 5 h 41"/>
                  <a:gd name="T8" fmla="*/ 3 w 11"/>
                  <a:gd name="T9" fmla="*/ 0 h 41"/>
                  <a:gd name="T10" fmla="*/ 7 w 11"/>
                  <a:gd name="T11" fmla="*/ 0 h 41"/>
                  <a:gd name="T12" fmla="*/ 11 w 11"/>
                  <a:gd name="T13" fmla="*/ 5 h 41"/>
                  <a:gd name="T14" fmla="*/ 9 w 11"/>
                  <a:gd name="T15" fmla="*/ 36 h 41"/>
                  <a:gd name="T16" fmla="*/ 5 w 1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1">
                    <a:moveTo>
                      <a:pt x="5" y="41"/>
                    </a:moveTo>
                    <a:cubicBezTo>
                      <a:pt x="5" y="41"/>
                      <a:pt x="5" y="41"/>
                      <a:pt x="5" y="41"/>
                    </a:cubicBezTo>
                    <a:cubicBezTo>
                      <a:pt x="3" y="41"/>
                      <a:pt x="2" y="38"/>
                      <a:pt x="2" y="36"/>
                    </a:cubicBezTo>
                    <a:cubicBezTo>
                      <a:pt x="0" y="5"/>
                      <a:pt x="0" y="5"/>
                      <a:pt x="0" y="5"/>
                    </a:cubicBezTo>
                    <a:cubicBezTo>
                      <a:pt x="0" y="3"/>
                      <a:pt x="2" y="0"/>
                      <a:pt x="3" y="0"/>
                    </a:cubicBezTo>
                    <a:cubicBezTo>
                      <a:pt x="7" y="0"/>
                      <a:pt x="7" y="0"/>
                      <a:pt x="7" y="0"/>
                    </a:cubicBezTo>
                    <a:cubicBezTo>
                      <a:pt x="9" y="0"/>
                      <a:pt x="11" y="3"/>
                      <a:pt x="11" y="5"/>
                    </a:cubicBezTo>
                    <a:cubicBezTo>
                      <a:pt x="9" y="36"/>
                      <a:pt x="9" y="36"/>
                      <a:pt x="9" y="36"/>
                    </a:cubicBezTo>
                    <a:cubicBezTo>
                      <a:pt x="9" y="38"/>
                      <a:pt x="8" y="41"/>
                      <a:pt x="5"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29" name="Freeform 9"/>
              <p:cNvSpPr>
                <a:spLocks/>
              </p:cNvSpPr>
              <p:nvPr/>
            </p:nvSpPr>
            <p:spPr bwMode="auto">
              <a:xfrm>
                <a:off x="2607" y="2897"/>
                <a:ext cx="94" cy="183"/>
              </a:xfrm>
              <a:custGeom>
                <a:avLst/>
                <a:gdLst>
                  <a:gd name="T0" fmla="*/ 13 w 23"/>
                  <a:gd name="T1" fmla="*/ 0 h 45"/>
                  <a:gd name="T2" fmla="*/ 2 w 23"/>
                  <a:gd name="T3" fmla="*/ 36 h 45"/>
                  <a:gd name="T4" fmla="*/ 4 w 23"/>
                  <a:gd name="T5" fmla="*/ 43 h 45"/>
                  <a:gd name="T6" fmla="*/ 12 w 23"/>
                  <a:gd name="T7" fmla="*/ 39 h 45"/>
                  <a:gd name="T8" fmla="*/ 23 w 23"/>
                  <a:gd name="T9" fmla="*/ 5 h 45"/>
                  <a:gd name="T10" fmla="*/ 23 w 23"/>
                  <a:gd name="T11" fmla="*/ 5 h 45"/>
                  <a:gd name="T12" fmla="*/ 13 w 2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3" h="45">
                    <a:moveTo>
                      <a:pt x="13" y="0"/>
                    </a:moveTo>
                    <a:cubicBezTo>
                      <a:pt x="2" y="36"/>
                      <a:pt x="2" y="36"/>
                      <a:pt x="2" y="36"/>
                    </a:cubicBezTo>
                    <a:cubicBezTo>
                      <a:pt x="2" y="36"/>
                      <a:pt x="0" y="41"/>
                      <a:pt x="4" y="43"/>
                    </a:cubicBezTo>
                    <a:cubicBezTo>
                      <a:pt x="10" y="45"/>
                      <a:pt x="12" y="39"/>
                      <a:pt x="12" y="39"/>
                    </a:cubicBezTo>
                    <a:cubicBezTo>
                      <a:pt x="18" y="18"/>
                      <a:pt x="21" y="9"/>
                      <a:pt x="23" y="5"/>
                    </a:cubicBezTo>
                    <a:cubicBezTo>
                      <a:pt x="23" y="5"/>
                      <a:pt x="23" y="5"/>
                      <a:pt x="23" y="5"/>
                    </a:cubicBezTo>
                    <a:lnTo>
                      <a:pt x="1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30" name="Freeform 10"/>
              <p:cNvSpPr>
                <a:spLocks/>
              </p:cNvSpPr>
              <p:nvPr/>
            </p:nvSpPr>
            <p:spPr bwMode="auto">
              <a:xfrm>
                <a:off x="2843" y="2893"/>
                <a:ext cx="94" cy="187"/>
              </a:xfrm>
              <a:custGeom>
                <a:avLst/>
                <a:gdLst>
                  <a:gd name="T0" fmla="*/ 21 w 23"/>
                  <a:gd name="T1" fmla="*/ 37 h 46"/>
                  <a:gd name="T2" fmla="*/ 10 w 23"/>
                  <a:gd name="T3" fmla="*/ 0 h 46"/>
                  <a:gd name="T4" fmla="*/ 0 w 23"/>
                  <a:gd name="T5" fmla="*/ 5 h 46"/>
                  <a:gd name="T6" fmla="*/ 11 w 23"/>
                  <a:gd name="T7" fmla="*/ 40 h 46"/>
                  <a:gd name="T8" fmla="*/ 19 w 23"/>
                  <a:gd name="T9" fmla="*/ 44 h 46"/>
                  <a:gd name="T10" fmla="*/ 21 w 23"/>
                  <a:gd name="T11" fmla="*/ 37 h 46"/>
                </a:gdLst>
                <a:ahLst/>
                <a:cxnLst>
                  <a:cxn ang="0">
                    <a:pos x="T0" y="T1"/>
                  </a:cxn>
                  <a:cxn ang="0">
                    <a:pos x="T2" y="T3"/>
                  </a:cxn>
                  <a:cxn ang="0">
                    <a:pos x="T4" y="T5"/>
                  </a:cxn>
                  <a:cxn ang="0">
                    <a:pos x="T6" y="T7"/>
                  </a:cxn>
                  <a:cxn ang="0">
                    <a:pos x="T8" y="T9"/>
                  </a:cxn>
                  <a:cxn ang="0">
                    <a:pos x="T10" y="T11"/>
                  </a:cxn>
                </a:cxnLst>
                <a:rect l="0" t="0" r="r" b="b"/>
                <a:pathLst>
                  <a:path w="23" h="46">
                    <a:moveTo>
                      <a:pt x="21" y="37"/>
                    </a:moveTo>
                    <a:cubicBezTo>
                      <a:pt x="14" y="14"/>
                      <a:pt x="11" y="5"/>
                      <a:pt x="10" y="0"/>
                    </a:cubicBezTo>
                    <a:cubicBezTo>
                      <a:pt x="0" y="5"/>
                      <a:pt x="0" y="5"/>
                      <a:pt x="0" y="5"/>
                    </a:cubicBezTo>
                    <a:cubicBezTo>
                      <a:pt x="11" y="40"/>
                      <a:pt x="11" y="40"/>
                      <a:pt x="11" y="40"/>
                    </a:cubicBezTo>
                    <a:cubicBezTo>
                      <a:pt x="11" y="40"/>
                      <a:pt x="13" y="46"/>
                      <a:pt x="19" y="44"/>
                    </a:cubicBezTo>
                    <a:cubicBezTo>
                      <a:pt x="23" y="42"/>
                      <a:pt x="21" y="37"/>
                      <a:pt x="21"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31" name="Oval 11"/>
              <p:cNvSpPr>
                <a:spLocks noChangeArrowheads="1"/>
              </p:cNvSpPr>
              <p:nvPr/>
            </p:nvSpPr>
            <p:spPr bwMode="auto">
              <a:xfrm>
                <a:off x="2709" y="2697"/>
                <a:ext cx="130" cy="1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32" name="Freeform 12"/>
              <p:cNvSpPr>
                <a:spLocks/>
              </p:cNvSpPr>
              <p:nvPr/>
            </p:nvSpPr>
            <p:spPr bwMode="auto">
              <a:xfrm>
                <a:off x="2786" y="3190"/>
                <a:ext cx="53" cy="240"/>
              </a:xfrm>
              <a:custGeom>
                <a:avLst/>
                <a:gdLst>
                  <a:gd name="T0" fmla="*/ 0 w 13"/>
                  <a:gd name="T1" fmla="*/ 54 h 59"/>
                  <a:gd name="T2" fmla="*/ 6 w 13"/>
                  <a:gd name="T3" fmla="*/ 59 h 59"/>
                  <a:gd name="T4" fmla="*/ 13 w 13"/>
                  <a:gd name="T5" fmla="*/ 55 h 59"/>
                  <a:gd name="T6" fmla="*/ 13 w 13"/>
                  <a:gd name="T7" fmla="*/ 0 h 59"/>
                  <a:gd name="T8" fmla="*/ 0 w 13"/>
                  <a:gd name="T9" fmla="*/ 0 h 59"/>
                  <a:gd name="T10" fmla="*/ 0 w 13"/>
                  <a:gd name="T11" fmla="*/ 54 h 59"/>
                </a:gdLst>
                <a:ahLst/>
                <a:cxnLst>
                  <a:cxn ang="0">
                    <a:pos x="T0" y="T1"/>
                  </a:cxn>
                  <a:cxn ang="0">
                    <a:pos x="T2" y="T3"/>
                  </a:cxn>
                  <a:cxn ang="0">
                    <a:pos x="T4" y="T5"/>
                  </a:cxn>
                  <a:cxn ang="0">
                    <a:pos x="T6" y="T7"/>
                  </a:cxn>
                  <a:cxn ang="0">
                    <a:pos x="T8" y="T9"/>
                  </a:cxn>
                  <a:cxn ang="0">
                    <a:pos x="T10" y="T11"/>
                  </a:cxn>
                </a:cxnLst>
                <a:rect l="0" t="0" r="r" b="b"/>
                <a:pathLst>
                  <a:path w="13" h="59">
                    <a:moveTo>
                      <a:pt x="0" y="54"/>
                    </a:moveTo>
                    <a:cubicBezTo>
                      <a:pt x="0" y="54"/>
                      <a:pt x="0" y="59"/>
                      <a:pt x="6" y="59"/>
                    </a:cubicBezTo>
                    <a:cubicBezTo>
                      <a:pt x="13" y="59"/>
                      <a:pt x="13" y="55"/>
                      <a:pt x="13" y="55"/>
                    </a:cubicBezTo>
                    <a:cubicBezTo>
                      <a:pt x="13" y="0"/>
                      <a:pt x="13" y="0"/>
                      <a:pt x="13" y="0"/>
                    </a:cubicBezTo>
                    <a:cubicBezTo>
                      <a:pt x="0" y="0"/>
                      <a:pt x="0" y="0"/>
                      <a:pt x="0" y="0"/>
                    </a:cubicBezTo>
                    <a:cubicBezTo>
                      <a:pt x="0" y="54"/>
                      <a:pt x="0" y="54"/>
                      <a:pt x="0"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33" name="Freeform 13"/>
              <p:cNvSpPr>
                <a:spLocks/>
              </p:cNvSpPr>
              <p:nvPr/>
            </p:nvSpPr>
            <p:spPr bwMode="auto">
              <a:xfrm>
                <a:off x="2705" y="3190"/>
                <a:ext cx="53" cy="240"/>
              </a:xfrm>
              <a:custGeom>
                <a:avLst/>
                <a:gdLst>
                  <a:gd name="T0" fmla="*/ 0 w 13"/>
                  <a:gd name="T1" fmla="*/ 55 h 59"/>
                  <a:gd name="T2" fmla="*/ 7 w 13"/>
                  <a:gd name="T3" fmla="*/ 59 h 59"/>
                  <a:gd name="T4" fmla="*/ 13 w 13"/>
                  <a:gd name="T5" fmla="*/ 54 h 59"/>
                  <a:gd name="T6" fmla="*/ 13 w 13"/>
                  <a:gd name="T7" fmla="*/ 0 h 59"/>
                  <a:gd name="T8" fmla="*/ 0 w 13"/>
                  <a:gd name="T9" fmla="*/ 0 h 59"/>
                  <a:gd name="T10" fmla="*/ 0 w 13"/>
                  <a:gd name="T11" fmla="*/ 55 h 59"/>
                </a:gdLst>
                <a:ahLst/>
                <a:cxnLst>
                  <a:cxn ang="0">
                    <a:pos x="T0" y="T1"/>
                  </a:cxn>
                  <a:cxn ang="0">
                    <a:pos x="T2" y="T3"/>
                  </a:cxn>
                  <a:cxn ang="0">
                    <a:pos x="T4" y="T5"/>
                  </a:cxn>
                  <a:cxn ang="0">
                    <a:pos x="T6" y="T7"/>
                  </a:cxn>
                  <a:cxn ang="0">
                    <a:pos x="T8" y="T9"/>
                  </a:cxn>
                  <a:cxn ang="0">
                    <a:pos x="T10" y="T11"/>
                  </a:cxn>
                </a:cxnLst>
                <a:rect l="0" t="0" r="r" b="b"/>
                <a:pathLst>
                  <a:path w="13" h="59">
                    <a:moveTo>
                      <a:pt x="0" y="55"/>
                    </a:moveTo>
                    <a:cubicBezTo>
                      <a:pt x="0" y="55"/>
                      <a:pt x="0" y="59"/>
                      <a:pt x="7" y="59"/>
                    </a:cubicBezTo>
                    <a:cubicBezTo>
                      <a:pt x="13" y="59"/>
                      <a:pt x="13" y="54"/>
                      <a:pt x="13" y="54"/>
                    </a:cubicBezTo>
                    <a:cubicBezTo>
                      <a:pt x="13" y="9"/>
                      <a:pt x="13" y="1"/>
                      <a:pt x="13" y="0"/>
                    </a:cubicBezTo>
                    <a:cubicBezTo>
                      <a:pt x="0" y="0"/>
                      <a:pt x="0" y="0"/>
                      <a:pt x="0" y="0"/>
                    </a:cubicBezTo>
                    <a:cubicBezTo>
                      <a:pt x="0" y="55"/>
                      <a:pt x="0" y="55"/>
                      <a:pt x="0" y="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34" name="Freeform 14"/>
              <p:cNvSpPr>
                <a:spLocks/>
              </p:cNvSpPr>
              <p:nvPr/>
            </p:nvSpPr>
            <p:spPr bwMode="auto">
              <a:xfrm>
                <a:off x="2758" y="3186"/>
                <a:ext cx="28" cy="0"/>
              </a:xfrm>
              <a:custGeom>
                <a:avLst/>
                <a:gdLst>
                  <a:gd name="T0" fmla="*/ 4 w 7"/>
                  <a:gd name="T1" fmla="*/ 0 w 7"/>
                  <a:gd name="T2" fmla="*/ 0 w 7"/>
                  <a:gd name="T3" fmla="*/ 7 w 7"/>
                  <a:gd name="T4" fmla="*/ 7 w 7"/>
                  <a:gd name="T5" fmla="*/ 4 w 7"/>
                </a:gdLst>
                <a:ahLst/>
                <a:cxnLst>
                  <a:cxn ang="0">
                    <a:pos x="T0" y="0"/>
                  </a:cxn>
                  <a:cxn ang="0">
                    <a:pos x="T1" y="0"/>
                  </a:cxn>
                  <a:cxn ang="0">
                    <a:pos x="T2" y="0"/>
                  </a:cxn>
                  <a:cxn ang="0">
                    <a:pos x="T3" y="0"/>
                  </a:cxn>
                  <a:cxn ang="0">
                    <a:pos x="T4" y="0"/>
                  </a:cxn>
                  <a:cxn ang="0">
                    <a:pos x="T5" y="0"/>
                  </a:cxn>
                </a:cxnLst>
                <a:rect l="0" t="0" r="r" b="b"/>
                <a:pathLst>
                  <a:path w="7">
                    <a:moveTo>
                      <a:pt x="4" y="0"/>
                    </a:moveTo>
                    <a:cubicBezTo>
                      <a:pt x="4" y="0"/>
                      <a:pt x="4" y="0"/>
                      <a:pt x="0" y="0"/>
                    </a:cubicBezTo>
                    <a:cubicBezTo>
                      <a:pt x="0" y="0"/>
                      <a:pt x="0" y="0"/>
                      <a:pt x="0" y="0"/>
                    </a:cubicBezTo>
                    <a:cubicBezTo>
                      <a:pt x="7" y="0"/>
                      <a:pt x="7" y="0"/>
                      <a:pt x="7" y="0"/>
                    </a:cubicBezTo>
                    <a:cubicBezTo>
                      <a:pt x="7" y="0"/>
                      <a:pt x="7" y="0"/>
                      <a:pt x="7" y="0"/>
                    </a:cubicBezTo>
                    <a:cubicBezTo>
                      <a:pt x="7" y="0"/>
                      <a:pt x="7"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35" name="Freeform 15"/>
              <p:cNvSpPr>
                <a:spLocks/>
              </p:cNvSpPr>
              <p:nvPr/>
            </p:nvSpPr>
            <p:spPr bwMode="auto">
              <a:xfrm>
                <a:off x="2635" y="2832"/>
                <a:ext cx="274" cy="354"/>
              </a:xfrm>
              <a:custGeom>
                <a:avLst/>
                <a:gdLst>
                  <a:gd name="T0" fmla="*/ 66 w 67"/>
                  <a:gd name="T1" fmla="*/ 83 h 87"/>
                  <a:gd name="T2" fmla="*/ 48 w 67"/>
                  <a:gd name="T3" fmla="*/ 20 h 87"/>
                  <a:gd name="T4" fmla="*/ 50 w 67"/>
                  <a:gd name="T5" fmla="*/ 20 h 87"/>
                  <a:gd name="T6" fmla="*/ 50 w 67"/>
                  <a:gd name="T7" fmla="*/ 20 h 87"/>
                  <a:gd name="T8" fmla="*/ 61 w 67"/>
                  <a:gd name="T9" fmla="*/ 14 h 87"/>
                  <a:gd name="T10" fmla="*/ 44 w 67"/>
                  <a:gd name="T11" fmla="*/ 0 h 87"/>
                  <a:gd name="T12" fmla="*/ 34 w 67"/>
                  <a:gd name="T13" fmla="*/ 0 h 87"/>
                  <a:gd name="T14" fmla="*/ 23 w 67"/>
                  <a:gd name="T15" fmla="*/ 0 h 87"/>
                  <a:gd name="T16" fmla="*/ 6 w 67"/>
                  <a:gd name="T17" fmla="*/ 15 h 87"/>
                  <a:gd name="T18" fmla="*/ 17 w 67"/>
                  <a:gd name="T19" fmla="*/ 20 h 87"/>
                  <a:gd name="T20" fmla="*/ 17 w 67"/>
                  <a:gd name="T21" fmla="*/ 20 h 87"/>
                  <a:gd name="T22" fmla="*/ 19 w 67"/>
                  <a:gd name="T23" fmla="*/ 20 h 87"/>
                  <a:gd name="T24" fmla="*/ 1 w 67"/>
                  <a:gd name="T25" fmla="*/ 83 h 87"/>
                  <a:gd name="T26" fmla="*/ 0 w 67"/>
                  <a:gd name="T27" fmla="*/ 87 h 87"/>
                  <a:gd name="T28" fmla="*/ 17 w 67"/>
                  <a:gd name="T29" fmla="*/ 87 h 87"/>
                  <a:gd name="T30" fmla="*/ 30 w 67"/>
                  <a:gd name="T31" fmla="*/ 87 h 87"/>
                  <a:gd name="T32" fmla="*/ 30 w 67"/>
                  <a:gd name="T33" fmla="*/ 87 h 87"/>
                  <a:gd name="T34" fmla="*/ 34 w 67"/>
                  <a:gd name="T35" fmla="*/ 87 h 87"/>
                  <a:gd name="T36" fmla="*/ 37 w 67"/>
                  <a:gd name="T37" fmla="*/ 87 h 87"/>
                  <a:gd name="T38" fmla="*/ 37 w 67"/>
                  <a:gd name="T39" fmla="*/ 87 h 87"/>
                  <a:gd name="T40" fmla="*/ 50 w 67"/>
                  <a:gd name="T41" fmla="*/ 87 h 87"/>
                  <a:gd name="T42" fmla="*/ 67 w 67"/>
                  <a:gd name="T43" fmla="*/ 87 h 87"/>
                  <a:gd name="T44" fmla="*/ 66 w 67"/>
                  <a:gd name="T45"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7">
                    <a:moveTo>
                      <a:pt x="66" y="83"/>
                    </a:moveTo>
                    <a:cubicBezTo>
                      <a:pt x="48" y="20"/>
                      <a:pt x="48" y="20"/>
                      <a:pt x="48" y="20"/>
                    </a:cubicBezTo>
                    <a:cubicBezTo>
                      <a:pt x="49" y="20"/>
                      <a:pt x="49" y="20"/>
                      <a:pt x="50" y="20"/>
                    </a:cubicBezTo>
                    <a:cubicBezTo>
                      <a:pt x="50" y="20"/>
                      <a:pt x="50" y="20"/>
                      <a:pt x="50" y="20"/>
                    </a:cubicBezTo>
                    <a:cubicBezTo>
                      <a:pt x="61" y="14"/>
                      <a:pt x="61" y="14"/>
                      <a:pt x="61" y="14"/>
                    </a:cubicBezTo>
                    <a:cubicBezTo>
                      <a:pt x="56" y="1"/>
                      <a:pt x="44" y="0"/>
                      <a:pt x="44" y="0"/>
                    </a:cubicBezTo>
                    <a:cubicBezTo>
                      <a:pt x="34" y="0"/>
                      <a:pt x="34" y="0"/>
                      <a:pt x="34" y="0"/>
                    </a:cubicBezTo>
                    <a:cubicBezTo>
                      <a:pt x="23" y="0"/>
                      <a:pt x="23" y="0"/>
                      <a:pt x="23" y="0"/>
                    </a:cubicBezTo>
                    <a:cubicBezTo>
                      <a:pt x="23" y="0"/>
                      <a:pt x="11" y="1"/>
                      <a:pt x="6" y="15"/>
                    </a:cubicBezTo>
                    <a:cubicBezTo>
                      <a:pt x="17" y="20"/>
                      <a:pt x="17" y="20"/>
                      <a:pt x="17" y="20"/>
                    </a:cubicBezTo>
                    <a:cubicBezTo>
                      <a:pt x="17" y="20"/>
                      <a:pt x="17" y="20"/>
                      <a:pt x="17" y="20"/>
                    </a:cubicBezTo>
                    <a:cubicBezTo>
                      <a:pt x="19" y="20"/>
                      <a:pt x="19" y="20"/>
                      <a:pt x="19" y="20"/>
                    </a:cubicBezTo>
                    <a:cubicBezTo>
                      <a:pt x="8" y="61"/>
                      <a:pt x="3" y="77"/>
                      <a:pt x="1" y="83"/>
                    </a:cubicBezTo>
                    <a:cubicBezTo>
                      <a:pt x="0" y="87"/>
                      <a:pt x="0" y="87"/>
                      <a:pt x="0" y="87"/>
                    </a:cubicBezTo>
                    <a:cubicBezTo>
                      <a:pt x="17" y="87"/>
                      <a:pt x="17" y="87"/>
                      <a:pt x="17" y="87"/>
                    </a:cubicBezTo>
                    <a:cubicBezTo>
                      <a:pt x="30" y="87"/>
                      <a:pt x="30" y="87"/>
                      <a:pt x="30" y="87"/>
                    </a:cubicBezTo>
                    <a:cubicBezTo>
                      <a:pt x="30" y="87"/>
                      <a:pt x="30" y="87"/>
                      <a:pt x="30" y="87"/>
                    </a:cubicBezTo>
                    <a:cubicBezTo>
                      <a:pt x="34" y="87"/>
                      <a:pt x="34" y="87"/>
                      <a:pt x="34" y="87"/>
                    </a:cubicBezTo>
                    <a:cubicBezTo>
                      <a:pt x="37" y="87"/>
                      <a:pt x="37" y="87"/>
                      <a:pt x="37" y="87"/>
                    </a:cubicBezTo>
                    <a:cubicBezTo>
                      <a:pt x="37" y="87"/>
                      <a:pt x="37" y="87"/>
                      <a:pt x="37" y="87"/>
                    </a:cubicBezTo>
                    <a:cubicBezTo>
                      <a:pt x="50" y="87"/>
                      <a:pt x="50" y="87"/>
                      <a:pt x="50" y="87"/>
                    </a:cubicBezTo>
                    <a:cubicBezTo>
                      <a:pt x="67" y="87"/>
                      <a:pt x="67" y="87"/>
                      <a:pt x="67" y="87"/>
                    </a:cubicBezTo>
                    <a:cubicBezTo>
                      <a:pt x="67" y="86"/>
                      <a:pt x="66" y="84"/>
                      <a:pt x="66" y="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grpSp>
        <p:grpSp>
          <p:nvGrpSpPr>
            <p:cNvPr id="13" name="Group 4"/>
            <p:cNvGrpSpPr>
              <a:grpSpLocks noChangeAspect="1"/>
            </p:cNvGrpSpPr>
            <p:nvPr/>
          </p:nvGrpSpPr>
          <p:grpSpPr bwMode="auto">
            <a:xfrm>
              <a:off x="7622745" y="4293096"/>
              <a:ext cx="1121655" cy="1296144"/>
              <a:chOff x="2236" y="2673"/>
              <a:chExt cx="701" cy="757"/>
            </a:xfrm>
            <a:solidFill>
              <a:schemeClr val="bg2">
                <a:lumMod val="75000"/>
              </a:schemeClr>
            </a:solidFill>
          </p:grpSpPr>
          <p:sp>
            <p:nvSpPr>
              <p:cNvPr id="14" name="Oval 5"/>
              <p:cNvSpPr>
                <a:spLocks noChangeArrowheads="1"/>
              </p:cNvSpPr>
              <p:nvPr/>
            </p:nvSpPr>
            <p:spPr bwMode="auto">
              <a:xfrm>
                <a:off x="2321" y="2673"/>
                <a:ext cx="127" cy="13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15" name="Freeform 6"/>
              <p:cNvSpPr>
                <a:spLocks/>
              </p:cNvSpPr>
              <p:nvPr/>
            </p:nvSpPr>
            <p:spPr bwMode="auto">
              <a:xfrm>
                <a:off x="2236" y="2815"/>
                <a:ext cx="310" cy="615"/>
              </a:xfrm>
              <a:custGeom>
                <a:avLst/>
                <a:gdLst>
                  <a:gd name="T0" fmla="*/ 70 w 76"/>
                  <a:gd name="T1" fmla="*/ 0 h 151"/>
                  <a:gd name="T2" fmla="*/ 50 w 76"/>
                  <a:gd name="T3" fmla="*/ 0 h 151"/>
                  <a:gd name="T4" fmla="*/ 38 w 76"/>
                  <a:gd name="T5" fmla="*/ 1 h 151"/>
                  <a:gd name="T6" fmla="*/ 26 w 76"/>
                  <a:gd name="T7" fmla="*/ 0 h 151"/>
                  <a:gd name="T8" fmla="*/ 5 w 76"/>
                  <a:gd name="T9" fmla="*/ 0 h 151"/>
                  <a:gd name="T10" fmla="*/ 0 w 76"/>
                  <a:gd name="T11" fmla="*/ 7 h 151"/>
                  <a:gd name="T12" fmla="*/ 0 w 76"/>
                  <a:gd name="T13" fmla="*/ 55 h 151"/>
                  <a:gd name="T14" fmla="*/ 5 w 76"/>
                  <a:gd name="T15" fmla="*/ 63 h 151"/>
                  <a:gd name="T16" fmla="*/ 13 w 76"/>
                  <a:gd name="T17" fmla="*/ 55 h 151"/>
                  <a:gd name="T18" fmla="*/ 13 w 76"/>
                  <a:gd name="T19" fmla="*/ 13 h 151"/>
                  <a:gd name="T20" fmla="*/ 16 w 76"/>
                  <a:gd name="T21" fmla="*/ 13 h 151"/>
                  <a:gd name="T22" fmla="*/ 16 w 76"/>
                  <a:gd name="T23" fmla="*/ 64 h 151"/>
                  <a:gd name="T24" fmla="*/ 16 w 76"/>
                  <a:gd name="T25" fmla="*/ 74 h 151"/>
                  <a:gd name="T26" fmla="*/ 16 w 76"/>
                  <a:gd name="T27" fmla="*/ 141 h 151"/>
                  <a:gd name="T28" fmla="*/ 25 w 76"/>
                  <a:gd name="T29" fmla="*/ 151 h 151"/>
                  <a:gd name="T30" fmla="*/ 35 w 76"/>
                  <a:gd name="T31" fmla="*/ 141 h 151"/>
                  <a:gd name="T32" fmla="*/ 35 w 76"/>
                  <a:gd name="T33" fmla="*/ 74 h 151"/>
                  <a:gd name="T34" fmla="*/ 41 w 76"/>
                  <a:gd name="T35" fmla="*/ 74 h 151"/>
                  <a:gd name="T36" fmla="*/ 41 w 76"/>
                  <a:gd name="T37" fmla="*/ 141 h 151"/>
                  <a:gd name="T38" fmla="*/ 51 w 76"/>
                  <a:gd name="T39" fmla="*/ 151 h 151"/>
                  <a:gd name="T40" fmla="*/ 60 w 76"/>
                  <a:gd name="T41" fmla="*/ 141 h 151"/>
                  <a:gd name="T42" fmla="*/ 60 w 76"/>
                  <a:gd name="T43" fmla="*/ 74 h 151"/>
                  <a:gd name="T44" fmla="*/ 60 w 76"/>
                  <a:gd name="T45" fmla="*/ 64 h 151"/>
                  <a:gd name="T46" fmla="*/ 60 w 76"/>
                  <a:gd name="T47" fmla="*/ 13 h 151"/>
                  <a:gd name="T48" fmla="*/ 63 w 76"/>
                  <a:gd name="T49" fmla="*/ 13 h 151"/>
                  <a:gd name="T50" fmla="*/ 63 w 76"/>
                  <a:gd name="T51" fmla="*/ 55 h 151"/>
                  <a:gd name="T52" fmla="*/ 70 w 76"/>
                  <a:gd name="T53" fmla="*/ 63 h 151"/>
                  <a:gd name="T54" fmla="*/ 76 w 76"/>
                  <a:gd name="T55" fmla="*/ 55 h 151"/>
                  <a:gd name="T56" fmla="*/ 76 w 76"/>
                  <a:gd name="T57" fmla="*/ 7 h 151"/>
                  <a:gd name="T58" fmla="*/ 70 w 76"/>
                  <a:gd name="T5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151">
                    <a:moveTo>
                      <a:pt x="70" y="0"/>
                    </a:moveTo>
                    <a:cubicBezTo>
                      <a:pt x="63" y="0"/>
                      <a:pt x="56" y="0"/>
                      <a:pt x="50" y="0"/>
                    </a:cubicBezTo>
                    <a:cubicBezTo>
                      <a:pt x="38" y="1"/>
                      <a:pt x="38" y="1"/>
                      <a:pt x="38" y="1"/>
                    </a:cubicBezTo>
                    <a:cubicBezTo>
                      <a:pt x="26" y="0"/>
                      <a:pt x="26" y="0"/>
                      <a:pt x="26" y="0"/>
                    </a:cubicBezTo>
                    <a:cubicBezTo>
                      <a:pt x="6" y="0"/>
                      <a:pt x="5" y="0"/>
                      <a:pt x="5" y="0"/>
                    </a:cubicBezTo>
                    <a:cubicBezTo>
                      <a:pt x="3" y="0"/>
                      <a:pt x="0" y="3"/>
                      <a:pt x="0" y="7"/>
                    </a:cubicBezTo>
                    <a:cubicBezTo>
                      <a:pt x="0" y="55"/>
                      <a:pt x="0" y="55"/>
                      <a:pt x="0" y="55"/>
                    </a:cubicBezTo>
                    <a:cubicBezTo>
                      <a:pt x="0" y="60"/>
                      <a:pt x="3" y="63"/>
                      <a:pt x="5" y="63"/>
                    </a:cubicBezTo>
                    <a:cubicBezTo>
                      <a:pt x="10" y="63"/>
                      <a:pt x="13" y="60"/>
                      <a:pt x="13" y="55"/>
                    </a:cubicBezTo>
                    <a:cubicBezTo>
                      <a:pt x="13" y="13"/>
                      <a:pt x="13" y="13"/>
                      <a:pt x="13" y="13"/>
                    </a:cubicBezTo>
                    <a:cubicBezTo>
                      <a:pt x="16" y="13"/>
                      <a:pt x="16" y="13"/>
                      <a:pt x="16" y="13"/>
                    </a:cubicBezTo>
                    <a:cubicBezTo>
                      <a:pt x="16" y="64"/>
                      <a:pt x="16" y="64"/>
                      <a:pt x="16" y="64"/>
                    </a:cubicBezTo>
                    <a:cubicBezTo>
                      <a:pt x="16" y="74"/>
                      <a:pt x="16" y="74"/>
                      <a:pt x="16" y="74"/>
                    </a:cubicBezTo>
                    <a:cubicBezTo>
                      <a:pt x="16" y="141"/>
                      <a:pt x="16" y="141"/>
                      <a:pt x="16" y="141"/>
                    </a:cubicBezTo>
                    <a:cubicBezTo>
                      <a:pt x="16" y="147"/>
                      <a:pt x="20" y="151"/>
                      <a:pt x="25" y="151"/>
                    </a:cubicBezTo>
                    <a:cubicBezTo>
                      <a:pt x="31" y="151"/>
                      <a:pt x="35" y="147"/>
                      <a:pt x="35" y="141"/>
                    </a:cubicBezTo>
                    <a:cubicBezTo>
                      <a:pt x="35" y="74"/>
                      <a:pt x="35" y="74"/>
                      <a:pt x="35" y="74"/>
                    </a:cubicBezTo>
                    <a:cubicBezTo>
                      <a:pt x="41" y="74"/>
                      <a:pt x="41" y="74"/>
                      <a:pt x="41" y="74"/>
                    </a:cubicBezTo>
                    <a:cubicBezTo>
                      <a:pt x="41" y="141"/>
                      <a:pt x="41" y="141"/>
                      <a:pt x="41" y="141"/>
                    </a:cubicBezTo>
                    <a:cubicBezTo>
                      <a:pt x="41" y="147"/>
                      <a:pt x="45" y="151"/>
                      <a:pt x="51" y="151"/>
                    </a:cubicBezTo>
                    <a:cubicBezTo>
                      <a:pt x="56" y="151"/>
                      <a:pt x="60" y="147"/>
                      <a:pt x="60" y="141"/>
                    </a:cubicBezTo>
                    <a:cubicBezTo>
                      <a:pt x="60" y="74"/>
                      <a:pt x="60" y="74"/>
                      <a:pt x="60" y="74"/>
                    </a:cubicBezTo>
                    <a:cubicBezTo>
                      <a:pt x="60" y="64"/>
                      <a:pt x="60" y="64"/>
                      <a:pt x="60" y="64"/>
                    </a:cubicBezTo>
                    <a:cubicBezTo>
                      <a:pt x="60" y="13"/>
                      <a:pt x="60" y="13"/>
                      <a:pt x="60" y="13"/>
                    </a:cubicBezTo>
                    <a:cubicBezTo>
                      <a:pt x="63" y="13"/>
                      <a:pt x="63" y="13"/>
                      <a:pt x="63" y="13"/>
                    </a:cubicBezTo>
                    <a:cubicBezTo>
                      <a:pt x="63" y="55"/>
                      <a:pt x="63" y="55"/>
                      <a:pt x="63" y="55"/>
                    </a:cubicBezTo>
                    <a:cubicBezTo>
                      <a:pt x="63" y="60"/>
                      <a:pt x="66" y="63"/>
                      <a:pt x="70" y="63"/>
                    </a:cubicBezTo>
                    <a:cubicBezTo>
                      <a:pt x="73" y="63"/>
                      <a:pt x="76" y="60"/>
                      <a:pt x="76" y="55"/>
                    </a:cubicBezTo>
                    <a:cubicBezTo>
                      <a:pt x="76" y="7"/>
                      <a:pt x="76" y="7"/>
                      <a:pt x="76" y="7"/>
                    </a:cubicBezTo>
                    <a:cubicBezTo>
                      <a:pt x="76" y="3"/>
                      <a:pt x="73" y="0"/>
                      <a:pt x="7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16" name="Freeform 7"/>
              <p:cNvSpPr>
                <a:spLocks/>
              </p:cNvSpPr>
              <p:nvPr/>
            </p:nvSpPr>
            <p:spPr bwMode="auto">
              <a:xfrm>
                <a:off x="2374" y="2823"/>
                <a:ext cx="33" cy="37"/>
              </a:xfrm>
              <a:custGeom>
                <a:avLst/>
                <a:gdLst>
                  <a:gd name="T0" fmla="*/ 5 w 8"/>
                  <a:gd name="T1" fmla="*/ 9 h 9"/>
                  <a:gd name="T2" fmla="*/ 3 w 8"/>
                  <a:gd name="T3" fmla="*/ 9 h 9"/>
                  <a:gd name="T4" fmla="*/ 0 w 8"/>
                  <a:gd name="T5" fmla="*/ 5 h 9"/>
                  <a:gd name="T6" fmla="*/ 0 w 8"/>
                  <a:gd name="T7" fmla="*/ 4 h 9"/>
                  <a:gd name="T8" fmla="*/ 3 w 8"/>
                  <a:gd name="T9" fmla="*/ 0 h 9"/>
                  <a:gd name="T10" fmla="*/ 5 w 8"/>
                  <a:gd name="T11" fmla="*/ 0 h 9"/>
                  <a:gd name="T12" fmla="*/ 8 w 8"/>
                  <a:gd name="T13" fmla="*/ 4 h 9"/>
                  <a:gd name="T14" fmla="*/ 8 w 8"/>
                  <a:gd name="T15" fmla="*/ 5 h 9"/>
                  <a:gd name="T16" fmla="*/ 5 w 8"/>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5" y="9"/>
                    </a:moveTo>
                    <a:cubicBezTo>
                      <a:pt x="3" y="9"/>
                      <a:pt x="3" y="9"/>
                      <a:pt x="3" y="9"/>
                    </a:cubicBezTo>
                    <a:cubicBezTo>
                      <a:pt x="2" y="9"/>
                      <a:pt x="0" y="7"/>
                      <a:pt x="0" y="5"/>
                    </a:cubicBezTo>
                    <a:cubicBezTo>
                      <a:pt x="0" y="4"/>
                      <a:pt x="0" y="4"/>
                      <a:pt x="0" y="4"/>
                    </a:cubicBezTo>
                    <a:cubicBezTo>
                      <a:pt x="0" y="2"/>
                      <a:pt x="2" y="0"/>
                      <a:pt x="3" y="0"/>
                    </a:cubicBezTo>
                    <a:cubicBezTo>
                      <a:pt x="5" y="0"/>
                      <a:pt x="5" y="0"/>
                      <a:pt x="5" y="0"/>
                    </a:cubicBezTo>
                    <a:cubicBezTo>
                      <a:pt x="7" y="0"/>
                      <a:pt x="8" y="2"/>
                      <a:pt x="8" y="4"/>
                    </a:cubicBezTo>
                    <a:cubicBezTo>
                      <a:pt x="8" y="5"/>
                      <a:pt x="8" y="5"/>
                      <a:pt x="8" y="5"/>
                    </a:cubicBezTo>
                    <a:cubicBezTo>
                      <a:pt x="8" y="7"/>
                      <a:pt x="7" y="9"/>
                      <a:pt x="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17" name="Freeform 8"/>
              <p:cNvSpPr>
                <a:spLocks/>
              </p:cNvSpPr>
              <p:nvPr/>
            </p:nvSpPr>
            <p:spPr bwMode="auto">
              <a:xfrm>
                <a:off x="2370" y="2864"/>
                <a:ext cx="45" cy="167"/>
              </a:xfrm>
              <a:custGeom>
                <a:avLst/>
                <a:gdLst>
                  <a:gd name="T0" fmla="*/ 5 w 11"/>
                  <a:gd name="T1" fmla="*/ 41 h 41"/>
                  <a:gd name="T2" fmla="*/ 5 w 11"/>
                  <a:gd name="T3" fmla="*/ 41 h 41"/>
                  <a:gd name="T4" fmla="*/ 2 w 11"/>
                  <a:gd name="T5" fmla="*/ 36 h 41"/>
                  <a:gd name="T6" fmla="*/ 0 w 11"/>
                  <a:gd name="T7" fmla="*/ 5 h 41"/>
                  <a:gd name="T8" fmla="*/ 3 w 11"/>
                  <a:gd name="T9" fmla="*/ 0 h 41"/>
                  <a:gd name="T10" fmla="*/ 7 w 11"/>
                  <a:gd name="T11" fmla="*/ 0 h 41"/>
                  <a:gd name="T12" fmla="*/ 11 w 11"/>
                  <a:gd name="T13" fmla="*/ 5 h 41"/>
                  <a:gd name="T14" fmla="*/ 9 w 11"/>
                  <a:gd name="T15" fmla="*/ 36 h 41"/>
                  <a:gd name="T16" fmla="*/ 5 w 1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1">
                    <a:moveTo>
                      <a:pt x="5" y="41"/>
                    </a:moveTo>
                    <a:cubicBezTo>
                      <a:pt x="5" y="41"/>
                      <a:pt x="5" y="41"/>
                      <a:pt x="5" y="41"/>
                    </a:cubicBezTo>
                    <a:cubicBezTo>
                      <a:pt x="3" y="41"/>
                      <a:pt x="2" y="38"/>
                      <a:pt x="2" y="36"/>
                    </a:cubicBezTo>
                    <a:cubicBezTo>
                      <a:pt x="0" y="5"/>
                      <a:pt x="0" y="5"/>
                      <a:pt x="0" y="5"/>
                    </a:cubicBezTo>
                    <a:cubicBezTo>
                      <a:pt x="0" y="3"/>
                      <a:pt x="2" y="0"/>
                      <a:pt x="3" y="0"/>
                    </a:cubicBezTo>
                    <a:cubicBezTo>
                      <a:pt x="7" y="0"/>
                      <a:pt x="7" y="0"/>
                      <a:pt x="7" y="0"/>
                    </a:cubicBezTo>
                    <a:cubicBezTo>
                      <a:pt x="9" y="0"/>
                      <a:pt x="11" y="3"/>
                      <a:pt x="11" y="5"/>
                    </a:cubicBezTo>
                    <a:cubicBezTo>
                      <a:pt x="9" y="36"/>
                      <a:pt x="9" y="36"/>
                      <a:pt x="9" y="36"/>
                    </a:cubicBezTo>
                    <a:cubicBezTo>
                      <a:pt x="9" y="38"/>
                      <a:pt x="8" y="41"/>
                      <a:pt x="5"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18" name="Freeform 9"/>
              <p:cNvSpPr>
                <a:spLocks/>
              </p:cNvSpPr>
              <p:nvPr/>
            </p:nvSpPr>
            <p:spPr bwMode="auto">
              <a:xfrm>
                <a:off x="2607" y="2897"/>
                <a:ext cx="94" cy="183"/>
              </a:xfrm>
              <a:custGeom>
                <a:avLst/>
                <a:gdLst>
                  <a:gd name="T0" fmla="*/ 13 w 23"/>
                  <a:gd name="T1" fmla="*/ 0 h 45"/>
                  <a:gd name="T2" fmla="*/ 2 w 23"/>
                  <a:gd name="T3" fmla="*/ 36 h 45"/>
                  <a:gd name="T4" fmla="*/ 4 w 23"/>
                  <a:gd name="T5" fmla="*/ 43 h 45"/>
                  <a:gd name="T6" fmla="*/ 12 w 23"/>
                  <a:gd name="T7" fmla="*/ 39 h 45"/>
                  <a:gd name="T8" fmla="*/ 23 w 23"/>
                  <a:gd name="T9" fmla="*/ 5 h 45"/>
                  <a:gd name="T10" fmla="*/ 23 w 23"/>
                  <a:gd name="T11" fmla="*/ 5 h 45"/>
                  <a:gd name="T12" fmla="*/ 13 w 2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3" h="45">
                    <a:moveTo>
                      <a:pt x="13" y="0"/>
                    </a:moveTo>
                    <a:cubicBezTo>
                      <a:pt x="2" y="36"/>
                      <a:pt x="2" y="36"/>
                      <a:pt x="2" y="36"/>
                    </a:cubicBezTo>
                    <a:cubicBezTo>
                      <a:pt x="2" y="36"/>
                      <a:pt x="0" y="41"/>
                      <a:pt x="4" y="43"/>
                    </a:cubicBezTo>
                    <a:cubicBezTo>
                      <a:pt x="10" y="45"/>
                      <a:pt x="12" y="39"/>
                      <a:pt x="12" y="39"/>
                    </a:cubicBezTo>
                    <a:cubicBezTo>
                      <a:pt x="18" y="18"/>
                      <a:pt x="21" y="9"/>
                      <a:pt x="23" y="5"/>
                    </a:cubicBezTo>
                    <a:cubicBezTo>
                      <a:pt x="23" y="5"/>
                      <a:pt x="23" y="5"/>
                      <a:pt x="23" y="5"/>
                    </a:cubicBezTo>
                    <a:lnTo>
                      <a:pt x="1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19" name="Freeform 10"/>
              <p:cNvSpPr>
                <a:spLocks/>
              </p:cNvSpPr>
              <p:nvPr/>
            </p:nvSpPr>
            <p:spPr bwMode="auto">
              <a:xfrm>
                <a:off x="2843" y="2893"/>
                <a:ext cx="94" cy="187"/>
              </a:xfrm>
              <a:custGeom>
                <a:avLst/>
                <a:gdLst>
                  <a:gd name="T0" fmla="*/ 21 w 23"/>
                  <a:gd name="T1" fmla="*/ 37 h 46"/>
                  <a:gd name="T2" fmla="*/ 10 w 23"/>
                  <a:gd name="T3" fmla="*/ 0 h 46"/>
                  <a:gd name="T4" fmla="*/ 0 w 23"/>
                  <a:gd name="T5" fmla="*/ 5 h 46"/>
                  <a:gd name="T6" fmla="*/ 11 w 23"/>
                  <a:gd name="T7" fmla="*/ 40 h 46"/>
                  <a:gd name="T8" fmla="*/ 19 w 23"/>
                  <a:gd name="T9" fmla="*/ 44 h 46"/>
                  <a:gd name="T10" fmla="*/ 21 w 23"/>
                  <a:gd name="T11" fmla="*/ 37 h 46"/>
                </a:gdLst>
                <a:ahLst/>
                <a:cxnLst>
                  <a:cxn ang="0">
                    <a:pos x="T0" y="T1"/>
                  </a:cxn>
                  <a:cxn ang="0">
                    <a:pos x="T2" y="T3"/>
                  </a:cxn>
                  <a:cxn ang="0">
                    <a:pos x="T4" y="T5"/>
                  </a:cxn>
                  <a:cxn ang="0">
                    <a:pos x="T6" y="T7"/>
                  </a:cxn>
                  <a:cxn ang="0">
                    <a:pos x="T8" y="T9"/>
                  </a:cxn>
                  <a:cxn ang="0">
                    <a:pos x="T10" y="T11"/>
                  </a:cxn>
                </a:cxnLst>
                <a:rect l="0" t="0" r="r" b="b"/>
                <a:pathLst>
                  <a:path w="23" h="46">
                    <a:moveTo>
                      <a:pt x="21" y="37"/>
                    </a:moveTo>
                    <a:cubicBezTo>
                      <a:pt x="14" y="14"/>
                      <a:pt x="11" y="5"/>
                      <a:pt x="10" y="0"/>
                    </a:cubicBezTo>
                    <a:cubicBezTo>
                      <a:pt x="0" y="5"/>
                      <a:pt x="0" y="5"/>
                      <a:pt x="0" y="5"/>
                    </a:cubicBezTo>
                    <a:cubicBezTo>
                      <a:pt x="11" y="40"/>
                      <a:pt x="11" y="40"/>
                      <a:pt x="11" y="40"/>
                    </a:cubicBezTo>
                    <a:cubicBezTo>
                      <a:pt x="11" y="40"/>
                      <a:pt x="13" y="46"/>
                      <a:pt x="19" y="44"/>
                    </a:cubicBezTo>
                    <a:cubicBezTo>
                      <a:pt x="23" y="42"/>
                      <a:pt x="21" y="37"/>
                      <a:pt x="21"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20" name="Oval 11"/>
              <p:cNvSpPr>
                <a:spLocks noChangeArrowheads="1"/>
              </p:cNvSpPr>
              <p:nvPr/>
            </p:nvSpPr>
            <p:spPr bwMode="auto">
              <a:xfrm>
                <a:off x="2709" y="2697"/>
                <a:ext cx="130" cy="13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21" name="Freeform 12"/>
              <p:cNvSpPr>
                <a:spLocks/>
              </p:cNvSpPr>
              <p:nvPr/>
            </p:nvSpPr>
            <p:spPr bwMode="auto">
              <a:xfrm>
                <a:off x="2786" y="3190"/>
                <a:ext cx="53" cy="240"/>
              </a:xfrm>
              <a:custGeom>
                <a:avLst/>
                <a:gdLst>
                  <a:gd name="T0" fmla="*/ 0 w 13"/>
                  <a:gd name="T1" fmla="*/ 54 h 59"/>
                  <a:gd name="T2" fmla="*/ 6 w 13"/>
                  <a:gd name="T3" fmla="*/ 59 h 59"/>
                  <a:gd name="T4" fmla="*/ 13 w 13"/>
                  <a:gd name="T5" fmla="*/ 55 h 59"/>
                  <a:gd name="T6" fmla="*/ 13 w 13"/>
                  <a:gd name="T7" fmla="*/ 0 h 59"/>
                  <a:gd name="T8" fmla="*/ 0 w 13"/>
                  <a:gd name="T9" fmla="*/ 0 h 59"/>
                  <a:gd name="T10" fmla="*/ 0 w 13"/>
                  <a:gd name="T11" fmla="*/ 54 h 59"/>
                </a:gdLst>
                <a:ahLst/>
                <a:cxnLst>
                  <a:cxn ang="0">
                    <a:pos x="T0" y="T1"/>
                  </a:cxn>
                  <a:cxn ang="0">
                    <a:pos x="T2" y="T3"/>
                  </a:cxn>
                  <a:cxn ang="0">
                    <a:pos x="T4" y="T5"/>
                  </a:cxn>
                  <a:cxn ang="0">
                    <a:pos x="T6" y="T7"/>
                  </a:cxn>
                  <a:cxn ang="0">
                    <a:pos x="T8" y="T9"/>
                  </a:cxn>
                  <a:cxn ang="0">
                    <a:pos x="T10" y="T11"/>
                  </a:cxn>
                </a:cxnLst>
                <a:rect l="0" t="0" r="r" b="b"/>
                <a:pathLst>
                  <a:path w="13" h="59">
                    <a:moveTo>
                      <a:pt x="0" y="54"/>
                    </a:moveTo>
                    <a:cubicBezTo>
                      <a:pt x="0" y="54"/>
                      <a:pt x="0" y="59"/>
                      <a:pt x="6" y="59"/>
                    </a:cubicBezTo>
                    <a:cubicBezTo>
                      <a:pt x="13" y="59"/>
                      <a:pt x="13" y="55"/>
                      <a:pt x="13" y="55"/>
                    </a:cubicBezTo>
                    <a:cubicBezTo>
                      <a:pt x="13" y="0"/>
                      <a:pt x="13" y="0"/>
                      <a:pt x="13" y="0"/>
                    </a:cubicBezTo>
                    <a:cubicBezTo>
                      <a:pt x="0" y="0"/>
                      <a:pt x="0" y="0"/>
                      <a:pt x="0" y="0"/>
                    </a:cubicBezTo>
                    <a:cubicBezTo>
                      <a:pt x="0" y="54"/>
                      <a:pt x="0" y="54"/>
                      <a:pt x="0"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22" name="Freeform 13"/>
              <p:cNvSpPr>
                <a:spLocks/>
              </p:cNvSpPr>
              <p:nvPr/>
            </p:nvSpPr>
            <p:spPr bwMode="auto">
              <a:xfrm>
                <a:off x="2705" y="3190"/>
                <a:ext cx="53" cy="240"/>
              </a:xfrm>
              <a:custGeom>
                <a:avLst/>
                <a:gdLst>
                  <a:gd name="T0" fmla="*/ 0 w 13"/>
                  <a:gd name="T1" fmla="*/ 55 h 59"/>
                  <a:gd name="T2" fmla="*/ 7 w 13"/>
                  <a:gd name="T3" fmla="*/ 59 h 59"/>
                  <a:gd name="T4" fmla="*/ 13 w 13"/>
                  <a:gd name="T5" fmla="*/ 54 h 59"/>
                  <a:gd name="T6" fmla="*/ 13 w 13"/>
                  <a:gd name="T7" fmla="*/ 0 h 59"/>
                  <a:gd name="T8" fmla="*/ 0 w 13"/>
                  <a:gd name="T9" fmla="*/ 0 h 59"/>
                  <a:gd name="T10" fmla="*/ 0 w 13"/>
                  <a:gd name="T11" fmla="*/ 55 h 59"/>
                </a:gdLst>
                <a:ahLst/>
                <a:cxnLst>
                  <a:cxn ang="0">
                    <a:pos x="T0" y="T1"/>
                  </a:cxn>
                  <a:cxn ang="0">
                    <a:pos x="T2" y="T3"/>
                  </a:cxn>
                  <a:cxn ang="0">
                    <a:pos x="T4" y="T5"/>
                  </a:cxn>
                  <a:cxn ang="0">
                    <a:pos x="T6" y="T7"/>
                  </a:cxn>
                  <a:cxn ang="0">
                    <a:pos x="T8" y="T9"/>
                  </a:cxn>
                  <a:cxn ang="0">
                    <a:pos x="T10" y="T11"/>
                  </a:cxn>
                </a:cxnLst>
                <a:rect l="0" t="0" r="r" b="b"/>
                <a:pathLst>
                  <a:path w="13" h="59">
                    <a:moveTo>
                      <a:pt x="0" y="55"/>
                    </a:moveTo>
                    <a:cubicBezTo>
                      <a:pt x="0" y="55"/>
                      <a:pt x="0" y="59"/>
                      <a:pt x="7" y="59"/>
                    </a:cubicBezTo>
                    <a:cubicBezTo>
                      <a:pt x="13" y="59"/>
                      <a:pt x="13" y="54"/>
                      <a:pt x="13" y="54"/>
                    </a:cubicBezTo>
                    <a:cubicBezTo>
                      <a:pt x="13" y="9"/>
                      <a:pt x="13" y="1"/>
                      <a:pt x="13" y="0"/>
                    </a:cubicBezTo>
                    <a:cubicBezTo>
                      <a:pt x="0" y="0"/>
                      <a:pt x="0" y="0"/>
                      <a:pt x="0" y="0"/>
                    </a:cubicBezTo>
                    <a:cubicBezTo>
                      <a:pt x="0" y="55"/>
                      <a:pt x="0" y="55"/>
                      <a:pt x="0" y="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23" name="Freeform 14"/>
              <p:cNvSpPr>
                <a:spLocks/>
              </p:cNvSpPr>
              <p:nvPr/>
            </p:nvSpPr>
            <p:spPr bwMode="auto">
              <a:xfrm>
                <a:off x="2758" y="3186"/>
                <a:ext cx="28" cy="0"/>
              </a:xfrm>
              <a:custGeom>
                <a:avLst/>
                <a:gdLst>
                  <a:gd name="T0" fmla="*/ 4 w 7"/>
                  <a:gd name="T1" fmla="*/ 0 w 7"/>
                  <a:gd name="T2" fmla="*/ 0 w 7"/>
                  <a:gd name="T3" fmla="*/ 7 w 7"/>
                  <a:gd name="T4" fmla="*/ 7 w 7"/>
                  <a:gd name="T5" fmla="*/ 4 w 7"/>
                </a:gdLst>
                <a:ahLst/>
                <a:cxnLst>
                  <a:cxn ang="0">
                    <a:pos x="T0" y="0"/>
                  </a:cxn>
                  <a:cxn ang="0">
                    <a:pos x="T1" y="0"/>
                  </a:cxn>
                  <a:cxn ang="0">
                    <a:pos x="T2" y="0"/>
                  </a:cxn>
                  <a:cxn ang="0">
                    <a:pos x="T3" y="0"/>
                  </a:cxn>
                  <a:cxn ang="0">
                    <a:pos x="T4" y="0"/>
                  </a:cxn>
                  <a:cxn ang="0">
                    <a:pos x="T5" y="0"/>
                  </a:cxn>
                </a:cxnLst>
                <a:rect l="0" t="0" r="r" b="b"/>
                <a:pathLst>
                  <a:path w="7">
                    <a:moveTo>
                      <a:pt x="4" y="0"/>
                    </a:moveTo>
                    <a:cubicBezTo>
                      <a:pt x="4" y="0"/>
                      <a:pt x="4" y="0"/>
                      <a:pt x="0" y="0"/>
                    </a:cubicBezTo>
                    <a:cubicBezTo>
                      <a:pt x="0" y="0"/>
                      <a:pt x="0" y="0"/>
                      <a:pt x="0" y="0"/>
                    </a:cubicBezTo>
                    <a:cubicBezTo>
                      <a:pt x="7" y="0"/>
                      <a:pt x="7" y="0"/>
                      <a:pt x="7" y="0"/>
                    </a:cubicBezTo>
                    <a:cubicBezTo>
                      <a:pt x="7" y="0"/>
                      <a:pt x="7" y="0"/>
                      <a:pt x="7" y="0"/>
                    </a:cubicBezTo>
                    <a:cubicBezTo>
                      <a:pt x="7" y="0"/>
                      <a:pt x="7"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sp>
            <p:nvSpPr>
              <p:cNvPr id="24" name="Freeform 15"/>
              <p:cNvSpPr>
                <a:spLocks/>
              </p:cNvSpPr>
              <p:nvPr/>
            </p:nvSpPr>
            <p:spPr bwMode="auto">
              <a:xfrm>
                <a:off x="2635" y="2832"/>
                <a:ext cx="274" cy="354"/>
              </a:xfrm>
              <a:custGeom>
                <a:avLst/>
                <a:gdLst>
                  <a:gd name="T0" fmla="*/ 66 w 67"/>
                  <a:gd name="T1" fmla="*/ 83 h 87"/>
                  <a:gd name="T2" fmla="*/ 48 w 67"/>
                  <a:gd name="T3" fmla="*/ 20 h 87"/>
                  <a:gd name="T4" fmla="*/ 50 w 67"/>
                  <a:gd name="T5" fmla="*/ 20 h 87"/>
                  <a:gd name="T6" fmla="*/ 50 w 67"/>
                  <a:gd name="T7" fmla="*/ 20 h 87"/>
                  <a:gd name="T8" fmla="*/ 61 w 67"/>
                  <a:gd name="T9" fmla="*/ 14 h 87"/>
                  <a:gd name="T10" fmla="*/ 44 w 67"/>
                  <a:gd name="T11" fmla="*/ 0 h 87"/>
                  <a:gd name="T12" fmla="*/ 34 w 67"/>
                  <a:gd name="T13" fmla="*/ 0 h 87"/>
                  <a:gd name="T14" fmla="*/ 23 w 67"/>
                  <a:gd name="T15" fmla="*/ 0 h 87"/>
                  <a:gd name="T16" fmla="*/ 6 w 67"/>
                  <a:gd name="T17" fmla="*/ 15 h 87"/>
                  <a:gd name="T18" fmla="*/ 17 w 67"/>
                  <a:gd name="T19" fmla="*/ 20 h 87"/>
                  <a:gd name="T20" fmla="*/ 17 w 67"/>
                  <a:gd name="T21" fmla="*/ 20 h 87"/>
                  <a:gd name="T22" fmla="*/ 19 w 67"/>
                  <a:gd name="T23" fmla="*/ 20 h 87"/>
                  <a:gd name="T24" fmla="*/ 1 w 67"/>
                  <a:gd name="T25" fmla="*/ 83 h 87"/>
                  <a:gd name="T26" fmla="*/ 0 w 67"/>
                  <a:gd name="T27" fmla="*/ 87 h 87"/>
                  <a:gd name="T28" fmla="*/ 17 w 67"/>
                  <a:gd name="T29" fmla="*/ 87 h 87"/>
                  <a:gd name="T30" fmla="*/ 30 w 67"/>
                  <a:gd name="T31" fmla="*/ 87 h 87"/>
                  <a:gd name="T32" fmla="*/ 30 w 67"/>
                  <a:gd name="T33" fmla="*/ 87 h 87"/>
                  <a:gd name="T34" fmla="*/ 34 w 67"/>
                  <a:gd name="T35" fmla="*/ 87 h 87"/>
                  <a:gd name="T36" fmla="*/ 37 w 67"/>
                  <a:gd name="T37" fmla="*/ 87 h 87"/>
                  <a:gd name="T38" fmla="*/ 37 w 67"/>
                  <a:gd name="T39" fmla="*/ 87 h 87"/>
                  <a:gd name="T40" fmla="*/ 50 w 67"/>
                  <a:gd name="T41" fmla="*/ 87 h 87"/>
                  <a:gd name="T42" fmla="*/ 67 w 67"/>
                  <a:gd name="T43" fmla="*/ 87 h 87"/>
                  <a:gd name="T44" fmla="*/ 66 w 67"/>
                  <a:gd name="T45"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7">
                    <a:moveTo>
                      <a:pt x="66" y="83"/>
                    </a:moveTo>
                    <a:cubicBezTo>
                      <a:pt x="48" y="20"/>
                      <a:pt x="48" y="20"/>
                      <a:pt x="48" y="20"/>
                    </a:cubicBezTo>
                    <a:cubicBezTo>
                      <a:pt x="49" y="20"/>
                      <a:pt x="49" y="20"/>
                      <a:pt x="50" y="20"/>
                    </a:cubicBezTo>
                    <a:cubicBezTo>
                      <a:pt x="50" y="20"/>
                      <a:pt x="50" y="20"/>
                      <a:pt x="50" y="20"/>
                    </a:cubicBezTo>
                    <a:cubicBezTo>
                      <a:pt x="61" y="14"/>
                      <a:pt x="61" y="14"/>
                      <a:pt x="61" y="14"/>
                    </a:cubicBezTo>
                    <a:cubicBezTo>
                      <a:pt x="56" y="1"/>
                      <a:pt x="44" y="0"/>
                      <a:pt x="44" y="0"/>
                    </a:cubicBezTo>
                    <a:cubicBezTo>
                      <a:pt x="34" y="0"/>
                      <a:pt x="34" y="0"/>
                      <a:pt x="34" y="0"/>
                    </a:cubicBezTo>
                    <a:cubicBezTo>
                      <a:pt x="23" y="0"/>
                      <a:pt x="23" y="0"/>
                      <a:pt x="23" y="0"/>
                    </a:cubicBezTo>
                    <a:cubicBezTo>
                      <a:pt x="23" y="0"/>
                      <a:pt x="11" y="1"/>
                      <a:pt x="6" y="15"/>
                    </a:cubicBezTo>
                    <a:cubicBezTo>
                      <a:pt x="17" y="20"/>
                      <a:pt x="17" y="20"/>
                      <a:pt x="17" y="20"/>
                    </a:cubicBezTo>
                    <a:cubicBezTo>
                      <a:pt x="17" y="20"/>
                      <a:pt x="17" y="20"/>
                      <a:pt x="17" y="20"/>
                    </a:cubicBezTo>
                    <a:cubicBezTo>
                      <a:pt x="19" y="20"/>
                      <a:pt x="19" y="20"/>
                      <a:pt x="19" y="20"/>
                    </a:cubicBezTo>
                    <a:cubicBezTo>
                      <a:pt x="8" y="61"/>
                      <a:pt x="3" y="77"/>
                      <a:pt x="1" y="83"/>
                    </a:cubicBezTo>
                    <a:cubicBezTo>
                      <a:pt x="0" y="87"/>
                      <a:pt x="0" y="87"/>
                      <a:pt x="0" y="87"/>
                    </a:cubicBezTo>
                    <a:cubicBezTo>
                      <a:pt x="17" y="87"/>
                      <a:pt x="17" y="87"/>
                      <a:pt x="17" y="87"/>
                    </a:cubicBezTo>
                    <a:cubicBezTo>
                      <a:pt x="30" y="87"/>
                      <a:pt x="30" y="87"/>
                      <a:pt x="30" y="87"/>
                    </a:cubicBezTo>
                    <a:cubicBezTo>
                      <a:pt x="30" y="87"/>
                      <a:pt x="30" y="87"/>
                      <a:pt x="30" y="87"/>
                    </a:cubicBezTo>
                    <a:cubicBezTo>
                      <a:pt x="34" y="87"/>
                      <a:pt x="34" y="87"/>
                      <a:pt x="34" y="87"/>
                    </a:cubicBezTo>
                    <a:cubicBezTo>
                      <a:pt x="37" y="87"/>
                      <a:pt x="37" y="87"/>
                      <a:pt x="37" y="87"/>
                    </a:cubicBezTo>
                    <a:cubicBezTo>
                      <a:pt x="37" y="87"/>
                      <a:pt x="37" y="87"/>
                      <a:pt x="37" y="87"/>
                    </a:cubicBezTo>
                    <a:cubicBezTo>
                      <a:pt x="50" y="87"/>
                      <a:pt x="50" y="87"/>
                      <a:pt x="50" y="87"/>
                    </a:cubicBezTo>
                    <a:cubicBezTo>
                      <a:pt x="67" y="87"/>
                      <a:pt x="67" y="87"/>
                      <a:pt x="67" y="87"/>
                    </a:cubicBezTo>
                    <a:cubicBezTo>
                      <a:pt x="67" y="86"/>
                      <a:pt x="66" y="84"/>
                      <a:pt x="66" y="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GB">
                  <a:solidFill>
                    <a:srgbClr val="000000"/>
                  </a:solidFill>
                  <a:latin typeface="Arial"/>
                  <a:ea typeface="+mn-ea"/>
                  <a:cs typeface="+mn-cs"/>
                </a:endParaRPr>
              </a:p>
            </p:txBody>
          </p:sp>
        </p:grpSp>
      </p:grpSp>
    </p:spTree>
    <p:extLst>
      <p:ext uri="{BB962C8B-B14F-4D97-AF65-F5344CB8AC3E}">
        <p14:creationId xmlns:p14="http://schemas.microsoft.com/office/powerpoint/2010/main" xmlns="" val="3847402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E0CA2-B758-4B2C-8CEE-77B188CDA743}"/>
              </a:ext>
            </a:extLst>
          </p:cNvPr>
          <p:cNvSpPr>
            <a:spLocks noGrp="1"/>
          </p:cNvSpPr>
          <p:nvPr>
            <p:ph type="title"/>
          </p:nvPr>
        </p:nvSpPr>
        <p:spPr>
          <a:xfrm>
            <a:off x="323528" y="188640"/>
            <a:ext cx="7886700" cy="1325563"/>
          </a:xfrm>
        </p:spPr>
        <p:txBody>
          <a:bodyPr>
            <a:normAutofit/>
          </a:bodyPr>
          <a:lstStyle/>
          <a:p>
            <a:r>
              <a:rPr lang="en-GB" altLang="en-US" dirty="0" err="1">
                <a:solidFill>
                  <a:srgbClr val="000099"/>
                </a:solidFill>
              </a:rPr>
              <a:t>Elecsys</a:t>
            </a:r>
            <a:r>
              <a:rPr lang="en-GB" altLang="en-US" baseline="30000" dirty="0">
                <a:solidFill>
                  <a:srgbClr val="000099"/>
                </a:solidFill>
              </a:rPr>
              <a:t>®</a:t>
            </a:r>
            <a:r>
              <a:rPr lang="en-GB" altLang="en-US" dirty="0">
                <a:solidFill>
                  <a:srgbClr val="000099"/>
                </a:solidFill>
              </a:rPr>
              <a:t> AMH Plus</a:t>
            </a:r>
            <a:r>
              <a:rPr lang="en-GB" dirty="0">
                <a:solidFill>
                  <a:srgbClr val="000099"/>
                </a:solidFill>
              </a:rPr>
              <a:t> </a:t>
            </a:r>
            <a:r>
              <a:rPr lang="en-GB" dirty="0" err="1">
                <a:solidFill>
                  <a:srgbClr val="000099"/>
                </a:solidFill>
              </a:rPr>
              <a:t>za</a:t>
            </a:r>
            <a:r>
              <a:rPr lang="en-GB" dirty="0">
                <a:solidFill>
                  <a:srgbClr val="000099"/>
                </a:solidFill>
              </a:rPr>
              <a:t> </a:t>
            </a:r>
            <a:r>
              <a:rPr lang="en-GB" dirty="0" err="1">
                <a:solidFill>
                  <a:srgbClr val="000099"/>
                </a:solidFill>
              </a:rPr>
              <a:t>procjenu</a:t>
            </a:r>
            <a:r>
              <a:rPr lang="en-GB" dirty="0">
                <a:solidFill>
                  <a:srgbClr val="000099"/>
                </a:solidFill>
              </a:rPr>
              <a:t> </a:t>
            </a:r>
            <a:r>
              <a:rPr lang="en-GB" dirty="0" err="1">
                <a:solidFill>
                  <a:srgbClr val="000099"/>
                </a:solidFill>
              </a:rPr>
              <a:t>ovarijalne</a:t>
            </a:r>
            <a:r>
              <a:rPr lang="en-GB" dirty="0">
                <a:solidFill>
                  <a:srgbClr val="000099"/>
                </a:solidFill>
              </a:rPr>
              <a:t> </a:t>
            </a:r>
            <a:r>
              <a:rPr lang="en-GB" dirty="0" err="1">
                <a:solidFill>
                  <a:srgbClr val="000099"/>
                </a:solidFill>
              </a:rPr>
              <a:t>rezerve</a:t>
            </a:r>
            <a:endParaRPr lang="en-GB" dirty="0">
              <a:solidFill>
                <a:srgbClr val="000099"/>
              </a:solidFill>
            </a:endParaRPr>
          </a:p>
        </p:txBody>
      </p:sp>
      <p:sp>
        <p:nvSpPr>
          <p:cNvPr id="9" name="Text Placeholder 8">
            <a:extLst>
              <a:ext uri="{FF2B5EF4-FFF2-40B4-BE49-F238E27FC236}">
                <a16:creationId xmlns:a16="http://schemas.microsoft.com/office/drawing/2014/main" xmlns="" id="{707CAE9A-8457-4F48-8549-F1C4DC1A8F3E}"/>
              </a:ext>
            </a:extLst>
          </p:cNvPr>
          <p:cNvSpPr>
            <a:spLocks noGrp="1"/>
          </p:cNvSpPr>
          <p:nvPr>
            <p:ph idx="1"/>
          </p:nvPr>
        </p:nvSpPr>
        <p:spPr>
          <a:xfrm>
            <a:off x="323850" y="2276872"/>
            <a:ext cx="4132647" cy="4230688"/>
          </a:xfrm>
        </p:spPr>
        <p:txBody>
          <a:bodyPr>
            <a:normAutofit/>
          </a:bodyPr>
          <a:lstStyle/>
          <a:p>
            <a:r>
              <a:rPr lang="en-GB" sz="1800" b="1" dirty="0" err="1">
                <a:solidFill>
                  <a:schemeClr val="accent4"/>
                </a:solidFill>
              </a:rPr>
              <a:t>Prospektivna</a:t>
            </a:r>
            <a:r>
              <a:rPr lang="en-GB" sz="1800" b="1" dirty="0">
                <a:solidFill>
                  <a:schemeClr val="accent4"/>
                </a:solidFill>
              </a:rPr>
              <a:t>, </a:t>
            </a:r>
            <a:r>
              <a:rPr lang="en-GB" sz="1800" b="1" dirty="0" err="1">
                <a:solidFill>
                  <a:schemeClr val="accent4"/>
                </a:solidFill>
              </a:rPr>
              <a:t>multicentrična</a:t>
            </a:r>
            <a:r>
              <a:rPr lang="en-GB" sz="1800" b="1" dirty="0">
                <a:solidFill>
                  <a:schemeClr val="accent4"/>
                </a:solidFill>
              </a:rPr>
              <a:t>, </a:t>
            </a:r>
            <a:r>
              <a:rPr lang="en-GB" sz="1800" b="1" dirty="0" err="1">
                <a:solidFill>
                  <a:schemeClr val="accent4"/>
                </a:solidFill>
              </a:rPr>
              <a:t>observaciona</a:t>
            </a:r>
            <a:r>
              <a:rPr lang="en-GB" sz="1800" b="1" dirty="0">
                <a:solidFill>
                  <a:schemeClr val="accent4"/>
                </a:solidFill>
              </a:rPr>
              <a:t> </a:t>
            </a:r>
            <a:r>
              <a:rPr lang="en-GB" sz="1800" b="1" dirty="0" err="1">
                <a:solidFill>
                  <a:schemeClr val="accent4"/>
                </a:solidFill>
              </a:rPr>
              <a:t>studija</a:t>
            </a:r>
            <a:endParaRPr lang="en-GB" sz="1800" b="1" dirty="0">
              <a:solidFill>
                <a:schemeClr val="accent2"/>
              </a:solidFill>
            </a:endParaRPr>
          </a:p>
          <a:p>
            <a:r>
              <a:rPr lang="en-GB" sz="1800" b="1" dirty="0" err="1">
                <a:solidFill>
                  <a:schemeClr val="accent4"/>
                </a:solidFill>
              </a:rPr>
              <a:t>Zdravi</a:t>
            </a:r>
            <a:r>
              <a:rPr lang="en-GB" sz="1800" b="1" dirty="0">
                <a:solidFill>
                  <a:schemeClr val="accent4"/>
                </a:solidFill>
              </a:rPr>
              <a:t> </a:t>
            </a:r>
            <a:r>
              <a:rPr lang="en-GB" sz="1800" b="1" dirty="0" err="1">
                <a:solidFill>
                  <a:schemeClr val="accent4"/>
                </a:solidFill>
              </a:rPr>
              <a:t>volonteri</a:t>
            </a:r>
            <a:r>
              <a:rPr lang="en-GB" sz="1800" b="1" dirty="0">
                <a:solidFill>
                  <a:schemeClr val="accent4"/>
                </a:solidFill>
              </a:rPr>
              <a:t> </a:t>
            </a:r>
            <a:r>
              <a:rPr lang="en-GB" sz="1800" b="1" dirty="0" err="1">
                <a:solidFill>
                  <a:schemeClr val="accent4"/>
                </a:solidFill>
              </a:rPr>
              <a:t>i</a:t>
            </a:r>
            <a:r>
              <a:rPr lang="en-GB" sz="1800" b="1" dirty="0">
                <a:solidFill>
                  <a:schemeClr val="accent4"/>
                </a:solidFill>
              </a:rPr>
              <a:t> </a:t>
            </a:r>
            <a:r>
              <a:rPr lang="en-GB" sz="1800" b="1" dirty="0" err="1">
                <a:solidFill>
                  <a:schemeClr val="accent4"/>
                </a:solidFill>
              </a:rPr>
              <a:t>pacijenti</a:t>
            </a:r>
            <a:r>
              <a:rPr lang="en-GB" sz="1800" b="1" dirty="0">
                <a:solidFill>
                  <a:schemeClr val="accent4"/>
                </a:solidFill>
              </a:rPr>
              <a:t> </a:t>
            </a:r>
            <a:r>
              <a:rPr lang="en-GB" sz="1800" b="1" dirty="0" err="1">
                <a:solidFill>
                  <a:schemeClr val="accent4"/>
                </a:solidFill>
              </a:rPr>
              <a:t>klinika</a:t>
            </a:r>
            <a:r>
              <a:rPr lang="en-GB" sz="1800" b="1" dirty="0">
                <a:solidFill>
                  <a:schemeClr val="accent4"/>
                </a:solidFill>
              </a:rPr>
              <a:t> </a:t>
            </a:r>
            <a:r>
              <a:rPr lang="en-GB" sz="1800" b="1" dirty="0" err="1">
                <a:solidFill>
                  <a:schemeClr val="accent4"/>
                </a:solidFill>
              </a:rPr>
              <a:t>za</a:t>
            </a:r>
            <a:r>
              <a:rPr lang="en-GB" sz="1800" b="1" dirty="0">
                <a:solidFill>
                  <a:schemeClr val="accent4"/>
                </a:solidFill>
              </a:rPr>
              <a:t> </a:t>
            </a:r>
            <a:r>
              <a:rPr lang="en-GB" sz="1800" b="1" dirty="0" err="1">
                <a:solidFill>
                  <a:schemeClr val="accent4"/>
                </a:solidFill>
              </a:rPr>
              <a:t>infertilitet</a:t>
            </a:r>
            <a:r>
              <a:rPr lang="en-GB" sz="1800" b="1" dirty="0">
                <a:solidFill>
                  <a:schemeClr val="accent4"/>
                </a:solidFill>
              </a:rPr>
              <a:t> (7 </a:t>
            </a:r>
            <a:r>
              <a:rPr lang="en-GB" sz="1800" b="1" dirty="0" err="1">
                <a:solidFill>
                  <a:schemeClr val="accent4"/>
                </a:solidFill>
              </a:rPr>
              <a:t>centara</a:t>
            </a:r>
            <a:r>
              <a:rPr lang="en-GB" sz="1800" b="1" dirty="0">
                <a:solidFill>
                  <a:schemeClr val="accent4"/>
                </a:solidFill>
              </a:rPr>
              <a:t>)</a:t>
            </a:r>
            <a:endParaRPr lang="en-GB" sz="1800" dirty="0">
              <a:solidFill>
                <a:schemeClr val="accent4"/>
              </a:solidFill>
            </a:endParaRPr>
          </a:p>
          <a:p>
            <a:pPr lvl="1"/>
            <a:r>
              <a:rPr lang="en-GB" dirty="0"/>
              <a:t>18–44 </a:t>
            </a:r>
            <a:r>
              <a:rPr lang="en-GB" dirty="0" err="1"/>
              <a:t>godin</a:t>
            </a:r>
            <a:r>
              <a:rPr lang="hr-BA" dirty="0"/>
              <a:t>e</a:t>
            </a:r>
            <a:endParaRPr lang="en-GB" dirty="0"/>
          </a:p>
          <a:p>
            <a:pPr lvl="1"/>
            <a:r>
              <a:rPr lang="en-GB" dirty="0" err="1"/>
              <a:t>Redovan</a:t>
            </a:r>
            <a:r>
              <a:rPr lang="en-GB" dirty="0"/>
              <a:t> </a:t>
            </a:r>
            <a:r>
              <a:rPr lang="en-GB" dirty="0" err="1"/>
              <a:t>menstrualni</a:t>
            </a:r>
            <a:r>
              <a:rPr lang="en-GB" dirty="0"/>
              <a:t> </a:t>
            </a:r>
            <a:r>
              <a:rPr lang="en-GB" dirty="0" err="1"/>
              <a:t>ciklus</a:t>
            </a:r>
            <a:r>
              <a:rPr lang="en-GB" dirty="0"/>
              <a:t> (24–35 dana)</a:t>
            </a:r>
          </a:p>
          <a:p>
            <a:pPr lvl="1"/>
            <a:r>
              <a:rPr lang="en-GB" dirty="0"/>
              <a:t>Bez </a:t>
            </a:r>
            <a:r>
              <a:rPr lang="en-GB" dirty="0" err="1"/>
              <a:t>većih</a:t>
            </a:r>
            <a:r>
              <a:rPr lang="en-GB" dirty="0"/>
              <a:t> </a:t>
            </a:r>
            <a:r>
              <a:rPr lang="en-GB" dirty="0" err="1"/>
              <a:t>materičnih</a:t>
            </a:r>
            <a:r>
              <a:rPr lang="en-GB" dirty="0"/>
              <a:t> </a:t>
            </a:r>
            <a:r>
              <a:rPr lang="en-GB" dirty="0" err="1"/>
              <a:t>ili</a:t>
            </a:r>
            <a:r>
              <a:rPr lang="en-GB" dirty="0"/>
              <a:t> </a:t>
            </a:r>
            <a:r>
              <a:rPr lang="en-GB" dirty="0" err="1"/>
              <a:t>ovarijalnih</a:t>
            </a:r>
            <a:r>
              <a:rPr lang="en-GB" dirty="0"/>
              <a:t> </a:t>
            </a:r>
            <a:r>
              <a:rPr lang="en-GB" dirty="0" err="1"/>
              <a:t>abnormalnosti</a:t>
            </a:r>
            <a:r>
              <a:rPr lang="en-GB" dirty="0"/>
              <a:t> </a:t>
            </a:r>
            <a:r>
              <a:rPr lang="en-GB" dirty="0" err="1"/>
              <a:t>ili</a:t>
            </a:r>
            <a:r>
              <a:rPr lang="en-GB" dirty="0"/>
              <a:t> </a:t>
            </a:r>
            <a:r>
              <a:rPr lang="en-GB" dirty="0" err="1"/>
              <a:t>sindroma</a:t>
            </a:r>
            <a:r>
              <a:rPr lang="en-GB" dirty="0"/>
              <a:t> </a:t>
            </a:r>
            <a:r>
              <a:rPr lang="en-GB" dirty="0" err="1"/>
              <a:t>policističnih</a:t>
            </a:r>
            <a:r>
              <a:rPr lang="en-GB" dirty="0"/>
              <a:t> </a:t>
            </a:r>
            <a:r>
              <a:rPr lang="en-GB" dirty="0" err="1"/>
              <a:t>jajnika</a:t>
            </a:r>
            <a:endParaRPr lang="en-GB" dirty="0"/>
          </a:p>
          <a:p>
            <a:endParaRPr lang="en-GB" sz="1800" dirty="0"/>
          </a:p>
        </p:txBody>
      </p:sp>
      <p:sp>
        <p:nvSpPr>
          <p:cNvPr id="6" name="Text Placeholder 5">
            <a:extLst>
              <a:ext uri="{FF2B5EF4-FFF2-40B4-BE49-F238E27FC236}">
                <a16:creationId xmlns:a16="http://schemas.microsoft.com/office/drawing/2014/main" xmlns="" id="{77A4CF8E-A732-4F0A-B917-85408674F83C}"/>
              </a:ext>
            </a:extLst>
          </p:cNvPr>
          <p:cNvSpPr>
            <a:spLocks noGrp="1"/>
          </p:cNvSpPr>
          <p:nvPr>
            <p:ph type="body" sz="quarter" idx="15"/>
          </p:nvPr>
        </p:nvSpPr>
        <p:spPr>
          <a:xfrm>
            <a:off x="179512" y="6021288"/>
            <a:ext cx="7776864" cy="536575"/>
          </a:xfrm>
        </p:spPr>
        <p:txBody>
          <a:bodyPr/>
          <a:lstStyle/>
          <a:p>
            <a:r>
              <a:rPr lang="en-GB" dirty="0">
                <a:solidFill>
                  <a:schemeClr val="bg1"/>
                </a:solidFill>
              </a:rPr>
              <a:t>AFC, </a:t>
            </a:r>
            <a:r>
              <a:rPr lang="en-GB" dirty="0" err="1">
                <a:solidFill>
                  <a:schemeClr val="bg1"/>
                </a:solidFill>
              </a:rPr>
              <a:t>broj</a:t>
            </a:r>
            <a:r>
              <a:rPr lang="en-GB" dirty="0">
                <a:solidFill>
                  <a:schemeClr val="bg1"/>
                </a:solidFill>
              </a:rPr>
              <a:t> </a:t>
            </a:r>
            <a:r>
              <a:rPr lang="en-GB" dirty="0" err="1">
                <a:solidFill>
                  <a:schemeClr val="bg1"/>
                </a:solidFill>
              </a:rPr>
              <a:t>antralnih</a:t>
            </a:r>
            <a:r>
              <a:rPr lang="en-GB" dirty="0">
                <a:solidFill>
                  <a:schemeClr val="bg1"/>
                </a:solidFill>
              </a:rPr>
              <a:t> </a:t>
            </a:r>
            <a:r>
              <a:rPr lang="en-GB" dirty="0" err="1">
                <a:solidFill>
                  <a:schemeClr val="bg1"/>
                </a:solidFill>
              </a:rPr>
              <a:t>folikula</a:t>
            </a:r>
            <a:r>
              <a:rPr lang="en-GB" dirty="0">
                <a:solidFill>
                  <a:schemeClr val="bg1"/>
                </a:solidFill>
              </a:rPr>
              <a:t>; AMH, anti-Müllerian </a:t>
            </a:r>
            <a:r>
              <a:rPr lang="en-GB" dirty="0" err="1">
                <a:solidFill>
                  <a:schemeClr val="bg1"/>
                </a:solidFill>
              </a:rPr>
              <a:t>hormon</a:t>
            </a:r>
            <a:r>
              <a:rPr lang="en-GB" dirty="0">
                <a:solidFill>
                  <a:schemeClr val="bg1"/>
                </a:solidFill>
              </a:rPr>
              <a:t>; E2, </a:t>
            </a:r>
            <a:r>
              <a:rPr lang="en-GB" dirty="0" err="1">
                <a:solidFill>
                  <a:schemeClr val="bg1"/>
                </a:solidFill>
              </a:rPr>
              <a:t>estradiol</a:t>
            </a:r>
            <a:r>
              <a:rPr lang="en-GB" dirty="0">
                <a:solidFill>
                  <a:schemeClr val="bg1"/>
                </a:solidFill>
              </a:rPr>
              <a:t>; FSH, </a:t>
            </a:r>
            <a:r>
              <a:rPr lang="en-GB" dirty="0" err="1">
                <a:solidFill>
                  <a:schemeClr val="bg1"/>
                </a:solidFill>
              </a:rPr>
              <a:t>follikul-stimulišući</a:t>
            </a:r>
            <a:r>
              <a:rPr lang="en-GB" dirty="0">
                <a:solidFill>
                  <a:schemeClr val="bg1"/>
                </a:solidFill>
              </a:rPr>
              <a:t> </a:t>
            </a:r>
            <a:r>
              <a:rPr lang="en-GB" dirty="0" err="1">
                <a:solidFill>
                  <a:schemeClr val="bg1"/>
                </a:solidFill>
              </a:rPr>
              <a:t>hormon</a:t>
            </a:r>
            <a:r>
              <a:rPr lang="en-GB" dirty="0">
                <a:solidFill>
                  <a:schemeClr val="bg1"/>
                </a:solidFill>
              </a:rPr>
              <a:t>; PCOS, </a:t>
            </a:r>
            <a:r>
              <a:rPr lang="en-GB" dirty="0" err="1">
                <a:solidFill>
                  <a:schemeClr val="bg1"/>
                </a:solidFill>
              </a:rPr>
              <a:t>sindrom</a:t>
            </a:r>
            <a:r>
              <a:rPr lang="en-GB" dirty="0">
                <a:solidFill>
                  <a:schemeClr val="bg1"/>
                </a:solidFill>
              </a:rPr>
              <a:t> </a:t>
            </a:r>
            <a:r>
              <a:rPr lang="en-GB" dirty="0" err="1">
                <a:solidFill>
                  <a:schemeClr val="bg1"/>
                </a:solidFill>
              </a:rPr>
              <a:t>policističnih</a:t>
            </a:r>
            <a:r>
              <a:rPr lang="en-GB" dirty="0">
                <a:solidFill>
                  <a:schemeClr val="bg1"/>
                </a:solidFill>
              </a:rPr>
              <a:t> </a:t>
            </a:r>
            <a:r>
              <a:rPr lang="en-GB" dirty="0" err="1">
                <a:solidFill>
                  <a:schemeClr val="bg1"/>
                </a:solidFill>
              </a:rPr>
              <a:t>ovarija</a:t>
            </a:r>
            <a:endParaRPr lang="en-GB" dirty="0">
              <a:solidFill>
                <a:schemeClr val="bg1"/>
              </a:solidFill>
            </a:endParaRPr>
          </a:p>
        </p:txBody>
      </p:sp>
      <p:sp>
        <p:nvSpPr>
          <p:cNvPr id="8" name="Text Placeholder 7">
            <a:extLst>
              <a:ext uri="{FF2B5EF4-FFF2-40B4-BE49-F238E27FC236}">
                <a16:creationId xmlns:a16="http://schemas.microsoft.com/office/drawing/2014/main" xmlns="" id="{8722836D-45F8-44D4-94C9-F6E303BD42B2}"/>
              </a:ext>
            </a:extLst>
          </p:cNvPr>
          <p:cNvSpPr>
            <a:spLocks noGrp="1"/>
          </p:cNvSpPr>
          <p:nvPr>
            <p:ph type="body" sz="quarter" idx="16"/>
          </p:nvPr>
        </p:nvSpPr>
        <p:spPr>
          <a:xfrm>
            <a:off x="251520" y="6597352"/>
            <a:ext cx="8568631" cy="216024"/>
          </a:xfrm>
        </p:spPr>
        <p:txBody>
          <a:bodyPr>
            <a:normAutofit/>
          </a:bodyPr>
          <a:lstStyle/>
          <a:p>
            <a:pPr algn="l"/>
            <a:r>
              <a:rPr lang="en-GB" dirty="0">
                <a:solidFill>
                  <a:schemeClr val="bg1"/>
                </a:solidFill>
              </a:rPr>
              <a:t>1. Anderson RA et al. </a:t>
            </a:r>
            <a:r>
              <a:rPr lang="en-GB" i="1" dirty="0" err="1">
                <a:solidFill>
                  <a:schemeClr val="bg1"/>
                </a:solidFill>
              </a:rPr>
              <a:t>Fertil</a:t>
            </a:r>
            <a:r>
              <a:rPr lang="en-GB" i="1" dirty="0">
                <a:solidFill>
                  <a:schemeClr val="bg1"/>
                </a:solidFill>
              </a:rPr>
              <a:t> </a:t>
            </a:r>
            <a:r>
              <a:rPr lang="en-GB" i="1" dirty="0" err="1">
                <a:solidFill>
                  <a:schemeClr val="bg1"/>
                </a:solidFill>
              </a:rPr>
              <a:t>Steril</a:t>
            </a:r>
            <a:r>
              <a:rPr lang="en-GB" dirty="0">
                <a:solidFill>
                  <a:schemeClr val="bg1"/>
                </a:solidFill>
              </a:rPr>
              <a:t> 2015;  2. </a:t>
            </a:r>
            <a:r>
              <a:rPr lang="en-GB" dirty="0" err="1">
                <a:solidFill>
                  <a:schemeClr val="bg1"/>
                </a:solidFill>
              </a:rPr>
              <a:t>Broekmans</a:t>
            </a:r>
            <a:r>
              <a:rPr lang="en-GB" dirty="0">
                <a:solidFill>
                  <a:schemeClr val="bg1"/>
                </a:solidFill>
              </a:rPr>
              <a:t> FJ et al. </a:t>
            </a:r>
            <a:r>
              <a:rPr lang="en-GB" i="1" dirty="0" err="1">
                <a:solidFill>
                  <a:schemeClr val="bg1"/>
                </a:solidFill>
              </a:rPr>
              <a:t>Fertil</a:t>
            </a:r>
            <a:r>
              <a:rPr lang="en-GB" i="1" dirty="0">
                <a:solidFill>
                  <a:schemeClr val="bg1"/>
                </a:solidFill>
              </a:rPr>
              <a:t> </a:t>
            </a:r>
            <a:r>
              <a:rPr lang="en-GB" i="1" dirty="0" err="1">
                <a:solidFill>
                  <a:schemeClr val="bg1"/>
                </a:solidFill>
              </a:rPr>
              <a:t>Steril</a:t>
            </a:r>
            <a:r>
              <a:rPr lang="en-GB" i="1" dirty="0">
                <a:solidFill>
                  <a:schemeClr val="bg1"/>
                </a:solidFill>
              </a:rPr>
              <a:t> </a:t>
            </a:r>
            <a:r>
              <a:rPr lang="en-GB" dirty="0">
                <a:solidFill>
                  <a:schemeClr val="bg1"/>
                </a:solidFill>
              </a:rPr>
              <a:t>2010</a:t>
            </a:r>
          </a:p>
        </p:txBody>
      </p:sp>
      <p:sp>
        <p:nvSpPr>
          <p:cNvPr id="17" name="Content Placeholder 16"/>
          <p:cNvSpPr>
            <a:spLocks noGrp="1"/>
          </p:cNvSpPr>
          <p:nvPr>
            <p:ph idx="17"/>
          </p:nvPr>
        </p:nvSpPr>
        <p:spPr>
          <a:xfrm>
            <a:off x="4687503" y="2276872"/>
            <a:ext cx="4132647" cy="4230688"/>
          </a:xfrm>
        </p:spPr>
        <p:txBody>
          <a:bodyPr>
            <a:normAutofit/>
          </a:bodyPr>
          <a:lstStyle/>
          <a:p>
            <a:r>
              <a:rPr lang="en-GB" sz="1800" b="1" dirty="0" err="1">
                <a:solidFill>
                  <a:schemeClr val="accent4"/>
                </a:solidFill>
              </a:rPr>
              <a:t>Procjena</a:t>
            </a:r>
            <a:r>
              <a:rPr lang="en-GB" sz="1800" b="1" dirty="0">
                <a:solidFill>
                  <a:schemeClr val="accent4"/>
                </a:solidFill>
              </a:rPr>
              <a:t> je </a:t>
            </a:r>
            <a:r>
              <a:rPr lang="en-GB" sz="1800" b="1" dirty="0" err="1">
                <a:solidFill>
                  <a:schemeClr val="accent4"/>
                </a:solidFill>
              </a:rPr>
              <a:t>vršena</a:t>
            </a:r>
            <a:r>
              <a:rPr lang="en-GB" sz="1800" b="1" dirty="0">
                <a:solidFill>
                  <a:schemeClr val="accent4"/>
                </a:solidFill>
              </a:rPr>
              <a:t> </a:t>
            </a:r>
            <a:r>
              <a:rPr lang="en-GB" sz="1800" b="1" dirty="0" err="1">
                <a:solidFill>
                  <a:schemeClr val="accent4"/>
                </a:solidFill>
              </a:rPr>
              <a:t>tokom</a:t>
            </a:r>
            <a:r>
              <a:rPr lang="en-GB" sz="1800" b="1" dirty="0">
                <a:solidFill>
                  <a:schemeClr val="accent4"/>
                </a:solidFill>
              </a:rPr>
              <a:t> </a:t>
            </a:r>
            <a:r>
              <a:rPr lang="en-GB" sz="1800" b="1" dirty="0" err="1">
                <a:solidFill>
                  <a:schemeClr val="accent4"/>
                </a:solidFill>
              </a:rPr>
              <a:t>jedne</a:t>
            </a:r>
            <a:r>
              <a:rPr lang="en-GB" sz="1800" b="1" dirty="0">
                <a:solidFill>
                  <a:schemeClr val="accent4"/>
                </a:solidFill>
              </a:rPr>
              <a:t> </a:t>
            </a:r>
            <a:r>
              <a:rPr lang="en-GB" sz="1800" b="1" dirty="0" err="1">
                <a:solidFill>
                  <a:schemeClr val="accent4"/>
                </a:solidFill>
              </a:rPr>
              <a:t>studijske</a:t>
            </a:r>
            <a:r>
              <a:rPr lang="en-GB" sz="1800" b="1" dirty="0">
                <a:solidFill>
                  <a:schemeClr val="accent4"/>
                </a:solidFill>
              </a:rPr>
              <a:t> </a:t>
            </a:r>
            <a:r>
              <a:rPr lang="en-GB" sz="1800" b="1" dirty="0" err="1">
                <a:solidFill>
                  <a:schemeClr val="accent4"/>
                </a:solidFill>
              </a:rPr>
              <a:t>posjete</a:t>
            </a:r>
            <a:endParaRPr lang="en-GB" sz="1800" b="1" dirty="0">
              <a:solidFill>
                <a:schemeClr val="accent4"/>
              </a:solidFill>
            </a:endParaRPr>
          </a:p>
          <a:p>
            <a:endParaRPr lang="en-GB" sz="1800" dirty="0"/>
          </a:p>
          <a:p>
            <a:r>
              <a:rPr lang="en-GB" sz="1800" dirty="0" err="1"/>
              <a:t>Određivanje</a:t>
            </a:r>
            <a:r>
              <a:rPr lang="en-GB" sz="1800" dirty="0"/>
              <a:t> AMH u </a:t>
            </a:r>
            <a:r>
              <a:rPr lang="en-GB" sz="1800" dirty="0" err="1"/>
              <a:t>krvnom</a:t>
            </a:r>
            <a:r>
              <a:rPr lang="en-GB" sz="1800" dirty="0"/>
              <a:t> </a:t>
            </a:r>
            <a:r>
              <a:rPr lang="en-GB" sz="1800" dirty="0" err="1"/>
              <a:t>uzorku</a:t>
            </a:r>
            <a:r>
              <a:rPr lang="en-GB" sz="1800" dirty="0"/>
              <a:t> </a:t>
            </a:r>
            <a:r>
              <a:rPr lang="en-GB" sz="1800" dirty="0" err="1"/>
              <a:t>pomoću</a:t>
            </a:r>
            <a:r>
              <a:rPr lang="en-GB" sz="1800" dirty="0"/>
              <a:t> </a:t>
            </a:r>
            <a:r>
              <a:rPr lang="en-GB" sz="1800" dirty="0" err="1"/>
              <a:t>Elecsys</a:t>
            </a:r>
            <a:r>
              <a:rPr lang="en-GB" sz="1800" baseline="30000" dirty="0"/>
              <a:t>®</a:t>
            </a:r>
            <a:r>
              <a:rPr lang="en-GB" sz="1800" dirty="0"/>
              <a:t> AMH Plus assay (</a:t>
            </a:r>
            <a:r>
              <a:rPr lang="en-GB" sz="1800" b="1" dirty="0" err="1"/>
              <a:t>cobas</a:t>
            </a:r>
            <a:r>
              <a:rPr lang="en-GB" sz="1800" b="1" dirty="0"/>
              <a:t> e </a:t>
            </a:r>
            <a:r>
              <a:rPr lang="en-GB" sz="1800" dirty="0"/>
              <a:t>601 </a:t>
            </a:r>
            <a:r>
              <a:rPr lang="en-GB" sz="1800" dirty="0" err="1"/>
              <a:t>analizator</a:t>
            </a:r>
            <a:r>
              <a:rPr lang="en-GB" sz="1800" dirty="0"/>
              <a:t>)</a:t>
            </a:r>
          </a:p>
          <a:p>
            <a:pPr lvl="1"/>
            <a:r>
              <a:rPr lang="en-GB" dirty="0"/>
              <a:t>E2 </a:t>
            </a:r>
            <a:r>
              <a:rPr lang="en-GB" dirty="0" err="1"/>
              <a:t>i</a:t>
            </a:r>
            <a:r>
              <a:rPr lang="en-GB" dirty="0"/>
              <a:t> FSH </a:t>
            </a:r>
            <a:r>
              <a:rPr lang="en-GB" dirty="0" err="1"/>
              <a:t>su</a:t>
            </a:r>
            <a:r>
              <a:rPr lang="en-GB" dirty="0"/>
              <a:t> </a:t>
            </a:r>
            <a:r>
              <a:rPr lang="en-GB" dirty="0" err="1"/>
              <a:t>određivani</a:t>
            </a:r>
            <a:endParaRPr lang="en-GB" dirty="0"/>
          </a:p>
          <a:p>
            <a:endParaRPr lang="en-GB" sz="1800" dirty="0"/>
          </a:p>
          <a:p>
            <a:r>
              <a:rPr lang="en-GB" sz="1800" dirty="0"/>
              <a:t>AFC (2–10 mm) </a:t>
            </a:r>
            <a:r>
              <a:rPr lang="en-GB" sz="1800" dirty="0" err="1"/>
              <a:t>određivan</a:t>
            </a:r>
            <a:r>
              <a:rPr lang="en-GB" sz="1800" dirty="0"/>
              <a:t> </a:t>
            </a:r>
            <a:r>
              <a:rPr lang="en-GB" sz="1800" dirty="0" err="1"/>
              <a:t>pomoću</a:t>
            </a:r>
            <a:r>
              <a:rPr lang="en-GB" sz="1800" dirty="0"/>
              <a:t> </a:t>
            </a:r>
            <a:r>
              <a:rPr lang="hr-BA" sz="1800" dirty="0"/>
              <a:t> </a:t>
            </a:r>
            <a:r>
              <a:rPr lang="en-GB" sz="1800" dirty="0" err="1"/>
              <a:t>dvo-dimenzionalne</a:t>
            </a:r>
            <a:r>
              <a:rPr lang="en-GB" sz="1800" dirty="0"/>
              <a:t> </a:t>
            </a:r>
            <a:r>
              <a:rPr lang="en-GB" sz="1800" dirty="0" err="1"/>
              <a:t>transvaginalne</a:t>
            </a:r>
            <a:r>
              <a:rPr lang="en-GB" sz="1800" dirty="0"/>
              <a:t> </a:t>
            </a:r>
            <a:r>
              <a:rPr lang="en-GB" sz="1800" dirty="0" err="1"/>
              <a:t>sonografije</a:t>
            </a:r>
            <a:r>
              <a:rPr lang="en-GB" sz="1800" dirty="0"/>
              <a:t> (2–4 dan </a:t>
            </a:r>
            <a:r>
              <a:rPr lang="en-GB" sz="1800" dirty="0" err="1"/>
              <a:t>ciklusa</a:t>
            </a:r>
            <a:r>
              <a:rPr lang="en-GB" sz="1800" dirty="0"/>
              <a:t>) </a:t>
            </a:r>
            <a:r>
              <a:rPr lang="en-GB" sz="1800" dirty="0" err="1"/>
              <a:t>prema</a:t>
            </a:r>
            <a:r>
              <a:rPr lang="en-GB" sz="1800" dirty="0"/>
              <a:t> </a:t>
            </a:r>
            <a:r>
              <a:rPr lang="en-GB" sz="1800" dirty="0" err="1"/>
              <a:t>standardizovanoj</a:t>
            </a:r>
            <a:r>
              <a:rPr lang="en-GB" sz="1800" dirty="0"/>
              <a:t> metodi</a:t>
            </a:r>
            <a:r>
              <a:rPr lang="en-GB" sz="1800" baseline="30000" dirty="0"/>
              <a:t>2</a:t>
            </a:r>
          </a:p>
          <a:p>
            <a:pPr lvl="1"/>
            <a:r>
              <a:rPr lang="en-GB" dirty="0" err="1"/>
              <a:t>Određivanje</a:t>
            </a:r>
            <a:r>
              <a:rPr lang="en-GB" dirty="0"/>
              <a:t> </a:t>
            </a:r>
            <a:r>
              <a:rPr lang="en-GB" dirty="0" err="1"/>
              <a:t>vršilo</a:t>
            </a:r>
            <a:r>
              <a:rPr lang="en-GB" dirty="0"/>
              <a:t> </a:t>
            </a:r>
            <a:r>
              <a:rPr lang="en-GB" dirty="0" err="1"/>
              <a:t>nekoliko</a:t>
            </a:r>
            <a:r>
              <a:rPr lang="en-GB" dirty="0"/>
              <a:t> </a:t>
            </a:r>
            <a:r>
              <a:rPr lang="en-GB" dirty="0" err="1"/>
              <a:t>kliničara</a:t>
            </a:r>
            <a:endParaRPr lang="en-GB" dirty="0"/>
          </a:p>
        </p:txBody>
      </p:sp>
      <p:cxnSp>
        <p:nvCxnSpPr>
          <p:cNvPr id="7" name="Straight Connector 6"/>
          <p:cNvCxnSpPr>
            <a:cxnSpLocks/>
          </p:cNvCxnSpPr>
          <p:nvPr/>
        </p:nvCxnSpPr>
        <p:spPr bwMode="auto">
          <a:xfrm flipH="1">
            <a:off x="4572000" y="2401011"/>
            <a:ext cx="2" cy="3558355"/>
          </a:xfrm>
          <a:prstGeom prst="line">
            <a:avLst/>
          </a:prstGeom>
          <a:solidFill>
            <a:schemeClr val="accent1"/>
          </a:solidFill>
          <a:ln w="28575" cap="flat" cmpd="sng" algn="ctr">
            <a:solidFill>
              <a:schemeClr val="bg2"/>
            </a:solidFill>
            <a:prstDash val="solid"/>
            <a:round/>
            <a:headEnd type="none" w="med" len="med"/>
            <a:tailEnd type="none" w="med" len="med"/>
          </a:ln>
          <a:effectLst/>
        </p:spPr>
      </p:cxnSp>
      <p:sp>
        <p:nvSpPr>
          <p:cNvPr id="3" name="Rectangle 2">
            <a:extLst>
              <a:ext uri="{FF2B5EF4-FFF2-40B4-BE49-F238E27FC236}">
                <a16:creationId xmlns:a16="http://schemas.microsoft.com/office/drawing/2014/main" xmlns="" id="{4248EED9-08F3-412E-A4D7-383EFA3F60F4}"/>
              </a:ext>
            </a:extLst>
          </p:cNvPr>
          <p:cNvSpPr/>
          <p:nvPr/>
        </p:nvSpPr>
        <p:spPr>
          <a:xfrm>
            <a:off x="323849" y="1513539"/>
            <a:ext cx="8496287" cy="584775"/>
          </a:xfrm>
          <a:prstGeom prst="rect">
            <a:avLst/>
          </a:prstGeom>
        </p:spPr>
        <p:txBody>
          <a:bodyPr wrap="square">
            <a:spAutoFit/>
          </a:bodyPr>
          <a:lstStyle/>
          <a:p>
            <a:pPr lvl="0" algn="ctr" eaLnBrk="1" fontAlgn="auto" hangingPunct="1">
              <a:spcBef>
                <a:spcPts val="0"/>
              </a:spcBef>
              <a:spcAft>
                <a:spcPts val="300"/>
              </a:spcAft>
            </a:pPr>
            <a:r>
              <a:rPr lang="en-GB" sz="1600" b="1" i="1" dirty="0" err="1">
                <a:solidFill>
                  <a:srgbClr val="13A89E"/>
                </a:solidFill>
                <a:latin typeface="Arial"/>
                <a:ea typeface="+mn-ea"/>
                <a:cs typeface="+mn-cs"/>
              </a:rPr>
              <a:t>Prospektivno</a:t>
            </a:r>
            <a:r>
              <a:rPr lang="en-GB" sz="1600" b="1" i="1" dirty="0">
                <a:solidFill>
                  <a:srgbClr val="13A89E"/>
                </a:solidFill>
                <a:latin typeface="Arial"/>
                <a:ea typeface="+mn-ea"/>
                <a:cs typeface="+mn-cs"/>
              </a:rPr>
              <a:t> </a:t>
            </a:r>
            <a:r>
              <a:rPr lang="en-GB" sz="1600" b="1" i="1" dirty="0" err="1">
                <a:solidFill>
                  <a:srgbClr val="13A89E"/>
                </a:solidFill>
                <a:latin typeface="Arial"/>
                <a:ea typeface="+mn-ea"/>
                <a:cs typeface="+mn-cs"/>
              </a:rPr>
              <a:t>istraživanje</a:t>
            </a:r>
            <a:r>
              <a:rPr lang="en-GB" sz="1600" b="1" i="1" dirty="0">
                <a:solidFill>
                  <a:srgbClr val="13A89E"/>
                </a:solidFill>
                <a:latin typeface="Arial"/>
                <a:ea typeface="+mn-ea"/>
                <a:cs typeface="+mn-cs"/>
              </a:rPr>
              <a:t> </a:t>
            </a:r>
            <a:r>
              <a:rPr lang="en-GB" sz="1600" b="1" i="1" dirty="0" err="1">
                <a:solidFill>
                  <a:srgbClr val="13A89E"/>
                </a:solidFill>
                <a:latin typeface="Arial"/>
                <a:ea typeface="+mn-ea"/>
                <a:cs typeface="+mn-cs"/>
              </a:rPr>
              <a:t>automatizovanog</a:t>
            </a:r>
            <a:r>
              <a:rPr lang="en-GB" sz="1600" b="1" i="1" dirty="0">
                <a:solidFill>
                  <a:srgbClr val="13A89E"/>
                </a:solidFill>
                <a:latin typeface="Arial"/>
                <a:ea typeface="+mn-ea"/>
                <a:cs typeface="+mn-cs"/>
              </a:rPr>
              <a:t> </a:t>
            </a:r>
            <a:r>
              <a:rPr lang="en-GB" sz="1600" b="1" i="1" dirty="0" err="1">
                <a:solidFill>
                  <a:srgbClr val="13A89E"/>
                </a:solidFill>
                <a:latin typeface="Arial"/>
                <a:ea typeface="+mn-ea"/>
                <a:cs typeface="+mn-cs"/>
              </a:rPr>
              <a:t>Elecsys</a:t>
            </a:r>
            <a:r>
              <a:rPr lang="en-GB" sz="1600" b="1" i="1" dirty="0">
                <a:solidFill>
                  <a:srgbClr val="13A89E"/>
                </a:solidFill>
                <a:latin typeface="Arial"/>
                <a:ea typeface="+mn-ea"/>
                <a:cs typeface="+mn-cs"/>
              </a:rPr>
              <a:t> anti-Müllerian </a:t>
            </a:r>
            <a:r>
              <a:rPr lang="en-GB" sz="1600" b="1" i="1" dirty="0" err="1">
                <a:solidFill>
                  <a:srgbClr val="13A89E"/>
                </a:solidFill>
                <a:latin typeface="Arial"/>
                <a:ea typeface="+mn-ea"/>
                <a:cs typeface="+mn-cs"/>
              </a:rPr>
              <a:t>hormon</a:t>
            </a:r>
            <a:r>
              <a:rPr lang="en-GB" sz="1600" b="1" i="1" dirty="0">
                <a:solidFill>
                  <a:srgbClr val="13A89E"/>
                </a:solidFill>
                <a:latin typeface="Arial"/>
                <a:ea typeface="+mn-ea"/>
                <a:cs typeface="+mn-cs"/>
              </a:rPr>
              <a:t> </a:t>
            </a:r>
            <a:r>
              <a:rPr lang="en-GB" sz="1600" b="1" i="1" dirty="0" err="1">
                <a:solidFill>
                  <a:srgbClr val="13A89E"/>
                </a:solidFill>
                <a:latin typeface="Arial"/>
                <a:ea typeface="+mn-ea"/>
                <a:cs typeface="+mn-cs"/>
              </a:rPr>
              <a:t>eseja</a:t>
            </a:r>
            <a:r>
              <a:rPr lang="en-GB" sz="1600" b="1" i="1" dirty="0">
                <a:solidFill>
                  <a:srgbClr val="13A89E"/>
                </a:solidFill>
                <a:latin typeface="Arial"/>
                <a:ea typeface="+mn-ea"/>
                <a:cs typeface="+mn-cs"/>
              </a:rPr>
              <a:t> u </a:t>
            </a:r>
            <a:r>
              <a:rPr lang="en-GB" sz="1600" b="1" i="1" dirty="0" err="1">
                <a:solidFill>
                  <a:srgbClr val="13A89E"/>
                </a:solidFill>
                <a:latin typeface="Arial"/>
                <a:ea typeface="+mn-ea"/>
                <a:cs typeface="+mn-cs"/>
              </a:rPr>
              <a:t>procjeni</a:t>
            </a:r>
            <a:r>
              <a:rPr lang="en-GB" sz="1600" b="1" i="1" dirty="0">
                <a:solidFill>
                  <a:srgbClr val="13A89E"/>
                </a:solidFill>
                <a:latin typeface="Arial"/>
                <a:ea typeface="+mn-ea"/>
                <a:cs typeface="+mn-cs"/>
              </a:rPr>
              <a:t> </a:t>
            </a:r>
            <a:r>
              <a:rPr lang="en-GB" sz="1600" b="1" i="1" dirty="0" err="1">
                <a:solidFill>
                  <a:srgbClr val="13A89E"/>
                </a:solidFill>
                <a:latin typeface="Arial"/>
                <a:ea typeface="+mn-ea"/>
                <a:cs typeface="+mn-cs"/>
              </a:rPr>
              <a:t>rasta</a:t>
            </a:r>
            <a:r>
              <a:rPr lang="en-GB" sz="1600" b="1" i="1" dirty="0">
                <a:solidFill>
                  <a:srgbClr val="13A89E"/>
                </a:solidFill>
                <a:latin typeface="Arial"/>
                <a:ea typeface="+mn-ea"/>
                <a:cs typeface="+mn-cs"/>
              </a:rPr>
              <a:t> </a:t>
            </a:r>
            <a:r>
              <a:rPr lang="en-GB" sz="1600" b="1" i="1" dirty="0" err="1">
                <a:solidFill>
                  <a:srgbClr val="13A89E"/>
                </a:solidFill>
                <a:latin typeface="Arial"/>
                <a:ea typeface="+mn-ea"/>
                <a:cs typeface="+mn-cs"/>
              </a:rPr>
              <a:t>ovarijalne</a:t>
            </a:r>
            <a:r>
              <a:rPr lang="en-GB" sz="1600" b="1" i="1" dirty="0">
                <a:solidFill>
                  <a:srgbClr val="13A89E"/>
                </a:solidFill>
                <a:latin typeface="Arial"/>
                <a:ea typeface="+mn-ea"/>
                <a:cs typeface="+mn-cs"/>
              </a:rPr>
              <a:t> rezerve</a:t>
            </a:r>
            <a:r>
              <a:rPr lang="en-GB" sz="1600" b="1" i="1" baseline="30000" dirty="0">
                <a:solidFill>
                  <a:srgbClr val="13A89E"/>
                </a:solidFill>
                <a:latin typeface="Arial"/>
                <a:ea typeface="+mn-ea"/>
                <a:cs typeface="+mn-cs"/>
              </a:rPr>
              <a:t>1</a:t>
            </a:r>
          </a:p>
        </p:txBody>
      </p:sp>
    </p:spTree>
    <p:extLst>
      <p:ext uri="{BB962C8B-B14F-4D97-AF65-F5344CB8AC3E}">
        <p14:creationId xmlns:p14="http://schemas.microsoft.com/office/powerpoint/2010/main" xmlns="" val="22651044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750"/>
                                        <p:tgtEl>
                                          <p:spTgt spid="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Line 10"/>
          <p:cNvSpPr>
            <a:spLocks noChangeShapeType="1"/>
          </p:cNvSpPr>
          <p:nvPr/>
        </p:nvSpPr>
        <p:spPr bwMode="auto">
          <a:xfrm flipH="1">
            <a:off x="2904231" y="4068304"/>
            <a:ext cx="3194050" cy="1132595"/>
          </a:xfrm>
          <a:prstGeom prst="line">
            <a:avLst/>
          </a:prstGeom>
          <a:noFill/>
          <a:ln w="28575"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xmlns="" id="{F15E0CA2-B758-4B2C-8CEE-77B188CDA743}"/>
              </a:ext>
            </a:extLst>
          </p:cNvPr>
          <p:cNvSpPr>
            <a:spLocks noGrp="1"/>
          </p:cNvSpPr>
          <p:nvPr>
            <p:ph type="title"/>
          </p:nvPr>
        </p:nvSpPr>
        <p:spPr>
          <a:xfrm>
            <a:off x="323528" y="-27384"/>
            <a:ext cx="7886700" cy="1325563"/>
          </a:xfrm>
        </p:spPr>
        <p:txBody>
          <a:bodyPr>
            <a:normAutofit/>
          </a:bodyPr>
          <a:lstStyle/>
          <a:p>
            <a:r>
              <a:rPr lang="en-GB" dirty="0">
                <a:solidFill>
                  <a:srgbClr val="000099"/>
                </a:solidFill>
              </a:rPr>
              <a:t>Dobra </a:t>
            </a:r>
            <a:r>
              <a:rPr lang="en-GB" dirty="0" err="1">
                <a:solidFill>
                  <a:srgbClr val="000099"/>
                </a:solidFill>
              </a:rPr>
              <a:t>korelacija</a:t>
            </a:r>
            <a:r>
              <a:rPr lang="en-GB" dirty="0">
                <a:solidFill>
                  <a:srgbClr val="000099"/>
                </a:solidFill>
              </a:rPr>
              <a:t> </a:t>
            </a:r>
            <a:r>
              <a:rPr lang="en-GB" dirty="0" err="1">
                <a:solidFill>
                  <a:srgbClr val="000099"/>
                </a:solidFill>
              </a:rPr>
              <a:t>između</a:t>
            </a:r>
            <a:r>
              <a:rPr lang="en-GB" dirty="0">
                <a:solidFill>
                  <a:srgbClr val="000099"/>
                </a:solidFill>
              </a:rPr>
              <a:t> AMH </a:t>
            </a:r>
            <a:r>
              <a:rPr lang="en-GB" dirty="0" err="1">
                <a:solidFill>
                  <a:srgbClr val="000099"/>
                </a:solidFill>
              </a:rPr>
              <a:t>i</a:t>
            </a:r>
            <a:r>
              <a:rPr lang="en-GB" dirty="0">
                <a:solidFill>
                  <a:srgbClr val="000099"/>
                </a:solidFill>
              </a:rPr>
              <a:t> AFC</a:t>
            </a:r>
          </a:p>
        </p:txBody>
      </p:sp>
      <p:sp>
        <p:nvSpPr>
          <p:cNvPr id="30" name="Content Placeholder 29"/>
          <p:cNvSpPr>
            <a:spLocks noGrp="1"/>
          </p:cNvSpPr>
          <p:nvPr>
            <p:ph idx="1"/>
          </p:nvPr>
        </p:nvSpPr>
        <p:spPr>
          <a:xfrm>
            <a:off x="507106" y="1319578"/>
            <a:ext cx="8229600" cy="4525963"/>
          </a:xfrm>
        </p:spPr>
        <p:txBody>
          <a:bodyPr/>
          <a:lstStyle/>
          <a:p>
            <a:r>
              <a:rPr lang="en-GB" b="1" dirty="0" err="1">
                <a:solidFill>
                  <a:schemeClr val="accent4"/>
                </a:solidFill>
              </a:rPr>
              <a:t>Očekivani</a:t>
            </a:r>
            <a:r>
              <a:rPr lang="en-GB" b="1" dirty="0">
                <a:solidFill>
                  <a:schemeClr val="accent4"/>
                </a:solidFill>
              </a:rPr>
              <a:t>, AFC </a:t>
            </a:r>
            <a:r>
              <a:rPr lang="en-GB" b="1" dirty="0" err="1">
                <a:solidFill>
                  <a:schemeClr val="accent4"/>
                </a:solidFill>
              </a:rPr>
              <a:t>i</a:t>
            </a:r>
            <a:r>
              <a:rPr lang="en-GB" b="1" dirty="0">
                <a:solidFill>
                  <a:schemeClr val="accent4"/>
                </a:solidFill>
              </a:rPr>
              <a:t> AMH </a:t>
            </a:r>
            <a:r>
              <a:rPr lang="en-GB" b="1" dirty="0" err="1">
                <a:solidFill>
                  <a:schemeClr val="accent4"/>
                </a:solidFill>
              </a:rPr>
              <a:t>su</a:t>
            </a:r>
            <a:r>
              <a:rPr lang="en-GB" b="1" dirty="0">
                <a:solidFill>
                  <a:schemeClr val="accent4"/>
                </a:solidFill>
              </a:rPr>
              <a:t> </a:t>
            </a:r>
            <a:r>
              <a:rPr lang="en-GB" b="1" dirty="0" err="1">
                <a:solidFill>
                  <a:schemeClr val="accent4"/>
                </a:solidFill>
              </a:rPr>
              <a:t>varirali</a:t>
            </a:r>
            <a:r>
              <a:rPr lang="en-GB" b="1" dirty="0">
                <a:solidFill>
                  <a:schemeClr val="accent4"/>
                </a:solidFill>
              </a:rPr>
              <a:t> s godinama</a:t>
            </a:r>
            <a:r>
              <a:rPr lang="en-GB" b="1" baseline="30000" dirty="0">
                <a:solidFill>
                  <a:schemeClr val="accent4"/>
                </a:solidFill>
              </a:rPr>
              <a:t>1</a:t>
            </a:r>
          </a:p>
          <a:p>
            <a:r>
              <a:rPr lang="en-GB" b="1" dirty="0" err="1">
                <a:solidFill>
                  <a:schemeClr val="accent4"/>
                </a:solidFill>
              </a:rPr>
              <a:t>Pokazana</a:t>
            </a:r>
            <a:r>
              <a:rPr lang="en-GB" b="1" dirty="0">
                <a:solidFill>
                  <a:schemeClr val="accent4"/>
                </a:solidFill>
              </a:rPr>
              <a:t> je dobra </a:t>
            </a:r>
            <a:r>
              <a:rPr lang="en-GB" b="1" dirty="0" err="1">
                <a:solidFill>
                  <a:schemeClr val="accent4"/>
                </a:solidFill>
              </a:rPr>
              <a:t>ukupna</a:t>
            </a:r>
            <a:r>
              <a:rPr lang="en-GB" b="1" dirty="0">
                <a:solidFill>
                  <a:schemeClr val="accent4"/>
                </a:solidFill>
              </a:rPr>
              <a:t> </a:t>
            </a:r>
            <a:r>
              <a:rPr lang="en-GB" b="1" dirty="0" err="1">
                <a:solidFill>
                  <a:schemeClr val="accent4"/>
                </a:solidFill>
              </a:rPr>
              <a:t>korelacija</a:t>
            </a:r>
            <a:r>
              <a:rPr lang="en-GB" b="1" dirty="0">
                <a:solidFill>
                  <a:schemeClr val="accent4"/>
                </a:solidFill>
              </a:rPr>
              <a:t> </a:t>
            </a:r>
            <a:r>
              <a:rPr lang="en-GB" b="1" dirty="0" err="1">
                <a:solidFill>
                  <a:schemeClr val="accent4"/>
                </a:solidFill>
              </a:rPr>
              <a:t>između</a:t>
            </a:r>
            <a:r>
              <a:rPr lang="en-GB" b="1" dirty="0">
                <a:solidFill>
                  <a:schemeClr val="accent4"/>
                </a:solidFill>
              </a:rPr>
              <a:t> Elecsys</a:t>
            </a:r>
            <a:r>
              <a:rPr lang="en-GB" b="1" baseline="30000" dirty="0">
                <a:solidFill>
                  <a:schemeClr val="accent4"/>
                </a:solidFill>
              </a:rPr>
              <a:t>®</a:t>
            </a:r>
            <a:r>
              <a:rPr lang="en-GB" b="1" dirty="0">
                <a:solidFill>
                  <a:schemeClr val="accent4"/>
                </a:solidFill>
              </a:rPr>
              <a:t> AMH Plus </a:t>
            </a:r>
            <a:r>
              <a:rPr lang="en-GB" b="1" dirty="0" err="1">
                <a:solidFill>
                  <a:schemeClr val="accent4"/>
                </a:solidFill>
              </a:rPr>
              <a:t>imunoeseja</a:t>
            </a:r>
            <a:r>
              <a:rPr lang="en-GB" b="1" dirty="0">
                <a:solidFill>
                  <a:schemeClr val="accent4"/>
                </a:solidFill>
              </a:rPr>
              <a:t> </a:t>
            </a:r>
            <a:r>
              <a:rPr lang="en-GB" b="1" dirty="0" err="1">
                <a:solidFill>
                  <a:schemeClr val="accent4"/>
                </a:solidFill>
              </a:rPr>
              <a:t>i</a:t>
            </a:r>
            <a:r>
              <a:rPr lang="en-GB" b="1" dirty="0">
                <a:solidFill>
                  <a:schemeClr val="accent4"/>
                </a:solidFill>
              </a:rPr>
              <a:t> AFC (N=451)</a:t>
            </a:r>
            <a:r>
              <a:rPr lang="en-GB" b="1" baseline="30000" dirty="0">
                <a:solidFill>
                  <a:schemeClr val="accent4"/>
                </a:solidFill>
              </a:rPr>
              <a:t>1,2</a:t>
            </a:r>
          </a:p>
          <a:p>
            <a:r>
              <a:rPr lang="en-GB" dirty="0" err="1">
                <a:solidFill>
                  <a:schemeClr val="tx1"/>
                </a:solidFill>
              </a:rPr>
              <a:t>Spearmanov</a:t>
            </a:r>
            <a:r>
              <a:rPr lang="en-GB" dirty="0">
                <a:solidFill>
                  <a:schemeClr val="tx1"/>
                </a:solidFill>
              </a:rPr>
              <a:t> rank </a:t>
            </a:r>
            <a:r>
              <a:rPr lang="en-GB" dirty="0" err="1">
                <a:solidFill>
                  <a:schemeClr val="tx1"/>
                </a:solidFill>
              </a:rPr>
              <a:t>koeficijent</a:t>
            </a:r>
            <a:r>
              <a:rPr lang="en-GB" dirty="0">
                <a:solidFill>
                  <a:schemeClr val="tx1"/>
                </a:solidFill>
              </a:rPr>
              <a:t>: 0.68 p&lt;0.001</a:t>
            </a:r>
          </a:p>
          <a:p>
            <a:endParaRPr lang="en-US" dirty="0"/>
          </a:p>
        </p:txBody>
      </p:sp>
      <p:sp>
        <p:nvSpPr>
          <p:cNvPr id="21" name="Text Placeholder 1">
            <a:extLst>
              <a:ext uri="{FF2B5EF4-FFF2-40B4-BE49-F238E27FC236}">
                <a16:creationId xmlns:a16="http://schemas.microsoft.com/office/drawing/2014/main" xmlns="" id="{72EAFF60-BD43-44B4-BC4E-9E36FB33A40E}"/>
              </a:ext>
            </a:extLst>
          </p:cNvPr>
          <p:cNvSpPr>
            <a:spLocks noGrp="1"/>
          </p:cNvSpPr>
          <p:nvPr>
            <p:ph type="body" sz="quarter" idx="15"/>
          </p:nvPr>
        </p:nvSpPr>
        <p:spPr/>
        <p:txBody>
          <a:bodyPr/>
          <a:lstStyle/>
          <a:p>
            <a:r>
              <a:rPr lang="en-IN" dirty="0">
                <a:solidFill>
                  <a:schemeClr val="bg1"/>
                </a:solidFill>
              </a:rPr>
              <a:t>AFC, </a:t>
            </a:r>
            <a:r>
              <a:rPr lang="en-IN" dirty="0" err="1">
                <a:solidFill>
                  <a:schemeClr val="bg1"/>
                </a:solidFill>
              </a:rPr>
              <a:t>antral</a:t>
            </a:r>
            <a:r>
              <a:rPr lang="en-IN" dirty="0">
                <a:solidFill>
                  <a:schemeClr val="bg1"/>
                </a:solidFill>
              </a:rPr>
              <a:t> follicle count; AMH, anti-</a:t>
            </a:r>
            <a:r>
              <a:rPr lang="en-IN" dirty="0" err="1">
                <a:solidFill>
                  <a:schemeClr val="bg1"/>
                </a:solidFill>
              </a:rPr>
              <a:t>Müllerian</a:t>
            </a:r>
            <a:r>
              <a:rPr lang="en-IN" dirty="0">
                <a:solidFill>
                  <a:schemeClr val="bg1"/>
                </a:solidFill>
              </a:rPr>
              <a:t> hormone</a:t>
            </a:r>
          </a:p>
        </p:txBody>
      </p:sp>
      <p:sp>
        <p:nvSpPr>
          <p:cNvPr id="24" name="Text Placeholder 23">
            <a:extLst>
              <a:ext uri="{FF2B5EF4-FFF2-40B4-BE49-F238E27FC236}">
                <a16:creationId xmlns:a16="http://schemas.microsoft.com/office/drawing/2014/main" xmlns="" id="{8180331A-389D-4D06-BD4D-40FDFBD78076}"/>
              </a:ext>
            </a:extLst>
          </p:cNvPr>
          <p:cNvSpPr>
            <a:spLocks noGrp="1"/>
          </p:cNvSpPr>
          <p:nvPr>
            <p:ph type="body" sz="quarter" idx="16"/>
          </p:nvPr>
        </p:nvSpPr>
        <p:spPr>
          <a:xfrm>
            <a:off x="222398" y="6294352"/>
            <a:ext cx="7992566" cy="536575"/>
          </a:xfrm>
        </p:spPr>
        <p:txBody>
          <a:bodyPr>
            <a:normAutofit/>
          </a:bodyPr>
          <a:lstStyle/>
          <a:p>
            <a:pPr algn="l"/>
            <a:r>
              <a:rPr lang="en-GB" kern="0" dirty="0">
                <a:solidFill>
                  <a:schemeClr val="bg1"/>
                </a:solidFill>
              </a:rPr>
              <a:t>1. Anderson RA et al. </a:t>
            </a:r>
            <a:r>
              <a:rPr lang="en-GB" i="1" kern="0" dirty="0" err="1">
                <a:solidFill>
                  <a:schemeClr val="bg1"/>
                </a:solidFill>
              </a:rPr>
              <a:t>Fertil</a:t>
            </a:r>
            <a:r>
              <a:rPr lang="en-GB" i="1" kern="0" dirty="0">
                <a:solidFill>
                  <a:schemeClr val="bg1"/>
                </a:solidFill>
              </a:rPr>
              <a:t> </a:t>
            </a:r>
            <a:r>
              <a:rPr lang="en-GB" i="1" kern="0" dirty="0" err="1">
                <a:solidFill>
                  <a:schemeClr val="bg1"/>
                </a:solidFill>
              </a:rPr>
              <a:t>Steril</a:t>
            </a:r>
            <a:r>
              <a:rPr lang="en-GB" i="1" kern="0" dirty="0">
                <a:solidFill>
                  <a:schemeClr val="bg1"/>
                </a:solidFill>
              </a:rPr>
              <a:t> </a:t>
            </a:r>
            <a:r>
              <a:rPr lang="en-GB" kern="0" dirty="0">
                <a:solidFill>
                  <a:schemeClr val="bg1"/>
                </a:solidFill>
              </a:rPr>
              <a:t>2015;  2. Roche. </a:t>
            </a:r>
            <a:r>
              <a:rPr lang="en-GB" i="1" kern="0" dirty="0">
                <a:solidFill>
                  <a:schemeClr val="bg1"/>
                </a:solidFill>
              </a:rPr>
              <a:t>Anti-Müllerian Hormone. </a:t>
            </a:r>
            <a:r>
              <a:rPr lang="en-GB" i="1" kern="0" dirty="0" err="1">
                <a:solidFill>
                  <a:schemeClr val="bg1"/>
                </a:solidFill>
              </a:rPr>
              <a:t>Elecsys</a:t>
            </a:r>
            <a:r>
              <a:rPr lang="en-GB" i="1" kern="0" baseline="30000" dirty="0">
                <a:solidFill>
                  <a:schemeClr val="bg1"/>
                </a:solidFill>
              </a:rPr>
              <a:t>®</a:t>
            </a:r>
            <a:r>
              <a:rPr lang="en-GB" i="1" kern="0" dirty="0">
                <a:solidFill>
                  <a:schemeClr val="bg1"/>
                </a:solidFill>
              </a:rPr>
              <a:t> AMH Plus package insert, </a:t>
            </a:r>
            <a:r>
              <a:rPr lang="en-GB" kern="0" dirty="0">
                <a:solidFill>
                  <a:schemeClr val="bg1"/>
                </a:solidFill>
              </a:rPr>
              <a:t>2016</a:t>
            </a:r>
          </a:p>
        </p:txBody>
      </p:sp>
      <p:sp>
        <p:nvSpPr>
          <p:cNvPr id="13" name="Text Placeholder 1">
            <a:extLst>
              <a:ext uri="{FF2B5EF4-FFF2-40B4-BE49-F238E27FC236}">
                <a16:creationId xmlns:a16="http://schemas.microsoft.com/office/drawing/2014/main" xmlns="" id="{A684B9A0-B762-40C1-98A4-AC3C123CFAF4}"/>
              </a:ext>
            </a:extLst>
          </p:cNvPr>
          <p:cNvSpPr txBox="1">
            <a:spLocks/>
          </p:cNvSpPr>
          <p:nvPr/>
        </p:nvSpPr>
        <p:spPr bwMode="auto">
          <a:xfrm>
            <a:off x="7168099" y="3922243"/>
            <a:ext cx="1651956" cy="1134381"/>
          </a:xfrm>
          <a:prstGeom prst="rect">
            <a:avLst/>
          </a:prstGeom>
          <a:solidFill>
            <a:schemeClr val="accent4"/>
          </a:solidFill>
          <a:ln>
            <a:noFill/>
          </a:ln>
          <a:effectLst/>
        </p:spPr>
        <p:txBody>
          <a:bodyPr vert="horz" wrap="square" lIns="0" tIns="0" rIns="0" bIns="0" numCol="1" anchor="ctr" anchorCtr="0" compatLnSpc="1">
            <a:prstTxWarp prst="textNoShape">
              <a:avLst/>
            </a:prstTxWarp>
          </a:bodyPr>
          <a:lstStyle>
            <a:lvl1pPr marL="209550" indent="-209550" algn="l" rtl="0" eaLnBrk="0" fontAlgn="base" hangingPunct="0">
              <a:spcBef>
                <a:spcPts val="600"/>
              </a:spcBef>
              <a:spcAft>
                <a:spcPts val="600"/>
              </a:spcAft>
              <a:buSzPct val="100000"/>
              <a:buChar char="•"/>
              <a:defRPr sz="2000">
                <a:solidFill>
                  <a:srgbClr val="000000"/>
                </a:solidFill>
                <a:latin typeface="Imago" charset="0"/>
                <a:ea typeface="ＭＳ Ｐゴシック" pitchFamily="-105" charset="-128"/>
                <a:cs typeface="ＭＳ Ｐゴシック" pitchFamily="-105" charset="-128"/>
              </a:defRPr>
            </a:lvl1pPr>
            <a:lvl2pPr marL="485775" indent="-238125" algn="l" rtl="0" eaLnBrk="0" fontAlgn="base" hangingPunct="0">
              <a:spcBef>
                <a:spcPts val="0"/>
              </a:spcBef>
              <a:spcAft>
                <a:spcPts val="600"/>
              </a:spcAft>
              <a:buChar char="–"/>
              <a:defRPr sz="1800">
                <a:solidFill>
                  <a:srgbClr val="000000"/>
                </a:solidFill>
                <a:latin typeface="Imago" charset="0"/>
                <a:ea typeface="ＭＳ Ｐゴシック" pitchFamily="-105" charset="-128"/>
              </a:defRPr>
            </a:lvl2pPr>
            <a:lvl3pPr marL="704850" indent="-209550" algn="l" rtl="0" eaLnBrk="0" fontAlgn="base" hangingPunct="0">
              <a:spcBef>
                <a:spcPts val="0"/>
              </a:spcBef>
              <a:spcAft>
                <a:spcPts val="600"/>
              </a:spcAft>
              <a:buChar char="•"/>
              <a:defRPr sz="1600">
                <a:solidFill>
                  <a:srgbClr val="000000"/>
                </a:solidFill>
                <a:latin typeface="Imago" charset="0"/>
                <a:ea typeface="ヒラギノ角ゴ Pro W3" pitchFamily="48" charset="-128"/>
                <a:cs typeface="ヒラギノ角ゴ Pro W3" pitchFamily="48" charset="-128"/>
              </a:defRPr>
            </a:lvl3pPr>
            <a:lvl4pPr marL="914400" indent="-190500" algn="l" rtl="0" eaLnBrk="0" fontAlgn="base" hangingPunct="0">
              <a:spcBef>
                <a:spcPts val="0"/>
              </a:spcBef>
              <a:spcAft>
                <a:spcPts val="600"/>
              </a:spcAft>
              <a:buChar char="–"/>
              <a:defRPr sz="1400">
                <a:solidFill>
                  <a:srgbClr val="000000"/>
                </a:solidFill>
                <a:latin typeface="Imago" charset="0"/>
                <a:ea typeface="ヒラギノ角ゴ Pro W3" pitchFamily="48" charset="-128"/>
                <a:cs typeface="ヒラギノ角ゴ Pro W3" pitchFamily="48" charset="-128"/>
              </a:defRPr>
            </a:lvl4pPr>
            <a:lvl5pPr marL="1104900" indent="-171450" algn="l" rtl="0" eaLnBrk="0" fontAlgn="base" hangingPunct="0">
              <a:spcBef>
                <a:spcPts val="0"/>
              </a:spcBef>
              <a:spcAft>
                <a:spcPts val="600"/>
              </a:spcAft>
              <a:buChar char="»"/>
              <a:defRPr sz="1200">
                <a:solidFill>
                  <a:srgbClr val="000000"/>
                </a:solidFill>
                <a:latin typeface="Imago" charset="0"/>
                <a:ea typeface="ヒラギノ角ゴ Pro W3" pitchFamily="48" charset="-128"/>
                <a:cs typeface="ヒラギノ角ゴ Pro W3" pitchFamily="48" charset="-128"/>
              </a:defRPr>
            </a:lvl5pPr>
            <a:lvl6pPr marL="2347913" indent="-285750" algn="l" rtl="0" fontAlgn="base">
              <a:spcBef>
                <a:spcPct val="20000"/>
              </a:spcBef>
              <a:spcAft>
                <a:spcPct val="0"/>
              </a:spcAft>
              <a:buChar char="»"/>
              <a:defRPr sz="1600">
                <a:solidFill>
                  <a:srgbClr val="000000"/>
                </a:solidFill>
                <a:latin typeface="+mn-lt"/>
                <a:ea typeface="ヒラギノ角ゴ Pro W3" pitchFamily="48" charset="-128"/>
                <a:cs typeface="ヒラギノ角ゴ Pro W3" pitchFamily="48" charset="-128"/>
              </a:defRPr>
            </a:lvl6pPr>
            <a:lvl7pPr marL="2805113" indent="-285750" algn="l" rtl="0" fontAlgn="base">
              <a:spcBef>
                <a:spcPct val="20000"/>
              </a:spcBef>
              <a:spcAft>
                <a:spcPct val="0"/>
              </a:spcAft>
              <a:buChar char="»"/>
              <a:defRPr sz="1600">
                <a:solidFill>
                  <a:srgbClr val="000000"/>
                </a:solidFill>
                <a:latin typeface="+mn-lt"/>
                <a:ea typeface="ヒラギノ角ゴ Pro W3" pitchFamily="48" charset="-128"/>
                <a:cs typeface="ヒラギノ角ゴ Pro W3" pitchFamily="48" charset="-128"/>
              </a:defRPr>
            </a:lvl7pPr>
            <a:lvl8pPr marL="3262313" indent="-285750" algn="l" rtl="0" fontAlgn="base">
              <a:spcBef>
                <a:spcPct val="20000"/>
              </a:spcBef>
              <a:spcAft>
                <a:spcPct val="0"/>
              </a:spcAft>
              <a:buChar char="»"/>
              <a:defRPr sz="1600">
                <a:solidFill>
                  <a:srgbClr val="000000"/>
                </a:solidFill>
                <a:latin typeface="+mn-lt"/>
                <a:ea typeface="ヒラギノ角ゴ Pro W3" pitchFamily="48" charset="-128"/>
                <a:cs typeface="ヒラギノ角ゴ Pro W3" pitchFamily="48" charset="-128"/>
              </a:defRPr>
            </a:lvl8pPr>
            <a:lvl9pPr marL="3719513" indent="-285750" algn="l" rtl="0" fontAlgn="base">
              <a:spcBef>
                <a:spcPct val="20000"/>
              </a:spcBef>
              <a:spcAft>
                <a:spcPct val="0"/>
              </a:spcAft>
              <a:buChar char="»"/>
              <a:defRPr sz="1600">
                <a:solidFill>
                  <a:srgbClr val="000000"/>
                </a:solidFill>
                <a:latin typeface="+mn-lt"/>
                <a:ea typeface="ヒラギノ角ゴ Pro W3" pitchFamily="48" charset="-128"/>
                <a:cs typeface="ヒラギノ角ゴ Pro W3" pitchFamily="48" charset="-128"/>
              </a:defRPr>
            </a:lvl9pPr>
          </a:lstStyle>
          <a:p>
            <a:pPr marL="0" marR="0" lvl="0" indent="0" algn="ctr" defTabSz="914400" rtl="0" eaLnBrk="0" fontAlgn="base" latinLnBrk="0" hangingPunct="0">
              <a:lnSpc>
                <a:spcPct val="100000"/>
              </a:lnSpc>
              <a:spcBef>
                <a:spcPts val="600"/>
              </a:spcBef>
              <a:spcAft>
                <a:spcPts val="600"/>
              </a:spcAft>
              <a:buClrTx/>
              <a:buSzPct val="100000"/>
              <a:buFontTx/>
              <a:buNone/>
              <a:tabLst/>
              <a:defRPr/>
            </a:pPr>
            <a:r>
              <a:rPr kumimoji="0" lang="en-GB"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AMH </a:t>
            </a:r>
            <a:r>
              <a:rPr kumimoji="0" lang="en-GB" sz="1400" b="0"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vrijednosti</a:t>
            </a:r>
            <a:r>
              <a:rPr kumimoji="0" lang="en-GB" sz="1400" b="0"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GB" sz="1400" b="0" i="0" u="none" strike="noStrike" kern="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su</a:t>
            </a:r>
            <a:r>
              <a:rPr kumimoji="0" lang="en-GB" sz="1400" b="0"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GB" sz="1400" b="0" i="0" u="none" strike="noStrike" kern="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pokazale</a:t>
            </a:r>
            <a:r>
              <a:rPr kumimoji="0" lang="en-GB" sz="1400" b="0"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GB" sz="1400" b="0" i="0" u="none" strike="noStrike" kern="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minimalnu</a:t>
            </a:r>
            <a:r>
              <a:rPr kumimoji="0" lang="en-GB" sz="1400" b="0"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GB" sz="1400" b="0" i="0" u="none" strike="noStrike" kern="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varijabilnost</a:t>
            </a:r>
            <a:r>
              <a:rPr kumimoji="0" lang="en-GB" sz="1400" b="0"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GB" sz="1400" b="0" i="0" u="none" strike="noStrike" kern="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među</a:t>
            </a:r>
            <a:r>
              <a:rPr kumimoji="0" lang="en-GB" sz="1400" b="0"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GB" sz="1400" b="0" i="0" u="none" strike="noStrike" kern="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centrima</a:t>
            </a:r>
            <a:r>
              <a:rPr kumimoji="0" lang="en-GB"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r>
            <a:br>
              <a:rPr kumimoji="0" lang="en-GB"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br>
            <a:r>
              <a:rPr kumimoji="0" lang="en-GB"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(p=0.30)</a:t>
            </a:r>
            <a:r>
              <a:rPr kumimoji="0" lang="en-GB" sz="1400" b="0" i="0" u="none" strike="noStrike" kern="0" cap="none" spc="0" normalizeH="0" baseline="30000" noProof="0" dirty="0">
                <a:ln>
                  <a:noFill/>
                </a:ln>
                <a:solidFill>
                  <a:prstClr val="white"/>
                </a:solidFill>
                <a:effectLst/>
                <a:uLnTx/>
                <a:uFillTx/>
                <a:latin typeface="Times New Roman" panose="02020603050405020304" pitchFamily="18" charset="0"/>
                <a:cs typeface="Times New Roman" panose="02020603050405020304" pitchFamily="18" charset="0"/>
              </a:rPr>
              <a:t>1,2</a:t>
            </a:r>
          </a:p>
        </p:txBody>
      </p:sp>
      <p:sp>
        <p:nvSpPr>
          <p:cNvPr id="19" name="Text Placeholder 1">
            <a:extLst>
              <a:ext uri="{FF2B5EF4-FFF2-40B4-BE49-F238E27FC236}">
                <a16:creationId xmlns:a16="http://schemas.microsoft.com/office/drawing/2014/main" xmlns="" id="{970C0BCF-4542-4ED7-A6B0-04A948E3D265}"/>
              </a:ext>
            </a:extLst>
          </p:cNvPr>
          <p:cNvSpPr txBox="1">
            <a:spLocks/>
          </p:cNvSpPr>
          <p:nvPr/>
        </p:nvSpPr>
        <p:spPr bwMode="auto">
          <a:xfrm>
            <a:off x="334825" y="3916327"/>
            <a:ext cx="1651956" cy="1140621"/>
          </a:xfrm>
          <a:prstGeom prst="rect">
            <a:avLst/>
          </a:prstGeom>
          <a:solidFill>
            <a:schemeClr val="accent4"/>
          </a:solidFill>
          <a:ln>
            <a:noFill/>
          </a:ln>
          <a:effectLst/>
        </p:spPr>
        <p:txBody>
          <a:bodyPr vert="horz" wrap="square" lIns="0" tIns="0" rIns="0" bIns="0" numCol="1" anchor="ctr" anchorCtr="0" compatLnSpc="1">
            <a:prstTxWarp prst="textNoShape">
              <a:avLst/>
            </a:prstTxWarp>
          </a:bodyPr>
          <a:lstStyle>
            <a:lvl1pPr marL="209550" indent="-209550" algn="l" rtl="0" eaLnBrk="0" fontAlgn="base" hangingPunct="0">
              <a:spcBef>
                <a:spcPts val="600"/>
              </a:spcBef>
              <a:spcAft>
                <a:spcPts val="600"/>
              </a:spcAft>
              <a:buSzPct val="100000"/>
              <a:buChar char="•"/>
              <a:defRPr sz="2000">
                <a:solidFill>
                  <a:srgbClr val="000000"/>
                </a:solidFill>
                <a:latin typeface="Imago" charset="0"/>
                <a:ea typeface="ＭＳ Ｐゴシック" pitchFamily="-105" charset="-128"/>
                <a:cs typeface="ＭＳ Ｐゴシック" pitchFamily="-105" charset="-128"/>
              </a:defRPr>
            </a:lvl1pPr>
            <a:lvl2pPr marL="485775" indent="-238125" algn="l" rtl="0" eaLnBrk="0" fontAlgn="base" hangingPunct="0">
              <a:spcBef>
                <a:spcPts val="0"/>
              </a:spcBef>
              <a:spcAft>
                <a:spcPts val="600"/>
              </a:spcAft>
              <a:buChar char="–"/>
              <a:defRPr sz="1800">
                <a:solidFill>
                  <a:srgbClr val="000000"/>
                </a:solidFill>
                <a:latin typeface="Imago" charset="0"/>
                <a:ea typeface="ＭＳ Ｐゴシック" pitchFamily="-105" charset="-128"/>
              </a:defRPr>
            </a:lvl2pPr>
            <a:lvl3pPr marL="704850" indent="-209550" algn="l" rtl="0" eaLnBrk="0" fontAlgn="base" hangingPunct="0">
              <a:spcBef>
                <a:spcPts val="0"/>
              </a:spcBef>
              <a:spcAft>
                <a:spcPts val="600"/>
              </a:spcAft>
              <a:buChar char="•"/>
              <a:defRPr sz="1600">
                <a:solidFill>
                  <a:srgbClr val="000000"/>
                </a:solidFill>
                <a:latin typeface="Imago" charset="0"/>
                <a:ea typeface="ヒラギノ角ゴ Pro W3" pitchFamily="48" charset="-128"/>
                <a:cs typeface="ヒラギノ角ゴ Pro W3" pitchFamily="48" charset="-128"/>
              </a:defRPr>
            </a:lvl3pPr>
            <a:lvl4pPr marL="914400" indent="-190500" algn="l" rtl="0" eaLnBrk="0" fontAlgn="base" hangingPunct="0">
              <a:spcBef>
                <a:spcPts val="0"/>
              </a:spcBef>
              <a:spcAft>
                <a:spcPts val="600"/>
              </a:spcAft>
              <a:buChar char="–"/>
              <a:defRPr sz="1400">
                <a:solidFill>
                  <a:srgbClr val="000000"/>
                </a:solidFill>
                <a:latin typeface="Imago" charset="0"/>
                <a:ea typeface="ヒラギノ角ゴ Pro W3" pitchFamily="48" charset="-128"/>
                <a:cs typeface="ヒラギノ角ゴ Pro W3" pitchFamily="48" charset="-128"/>
              </a:defRPr>
            </a:lvl4pPr>
            <a:lvl5pPr marL="1104900" indent="-171450" algn="l" rtl="0" eaLnBrk="0" fontAlgn="base" hangingPunct="0">
              <a:spcBef>
                <a:spcPts val="0"/>
              </a:spcBef>
              <a:spcAft>
                <a:spcPts val="600"/>
              </a:spcAft>
              <a:buChar char="»"/>
              <a:defRPr sz="1200">
                <a:solidFill>
                  <a:srgbClr val="000000"/>
                </a:solidFill>
                <a:latin typeface="Imago" charset="0"/>
                <a:ea typeface="ヒラギノ角ゴ Pro W3" pitchFamily="48" charset="-128"/>
                <a:cs typeface="ヒラギノ角ゴ Pro W3" pitchFamily="48" charset="-128"/>
              </a:defRPr>
            </a:lvl5pPr>
            <a:lvl6pPr marL="2347913" indent="-285750" algn="l" rtl="0" fontAlgn="base">
              <a:spcBef>
                <a:spcPct val="20000"/>
              </a:spcBef>
              <a:spcAft>
                <a:spcPct val="0"/>
              </a:spcAft>
              <a:buChar char="»"/>
              <a:defRPr sz="1600">
                <a:solidFill>
                  <a:srgbClr val="000000"/>
                </a:solidFill>
                <a:latin typeface="+mn-lt"/>
                <a:ea typeface="ヒラギノ角ゴ Pro W3" pitchFamily="48" charset="-128"/>
                <a:cs typeface="ヒラギノ角ゴ Pro W3" pitchFamily="48" charset="-128"/>
              </a:defRPr>
            </a:lvl6pPr>
            <a:lvl7pPr marL="2805113" indent="-285750" algn="l" rtl="0" fontAlgn="base">
              <a:spcBef>
                <a:spcPct val="20000"/>
              </a:spcBef>
              <a:spcAft>
                <a:spcPct val="0"/>
              </a:spcAft>
              <a:buChar char="»"/>
              <a:defRPr sz="1600">
                <a:solidFill>
                  <a:srgbClr val="000000"/>
                </a:solidFill>
                <a:latin typeface="+mn-lt"/>
                <a:ea typeface="ヒラギノ角ゴ Pro W3" pitchFamily="48" charset="-128"/>
                <a:cs typeface="ヒラギノ角ゴ Pro W3" pitchFamily="48" charset="-128"/>
              </a:defRPr>
            </a:lvl7pPr>
            <a:lvl8pPr marL="3262313" indent="-285750" algn="l" rtl="0" fontAlgn="base">
              <a:spcBef>
                <a:spcPct val="20000"/>
              </a:spcBef>
              <a:spcAft>
                <a:spcPct val="0"/>
              </a:spcAft>
              <a:buChar char="»"/>
              <a:defRPr sz="1600">
                <a:solidFill>
                  <a:srgbClr val="000000"/>
                </a:solidFill>
                <a:latin typeface="+mn-lt"/>
                <a:ea typeface="ヒラギノ角ゴ Pro W3" pitchFamily="48" charset="-128"/>
                <a:cs typeface="ヒラギノ角ゴ Pro W3" pitchFamily="48" charset="-128"/>
              </a:defRPr>
            </a:lvl8pPr>
            <a:lvl9pPr marL="3719513" indent="-285750" algn="l" rtl="0" fontAlgn="base">
              <a:spcBef>
                <a:spcPct val="20000"/>
              </a:spcBef>
              <a:spcAft>
                <a:spcPct val="0"/>
              </a:spcAft>
              <a:buChar char="»"/>
              <a:defRPr sz="1600">
                <a:solidFill>
                  <a:srgbClr val="000000"/>
                </a:solidFill>
                <a:latin typeface="+mn-lt"/>
                <a:ea typeface="ヒラギノ角ゴ Pro W3" pitchFamily="48" charset="-128"/>
                <a:cs typeface="ヒラギノ角ゴ Pro W3" pitchFamily="48" charset="-128"/>
              </a:defRPr>
            </a:lvl9pPr>
          </a:lstStyle>
          <a:p>
            <a:pPr marL="0" marR="0" lvl="0" indent="0" algn="ctr" defTabSz="914400" rtl="0" eaLnBrk="0" fontAlgn="base" latinLnBrk="0" hangingPunct="0">
              <a:lnSpc>
                <a:spcPct val="100000"/>
              </a:lnSpc>
              <a:spcBef>
                <a:spcPts val="600"/>
              </a:spcBef>
              <a:spcAft>
                <a:spcPts val="600"/>
              </a:spcAft>
              <a:buClrTx/>
              <a:buSzPct val="100000"/>
              <a:buFontTx/>
              <a:buNone/>
              <a:tabLst/>
              <a:defRPr/>
            </a:pPr>
            <a:r>
              <a:rPr kumimoji="0" lang="en-GB"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AFC </a:t>
            </a:r>
            <a:r>
              <a:rPr kumimoji="0" lang="en-GB" sz="1400" b="0"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vrijednosti</a:t>
            </a:r>
            <a:r>
              <a:rPr kumimoji="0" lang="en-GB"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GB" sz="1400" b="0" i="0" u="none" strike="noStrike" kern="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su</a:t>
            </a:r>
            <a:r>
              <a:rPr kumimoji="0" lang="en-GB" sz="1400" b="0"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GB" sz="1400" b="0" i="0" u="none" strike="noStrike" kern="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varirale</a:t>
            </a:r>
            <a:r>
              <a:rPr kumimoji="0" lang="en-GB" sz="1400" b="0"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GB" sz="1400" b="0" i="0" u="none" strike="noStrike" kern="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između</a:t>
            </a:r>
            <a:r>
              <a:rPr kumimoji="0" lang="en-GB" sz="1400" b="0"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GB" sz="1400" b="0" i="0" u="none" strike="noStrike" kern="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centara</a:t>
            </a:r>
            <a:r>
              <a:rPr kumimoji="0" lang="en-GB" sz="1400" b="0"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GB" sz="1400" b="0" i="0" u="none" strike="noStrike" kern="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i</a:t>
            </a:r>
            <a:r>
              <a:rPr kumimoji="0" lang="en-GB" sz="1400" b="0" i="0" u="none" strike="noStrike" kern="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GB" sz="1400" b="0" i="0" u="none" strike="noStrike" kern="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operatora</a:t>
            </a:r>
            <a:r>
              <a:rPr kumimoji="0" lang="en-GB"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r>
            <a:br>
              <a:rPr kumimoji="0" lang="en-GB"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br>
            <a:r>
              <a:rPr kumimoji="0" lang="en-GB"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(p&lt;0.001)</a:t>
            </a:r>
            <a:r>
              <a:rPr kumimoji="0" lang="en-GB" sz="1400" b="0" i="0" u="none" strike="noStrike" kern="0" cap="none" spc="0" normalizeH="0" baseline="30000" noProof="0" dirty="0">
                <a:ln>
                  <a:noFill/>
                </a:ln>
                <a:solidFill>
                  <a:prstClr val="white"/>
                </a:solidFill>
                <a:effectLst/>
                <a:uLnTx/>
                <a:uFillTx/>
                <a:latin typeface="Times New Roman" panose="02020603050405020304" pitchFamily="18" charset="0"/>
                <a:cs typeface="Times New Roman" panose="02020603050405020304" pitchFamily="18" charset="0"/>
              </a:rPr>
              <a:t>1,2</a:t>
            </a:r>
          </a:p>
        </p:txBody>
      </p:sp>
      <p:sp>
        <p:nvSpPr>
          <p:cNvPr id="140" name="TextBox 139">
            <a:extLst>
              <a:ext uri="{FF2B5EF4-FFF2-40B4-BE49-F238E27FC236}">
                <a16:creationId xmlns:a16="http://schemas.microsoft.com/office/drawing/2014/main" xmlns="" id="{58682FAE-4C7E-40F3-A610-3C509E31BA66}"/>
              </a:ext>
            </a:extLst>
          </p:cNvPr>
          <p:cNvSpPr txBox="1">
            <a:spLocks noChangeArrowheads="1"/>
          </p:cNvSpPr>
          <p:nvPr/>
        </p:nvSpPr>
        <p:spPr bwMode="auto">
          <a:xfrm rot="16200000">
            <a:off x="1225070" y="4435280"/>
            <a:ext cx="2270622" cy="276999"/>
          </a:xfrm>
          <a:prstGeom prst="rect">
            <a:avLst/>
          </a:prstGeom>
          <a:noFill/>
          <a:ln>
            <a:noFill/>
          </a:ln>
        </p:spPr>
        <p:txBody>
          <a:bodyPr wrap="square" lIns="0" tIns="0" rIns="0" bIns="0" anchor="b">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a:ea typeface="+mn-ea"/>
                <a:cs typeface="+mn-cs"/>
              </a:rPr>
              <a:t>AMH (</a:t>
            </a:r>
            <a:r>
              <a:rPr kumimoji="0" lang="en-US" altLang="en-US" sz="1200" b="1" i="0" u="none" strike="noStrike" kern="1200" cap="none" spc="0" normalizeH="0" baseline="0" noProof="0" dirty="0" err="1">
                <a:ln>
                  <a:noFill/>
                </a:ln>
                <a:solidFill>
                  <a:srgbClr val="000000"/>
                </a:solidFill>
                <a:effectLst/>
                <a:uLnTx/>
                <a:uFillTx/>
                <a:latin typeface="Arial"/>
                <a:ea typeface="+mn-ea"/>
                <a:cs typeface="+mn-cs"/>
              </a:rPr>
              <a:t>pmol</a:t>
            </a:r>
            <a:r>
              <a:rPr kumimoji="0" lang="en-US" altLang="en-US" sz="1200" b="1" i="0" u="none" strike="noStrike" kern="1200" cap="none" spc="0" normalizeH="0" baseline="0" noProof="0" dirty="0">
                <a:ln>
                  <a:noFill/>
                </a:ln>
                <a:solidFill>
                  <a:srgbClr val="000000"/>
                </a:solidFill>
                <a:effectLst/>
                <a:uLnTx/>
                <a:uFillTx/>
                <a:latin typeface="Arial"/>
                <a:ea typeface="+mn-ea"/>
                <a:cs typeface="+mn-cs"/>
              </a:rPr>
              <a:t>/L)</a:t>
            </a:r>
          </a:p>
        </p:txBody>
      </p:sp>
      <p:sp>
        <p:nvSpPr>
          <p:cNvPr id="141" name="TextBox 68">
            <a:extLst>
              <a:ext uri="{FF2B5EF4-FFF2-40B4-BE49-F238E27FC236}">
                <a16:creationId xmlns:a16="http://schemas.microsoft.com/office/drawing/2014/main" xmlns="" id="{286E1427-16BA-4D0D-8A5A-5AA7A5367BF2}"/>
              </a:ext>
            </a:extLst>
          </p:cNvPr>
          <p:cNvSpPr txBox="1">
            <a:spLocks noChangeArrowheads="1"/>
          </p:cNvSpPr>
          <p:nvPr/>
        </p:nvSpPr>
        <p:spPr bwMode="auto">
          <a:xfrm>
            <a:off x="2915816" y="6093296"/>
            <a:ext cx="3197419" cy="184666"/>
          </a:xfrm>
          <a:prstGeom prst="rect">
            <a:avLst/>
          </a:prstGeom>
          <a:noFill/>
          <a:ln>
            <a:noFill/>
          </a:ln>
        </p:spPr>
        <p:txBody>
          <a:bodyPr wrap="square" lIns="0" tIns="0" rIns="0" bIns="0">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effectLst/>
                <a:uLnTx/>
                <a:uFillTx/>
                <a:latin typeface="Arial"/>
                <a:ea typeface="+mn-ea"/>
                <a:cs typeface="+mn-cs"/>
              </a:rPr>
              <a:t>AFC</a:t>
            </a:r>
          </a:p>
        </p:txBody>
      </p:sp>
      <p:grpSp>
        <p:nvGrpSpPr>
          <p:cNvPr id="5" name="Group 4"/>
          <p:cNvGrpSpPr/>
          <p:nvPr/>
        </p:nvGrpSpPr>
        <p:grpSpPr>
          <a:xfrm>
            <a:off x="2468471" y="5217860"/>
            <a:ext cx="324406" cy="509534"/>
            <a:chOff x="2468471" y="4459254"/>
            <a:chExt cx="324406" cy="595632"/>
          </a:xfrm>
        </p:grpSpPr>
        <p:sp>
          <p:nvSpPr>
            <p:cNvPr id="146"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8471" y="4870736"/>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500" b="0" i="0" u="none" strike="noStrike" kern="1200" cap="none" spc="0" normalizeH="0" baseline="0" noProof="0" dirty="0">
                  <a:ln>
                    <a:noFill/>
                  </a:ln>
                  <a:solidFill>
                    <a:srgbClr val="000000"/>
                  </a:solidFill>
                  <a:effectLst/>
                  <a:uLnTx/>
                  <a:uFillTx/>
                  <a:latin typeface="Arial"/>
                  <a:ea typeface="+mn-ea"/>
                  <a:cs typeface="+mn-cs"/>
                </a:rPr>
                <a:t>1</a:t>
              </a:r>
            </a:p>
          </p:txBody>
        </p:sp>
        <p:sp>
          <p:nvSpPr>
            <p:cNvPr id="147"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8471" y="4459254"/>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500" b="0" i="0" u="none" strike="noStrike" kern="1200" cap="none" spc="0" normalizeH="0" baseline="0" noProof="0" dirty="0">
                  <a:ln>
                    <a:noFill/>
                  </a:ln>
                  <a:solidFill>
                    <a:srgbClr val="000000"/>
                  </a:solidFill>
                  <a:effectLst/>
                  <a:uLnTx/>
                  <a:uFillTx/>
                  <a:latin typeface="Arial"/>
                  <a:ea typeface="+mn-ea"/>
                  <a:cs typeface="+mn-cs"/>
                </a:rPr>
                <a:t>7</a:t>
              </a:r>
            </a:p>
          </p:txBody>
        </p:sp>
        <p:sp>
          <p:nvSpPr>
            <p:cNvPr id="1494"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8471" y="4733574"/>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500" b="0" i="0" u="none" strike="noStrike" kern="1200" cap="none" spc="0" normalizeH="0" baseline="0" noProof="0">
                  <a:ln>
                    <a:noFill/>
                  </a:ln>
                  <a:solidFill>
                    <a:srgbClr val="000000"/>
                  </a:solidFill>
                  <a:effectLst/>
                  <a:uLnTx/>
                  <a:uFillTx/>
                  <a:latin typeface="Arial"/>
                  <a:ea typeface="+mn-ea"/>
                  <a:cs typeface="+mn-cs"/>
                </a:rPr>
                <a:t>3</a:t>
              </a:r>
              <a:endParaRPr kumimoji="0" lang="en-US" altLang="en-US" sz="500" b="0" i="0" u="none" strike="noStrike" kern="1200" cap="none" spc="0" normalizeH="0" baseline="0" noProof="0" dirty="0">
                <a:ln>
                  <a:noFill/>
                </a:ln>
                <a:solidFill>
                  <a:srgbClr val="000000"/>
                </a:solidFill>
                <a:effectLst/>
                <a:uLnTx/>
                <a:uFillTx/>
                <a:latin typeface="Arial"/>
                <a:ea typeface="+mn-ea"/>
                <a:cs typeface="+mn-cs"/>
              </a:endParaRPr>
            </a:p>
          </p:txBody>
        </p:sp>
        <p:sp>
          <p:nvSpPr>
            <p:cNvPr id="1495"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8471" y="4596414"/>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500" b="0" i="0" u="none" strike="noStrike" kern="1200" cap="none" spc="0" normalizeH="0" baseline="0" noProof="0" dirty="0">
                  <a:ln>
                    <a:noFill/>
                  </a:ln>
                  <a:solidFill>
                    <a:srgbClr val="000000"/>
                  </a:solidFill>
                  <a:effectLst/>
                  <a:uLnTx/>
                  <a:uFillTx/>
                  <a:latin typeface="Arial"/>
                  <a:ea typeface="+mn-ea"/>
                  <a:cs typeface="+mn-cs"/>
                </a:rPr>
                <a:t>5</a:t>
              </a:r>
            </a:p>
          </p:txBody>
        </p:sp>
        <p:sp>
          <p:nvSpPr>
            <p:cNvPr id="1498"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8471" y="4527834"/>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500" b="0" i="0" u="none" strike="noStrike" kern="1200" cap="none" spc="0" normalizeH="0" baseline="0" noProof="0">
                  <a:ln>
                    <a:noFill/>
                  </a:ln>
                  <a:solidFill>
                    <a:srgbClr val="000000"/>
                  </a:solidFill>
                  <a:effectLst/>
                  <a:uLnTx/>
                  <a:uFillTx/>
                  <a:latin typeface="Arial"/>
                  <a:ea typeface="+mn-ea"/>
                  <a:cs typeface="+mn-cs"/>
                </a:rPr>
                <a:t>6</a:t>
              </a:r>
              <a:endParaRPr kumimoji="0" lang="en-US" altLang="en-US" sz="500" b="0" i="0" u="none" strike="noStrike" kern="1200" cap="none" spc="0" normalizeH="0" baseline="0" noProof="0" dirty="0">
                <a:ln>
                  <a:noFill/>
                </a:ln>
                <a:solidFill>
                  <a:srgbClr val="000000"/>
                </a:solidFill>
                <a:effectLst/>
                <a:uLnTx/>
                <a:uFillTx/>
                <a:latin typeface="Arial"/>
                <a:ea typeface="+mn-ea"/>
                <a:cs typeface="+mn-cs"/>
              </a:endParaRPr>
            </a:p>
          </p:txBody>
        </p:sp>
        <p:sp>
          <p:nvSpPr>
            <p:cNvPr id="1499"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8471" y="4664994"/>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500" b="0" i="0" u="none" strike="noStrike" kern="1200" cap="none" spc="0" normalizeH="0" baseline="0" noProof="0">
                  <a:ln>
                    <a:noFill/>
                  </a:ln>
                  <a:solidFill>
                    <a:srgbClr val="000000"/>
                  </a:solidFill>
                  <a:effectLst/>
                  <a:uLnTx/>
                  <a:uFillTx/>
                  <a:latin typeface="Arial"/>
                  <a:ea typeface="+mn-ea"/>
                  <a:cs typeface="+mn-cs"/>
                </a:rPr>
                <a:t>4</a:t>
              </a:r>
              <a:endParaRPr kumimoji="0" lang="en-US" altLang="en-US" sz="500" b="0" i="0" u="none" strike="noStrike" kern="1200" cap="none" spc="0" normalizeH="0" baseline="0" noProof="0" dirty="0">
                <a:ln>
                  <a:noFill/>
                </a:ln>
                <a:solidFill>
                  <a:srgbClr val="000000"/>
                </a:solidFill>
                <a:effectLst/>
                <a:uLnTx/>
                <a:uFillTx/>
                <a:latin typeface="Arial"/>
                <a:ea typeface="+mn-ea"/>
                <a:cs typeface="+mn-cs"/>
              </a:endParaRPr>
            </a:p>
          </p:txBody>
        </p:sp>
        <p:sp>
          <p:nvSpPr>
            <p:cNvPr id="1500"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8471" y="4802154"/>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500" b="0" i="0" u="none" strike="noStrike" kern="1200" cap="none" spc="0" normalizeH="0" baseline="0" noProof="0" dirty="0">
                  <a:ln>
                    <a:noFill/>
                  </a:ln>
                  <a:solidFill>
                    <a:srgbClr val="000000"/>
                  </a:solidFill>
                  <a:effectLst/>
                  <a:uLnTx/>
                  <a:uFillTx/>
                  <a:latin typeface="Arial"/>
                  <a:ea typeface="+mn-ea"/>
                  <a:cs typeface="+mn-cs"/>
                </a:rPr>
                <a:t>2</a:t>
              </a:r>
            </a:p>
          </p:txBody>
        </p:sp>
      </p:grpSp>
      <p:grpSp>
        <p:nvGrpSpPr>
          <p:cNvPr id="1527" name="Group 1526"/>
          <p:cNvGrpSpPr/>
          <p:nvPr/>
        </p:nvGrpSpPr>
        <p:grpSpPr>
          <a:xfrm>
            <a:off x="2892779" y="5774260"/>
            <a:ext cx="3218202" cy="157973"/>
            <a:chOff x="2892779" y="5109672"/>
            <a:chExt cx="3218202" cy="184666"/>
          </a:xfrm>
        </p:grpSpPr>
        <p:sp>
          <p:nvSpPr>
            <p:cNvPr id="155"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2892779" y="5109672"/>
              <a:ext cx="255200"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0</a:t>
              </a:r>
            </a:p>
          </p:txBody>
        </p:sp>
        <p:sp>
          <p:nvSpPr>
            <p:cNvPr id="167"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5855781" y="5109672"/>
              <a:ext cx="255200"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60</a:t>
              </a:r>
              <a:endParaRPr kumimoji="0" lang="en-US" alt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522"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5361949" y="5109672"/>
              <a:ext cx="255200"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50</a:t>
              </a:r>
            </a:p>
          </p:txBody>
        </p:sp>
        <p:sp>
          <p:nvSpPr>
            <p:cNvPr id="1523"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4868115" y="5109672"/>
              <a:ext cx="255200"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40</a:t>
              </a:r>
            </a:p>
          </p:txBody>
        </p:sp>
        <p:sp>
          <p:nvSpPr>
            <p:cNvPr id="1524"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4374281" y="5109672"/>
              <a:ext cx="255200"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30</a:t>
              </a:r>
            </a:p>
          </p:txBody>
        </p:sp>
        <p:sp>
          <p:nvSpPr>
            <p:cNvPr id="1525"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3880447" y="5109672"/>
              <a:ext cx="255200"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20</a:t>
              </a:r>
            </a:p>
          </p:txBody>
        </p:sp>
        <p:sp>
          <p:nvSpPr>
            <p:cNvPr id="1526"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3386613" y="5109672"/>
              <a:ext cx="255200"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10</a:t>
              </a:r>
            </a:p>
          </p:txBody>
        </p:sp>
      </p:grpSp>
      <p:sp>
        <p:nvSpPr>
          <p:cNvPr id="836" name="Line 6"/>
          <p:cNvSpPr>
            <a:spLocks noChangeShapeType="1"/>
          </p:cNvSpPr>
          <p:nvPr/>
        </p:nvSpPr>
        <p:spPr bwMode="auto">
          <a:xfrm flipV="1">
            <a:off x="2904231" y="4606083"/>
            <a:ext cx="3194050" cy="619260"/>
          </a:xfrm>
          <a:prstGeom prst="line">
            <a:avLst/>
          </a:prstGeom>
          <a:noFill/>
          <a:ln w="28575" cap="flat">
            <a:solidFill>
              <a:schemeClr val="accent3">
                <a:lumMod val="7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37" name="Line 7"/>
          <p:cNvSpPr>
            <a:spLocks noChangeShapeType="1"/>
          </p:cNvSpPr>
          <p:nvPr/>
        </p:nvSpPr>
        <p:spPr bwMode="auto">
          <a:xfrm flipH="1">
            <a:off x="2945506" y="4437688"/>
            <a:ext cx="3152775" cy="803952"/>
          </a:xfrm>
          <a:prstGeom prst="line">
            <a:avLst/>
          </a:prstGeom>
          <a:noFill/>
          <a:ln w="28575" cap="flat">
            <a:solidFill>
              <a:schemeClr val="accent1">
                <a:lumMod val="7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38" name="Line 8"/>
          <p:cNvSpPr>
            <a:spLocks noChangeShapeType="1"/>
          </p:cNvSpPr>
          <p:nvPr/>
        </p:nvSpPr>
        <p:spPr bwMode="auto">
          <a:xfrm flipV="1">
            <a:off x="3012181" y="4095465"/>
            <a:ext cx="3086100" cy="1146175"/>
          </a:xfrm>
          <a:prstGeom prst="line">
            <a:avLst/>
          </a:prstGeom>
          <a:noFill/>
          <a:ln w="28575" cap="flat">
            <a:solidFill>
              <a:schemeClr val="accent2">
                <a:lumMod val="40000"/>
                <a:lumOff val="60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39" name="Line 9"/>
          <p:cNvSpPr>
            <a:spLocks noChangeShapeType="1"/>
          </p:cNvSpPr>
          <p:nvPr/>
        </p:nvSpPr>
        <p:spPr bwMode="auto">
          <a:xfrm flipV="1">
            <a:off x="3107431" y="3364846"/>
            <a:ext cx="2927350" cy="1876794"/>
          </a:xfrm>
          <a:prstGeom prst="line">
            <a:avLst/>
          </a:prstGeom>
          <a:noFill/>
          <a:ln w="28575" cap="flat">
            <a:solidFill>
              <a:srgbClr val="7030A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41" name="Line 11"/>
          <p:cNvSpPr>
            <a:spLocks noChangeShapeType="1"/>
          </p:cNvSpPr>
          <p:nvPr/>
        </p:nvSpPr>
        <p:spPr bwMode="auto">
          <a:xfrm flipH="1">
            <a:off x="3002656" y="4147070"/>
            <a:ext cx="3095625" cy="1094570"/>
          </a:xfrm>
          <a:prstGeom prst="line">
            <a:avLst/>
          </a:prstGeom>
          <a:noFill/>
          <a:ln w="28575"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42" name="Line 12"/>
          <p:cNvSpPr>
            <a:spLocks noChangeShapeType="1"/>
          </p:cNvSpPr>
          <p:nvPr/>
        </p:nvSpPr>
        <p:spPr bwMode="auto">
          <a:xfrm flipH="1">
            <a:off x="2904231" y="4323613"/>
            <a:ext cx="3194050" cy="90987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851" name="Group 850"/>
          <p:cNvGrpSpPr/>
          <p:nvPr/>
        </p:nvGrpSpPr>
        <p:grpSpPr>
          <a:xfrm>
            <a:off x="3101081" y="3682625"/>
            <a:ext cx="1819275" cy="1512842"/>
            <a:chOff x="2098675" y="2251075"/>
            <a:chExt cx="1819275" cy="1768475"/>
          </a:xfrm>
          <a:solidFill>
            <a:schemeClr val="accent2">
              <a:lumMod val="40000"/>
              <a:lumOff val="60000"/>
            </a:schemeClr>
          </a:solidFill>
        </p:grpSpPr>
        <p:sp>
          <p:nvSpPr>
            <p:cNvPr id="852" name="Freeform 6"/>
            <p:cNvSpPr>
              <a:spLocks/>
            </p:cNvSpPr>
            <p:nvPr/>
          </p:nvSpPr>
          <p:spPr bwMode="auto">
            <a:xfrm>
              <a:off x="3876675" y="2251075"/>
              <a:ext cx="41275" cy="38100"/>
            </a:xfrm>
            <a:custGeom>
              <a:avLst/>
              <a:gdLst>
                <a:gd name="T0" fmla="*/ 14 w 26"/>
                <a:gd name="T1" fmla="*/ 24 h 24"/>
                <a:gd name="T2" fmla="*/ 0 w 26"/>
                <a:gd name="T3" fmla="*/ 0 h 24"/>
                <a:gd name="T4" fmla="*/ 26 w 26"/>
                <a:gd name="T5" fmla="*/ 0 h 24"/>
                <a:gd name="T6" fmla="*/ 14 w 26"/>
                <a:gd name="T7" fmla="*/ 24 h 24"/>
              </a:gdLst>
              <a:ahLst/>
              <a:cxnLst>
                <a:cxn ang="0">
                  <a:pos x="T0" y="T1"/>
                </a:cxn>
                <a:cxn ang="0">
                  <a:pos x="T2" y="T3"/>
                </a:cxn>
                <a:cxn ang="0">
                  <a:pos x="T4" y="T5"/>
                </a:cxn>
                <a:cxn ang="0">
                  <a:pos x="T6" y="T7"/>
                </a:cxn>
              </a:cxnLst>
              <a:rect l="0" t="0" r="r" b="b"/>
              <a:pathLst>
                <a:path w="26" h="24">
                  <a:moveTo>
                    <a:pt x="14" y="24"/>
                  </a:moveTo>
                  <a:lnTo>
                    <a:pt x="0" y="0"/>
                  </a:lnTo>
                  <a:lnTo>
                    <a:pt x="26"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53" name="Freeform 7"/>
            <p:cNvSpPr>
              <a:spLocks/>
            </p:cNvSpPr>
            <p:nvPr/>
          </p:nvSpPr>
          <p:spPr bwMode="auto">
            <a:xfrm>
              <a:off x="2593975" y="238125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55" name="Freeform 9"/>
            <p:cNvSpPr>
              <a:spLocks/>
            </p:cNvSpPr>
            <p:nvPr/>
          </p:nvSpPr>
          <p:spPr bwMode="auto">
            <a:xfrm>
              <a:off x="3730625" y="2555875"/>
              <a:ext cx="41275" cy="34925"/>
            </a:xfrm>
            <a:custGeom>
              <a:avLst/>
              <a:gdLst>
                <a:gd name="T0" fmla="*/ 14 w 26"/>
                <a:gd name="T1" fmla="*/ 22 h 22"/>
                <a:gd name="T2" fmla="*/ 0 w 26"/>
                <a:gd name="T3" fmla="*/ 0 h 22"/>
                <a:gd name="T4" fmla="*/ 26 w 26"/>
                <a:gd name="T5" fmla="*/ 0 h 22"/>
                <a:gd name="T6" fmla="*/ 14 w 26"/>
                <a:gd name="T7" fmla="*/ 22 h 22"/>
              </a:gdLst>
              <a:ahLst/>
              <a:cxnLst>
                <a:cxn ang="0">
                  <a:pos x="T0" y="T1"/>
                </a:cxn>
                <a:cxn ang="0">
                  <a:pos x="T2" y="T3"/>
                </a:cxn>
                <a:cxn ang="0">
                  <a:pos x="T4" y="T5"/>
                </a:cxn>
                <a:cxn ang="0">
                  <a:pos x="T6" y="T7"/>
                </a:cxn>
              </a:cxnLst>
              <a:rect l="0" t="0" r="r" b="b"/>
              <a:pathLst>
                <a:path w="26" h="22">
                  <a:moveTo>
                    <a:pt x="14" y="22"/>
                  </a:moveTo>
                  <a:lnTo>
                    <a:pt x="0" y="0"/>
                  </a:lnTo>
                  <a:lnTo>
                    <a:pt x="26"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56" name="Freeform 10"/>
            <p:cNvSpPr>
              <a:spLocks/>
            </p:cNvSpPr>
            <p:nvPr/>
          </p:nvSpPr>
          <p:spPr bwMode="auto">
            <a:xfrm>
              <a:off x="3629025" y="3175000"/>
              <a:ext cx="41275" cy="34925"/>
            </a:xfrm>
            <a:custGeom>
              <a:avLst/>
              <a:gdLst>
                <a:gd name="T0" fmla="*/ 14 w 26"/>
                <a:gd name="T1" fmla="*/ 22 h 22"/>
                <a:gd name="T2" fmla="*/ 0 w 26"/>
                <a:gd name="T3" fmla="*/ 0 h 22"/>
                <a:gd name="T4" fmla="*/ 26 w 26"/>
                <a:gd name="T5" fmla="*/ 0 h 22"/>
                <a:gd name="T6" fmla="*/ 14 w 26"/>
                <a:gd name="T7" fmla="*/ 22 h 22"/>
              </a:gdLst>
              <a:ahLst/>
              <a:cxnLst>
                <a:cxn ang="0">
                  <a:pos x="T0" y="T1"/>
                </a:cxn>
                <a:cxn ang="0">
                  <a:pos x="T2" y="T3"/>
                </a:cxn>
                <a:cxn ang="0">
                  <a:pos x="T4" y="T5"/>
                </a:cxn>
                <a:cxn ang="0">
                  <a:pos x="T6" y="T7"/>
                </a:cxn>
              </a:cxnLst>
              <a:rect l="0" t="0" r="r" b="b"/>
              <a:pathLst>
                <a:path w="26" h="22">
                  <a:moveTo>
                    <a:pt x="14" y="22"/>
                  </a:moveTo>
                  <a:lnTo>
                    <a:pt x="0" y="0"/>
                  </a:lnTo>
                  <a:lnTo>
                    <a:pt x="26"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57" name="Freeform 11"/>
            <p:cNvSpPr>
              <a:spLocks/>
            </p:cNvSpPr>
            <p:nvPr/>
          </p:nvSpPr>
          <p:spPr bwMode="auto">
            <a:xfrm>
              <a:off x="3524250" y="323215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58" name="Freeform 12"/>
            <p:cNvSpPr>
              <a:spLocks/>
            </p:cNvSpPr>
            <p:nvPr/>
          </p:nvSpPr>
          <p:spPr bwMode="auto">
            <a:xfrm>
              <a:off x="3479800" y="322580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59" name="Freeform 13"/>
            <p:cNvSpPr>
              <a:spLocks/>
            </p:cNvSpPr>
            <p:nvPr/>
          </p:nvSpPr>
          <p:spPr bwMode="auto">
            <a:xfrm>
              <a:off x="3330575" y="3241675"/>
              <a:ext cx="41275" cy="38100"/>
            </a:xfrm>
            <a:custGeom>
              <a:avLst/>
              <a:gdLst>
                <a:gd name="T0" fmla="*/ 12 w 26"/>
                <a:gd name="T1" fmla="*/ 24 h 24"/>
                <a:gd name="T2" fmla="*/ 0 w 26"/>
                <a:gd name="T3" fmla="*/ 0 h 24"/>
                <a:gd name="T4" fmla="*/ 26 w 26"/>
                <a:gd name="T5" fmla="*/ 0 h 24"/>
                <a:gd name="T6" fmla="*/ 12 w 26"/>
                <a:gd name="T7" fmla="*/ 24 h 24"/>
              </a:gdLst>
              <a:ahLst/>
              <a:cxnLst>
                <a:cxn ang="0">
                  <a:pos x="T0" y="T1"/>
                </a:cxn>
                <a:cxn ang="0">
                  <a:pos x="T2" y="T3"/>
                </a:cxn>
                <a:cxn ang="0">
                  <a:pos x="T4" y="T5"/>
                </a:cxn>
                <a:cxn ang="0">
                  <a:pos x="T6" y="T7"/>
                </a:cxn>
              </a:cxnLst>
              <a:rect l="0" t="0" r="r" b="b"/>
              <a:pathLst>
                <a:path w="26" h="24">
                  <a:moveTo>
                    <a:pt x="12" y="24"/>
                  </a:moveTo>
                  <a:lnTo>
                    <a:pt x="0" y="0"/>
                  </a:lnTo>
                  <a:lnTo>
                    <a:pt x="26" y="0"/>
                  </a:lnTo>
                  <a:lnTo>
                    <a:pt x="12"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60" name="Freeform 14"/>
            <p:cNvSpPr>
              <a:spLocks/>
            </p:cNvSpPr>
            <p:nvPr/>
          </p:nvSpPr>
          <p:spPr bwMode="auto">
            <a:xfrm>
              <a:off x="3038475" y="338455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61" name="Freeform 15"/>
            <p:cNvSpPr>
              <a:spLocks/>
            </p:cNvSpPr>
            <p:nvPr/>
          </p:nvSpPr>
          <p:spPr bwMode="auto">
            <a:xfrm>
              <a:off x="3038475" y="345440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62" name="Freeform 16"/>
            <p:cNvSpPr>
              <a:spLocks/>
            </p:cNvSpPr>
            <p:nvPr/>
          </p:nvSpPr>
          <p:spPr bwMode="auto">
            <a:xfrm>
              <a:off x="2438400" y="3394075"/>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63" name="Freeform 17"/>
            <p:cNvSpPr>
              <a:spLocks/>
            </p:cNvSpPr>
            <p:nvPr/>
          </p:nvSpPr>
          <p:spPr bwMode="auto">
            <a:xfrm>
              <a:off x="2289175" y="3667125"/>
              <a:ext cx="41275" cy="38100"/>
            </a:xfrm>
            <a:custGeom>
              <a:avLst/>
              <a:gdLst>
                <a:gd name="T0" fmla="*/ 14 w 26"/>
                <a:gd name="T1" fmla="*/ 24 h 24"/>
                <a:gd name="T2" fmla="*/ 0 w 26"/>
                <a:gd name="T3" fmla="*/ 0 h 24"/>
                <a:gd name="T4" fmla="*/ 26 w 26"/>
                <a:gd name="T5" fmla="*/ 0 h 24"/>
                <a:gd name="T6" fmla="*/ 14 w 26"/>
                <a:gd name="T7" fmla="*/ 24 h 24"/>
              </a:gdLst>
              <a:ahLst/>
              <a:cxnLst>
                <a:cxn ang="0">
                  <a:pos x="T0" y="T1"/>
                </a:cxn>
                <a:cxn ang="0">
                  <a:pos x="T2" y="T3"/>
                </a:cxn>
                <a:cxn ang="0">
                  <a:pos x="T4" y="T5"/>
                </a:cxn>
                <a:cxn ang="0">
                  <a:pos x="T6" y="T7"/>
                </a:cxn>
              </a:cxnLst>
              <a:rect l="0" t="0" r="r" b="b"/>
              <a:pathLst>
                <a:path w="26" h="24">
                  <a:moveTo>
                    <a:pt x="14" y="24"/>
                  </a:moveTo>
                  <a:lnTo>
                    <a:pt x="0" y="0"/>
                  </a:lnTo>
                  <a:lnTo>
                    <a:pt x="26"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64" name="Freeform 18"/>
            <p:cNvSpPr>
              <a:spLocks/>
            </p:cNvSpPr>
            <p:nvPr/>
          </p:nvSpPr>
          <p:spPr bwMode="auto">
            <a:xfrm>
              <a:off x="2098675" y="395605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65" name="Freeform 19"/>
            <p:cNvSpPr>
              <a:spLocks/>
            </p:cNvSpPr>
            <p:nvPr/>
          </p:nvSpPr>
          <p:spPr bwMode="auto">
            <a:xfrm>
              <a:off x="2244725" y="3978275"/>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66" name="Freeform 20"/>
            <p:cNvSpPr>
              <a:spLocks/>
            </p:cNvSpPr>
            <p:nvPr/>
          </p:nvSpPr>
          <p:spPr bwMode="auto">
            <a:xfrm>
              <a:off x="2244725" y="394335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67" name="Freeform 21"/>
            <p:cNvSpPr>
              <a:spLocks/>
            </p:cNvSpPr>
            <p:nvPr/>
          </p:nvSpPr>
          <p:spPr bwMode="auto">
            <a:xfrm>
              <a:off x="2193925" y="396875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68" name="Freeform 22"/>
            <p:cNvSpPr>
              <a:spLocks/>
            </p:cNvSpPr>
            <p:nvPr/>
          </p:nvSpPr>
          <p:spPr bwMode="auto">
            <a:xfrm>
              <a:off x="2292350" y="395605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69" name="Freeform 23"/>
            <p:cNvSpPr>
              <a:spLocks/>
            </p:cNvSpPr>
            <p:nvPr/>
          </p:nvSpPr>
          <p:spPr bwMode="auto">
            <a:xfrm>
              <a:off x="2292350" y="3914775"/>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70" name="Freeform 24"/>
            <p:cNvSpPr>
              <a:spLocks/>
            </p:cNvSpPr>
            <p:nvPr/>
          </p:nvSpPr>
          <p:spPr bwMode="auto">
            <a:xfrm>
              <a:off x="2244725" y="3895725"/>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71" name="Freeform 25"/>
            <p:cNvSpPr>
              <a:spLocks/>
            </p:cNvSpPr>
            <p:nvPr/>
          </p:nvSpPr>
          <p:spPr bwMode="auto">
            <a:xfrm>
              <a:off x="2244725" y="393065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72" name="Freeform 26"/>
            <p:cNvSpPr>
              <a:spLocks/>
            </p:cNvSpPr>
            <p:nvPr/>
          </p:nvSpPr>
          <p:spPr bwMode="auto">
            <a:xfrm>
              <a:off x="2149475" y="3956050"/>
              <a:ext cx="41275" cy="34925"/>
            </a:xfrm>
            <a:custGeom>
              <a:avLst/>
              <a:gdLst>
                <a:gd name="T0" fmla="*/ 12 w 26"/>
                <a:gd name="T1" fmla="*/ 22 h 22"/>
                <a:gd name="T2" fmla="*/ 0 w 26"/>
                <a:gd name="T3" fmla="*/ 0 h 22"/>
                <a:gd name="T4" fmla="*/ 26 w 26"/>
                <a:gd name="T5" fmla="*/ 0 h 22"/>
                <a:gd name="T6" fmla="*/ 12 w 26"/>
                <a:gd name="T7" fmla="*/ 22 h 22"/>
              </a:gdLst>
              <a:ahLst/>
              <a:cxnLst>
                <a:cxn ang="0">
                  <a:pos x="T0" y="T1"/>
                </a:cxn>
                <a:cxn ang="0">
                  <a:pos x="T2" y="T3"/>
                </a:cxn>
                <a:cxn ang="0">
                  <a:pos x="T4" y="T5"/>
                </a:cxn>
                <a:cxn ang="0">
                  <a:pos x="T6" y="T7"/>
                </a:cxn>
              </a:cxnLst>
              <a:rect l="0" t="0" r="r" b="b"/>
              <a:pathLst>
                <a:path w="26" h="22">
                  <a:moveTo>
                    <a:pt x="12" y="22"/>
                  </a:moveTo>
                  <a:lnTo>
                    <a:pt x="0" y="0"/>
                  </a:lnTo>
                  <a:lnTo>
                    <a:pt x="26" y="0"/>
                  </a:lnTo>
                  <a:lnTo>
                    <a:pt x="12"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73" name="Freeform 27"/>
            <p:cNvSpPr>
              <a:spLocks/>
            </p:cNvSpPr>
            <p:nvPr/>
          </p:nvSpPr>
          <p:spPr bwMode="auto">
            <a:xfrm>
              <a:off x="2149475" y="3984625"/>
              <a:ext cx="41275" cy="34925"/>
            </a:xfrm>
            <a:custGeom>
              <a:avLst/>
              <a:gdLst>
                <a:gd name="T0" fmla="*/ 12 w 26"/>
                <a:gd name="T1" fmla="*/ 22 h 22"/>
                <a:gd name="T2" fmla="*/ 0 w 26"/>
                <a:gd name="T3" fmla="*/ 0 h 22"/>
                <a:gd name="T4" fmla="*/ 26 w 26"/>
                <a:gd name="T5" fmla="*/ 0 h 22"/>
                <a:gd name="T6" fmla="*/ 12 w 26"/>
                <a:gd name="T7" fmla="*/ 22 h 22"/>
              </a:gdLst>
              <a:ahLst/>
              <a:cxnLst>
                <a:cxn ang="0">
                  <a:pos x="T0" y="T1"/>
                </a:cxn>
                <a:cxn ang="0">
                  <a:pos x="T2" y="T3"/>
                </a:cxn>
                <a:cxn ang="0">
                  <a:pos x="T4" y="T5"/>
                </a:cxn>
                <a:cxn ang="0">
                  <a:pos x="T6" y="T7"/>
                </a:cxn>
              </a:cxnLst>
              <a:rect l="0" t="0" r="r" b="b"/>
              <a:pathLst>
                <a:path w="26" h="22">
                  <a:moveTo>
                    <a:pt x="12" y="22"/>
                  </a:moveTo>
                  <a:lnTo>
                    <a:pt x="0" y="0"/>
                  </a:lnTo>
                  <a:lnTo>
                    <a:pt x="26" y="0"/>
                  </a:lnTo>
                  <a:lnTo>
                    <a:pt x="12"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74" name="Freeform 28"/>
            <p:cNvSpPr>
              <a:spLocks/>
            </p:cNvSpPr>
            <p:nvPr/>
          </p:nvSpPr>
          <p:spPr bwMode="auto">
            <a:xfrm>
              <a:off x="2441575" y="3844925"/>
              <a:ext cx="41275" cy="34925"/>
            </a:xfrm>
            <a:custGeom>
              <a:avLst/>
              <a:gdLst>
                <a:gd name="T0" fmla="*/ 12 w 26"/>
                <a:gd name="T1" fmla="*/ 22 h 22"/>
                <a:gd name="T2" fmla="*/ 0 w 26"/>
                <a:gd name="T3" fmla="*/ 0 h 22"/>
                <a:gd name="T4" fmla="*/ 26 w 26"/>
                <a:gd name="T5" fmla="*/ 0 h 22"/>
                <a:gd name="T6" fmla="*/ 12 w 26"/>
                <a:gd name="T7" fmla="*/ 22 h 22"/>
              </a:gdLst>
              <a:ahLst/>
              <a:cxnLst>
                <a:cxn ang="0">
                  <a:pos x="T0" y="T1"/>
                </a:cxn>
                <a:cxn ang="0">
                  <a:pos x="T2" y="T3"/>
                </a:cxn>
                <a:cxn ang="0">
                  <a:pos x="T4" y="T5"/>
                </a:cxn>
                <a:cxn ang="0">
                  <a:pos x="T6" y="T7"/>
                </a:cxn>
              </a:cxnLst>
              <a:rect l="0" t="0" r="r" b="b"/>
              <a:pathLst>
                <a:path w="26" h="22">
                  <a:moveTo>
                    <a:pt x="12" y="22"/>
                  </a:moveTo>
                  <a:lnTo>
                    <a:pt x="0" y="0"/>
                  </a:lnTo>
                  <a:lnTo>
                    <a:pt x="26" y="0"/>
                  </a:lnTo>
                  <a:lnTo>
                    <a:pt x="12"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75" name="Freeform 29"/>
            <p:cNvSpPr>
              <a:spLocks/>
            </p:cNvSpPr>
            <p:nvPr/>
          </p:nvSpPr>
          <p:spPr bwMode="auto">
            <a:xfrm>
              <a:off x="2393950" y="3946525"/>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76" name="Freeform 30"/>
            <p:cNvSpPr>
              <a:spLocks/>
            </p:cNvSpPr>
            <p:nvPr/>
          </p:nvSpPr>
          <p:spPr bwMode="auto">
            <a:xfrm>
              <a:off x="2489200" y="3851275"/>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77" name="Freeform 31"/>
            <p:cNvSpPr>
              <a:spLocks/>
            </p:cNvSpPr>
            <p:nvPr/>
          </p:nvSpPr>
          <p:spPr bwMode="auto">
            <a:xfrm>
              <a:off x="2489200" y="367030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78" name="Freeform 32"/>
            <p:cNvSpPr>
              <a:spLocks/>
            </p:cNvSpPr>
            <p:nvPr/>
          </p:nvSpPr>
          <p:spPr bwMode="auto">
            <a:xfrm>
              <a:off x="2441575" y="3863975"/>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79" name="Freeform 33"/>
            <p:cNvSpPr>
              <a:spLocks/>
            </p:cNvSpPr>
            <p:nvPr/>
          </p:nvSpPr>
          <p:spPr bwMode="auto">
            <a:xfrm>
              <a:off x="2590800" y="359410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80" name="Freeform 34"/>
            <p:cNvSpPr>
              <a:spLocks/>
            </p:cNvSpPr>
            <p:nvPr/>
          </p:nvSpPr>
          <p:spPr bwMode="auto">
            <a:xfrm>
              <a:off x="2543175" y="3486150"/>
              <a:ext cx="41275" cy="34925"/>
            </a:xfrm>
            <a:custGeom>
              <a:avLst/>
              <a:gdLst>
                <a:gd name="T0" fmla="*/ 14 w 26"/>
                <a:gd name="T1" fmla="*/ 22 h 22"/>
                <a:gd name="T2" fmla="*/ 0 w 26"/>
                <a:gd name="T3" fmla="*/ 0 h 22"/>
                <a:gd name="T4" fmla="*/ 26 w 26"/>
                <a:gd name="T5" fmla="*/ 0 h 22"/>
                <a:gd name="T6" fmla="*/ 14 w 26"/>
                <a:gd name="T7" fmla="*/ 22 h 22"/>
              </a:gdLst>
              <a:ahLst/>
              <a:cxnLst>
                <a:cxn ang="0">
                  <a:pos x="T0" y="T1"/>
                </a:cxn>
                <a:cxn ang="0">
                  <a:pos x="T2" y="T3"/>
                </a:cxn>
                <a:cxn ang="0">
                  <a:pos x="T4" y="T5"/>
                </a:cxn>
                <a:cxn ang="0">
                  <a:pos x="T6" y="T7"/>
                </a:cxn>
              </a:cxnLst>
              <a:rect l="0" t="0" r="r" b="b"/>
              <a:pathLst>
                <a:path w="26" h="22">
                  <a:moveTo>
                    <a:pt x="14" y="22"/>
                  </a:moveTo>
                  <a:lnTo>
                    <a:pt x="0" y="0"/>
                  </a:lnTo>
                  <a:lnTo>
                    <a:pt x="26"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81" name="Freeform 35"/>
            <p:cNvSpPr>
              <a:spLocks/>
            </p:cNvSpPr>
            <p:nvPr/>
          </p:nvSpPr>
          <p:spPr bwMode="auto">
            <a:xfrm>
              <a:off x="2689225" y="3590925"/>
              <a:ext cx="41275" cy="38100"/>
            </a:xfrm>
            <a:custGeom>
              <a:avLst/>
              <a:gdLst>
                <a:gd name="T0" fmla="*/ 12 w 26"/>
                <a:gd name="T1" fmla="*/ 24 h 24"/>
                <a:gd name="T2" fmla="*/ 0 w 26"/>
                <a:gd name="T3" fmla="*/ 0 h 24"/>
                <a:gd name="T4" fmla="*/ 26 w 26"/>
                <a:gd name="T5" fmla="*/ 0 h 24"/>
                <a:gd name="T6" fmla="*/ 12 w 26"/>
                <a:gd name="T7" fmla="*/ 24 h 24"/>
              </a:gdLst>
              <a:ahLst/>
              <a:cxnLst>
                <a:cxn ang="0">
                  <a:pos x="T0" y="T1"/>
                </a:cxn>
                <a:cxn ang="0">
                  <a:pos x="T2" y="T3"/>
                </a:cxn>
                <a:cxn ang="0">
                  <a:pos x="T4" y="T5"/>
                </a:cxn>
                <a:cxn ang="0">
                  <a:pos x="T6" y="T7"/>
                </a:cxn>
              </a:cxnLst>
              <a:rect l="0" t="0" r="r" b="b"/>
              <a:pathLst>
                <a:path w="26" h="24">
                  <a:moveTo>
                    <a:pt x="12" y="24"/>
                  </a:moveTo>
                  <a:lnTo>
                    <a:pt x="0" y="0"/>
                  </a:lnTo>
                  <a:lnTo>
                    <a:pt x="26" y="0"/>
                  </a:lnTo>
                  <a:lnTo>
                    <a:pt x="12"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82" name="Freeform 36"/>
            <p:cNvSpPr>
              <a:spLocks/>
            </p:cNvSpPr>
            <p:nvPr/>
          </p:nvSpPr>
          <p:spPr bwMode="auto">
            <a:xfrm>
              <a:off x="2689225" y="3616325"/>
              <a:ext cx="41275" cy="38100"/>
            </a:xfrm>
            <a:custGeom>
              <a:avLst/>
              <a:gdLst>
                <a:gd name="T0" fmla="*/ 12 w 26"/>
                <a:gd name="T1" fmla="*/ 24 h 24"/>
                <a:gd name="T2" fmla="*/ 0 w 26"/>
                <a:gd name="T3" fmla="*/ 0 h 24"/>
                <a:gd name="T4" fmla="*/ 26 w 26"/>
                <a:gd name="T5" fmla="*/ 0 h 24"/>
                <a:gd name="T6" fmla="*/ 12 w 26"/>
                <a:gd name="T7" fmla="*/ 24 h 24"/>
              </a:gdLst>
              <a:ahLst/>
              <a:cxnLst>
                <a:cxn ang="0">
                  <a:pos x="T0" y="T1"/>
                </a:cxn>
                <a:cxn ang="0">
                  <a:pos x="T2" y="T3"/>
                </a:cxn>
                <a:cxn ang="0">
                  <a:pos x="T4" y="T5"/>
                </a:cxn>
                <a:cxn ang="0">
                  <a:pos x="T6" y="T7"/>
                </a:cxn>
              </a:cxnLst>
              <a:rect l="0" t="0" r="r" b="b"/>
              <a:pathLst>
                <a:path w="26" h="24">
                  <a:moveTo>
                    <a:pt x="12" y="24"/>
                  </a:moveTo>
                  <a:lnTo>
                    <a:pt x="0" y="0"/>
                  </a:lnTo>
                  <a:lnTo>
                    <a:pt x="26" y="0"/>
                  </a:lnTo>
                  <a:lnTo>
                    <a:pt x="12"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83" name="Freeform 37"/>
            <p:cNvSpPr>
              <a:spLocks/>
            </p:cNvSpPr>
            <p:nvPr/>
          </p:nvSpPr>
          <p:spPr bwMode="auto">
            <a:xfrm>
              <a:off x="3282950" y="3717925"/>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84" name="Freeform 38"/>
            <p:cNvSpPr>
              <a:spLocks/>
            </p:cNvSpPr>
            <p:nvPr/>
          </p:nvSpPr>
          <p:spPr bwMode="auto">
            <a:xfrm>
              <a:off x="3181350" y="3489325"/>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85" name="Freeform 39"/>
            <p:cNvSpPr>
              <a:spLocks/>
            </p:cNvSpPr>
            <p:nvPr/>
          </p:nvSpPr>
          <p:spPr bwMode="auto">
            <a:xfrm>
              <a:off x="3181350" y="354330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86" name="Freeform 40"/>
            <p:cNvSpPr>
              <a:spLocks/>
            </p:cNvSpPr>
            <p:nvPr/>
          </p:nvSpPr>
          <p:spPr bwMode="auto">
            <a:xfrm>
              <a:off x="3282950" y="361315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87" name="Freeform 41"/>
            <p:cNvSpPr>
              <a:spLocks/>
            </p:cNvSpPr>
            <p:nvPr/>
          </p:nvSpPr>
          <p:spPr bwMode="auto">
            <a:xfrm>
              <a:off x="3133725" y="3606800"/>
              <a:ext cx="41275" cy="34925"/>
            </a:xfrm>
            <a:custGeom>
              <a:avLst/>
              <a:gdLst>
                <a:gd name="T0" fmla="*/ 14 w 26"/>
                <a:gd name="T1" fmla="*/ 22 h 22"/>
                <a:gd name="T2" fmla="*/ 0 w 26"/>
                <a:gd name="T3" fmla="*/ 0 h 22"/>
                <a:gd name="T4" fmla="*/ 26 w 26"/>
                <a:gd name="T5" fmla="*/ 0 h 22"/>
                <a:gd name="T6" fmla="*/ 14 w 26"/>
                <a:gd name="T7" fmla="*/ 22 h 22"/>
              </a:gdLst>
              <a:ahLst/>
              <a:cxnLst>
                <a:cxn ang="0">
                  <a:pos x="T0" y="T1"/>
                </a:cxn>
                <a:cxn ang="0">
                  <a:pos x="T2" y="T3"/>
                </a:cxn>
                <a:cxn ang="0">
                  <a:pos x="T4" y="T5"/>
                </a:cxn>
                <a:cxn ang="0">
                  <a:pos x="T6" y="T7"/>
                </a:cxn>
              </a:cxnLst>
              <a:rect l="0" t="0" r="r" b="b"/>
              <a:pathLst>
                <a:path w="26" h="22">
                  <a:moveTo>
                    <a:pt x="14" y="22"/>
                  </a:moveTo>
                  <a:lnTo>
                    <a:pt x="0" y="0"/>
                  </a:lnTo>
                  <a:lnTo>
                    <a:pt x="26"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88" name="Freeform 42"/>
            <p:cNvSpPr>
              <a:spLocks/>
            </p:cNvSpPr>
            <p:nvPr/>
          </p:nvSpPr>
          <p:spPr bwMode="auto">
            <a:xfrm>
              <a:off x="3133725" y="3638550"/>
              <a:ext cx="41275" cy="34925"/>
            </a:xfrm>
            <a:custGeom>
              <a:avLst/>
              <a:gdLst>
                <a:gd name="T0" fmla="*/ 14 w 26"/>
                <a:gd name="T1" fmla="*/ 22 h 22"/>
                <a:gd name="T2" fmla="*/ 0 w 26"/>
                <a:gd name="T3" fmla="*/ 0 h 22"/>
                <a:gd name="T4" fmla="*/ 26 w 26"/>
                <a:gd name="T5" fmla="*/ 0 h 22"/>
                <a:gd name="T6" fmla="*/ 14 w 26"/>
                <a:gd name="T7" fmla="*/ 22 h 22"/>
              </a:gdLst>
              <a:ahLst/>
              <a:cxnLst>
                <a:cxn ang="0">
                  <a:pos x="T0" y="T1"/>
                </a:cxn>
                <a:cxn ang="0">
                  <a:pos x="T2" y="T3"/>
                </a:cxn>
                <a:cxn ang="0">
                  <a:pos x="T4" y="T5"/>
                </a:cxn>
                <a:cxn ang="0">
                  <a:pos x="T6" y="T7"/>
                </a:cxn>
              </a:cxnLst>
              <a:rect l="0" t="0" r="r" b="b"/>
              <a:pathLst>
                <a:path w="26" h="22">
                  <a:moveTo>
                    <a:pt x="14" y="22"/>
                  </a:moveTo>
                  <a:lnTo>
                    <a:pt x="0" y="0"/>
                  </a:lnTo>
                  <a:lnTo>
                    <a:pt x="26"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89" name="Freeform 43"/>
            <p:cNvSpPr>
              <a:spLocks/>
            </p:cNvSpPr>
            <p:nvPr/>
          </p:nvSpPr>
          <p:spPr bwMode="auto">
            <a:xfrm>
              <a:off x="3082925" y="3635375"/>
              <a:ext cx="41275" cy="38100"/>
            </a:xfrm>
            <a:custGeom>
              <a:avLst/>
              <a:gdLst>
                <a:gd name="T0" fmla="*/ 12 w 26"/>
                <a:gd name="T1" fmla="*/ 24 h 24"/>
                <a:gd name="T2" fmla="*/ 0 w 26"/>
                <a:gd name="T3" fmla="*/ 0 h 24"/>
                <a:gd name="T4" fmla="*/ 26 w 26"/>
                <a:gd name="T5" fmla="*/ 0 h 24"/>
                <a:gd name="T6" fmla="*/ 12 w 26"/>
                <a:gd name="T7" fmla="*/ 24 h 24"/>
              </a:gdLst>
              <a:ahLst/>
              <a:cxnLst>
                <a:cxn ang="0">
                  <a:pos x="T0" y="T1"/>
                </a:cxn>
                <a:cxn ang="0">
                  <a:pos x="T2" y="T3"/>
                </a:cxn>
                <a:cxn ang="0">
                  <a:pos x="T4" y="T5"/>
                </a:cxn>
                <a:cxn ang="0">
                  <a:pos x="T6" y="T7"/>
                </a:cxn>
              </a:cxnLst>
              <a:rect l="0" t="0" r="r" b="b"/>
              <a:pathLst>
                <a:path w="26" h="24">
                  <a:moveTo>
                    <a:pt x="12" y="24"/>
                  </a:moveTo>
                  <a:lnTo>
                    <a:pt x="0" y="0"/>
                  </a:lnTo>
                  <a:lnTo>
                    <a:pt x="26" y="0"/>
                  </a:lnTo>
                  <a:lnTo>
                    <a:pt x="12"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90" name="Freeform 44"/>
            <p:cNvSpPr>
              <a:spLocks/>
            </p:cNvSpPr>
            <p:nvPr/>
          </p:nvSpPr>
          <p:spPr bwMode="auto">
            <a:xfrm>
              <a:off x="3038475" y="3667125"/>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91" name="Freeform 45"/>
            <p:cNvSpPr>
              <a:spLocks/>
            </p:cNvSpPr>
            <p:nvPr/>
          </p:nvSpPr>
          <p:spPr bwMode="auto">
            <a:xfrm>
              <a:off x="3038475" y="3648075"/>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92" name="Freeform 46"/>
            <p:cNvSpPr>
              <a:spLocks/>
            </p:cNvSpPr>
            <p:nvPr/>
          </p:nvSpPr>
          <p:spPr bwMode="auto">
            <a:xfrm>
              <a:off x="3038475" y="3597275"/>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93" name="Freeform 47"/>
            <p:cNvSpPr>
              <a:spLocks/>
            </p:cNvSpPr>
            <p:nvPr/>
          </p:nvSpPr>
          <p:spPr bwMode="auto">
            <a:xfrm>
              <a:off x="3038475" y="358140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94" name="Freeform 48"/>
            <p:cNvSpPr>
              <a:spLocks/>
            </p:cNvSpPr>
            <p:nvPr/>
          </p:nvSpPr>
          <p:spPr bwMode="auto">
            <a:xfrm>
              <a:off x="3038475" y="370205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95" name="Freeform 49"/>
            <p:cNvSpPr>
              <a:spLocks/>
            </p:cNvSpPr>
            <p:nvPr/>
          </p:nvSpPr>
          <p:spPr bwMode="auto">
            <a:xfrm>
              <a:off x="2987675" y="3717925"/>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96" name="Freeform 50"/>
            <p:cNvSpPr>
              <a:spLocks/>
            </p:cNvSpPr>
            <p:nvPr/>
          </p:nvSpPr>
          <p:spPr bwMode="auto">
            <a:xfrm>
              <a:off x="2987675" y="377190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97" name="Freeform 51"/>
            <p:cNvSpPr>
              <a:spLocks/>
            </p:cNvSpPr>
            <p:nvPr/>
          </p:nvSpPr>
          <p:spPr bwMode="auto">
            <a:xfrm>
              <a:off x="3082925" y="3803650"/>
              <a:ext cx="41275" cy="38100"/>
            </a:xfrm>
            <a:custGeom>
              <a:avLst/>
              <a:gdLst>
                <a:gd name="T0" fmla="*/ 12 w 26"/>
                <a:gd name="T1" fmla="*/ 24 h 24"/>
                <a:gd name="T2" fmla="*/ 0 w 26"/>
                <a:gd name="T3" fmla="*/ 0 h 24"/>
                <a:gd name="T4" fmla="*/ 26 w 26"/>
                <a:gd name="T5" fmla="*/ 0 h 24"/>
                <a:gd name="T6" fmla="*/ 12 w 26"/>
                <a:gd name="T7" fmla="*/ 24 h 24"/>
              </a:gdLst>
              <a:ahLst/>
              <a:cxnLst>
                <a:cxn ang="0">
                  <a:pos x="T0" y="T1"/>
                </a:cxn>
                <a:cxn ang="0">
                  <a:pos x="T2" y="T3"/>
                </a:cxn>
                <a:cxn ang="0">
                  <a:pos x="T4" y="T5"/>
                </a:cxn>
                <a:cxn ang="0">
                  <a:pos x="T6" y="T7"/>
                </a:cxn>
              </a:cxnLst>
              <a:rect l="0" t="0" r="r" b="b"/>
              <a:pathLst>
                <a:path w="26" h="24">
                  <a:moveTo>
                    <a:pt x="12" y="24"/>
                  </a:moveTo>
                  <a:lnTo>
                    <a:pt x="0" y="0"/>
                  </a:lnTo>
                  <a:lnTo>
                    <a:pt x="26" y="0"/>
                  </a:lnTo>
                  <a:lnTo>
                    <a:pt x="12"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98" name="Freeform 52"/>
            <p:cNvSpPr>
              <a:spLocks/>
            </p:cNvSpPr>
            <p:nvPr/>
          </p:nvSpPr>
          <p:spPr bwMode="auto">
            <a:xfrm>
              <a:off x="3082925" y="3819525"/>
              <a:ext cx="41275" cy="34925"/>
            </a:xfrm>
            <a:custGeom>
              <a:avLst/>
              <a:gdLst>
                <a:gd name="T0" fmla="*/ 12 w 26"/>
                <a:gd name="T1" fmla="*/ 22 h 22"/>
                <a:gd name="T2" fmla="*/ 0 w 26"/>
                <a:gd name="T3" fmla="*/ 0 h 22"/>
                <a:gd name="T4" fmla="*/ 26 w 26"/>
                <a:gd name="T5" fmla="*/ 0 h 22"/>
                <a:gd name="T6" fmla="*/ 12 w 26"/>
                <a:gd name="T7" fmla="*/ 22 h 22"/>
              </a:gdLst>
              <a:ahLst/>
              <a:cxnLst>
                <a:cxn ang="0">
                  <a:pos x="T0" y="T1"/>
                </a:cxn>
                <a:cxn ang="0">
                  <a:pos x="T2" y="T3"/>
                </a:cxn>
                <a:cxn ang="0">
                  <a:pos x="T4" y="T5"/>
                </a:cxn>
                <a:cxn ang="0">
                  <a:pos x="T6" y="T7"/>
                </a:cxn>
              </a:cxnLst>
              <a:rect l="0" t="0" r="r" b="b"/>
              <a:pathLst>
                <a:path w="26" h="22">
                  <a:moveTo>
                    <a:pt x="12" y="22"/>
                  </a:moveTo>
                  <a:lnTo>
                    <a:pt x="0" y="0"/>
                  </a:lnTo>
                  <a:lnTo>
                    <a:pt x="26" y="0"/>
                  </a:lnTo>
                  <a:lnTo>
                    <a:pt x="12"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899" name="Freeform 53"/>
            <p:cNvSpPr>
              <a:spLocks/>
            </p:cNvSpPr>
            <p:nvPr/>
          </p:nvSpPr>
          <p:spPr bwMode="auto">
            <a:xfrm>
              <a:off x="3082925" y="3721100"/>
              <a:ext cx="41275" cy="34925"/>
            </a:xfrm>
            <a:custGeom>
              <a:avLst/>
              <a:gdLst>
                <a:gd name="T0" fmla="*/ 12 w 26"/>
                <a:gd name="T1" fmla="*/ 22 h 22"/>
                <a:gd name="T2" fmla="*/ 0 w 26"/>
                <a:gd name="T3" fmla="*/ 0 h 22"/>
                <a:gd name="T4" fmla="*/ 26 w 26"/>
                <a:gd name="T5" fmla="*/ 0 h 22"/>
                <a:gd name="T6" fmla="*/ 12 w 26"/>
                <a:gd name="T7" fmla="*/ 22 h 22"/>
              </a:gdLst>
              <a:ahLst/>
              <a:cxnLst>
                <a:cxn ang="0">
                  <a:pos x="T0" y="T1"/>
                </a:cxn>
                <a:cxn ang="0">
                  <a:pos x="T2" y="T3"/>
                </a:cxn>
                <a:cxn ang="0">
                  <a:pos x="T4" y="T5"/>
                </a:cxn>
                <a:cxn ang="0">
                  <a:pos x="T6" y="T7"/>
                </a:cxn>
              </a:cxnLst>
              <a:rect l="0" t="0" r="r" b="b"/>
              <a:pathLst>
                <a:path w="26" h="22">
                  <a:moveTo>
                    <a:pt x="12" y="22"/>
                  </a:moveTo>
                  <a:lnTo>
                    <a:pt x="0" y="0"/>
                  </a:lnTo>
                  <a:lnTo>
                    <a:pt x="26" y="0"/>
                  </a:lnTo>
                  <a:lnTo>
                    <a:pt x="12"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00" name="Freeform 54"/>
            <p:cNvSpPr>
              <a:spLocks/>
            </p:cNvSpPr>
            <p:nvPr/>
          </p:nvSpPr>
          <p:spPr bwMode="auto">
            <a:xfrm>
              <a:off x="3133725" y="3848100"/>
              <a:ext cx="41275" cy="38100"/>
            </a:xfrm>
            <a:custGeom>
              <a:avLst/>
              <a:gdLst>
                <a:gd name="T0" fmla="*/ 14 w 26"/>
                <a:gd name="T1" fmla="*/ 24 h 24"/>
                <a:gd name="T2" fmla="*/ 0 w 26"/>
                <a:gd name="T3" fmla="*/ 0 h 24"/>
                <a:gd name="T4" fmla="*/ 26 w 26"/>
                <a:gd name="T5" fmla="*/ 0 h 24"/>
                <a:gd name="T6" fmla="*/ 14 w 26"/>
                <a:gd name="T7" fmla="*/ 24 h 24"/>
              </a:gdLst>
              <a:ahLst/>
              <a:cxnLst>
                <a:cxn ang="0">
                  <a:pos x="T0" y="T1"/>
                </a:cxn>
                <a:cxn ang="0">
                  <a:pos x="T2" y="T3"/>
                </a:cxn>
                <a:cxn ang="0">
                  <a:pos x="T4" y="T5"/>
                </a:cxn>
                <a:cxn ang="0">
                  <a:pos x="T6" y="T7"/>
                </a:cxn>
              </a:cxnLst>
              <a:rect l="0" t="0" r="r" b="b"/>
              <a:pathLst>
                <a:path w="26" h="24">
                  <a:moveTo>
                    <a:pt x="14" y="24"/>
                  </a:moveTo>
                  <a:lnTo>
                    <a:pt x="0" y="0"/>
                  </a:lnTo>
                  <a:lnTo>
                    <a:pt x="26"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01" name="Freeform 55"/>
            <p:cNvSpPr>
              <a:spLocks/>
            </p:cNvSpPr>
            <p:nvPr/>
          </p:nvSpPr>
          <p:spPr bwMode="auto">
            <a:xfrm>
              <a:off x="3133725" y="3689350"/>
              <a:ext cx="41275" cy="34925"/>
            </a:xfrm>
            <a:custGeom>
              <a:avLst/>
              <a:gdLst>
                <a:gd name="T0" fmla="*/ 14 w 26"/>
                <a:gd name="T1" fmla="*/ 22 h 22"/>
                <a:gd name="T2" fmla="*/ 0 w 26"/>
                <a:gd name="T3" fmla="*/ 0 h 22"/>
                <a:gd name="T4" fmla="*/ 26 w 26"/>
                <a:gd name="T5" fmla="*/ 0 h 22"/>
                <a:gd name="T6" fmla="*/ 14 w 26"/>
                <a:gd name="T7" fmla="*/ 22 h 22"/>
              </a:gdLst>
              <a:ahLst/>
              <a:cxnLst>
                <a:cxn ang="0">
                  <a:pos x="T0" y="T1"/>
                </a:cxn>
                <a:cxn ang="0">
                  <a:pos x="T2" y="T3"/>
                </a:cxn>
                <a:cxn ang="0">
                  <a:pos x="T4" y="T5"/>
                </a:cxn>
                <a:cxn ang="0">
                  <a:pos x="T6" y="T7"/>
                </a:cxn>
              </a:cxnLst>
              <a:rect l="0" t="0" r="r" b="b"/>
              <a:pathLst>
                <a:path w="26" h="22">
                  <a:moveTo>
                    <a:pt x="14" y="22"/>
                  </a:moveTo>
                  <a:lnTo>
                    <a:pt x="0" y="0"/>
                  </a:lnTo>
                  <a:lnTo>
                    <a:pt x="26"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02" name="Freeform 56"/>
            <p:cNvSpPr>
              <a:spLocks/>
            </p:cNvSpPr>
            <p:nvPr/>
          </p:nvSpPr>
          <p:spPr bwMode="auto">
            <a:xfrm>
              <a:off x="3133725" y="3883025"/>
              <a:ext cx="41275" cy="34925"/>
            </a:xfrm>
            <a:custGeom>
              <a:avLst/>
              <a:gdLst>
                <a:gd name="T0" fmla="*/ 14 w 26"/>
                <a:gd name="T1" fmla="*/ 22 h 22"/>
                <a:gd name="T2" fmla="*/ 0 w 26"/>
                <a:gd name="T3" fmla="*/ 0 h 22"/>
                <a:gd name="T4" fmla="*/ 26 w 26"/>
                <a:gd name="T5" fmla="*/ 0 h 22"/>
                <a:gd name="T6" fmla="*/ 14 w 26"/>
                <a:gd name="T7" fmla="*/ 22 h 22"/>
              </a:gdLst>
              <a:ahLst/>
              <a:cxnLst>
                <a:cxn ang="0">
                  <a:pos x="T0" y="T1"/>
                </a:cxn>
                <a:cxn ang="0">
                  <a:pos x="T2" y="T3"/>
                </a:cxn>
                <a:cxn ang="0">
                  <a:pos x="T4" y="T5"/>
                </a:cxn>
                <a:cxn ang="0">
                  <a:pos x="T6" y="T7"/>
                </a:cxn>
              </a:cxnLst>
              <a:rect l="0" t="0" r="r" b="b"/>
              <a:pathLst>
                <a:path w="26" h="22">
                  <a:moveTo>
                    <a:pt x="14" y="22"/>
                  </a:moveTo>
                  <a:lnTo>
                    <a:pt x="0" y="0"/>
                  </a:lnTo>
                  <a:lnTo>
                    <a:pt x="26"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03" name="Freeform 57"/>
            <p:cNvSpPr>
              <a:spLocks/>
            </p:cNvSpPr>
            <p:nvPr/>
          </p:nvSpPr>
          <p:spPr bwMode="auto">
            <a:xfrm>
              <a:off x="3232150" y="3851275"/>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04" name="Freeform 58"/>
            <p:cNvSpPr>
              <a:spLocks/>
            </p:cNvSpPr>
            <p:nvPr/>
          </p:nvSpPr>
          <p:spPr bwMode="auto">
            <a:xfrm>
              <a:off x="3038475" y="3933825"/>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05" name="Freeform 59"/>
            <p:cNvSpPr>
              <a:spLocks/>
            </p:cNvSpPr>
            <p:nvPr/>
          </p:nvSpPr>
          <p:spPr bwMode="auto">
            <a:xfrm>
              <a:off x="2886075" y="391795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06" name="Freeform 60"/>
            <p:cNvSpPr>
              <a:spLocks/>
            </p:cNvSpPr>
            <p:nvPr/>
          </p:nvSpPr>
          <p:spPr bwMode="auto">
            <a:xfrm>
              <a:off x="2886075" y="387985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07" name="Freeform 61"/>
            <p:cNvSpPr>
              <a:spLocks/>
            </p:cNvSpPr>
            <p:nvPr/>
          </p:nvSpPr>
          <p:spPr bwMode="auto">
            <a:xfrm>
              <a:off x="2886075" y="3813175"/>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08" name="Freeform 62"/>
            <p:cNvSpPr>
              <a:spLocks/>
            </p:cNvSpPr>
            <p:nvPr/>
          </p:nvSpPr>
          <p:spPr bwMode="auto">
            <a:xfrm>
              <a:off x="2886075" y="374015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09" name="Freeform 63"/>
            <p:cNvSpPr>
              <a:spLocks/>
            </p:cNvSpPr>
            <p:nvPr/>
          </p:nvSpPr>
          <p:spPr bwMode="auto">
            <a:xfrm>
              <a:off x="2886075" y="3724275"/>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10" name="Freeform 64"/>
            <p:cNvSpPr>
              <a:spLocks/>
            </p:cNvSpPr>
            <p:nvPr/>
          </p:nvSpPr>
          <p:spPr bwMode="auto">
            <a:xfrm>
              <a:off x="2886075" y="367665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11" name="Freeform 65"/>
            <p:cNvSpPr>
              <a:spLocks/>
            </p:cNvSpPr>
            <p:nvPr/>
          </p:nvSpPr>
          <p:spPr bwMode="auto">
            <a:xfrm>
              <a:off x="2936875" y="3629025"/>
              <a:ext cx="41275" cy="34925"/>
            </a:xfrm>
            <a:custGeom>
              <a:avLst/>
              <a:gdLst>
                <a:gd name="T0" fmla="*/ 14 w 26"/>
                <a:gd name="T1" fmla="*/ 22 h 22"/>
                <a:gd name="T2" fmla="*/ 0 w 26"/>
                <a:gd name="T3" fmla="*/ 0 h 22"/>
                <a:gd name="T4" fmla="*/ 26 w 26"/>
                <a:gd name="T5" fmla="*/ 0 h 22"/>
                <a:gd name="T6" fmla="*/ 14 w 26"/>
                <a:gd name="T7" fmla="*/ 22 h 22"/>
              </a:gdLst>
              <a:ahLst/>
              <a:cxnLst>
                <a:cxn ang="0">
                  <a:pos x="T0" y="T1"/>
                </a:cxn>
                <a:cxn ang="0">
                  <a:pos x="T2" y="T3"/>
                </a:cxn>
                <a:cxn ang="0">
                  <a:pos x="T4" y="T5"/>
                </a:cxn>
                <a:cxn ang="0">
                  <a:pos x="T6" y="T7"/>
                </a:cxn>
              </a:cxnLst>
              <a:rect l="0" t="0" r="r" b="b"/>
              <a:pathLst>
                <a:path w="26" h="22">
                  <a:moveTo>
                    <a:pt x="14" y="22"/>
                  </a:moveTo>
                  <a:lnTo>
                    <a:pt x="0" y="0"/>
                  </a:lnTo>
                  <a:lnTo>
                    <a:pt x="26"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12" name="Freeform 66"/>
            <p:cNvSpPr>
              <a:spLocks/>
            </p:cNvSpPr>
            <p:nvPr/>
          </p:nvSpPr>
          <p:spPr bwMode="auto">
            <a:xfrm>
              <a:off x="2936875" y="3679825"/>
              <a:ext cx="41275" cy="34925"/>
            </a:xfrm>
            <a:custGeom>
              <a:avLst/>
              <a:gdLst>
                <a:gd name="T0" fmla="*/ 14 w 26"/>
                <a:gd name="T1" fmla="*/ 22 h 22"/>
                <a:gd name="T2" fmla="*/ 0 w 26"/>
                <a:gd name="T3" fmla="*/ 0 h 22"/>
                <a:gd name="T4" fmla="*/ 26 w 26"/>
                <a:gd name="T5" fmla="*/ 0 h 22"/>
                <a:gd name="T6" fmla="*/ 14 w 26"/>
                <a:gd name="T7" fmla="*/ 22 h 22"/>
              </a:gdLst>
              <a:ahLst/>
              <a:cxnLst>
                <a:cxn ang="0">
                  <a:pos x="T0" y="T1"/>
                </a:cxn>
                <a:cxn ang="0">
                  <a:pos x="T2" y="T3"/>
                </a:cxn>
                <a:cxn ang="0">
                  <a:pos x="T4" y="T5"/>
                </a:cxn>
                <a:cxn ang="0">
                  <a:pos x="T6" y="T7"/>
                </a:cxn>
              </a:cxnLst>
              <a:rect l="0" t="0" r="r" b="b"/>
              <a:pathLst>
                <a:path w="26" h="22">
                  <a:moveTo>
                    <a:pt x="14" y="22"/>
                  </a:moveTo>
                  <a:lnTo>
                    <a:pt x="0" y="0"/>
                  </a:lnTo>
                  <a:lnTo>
                    <a:pt x="26"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13" name="Freeform 67"/>
            <p:cNvSpPr>
              <a:spLocks/>
            </p:cNvSpPr>
            <p:nvPr/>
          </p:nvSpPr>
          <p:spPr bwMode="auto">
            <a:xfrm>
              <a:off x="2936875" y="3568700"/>
              <a:ext cx="41275" cy="38100"/>
            </a:xfrm>
            <a:custGeom>
              <a:avLst/>
              <a:gdLst>
                <a:gd name="T0" fmla="*/ 14 w 26"/>
                <a:gd name="T1" fmla="*/ 24 h 24"/>
                <a:gd name="T2" fmla="*/ 0 w 26"/>
                <a:gd name="T3" fmla="*/ 0 h 24"/>
                <a:gd name="T4" fmla="*/ 26 w 26"/>
                <a:gd name="T5" fmla="*/ 0 h 24"/>
                <a:gd name="T6" fmla="*/ 14 w 26"/>
                <a:gd name="T7" fmla="*/ 24 h 24"/>
              </a:gdLst>
              <a:ahLst/>
              <a:cxnLst>
                <a:cxn ang="0">
                  <a:pos x="T0" y="T1"/>
                </a:cxn>
                <a:cxn ang="0">
                  <a:pos x="T2" y="T3"/>
                </a:cxn>
                <a:cxn ang="0">
                  <a:pos x="T4" y="T5"/>
                </a:cxn>
                <a:cxn ang="0">
                  <a:pos x="T6" y="T7"/>
                </a:cxn>
              </a:cxnLst>
              <a:rect l="0" t="0" r="r" b="b"/>
              <a:pathLst>
                <a:path w="26" h="24">
                  <a:moveTo>
                    <a:pt x="14" y="24"/>
                  </a:moveTo>
                  <a:lnTo>
                    <a:pt x="0" y="0"/>
                  </a:lnTo>
                  <a:lnTo>
                    <a:pt x="26"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14" name="Freeform 68"/>
            <p:cNvSpPr>
              <a:spLocks/>
            </p:cNvSpPr>
            <p:nvPr/>
          </p:nvSpPr>
          <p:spPr bwMode="auto">
            <a:xfrm>
              <a:off x="2838450" y="358140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15" name="Freeform 69"/>
            <p:cNvSpPr>
              <a:spLocks/>
            </p:cNvSpPr>
            <p:nvPr/>
          </p:nvSpPr>
          <p:spPr bwMode="auto">
            <a:xfrm>
              <a:off x="2838450" y="360045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16" name="Freeform 70"/>
            <p:cNvSpPr>
              <a:spLocks/>
            </p:cNvSpPr>
            <p:nvPr/>
          </p:nvSpPr>
          <p:spPr bwMode="auto">
            <a:xfrm>
              <a:off x="2787650" y="3597275"/>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17" name="Freeform 71"/>
            <p:cNvSpPr>
              <a:spLocks/>
            </p:cNvSpPr>
            <p:nvPr/>
          </p:nvSpPr>
          <p:spPr bwMode="auto">
            <a:xfrm>
              <a:off x="2787650" y="371475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18" name="Freeform 72"/>
            <p:cNvSpPr>
              <a:spLocks/>
            </p:cNvSpPr>
            <p:nvPr/>
          </p:nvSpPr>
          <p:spPr bwMode="auto">
            <a:xfrm>
              <a:off x="2787650" y="375920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19" name="Freeform 73"/>
            <p:cNvSpPr>
              <a:spLocks/>
            </p:cNvSpPr>
            <p:nvPr/>
          </p:nvSpPr>
          <p:spPr bwMode="auto">
            <a:xfrm>
              <a:off x="2838450" y="378460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20" name="Freeform 74"/>
            <p:cNvSpPr>
              <a:spLocks/>
            </p:cNvSpPr>
            <p:nvPr/>
          </p:nvSpPr>
          <p:spPr bwMode="auto">
            <a:xfrm>
              <a:off x="2838450" y="3819525"/>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21" name="Freeform 75"/>
            <p:cNvSpPr>
              <a:spLocks/>
            </p:cNvSpPr>
            <p:nvPr/>
          </p:nvSpPr>
          <p:spPr bwMode="auto">
            <a:xfrm>
              <a:off x="2790825" y="3813175"/>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22" name="Freeform 76"/>
            <p:cNvSpPr>
              <a:spLocks/>
            </p:cNvSpPr>
            <p:nvPr/>
          </p:nvSpPr>
          <p:spPr bwMode="auto">
            <a:xfrm>
              <a:off x="2790825" y="382905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23" name="Freeform 77"/>
            <p:cNvSpPr>
              <a:spLocks/>
            </p:cNvSpPr>
            <p:nvPr/>
          </p:nvSpPr>
          <p:spPr bwMode="auto">
            <a:xfrm>
              <a:off x="2838450" y="3857625"/>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24" name="Freeform 78"/>
            <p:cNvSpPr>
              <a:spLocks/>
            </p:cNvSpPr>
            <p:nvPr/>
          </p:nvSpPr>
          <p:spPr bwMode="auto">
            <a:xfrm>
              <a:off x="2838450" y="3876675"/>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25" name="Freeform 79"/>
            <p:cNvSpPr>
              <a:spLocks/>
            </p:cNvSpPr>
            <p:nvPr/>
          </p:nvSpPr>
          <p:spPr bwMode="auto">
            <a:xfrm>
              <a:off x="2740025" y="3914775"/>
              <a:ext cx="41275" cy="38100"/>
            </a:xfrm>
            <a:custGeom>
              <a:avLst/>
              <a:gdLst>
                <a:gd name="T0" fmla="*/ 12 w 26"/>
                <a:gd name="T1" fmla="*/ 24 h 24"/>
                <a:gd name="T2" fmla="*/ 0 w 26"/>
                <a:gd name="T3" fmla="*/ 0 h 24"/>
                <a:gd name="T4" fmla="*/ 26 w 26"/>
                <a:gd name="T5" fmla="*/ 0 h 24"/>
                <a:gd name="T6" fmla="*/ 12 w 26"/>
                <a:gd name="T7" fmla="*/ 24 h 24"/>
              </a:gdLst>
              <a:ahLst/>
              <a:cxnLst>
                <a:cxn ang="0">
                  <a:pos x="T0" y="T1"/>
                </a:cxn>
                <a:cxn ang="0">
                  <a:pos x="T2" y="T3"/>
                </a:cxn>
                <a:cxn ang="0">
                  <a:pos x="T4" y="T5"/>
                </a:cxn>
                <a:cxn ang="0">
                  <a:pos x="T6" y="T7"/>
                </a:cxn>
              </a:cxnLst>
              <a:rect l="0" t="0" r="r" b="b"/>
              <a:pathLst>
                <a:path w="26" h="24">
                  <a:moveTo>
                    <a:pt x="12" y="24"/>
                  </a:moveTo>
                  <a:lnTo>
                    <a:pt x="0" y="0"/>
                  </a:lnTo>
                  <a:lnTo>
                    <a:pt x="26" y="0"/>
                  </a:lnTo>
                  <a:lnTo>
                    <a:pt x="12"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26" name="Freeform 80"/>
            <p:cNvSpPr>
              <a:spLocks/>
            </p:cNvSpPr>
            <p:nvPr/>
          </p:nvSpPr>
          <p:spPr bwMode="auto">
            <a:xfrm>
              <a:off x="2740025" y="3940175"/>
              <a:ext cx="41275" cy="34925"/>
            </a:xfrm>
            <a:custGeom>
              <a:avLst/>
              <a:gdLst>
                <a:gd name="T0" fmla="*/ 12 w 26"/>
                <a:gd name="T1" fmla="*/ 22 h 22"/>
                <a:gd name="T2" fmla="*/ 0 w 26"/>
                <a:gd name="T3" fmla="*/ 0 h 22"/>
                <a:gd name="T4" fmla="*/ 26 w 26"/>
                <a:gd name="T5" fmla="*/ 0 h 22"/>
                <a:gd name="T6" fmla="*/ 12 w 26"/>
                <a:gd name="T7" fmla="*/ 22 h 22"/>
              </a:gdLst>
              <a:ahLst/>
              <a:cxnLst>
                <a:cxn ang="0">
                  <a:pos x="T0" y="T1"/>
                </a:cxn>
                <a:cxn ang="0">
                  <a:pos x="T2" y="T3"/>
                </a:cxn>
                <a:cxn ang="0">
                  <a:pos x="T4" y="T5"/>
                </a:cxn>
                <a:cxn ang="0">
                  <a:pos x="T6" y="T7"/>
                </a:cxn>
              </a:cxnLst>
              <a:rect l="0" t="0" r="r" b="b"/>
              <a:pathLst>
                <a:path w="26" h="22">
                  <a:moveTo>
                    <a:pt x="12" y="22"/>
                  </a:moveTo>
                  <a:lnTo>
                    <a:pt x="0" y="0"/>
                  </a:lnTo>
                  <a:lnTo>
                    <a:pt x="26" y="0"/>
                  </a:lnTo>
                  <a:lnTo>
                    <a:pt x="12"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27" name="Freeform 81"/>
            <p:cNvSpPr>
              <a:spLocks/>
            </p:cNvSpPr>
            <p:nvPr/>
          </p:nvSpPr>
          <p:spPr bwMode="auto">
            <a:xfrm>
              <a:off x="2689225" y="3844925"/>
              <a:ext cx="41275" cy="38100"/>
            </a:xfrm>
            <a:custGeom>
              <a:avLst/>
              <a:gdLst>
                <a:gd name="T0" fmla="*/ 12 w 26"/>
                <a:gd name="T1" fmla="*/ 24 h 24"/>
                <a:gd name="T2" fmla="*/ 0 w 26"/>
                <a:gd name="T3" fmla="*/ 0 h 24"/>
                <a:gd name="T4" fmla="*/ 26 w 26"/>
                <a:gd name="T5" fmla="*/ 0 h 24"/>
                <a:gd name="T6" fmla="*/ 12 w 26"/>
                <a:gd name="T7" fmla="*/ 24 h 24"/>
              </a:gdLst>
              <a:ahLst/>
              <a:cxnLst>
                <a:cxn ang="0">
                  <a:pos x="T0" y="T1"/>
                </a:cxn>
                <a:cxn ang="0">
                  <a:pos x="T2" y="T3"/>
                </a:cxn>
                <a:cxn ang="0">
                  <a:pos x="T4" y="T5"/>
                </a:cxn>
                <a:cxn ang="0">
                  <a:pos x="T6" y="T7"/>
                </a:cxn>
              </a:cxnLst>
              <a:rect l="0" t="0" r="r" b="b"/>
              <a:pathLst>
                <a:path w="26" h="24">
                  <a:moveTo>
                    <a:pt x="12" y="24"/>
                  </a:moveTo>
                  <a:lnTo>
                    <a:pt x="0" y="0"/>
                  </a:lnTo>
                  <a:lnTo>
                    <a:pt x="26" y="0"/>
                  </a:lnTo>
                  <a:lnTo>
                    <a:pt x="12"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28" name="Freeform 82"/>
            <p:cNvSpPr>
              <a:spLocks/>
            </p:cNvSpPr>
            <p:nvPr/>
          </p:nvSpPr>
          <p:spPr bwMode="auto">
            <a:xfrm>
              <a:off x="2638425" y="3841750"/>
              <a:ext cx="41275" cy="34925"/>
            </a:xfrm>
            <a:custGeom>
              <a:avLst/>
              <a:gdLst>
                <a:gd name="T0" fmla="*/ 14 w 26"/>
                <a:gd name="T1" fmla="*/ 22 h 22"/>
                <a:gd name="T2" fmla="*/ 0 w 26"/>
                <a:gd name="T3" fmla="*/ 0 h 22"/>
                <a:gd name="T4" fmla="*/ 26 w 26"/>
                <a:gd name="T5" fmla="*/ 0 h 22"/>
                <a:gd name="T6" fmla="*/ 14 w 26"/>
                <a:gd name="T7" fmla="*/ 22 h 22"/>
              </a:gdLst>
              <a:ahLst/>
              <a:cxnLst>
                <a:cxn ang="0">
                  <a:pos x="T0" y="T1"/>
                </a:cxn>
                <a:cxn ang="0">
                  <a:pos x="T2" y="T3"/>
                </a:cxn>
                <a:cxn ang="0">
                  <a:pos x="T4" y="T5"/>
                </a:cxn>
                <a:cxn ang="0">
                  <a:pos x="T6" y="T7"/>
                </a:cxn>
              </a:cxnLst>
              <a:rect l="0" t="0" r="r" b="b"/>
              <a:pathLst>
                <a:path w="26" h="22">
                  <a:moveTo>
                    <a:pt x="14" y="22"/>
                  </a:moveTo>
                  <a:lnTo>
                    <a:pt x="0" y="0"/>
                  </a:lnTo>
                  <a:lnTo>
                    <a:pt x="26"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29" name="Freeform 83"/>
            <p:cNvSpPr>
              <a:spLocks/>
            </p:cNvSpPr>
            <p:nvPr/>
          </p:nvSpPr>
          <p:spPr bwMode="auto">
            <a:xfrm>
              <a:off x="2638425" y="3813175"/>
              <a:ext cx="41275" cy="34925"/>
            </a:xfrm>
            <a:custGeom>
              <a:avLst/>
              <a:gdLst>
                <a:gd name="T0" fmla="*/ 14 w 26"/>
                <a:gd name="T1" fmla="*/ 22 h 22"/>
                <a:gd name="T2" fmla="*/ 0 w 26"/>
                <a:gd name="T3" fmla="*/ 0 h 22"/>
                <a:gd name="T4" fmla="*/ 26 w 26"/>
                <a:gd name="T5" fmla="*/ 0 h 22"/>
                <a:gd name="T6" fmla="*/ 14 w 26"/>
                <a:gd name="T7" fmla="*/ 22 h 22"/>
              </a:gdLst>
              <a:ahLst/>
              <a:cxnLst>
                <a:cxn ang="0">
                  <a:pos x="T0" y="T1"/>
                </a:cxn>
                <a:cxn ang="0">
                  <a:pos x="T2" y="T3"/>
                </a:cxn>
                <a:cxn ang="0">
                  <a:pos x="T4" y="T5"/>
                </a:cxn>
                <a:cxn ang="0">
                  <a:pos x="T6" y="T7"/>
                </a:cxn>
              </a:cxnLst>
              <a:rect l="0" t="0" r="r" b="b"/>
              <a:pathLst>
                <a:path w="26" h="22">
                  <a:moveTo>
                    <a:pt x="14" y="22"/>
                  </a:moveTo>
                  <a:lnTo>
                    <a:pt x="0" y="0"/>
                  </a:lnTo>
                  <a:lnTo>
                    <a:pt x="26"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30" name="Freeform 84"/>
            <p:cNvSpPr>
              <a:spLocks/>
            </p:cNvSpPr>
            <p:nvPr/>
          </p:nvSpPr>
          <p:spPr bwMode="auto">
            <a:xfrm>
              <a:off x="2638425" y="3698875"/>
              <a:ext cx="41275" cy="34925"/>
            </a:xfrm>
            <a:custGeom>
              <a:avLst/>
              <a:gdLst>
                <a:gd name="T0" fmla="*/ 14 w 26"/>
                <a:gd name="T1" fmla="*/ 22 h 22"/>
                <a:gd name="T2" fmla="*/ 0 w 26"/>
                <a:gd name="T3" fmla="*/ 0 h 22"/>
                <a:gd name="T4" fmla="*/ 26 w 26"/>
                <a:gd name="T5" fmla="*/ 0 h 22"/>
                <a:gd name="T6" fmla="*/ 14 w 26"/>
                <a:gd name="T7" fmla="*/ 22 h 22"/>
              </a:gdLst>
              <a:ahLst/>
              <a:cxnLst>
                <a:cxn ang="0">
                  <a:pos x="T0" y="T1"/>
                </a:cxn>
                <a:cxn ang="0">
                  <a:pos x="T2" y="T3"/>
                </a:cxn>
                <a:cxn ang="0">
                  <a:pos x="T4" y="T5"/>
                </a:cxn>
                <a:cxn ang="0">
                  <a:pos x="T6" y="T7"/>
                </a:cxn>
              </a:cxnLst>
              <a:rect l="0" t="0" r="r" b="b"/>
              <a:pathLst>
                <a:path w="26" h="22">
                  <a:moveTo>
                    <a:pt x="14" y="22"/>
                  </a:moveTo>
                  <a:lnTo>
                    <a:pt x="0" y="0"/>
                  </a:lnTo>
                  <a:lnTo>
                    <a:pt x="26"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31" name="Freeform 85"/>
            <p:cNvSpPr>
              <a:spLocks/>
            </p:cNvSpPr>
            <p:nvPr/>
          </p:nvSpPr>
          <p:spPr bwMode="auto">
            <a:xfrm>
              <a:off x="2638425" y="3784600"/>
              <a:ext cx="41275" cy="34925"/>
            </a:xfrm>
            <a:custGeom>
              <a:avLst/>
              <a:gdLst>
                <a:gd name="T0" fmla="*/ 14 w 26"/>
                <a:gd name="T1" fmla="*/ 22 h 22"/>
                <a:gd name="T2" fmla="*/ 0 w 26"/>
                <a:gd name="T3" fmla="*/ 0 h 22"/>
                <a:gd name="T4" fmla="*/ 26 w 26"/>
                <a:gd name="T5" fmla="*/ 0 h 22"/>
                <a:gd name="T6" fmla="*/ 14 w 26"/>
                <a:gd name="T7" fmla="*/ 22 h 22"/>
              </a:gdLst>
              <a:ahLst/>
              <a:cxnLst>
                <a:cxn ang="0">
                  <a:pos x="T0" y="T1"/>
                </a:cxn>
                <a:cxn ang="0">
                  <a:pos x="T2" y="T3"/>
                </a:cxn>
                <a:cxn ang="0">
                  <a:pos x="T4" y="T5"/>
                </a:cxn>
                <a:cxn ang="0">
                  <a:pos x="T6" y="T7"/>
                </a:cxn>
              </a:cxnLst>
              <a:rect l="0" t="0" r="r" b="b"/>
              <a:pathLst>
                <a:path w="26" h="22">
                  <a:moveTo>
                    <a:pt x="14" y="22"/>
                  </a:moveTo>
                  <a:lnTo>
                    <a:pt x="0" y="0"/>
                  </a:lnTo>
                  <a:lnTo>
                    <a:pt x="26"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32" name="Freeform 86"/>
            <p:cNvSpPr>
              <a:spLocks/>
            </p:cNvSpPr>
            <p:nvPr/>
          </p:nvSpPr>
          <p:spPr bwMode="auto">
            <a:xfrm>
              <a:off x="2393950" y="384810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33" name="Freeform 87"/>
            <p:cNvSpPr>
              <a:spLocks/>
            </p:cNvSpPr>
            <p:nvPr/>
          </p:nvSpPr>
          <p:spPr bwMode="auto">
            <a:xfrm>
              <a:off x="2393950" y="386715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34" name="Freeform 88"/>
            <p:cNvSpPr>
              <a:spLocks/>
            </p:cNvSpPr>
            <p:nvPr/>
          </p:nvSpPr>
          <p:spPr bwMode="auto">
            <a:xfrm>
              <a:off x="2393950" y="3889375"/>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35" name="Freeform 89"/>
            <p:cNvSpPr>
              <a:spLocks/>
            </p:cNvSpPr>
            <p:nvPr/>
          </p:nvSpPr>
          <p:spPr bwMode="auto">
            <a:xfrm>
              <a:off x="2740025" y="3781425"/>
              <a:ext cx="41275" cy="38100"/>
            </a:xfrm>
            <a:custGeom>
              <a:avLst/>
              <a:gdLst>
                <a:gd name="T0" fmla="*/ 12 w 26"/>
                <a:gd name="T1" fmla="*/ 24 h 24"/>
                <a:gd name="T2" fmla="*/ 0 w 26"/>
                <a:gd name="T3" fmla="*/ 0 h 24"/>
                <a:gd name="T4" fmla="*/ 26 w 26"/>
                <a:gd name="T5" fmla="*/ 0 h 24"/>
                <a:gd name="T6" fmla="*/ 12 w 26"/>
                <a:gd name="T7" fmla="*/ 24 h 24"/>
              </a:gdLst>
              <a:ahLst/>
              <a:cxnLst>
                <a:cxn ang="0">
                  <a:pos x="T0" y="T1"/>
                </a:cxn>
                <a:cxn ang="0">
                  <a:pos x="T2" y="T3"/>
                </a:cxn>
                <a:cxn ang="0">
                  <a:pos x="T4" y="T5"/>
                </a:cxn>
                <a:cxn ang="0">
                  <a:pos x="T6" y="T7"/>
                </a:cxn>
              </a:cxnLst>
              <a:rect l="0" t="0" r="r" b="b"/>
              <a:pathLst>
                <a:path w="26" h="24">
                  <a:moveTo>
                    <a:pt x="12" y="24"/>
                  </a:moveTo>
                  <a:lnTo>
                    <a:pt x="0" y="0"/>
                  </a:lnTo>
                  <a:lnTo>
                    <a:pt x="26" y="0"/>
                  </a:lnTo>
                  <a:lnTo>
                    <a:pt x="12"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36" name="Freeform 90"/>
            <p:cNvSpPr>
              <a:spLocks/>
            </p:cNvSpPr>
            <p:nvPr/>
          </p:nvSpPr>
          <p:spPr bwMode="auto">
            <a:xfrm>
              <a:off x="2740025" y="3740150"/>
              <a:ext cx="41275" cy="34925"/>
            </a:xfrm>
            <a:custGeom>
              <a:avLst/>
              <a:gdLst>
                <a:gd name="T0" fmla="*/ 12 w 26"/>
                <a:gd name="T1" fmla="*/ 22 h 22"/>
                <a:gd name="T2" fmla="*/ 0 w 26"/>
                <a:gd name="T3" fmla="*/ 0 h 22"/>
                <a:gd name="T4" fmla="*/ 26 w 26"/>
                <a:gd name="T5" fmla="*/ 0 h 22"/>
                <a:gd name="T6" fmla="*/ 12 w 26"/>
                <a:gd name="T7" fmla="*/ 22 h 22"/>
              </a:gdLst>
              <a:ahLst/>
              <a:cxnLst>
                <a:cxn ang="0">
                  <a:pos x="T0" y="T1"/>
                </a:cxn>
                <a:cxn ang="0">
                  <a:pos x="T2" y="T3"/>
                </a:cxn>
                <a:cxn ang="0">
                  <a:pos x="T4" y="T5"/>
                </a:cxn>
                <a:cxn ang="0">
                  <a:pos x="T6" y="T7"/>
                </a:cxn>
              </a:cxnLst>
              <a:rect l="0" t="0" r="r" b="b"/>
              <a:pathLst>
                <a:path w="26" h="22">
                  <a:moveTo>
                    <a:pt x="12" y="22"/>
                  </a:moveTo>
                  <a:lnTo>
                    <a:pt x="0" y="0"/>
                  </a:lnTo>
                  <a:lnTo>
                    <a:pt x="26" y="0"/>
                  </a:lnTo>
                  <a:lnTo>
                    <a:pt x="12"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37" name="Freeform 91"/>
            <p:cNvSpPr>
              <a:spLocks/>
            </p:cNvSpPr>
            <p:nvPr/>
          </p:nvSpPr>
          <p:spPr bwMode="auto">
            <a:xfrm>
              <a:off x="2689225" y="3708400"/>
              <a:ext cx="41275" cy="34925"/>
            </a:xfrm>
            <a:custGeom>
              <a:avLst/>
              <a:gdLst>
                <a:gd name="T0" fmla="*/ 12 w 26"/>
                <a:gd name="T1" fmla="*/ 22 h 22"/>
                <a:gd name="T2" fmla="*/ 0 w 26"/>
                <a:gd name="T3" fmla="*/ 0 h 22"/>
                <a:gd name="T4" fmla="*/ 26 w 26"/>
                <a:gd name="T5" fmla="*/ 0 h 22"/>
                <a:gd name="T6" fmla="*/ 12 w 26"/>
                <a:gd name="T7" fmla="*/ 22 h 22"/>
              </a:gdLst>
              <a:ahLst/>
              <a:cxnLst>
                <a:cxn ang="0">
                  <a:pos x="T0" y="T1"/>
                </a:cxn>
                <a:cxn ang="0">
                  <a:pos x="T2" y="T3"/>
                </a:cxn>
                <a:cxn ang="0">
                  <a:pos x="T4" y="T5"/>
                </a:cxn>
                <a:cxn ang="0">
                  <a:pos x="T6" y="T7"/>
                </a:cxn>
              </a:cxnLst>
              <a:rect l="0" t="0" r="r" b="b"/>
              <a:pathLst>
                <a:path w="26" h="22">
                  <a:moveTo>
                    <a:pt x="12" y="22"/>
                  </a:moveTo>
                  <a:lnTo>
                    <a:pt x="0" y="0"/>
                  </a:lnTo>
                  <a:lnTo>
                    <a:pt x="26" y="0"/>
                  </a:lnTo>
                  <a:lnTo>
                    <a:pt x="12"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38" name="Freeform 92"/>
            <p:cNvSpPr>
              <a:spLocks/>
            </p:cNvSpPr>
            <p:nvPr/>
          </p:nvSpPr>
          <p:spPr bwMode="auto">
            <a:xfrm>
              <a:off x="2689225" y="3657600"/>
              <a:ext cx="41275" cy="38100"/>
            </a:xfrm>
            <a:custGeom>
              <a:avLst/>
              <a:gdLst>
                <a:gd name="T0" fmla="*/ 12 w 26"/>
                <a:gd name="T1" fmla="*/ 24 h 24"/>
                <a:gd name="T2" fmla="*/ 0 w 26"/>
                <a:gd name="T3" fmla="*/ 0 h 24"/>
                <a:gd name="T4" fmla="*/ 26 w 26"/>
                <a:gd name="T5" fmla="*/ 0 h 24"/>
                <a:gd name="T6" fmla="*/ 12 w 26"/>
                <a:gd name="T7" fmla="*/ 24 h 24"/>
              </a:gdLst>
              <a:ahLst/>
              <a:cxnLst>
                <a:cxn ang="0">
                  <a:pos x="T0" y="T1"/>
                </a:cxn>
                <a:cxn ang="0">
                  <a:pos x="T2" y="T3"/>
                </a:cxn>
                <a:cxn ang="0">
                  <a:pos x="T4" y="T5"/>
                </a:cxn>
                <a:cxn ang="0">
                  <a:pos x="T6" y="T7"/>
                </a:cxn>
              </a:cxnLst>
              <a:rect l="0" t="0" r="r" b="b"/>
              <a:pathLst>
                <a:path w="26" h="24">
                  <a:moveTo>
                    <a:pt x="12" y="24"/>
                  </a:moveTo>
                  <a:lnTo>
                    <a:pt x="0" y="0"/>
                  </a:lnTo>
                  <a:lnTo>
                    <a:pt x="26" y="0"/>
                  </a:lnTo>
                  <a:lnTo>
                    <a:pt x="12"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39" name="Freeform 93"/>
            <p:cNvSpPr>
              <a:spLocks/>
            </p:cNvSpPr>
            <p:nvPr/>
          </p:nvSpPr>
          <p:spPr bwMode="auto">
            <a:xfrm>
              <a:off x="2590800" y="3667125"/>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40" name="Freeform 94"/>
            <p:cNvSpPr>
              <a:spLocks/>
            </p:cNvSpPr>
            <p:nvPr/>
          </p:nvSpPr>
          <p:spPr bwMode="auto">
            <a:xfrm>
              <a:off x="2590800" y="3711575"/>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41" name="Freeform 95"/>
            <p:cNvSpPr>
              <a:spLocks/>
            </p:cNvSpPr>
            <p:nvPr/>
          </p:nvSpPr>
          <p:spPr bwMode="auto">
            <a:xfrm>
              <a:off x="2638425" y="3924300"/>
              <a:ext cx="41275" cy="38100"/>
            </a:xfrm>
            <a:custGeom>
              <a:avLst/>
              <a:gdLst>
                <a:gd name="T0" fmla="*/ 14 w 26"/>
                <a:gd name="T1" fmla="*/ 24 h 24"/>
                <a:gd name="T2" fmla="*/ 0 w 26"/>
                <a:gd name="T3" fmla="*/ 0 h 24"/>
                <a:gd name="T4" fmla="*/ 26 w 26"/>
                <a:gd name="T5" fmla="*/ 0 h 24"/>
                <a:gd name="T6" fmla="*/ 14 w 26"/>
                <a:gd name="T7" fmla="*/ 24 h 24"/>
              </a:gdLst>
              <a:ahLst/>
              <a:cxnLst>
                <a:cxn ang="0">
                  <a:pos x="T0" y="T1"/>
                </a:cxn>
                <a:cxn ang="0">
                  <a:pos x="T2" y="T3"/>
                </a:cxn>
                <a:cxn ang="0">
                  <a:pos x="T4" y="T5"/>
                </a:cxn>
                <a:cxn ang="0">
                  <a:pos x="T6" y="T7"/>
                </a:cxn>
              </a:cxnLst>
              <a:rect l="0" t="0" r="r" b="b"/>
              <a:pathLst>
                <a:path w="26" h="24">
                  <a:moveTo>
                    <a:pt x="14" y="24"/>
                  </a:moveTo>
                  <a:lnTo>
                    <a:pt x="0" y="0"/>
                  </a:lnTo>
                  <a:lnTo>
                    <a:pt x="26"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42" name="Freeform 96"/>
            <p:cNvSpPr>
              <a:spLocks/>
            </p:cNvSpPr>
            <p:nvPr/>
          </p:nvSpPr>
          <p:spPr bwMode="auto">
            <a:xfrm>
              <a:off x="2489200" y="389255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43" name="Freeform 97"/>
            <p:cNvSpPr>
              <a:spLocks/>
            </p:cNvSpPr>
            <p:nvPr/>
          </p:nvSpPr>
          <p:spPr bwMode="auto">
            <a:xfrm>
              <a:off x="2590800" y="396875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44" name="Freeform 98"/>
            <p:cNvSpPr>
              <a:spLocks/>
            </p:cNvSpPr>
            <p:nvPr/>
          </p:nvSpPr>
          <p:spPr bwMode="auto">
            <a:xfrm>
              <a:off x="2590800" y="392430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45" name="Freeform 99"/>
            <p:cNvSpPr>
              <a:spLocks/>
            </p:cNvSpPr>
            <p:nvPr/>
          </p:nvSpPr>
          <p:spPr bwMode="auto">
            <a:xfrm>
              <a:off x="2590800" y="391160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46" name="Freeform 100"/>
            <p:cNvSpPr>
              <a:spLocks/>
            </p:cNvSpPr>
            <p:nvPr/>
          </p:nvSpPr>
          <p:spPr bwMode="auto">
            <a:xfrm>
              <a:off x="2489200" y="393700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47" name="Freeform 101"/>
            <p:cNvSpPr>
              <a:spLocks/>
            </p:cNvSpPr>
            <p:nvPr/>
          </p:nvSpPr>
          <p:spPr bwMode="auto">
            <a:xfrm>
              <a:off x="2590800" y="387985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48" name="Freeform 102"/>
            <p:cNvSpPr>
              <a:spLocks/>
            </p:cNvSpPr>
            <p:nvPr/>
          </p:nvSpPr>
          <p:spPr bwMode="auto">
            <a:xfrm>
              <a:off x="2590800" y="377190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49" name="Freeform 103"/>
            <p:cNvSpPr>
              <a:spLocks/>
            </p:cNvSpPr>
            <p:nvPr/>
          </p:nvSpPr>
          <p:spPr bwMode="auto">
            <a:xfrm>
              <a:off x="2590800" y="3851275"/>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50" name="Freeform 104"/>
            <p:cNvSpPr>
              <a:spLocks/>
            </p:cNvSpPr>
            <p:nvPr/>
          </p:nvSpPr>
          <p:spPr bwMode="auto">
            <a:xfrm>
              <a:off x="2543175" y="3844925"/>
              <a:ext cx="41275" cy="34925"/>
            </a:xfrm>
            <a:custGeom>
              <a:avLst/>
              <a:gdLst>
                <a:gd name="T0" fmla="*/ 14 w 26"/>
                <a:gd name="T1" fmla="*/ 22 h 22"/>
                <a:gd name="T2" fmla="*/ 0 w 26"/>
                <a:gd name="T3" fmla="*/ 0 h 22"/>
                <a:gd name="T4" fmla="*/ 26 w 26"/>
                <a:gd name="T5" fmla="*/ 0 h 22"/>
                <a:gd name="T6" fmla="*/ 14 w 26"/>
                <a:gd name="T7" fmla="*/ 22 h 22"/>
              </a:gdLst>
              <a:ahLst/>
              <a:cxnLst>
                <a:cxn ang="0">
                  <a:pos x="T0" y="T1"/>
                </a:cxn>
                <a:cxn ang="0">
                  <a:pos x="T2" y="T3"/>
                </a:cxn>
                <a:cxn ang="0">
                  <a:pos x="T4" y="T5"/>
                </a:cxn>
                <a:cxn ang="0">
                  <a:pos x="T6" y="T7"/>
                </a:cxn>
              </a:cxnLst>
              <a:rect l="0" t="0" r="r" b="b"/>
              <a:pathLst>
                <a:path w="26" h="22">
                  <a:moveTo>
                    <a:pt x="14" y="22"/>
                  </a:moveTo>
                  <a:lnTo>
                    <a:pt x="0" y="0"/>
                  </a:lnTo>
                  <a:lnTo>
                    <a:pt x="26"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51" name="Freeform 105"/>
            <p:cNvSpPr>
              <a:spLocks/>
            </p:cNvSpPr>
            <p:nvPr/>
          </p:nvSpPr>
          <p:spPr bwMode="auto">
            <a:xfrm>
              <a:off x="2543175" y="3810000"/>
              <a:ext cx="41275" cy="34925"/>
            </a:xfrm>
            <a:custGeom>
              <a:avLst/>
              <a:gdLst>
                <a:gd name="T0" fmla="*/ 14 w 26"/>
                <a:gd name="T1" fmla="*/ 22 h 22"/>
                <a:gd name="T2" fmla="*/ 0 w 26"/>
                <a:gd name="T3" fmla="*/ 0 h 22"/>
                <a:gd name="T4" fmla="*/ 26 w 26"/>
                <a:gd name="T5" fmla="*/ 0 h 22"/>
                <a:gd name="T6" fmla="*/ 14 w 26"/>
                <a:gd name="T7" fmla="*/ 22 h 22"/>
              </a:gdLst>
              <a:ahLst/>
              <a:cxnLst>
                <a:cxn ang="0">
                  <a:pos x="T0" y="T1"/>
                </a:cxn>
                <a:cxn ang="0">
                  <a:pos x="T2" y="T3"/>
                </a:cxn>
                <a:cxn ang="0">
                  <a:pos x="T4" y="T5"/>
                </a:cxn>
                <a:cxn ang="0">
                  <a:pos x="T6" y="T7"/>
                </a:cxn>
              </a:cxnLst>
              <a:rect l="0" t="0" r="r" b="b"/>
              <a:pathLst>
                <a:path w="26" h="22">
                  <a:moveTo>
                    <a:pt x="14" y="22"/>
                  </a:moveTo>
                  <a:lnTo>
                    <a:pt x="0" y="0"/>
                  </a:lnTo>
                  <a:lnTo>
                    <a:pt x="26"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52" name="Freeform 106"/>
            <p:cNvSpPr>
              <a:spLocks/>
            </p:cNvSpPr>
            <p:nvPr/>
          </p:nvSpPr>
          <p:spPr bwMode="auto">
            <a:xfrm>
              <a:off x="3330575" y="3603625"/>
              <a:ext cx="41275" cy="38100"/>
            </a:xfrm>
            <a:custGeom>
              <a:avLst/>
              <a:gdLst>
                <a:gd name="T0" fmla="*/ 12 w 26"/>
                <a:gd name="T1" fmla="*/ 24 h 24"/>
                <a:gd name="T2" fmla="*/ 0 w 26"/>
                <a:gd name="T3" fmla="*/ 0 h 24"/>
                <a:gd name="T4" fmla="*/ 26 w 26"/>
                <a:gd name="T5" fmla="*/ 0 h 24"/>
                <a:gd name="T6" fmla="*/ 12 w 26"/>
                <a:gd name="T7" fmla="*/ 24 h 24"/>
              </a:gdLst>
              <a:ahLst/>
              <a:cxnLst>
                <a:cxn ang="0">
                  <a:pos x="T0" y="T1"/>
                </a:cxn>
                <a:cxn ang="0">
                  <a:pos x="T2" y="T3"/>
                </a:cxn>
                <a:cxn ang="0">
                  <a:pos x="T4" y="T5"/>
                </a:cxn>
                <a:cxn ang="0">
                  <a:pos x="T6" y="T7"/>
                </a:cxn>
              </a:cxnLst>
              <a:rect l="0" t="0" r="r" b="b"/>
              <a:pathLst>
                <a:path w="26" h="24">
                  <a:moveTo>
                    <a:pt x="12" y="24"/>
                  </a:moveTo>
                  <a:lnTo>
                    <a:pt x="0" y="0"/>
                  </a:lnTo>
                  <a:lnTo>
                    <a:pt x="26" y="0"/>
                  </a:lnTo>
                  <a:lnTo>
                    <a:pt x="12"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53" name="Freeform 107"/>
            <p:cNvSpPr>
              <a:spLocks/>
            </p:cNvSpPr>
            <p:nvPr/>
          </p:nvSpPr>
          <p:spPr bwMode="auto">
            <a:xfrm>
              <a:off x="3330575" y="3562350"/>
              <a:ext cx="41275" cy="34925"/>
            </a:xfrm>
            <a:custGeom>
              <a:avLst/>
              <a:gdLst>
                <a:gd name="T0" fmla="*/ 12 w 26"/>
                <a:gd name="T1" fmla="*/ 22 h 22"/>
                <a:gd name="T2" fmla="*/ 0 w 26"/>
                <a:gd name="T3" fmla="*/ 0 h 22"/>
                <a:gd name="T4" fmla="*/ 26 w 26"/>
                <a:gd name="T5" fmla="*/ 0 h 22"/>
                <a:gd name="T6" fmla="*/ 12 w 26"/>
                <a:gd name="T7" fmla="*/ 22 h 22"/>
              </a:gdLst>
              <a:ahLst/>
              <a:cxnLst>
                <a:cxn ang="0">
                  <a:pos x="T0" y="T1"/>
                </a:cxn>
                <a:cxn ang="0">
                  <a:pos x="T2" y="T3"/>
                </a:cxn>
                <a:cxn ang="0">
                  <a:pos x="T4" y="T5"/>
                </a:cxn>
                <a:cxn ang="0">
                  <a:pos x="T6" y="T7"/>
                </a:cxn>
              </a:cxnLst>
              <a:rect l="0" t="0" r="r" b="b"/>
              <a:pathLst>
                <a:path w="26" h="22">
                  <a:moveTo>
                    <a:pt x="12" y="22"/>
                  </a:moveTo>
                  <a:lnTo>
                    <a:pt x="0" y="0"/>
                  </a:lnTo>
                  <a:lnTo>
                    <a:pt x="26" y="0"/>
                  </a:lnTo>
                  <a:lnTo>
                    <a:pt x="12"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54" name="Freeform 108"/>
            <p:cNvSpPr>
              <a:spLocks/>
            </p:cNvSpPr>
            <p:nvPr/>
          </p:nvSpPr>
          <p:spPr bwMode="auto">
            <a:xfrm>
              <a:off x="3378200" y="351155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55" name="Freeform 109"/>
            <p:cNvSpPr>
              <a:spLocks/>
            </p:cNvSpPr>
            <p:nvPr/>
          </p:nvSpPr>
          <p:spPr bwMode="auto">
            <a:xfrm>
              <a:off x="3575050" y="3397250"/>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56" name="Freeform 110"/>
            <p:cNvSpPr>
              <a:spLocks/>
            </p:cNvSpPr>
            <p:nvPr/>
          </p:nvSpPr>
          <p:spPr bwMode="auto">
            <a:xfrm>
              <a:off x="3282950" y="2813050"/>
              <a:ext cx="44450" cy="34925"/>
            </a:xfrm>
            <a:custGeom>
              <a:avLst/>
              <a:gdLst>
                <a:gd name="T0" fmla="*/ 14 w 28"/>
                <a:gd name="T1" fmla="*/ 22 h 22"/>
                <a:gd name="T2" fmla="*/ 0 w 28"/>
                <a:gd name="T3" fmla="*/ 0 h 22"/>
                <a:gd name="T4" fmla="*/ 28 w 28"/>
                <a:gd name="T5" fmla="*/ 0 h 22"/>
                <a:gd name="T6" fmla="*/ 14 w 28"/>
                <a:gd name="T7" fmla="*/ 22 h 22"/>
              </a:gdLst>
              <a:ahLst/>
              <a:cxnLst>
                <a:cxn ang="0">
                  <a:pos x="T0" y="T1"/>
                </a:cxn>
                <a:cxn ang="0">
                  <a:pos x="T2" y="T3"/>
                </a:cxn>
                <a:cxn ang="0">
                  <a:pos x="T4" y="T5"/>
                </a:cxn>
                <a:cxn ang="0">
                  <a:pos x="T6" y="T7"/>
                </a:cxn>
              </a:cxnLst>
              <a:rect l="0" t="0" r="r" b="b"/>
              <a:pathLst>
                <a:path w="28" h="22">
                  <a:moveTo>
                    <a:pt x="14" y="22"/>
                  </a:moveTo>
                  <a:lnTo>
                    <a:pt x="0" y="0"/>
                  </a:lnTo>
                  <a:lnTo>
                    <a:pt x="28" y="0"/>
                  </a:lnTo>
                  <a:lnTo>
                    <a:pt x="14"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17" name="Group 1516"/>
          <p:cNvGrpSpPr/>
          <p:nvPr/>
        </p:nvGrpSpPr>
        <p:grpSpPr>
          <a:xfrm>
            <a:off x="2942791" y="3597869"/>
            <a:ext cx="273050" cy="32593"/>
            <a:chOff x="3209031" y="2397902"/>
            <a:chExt cx="273050" cy="38100"/>
          </a:xfrm>
        </p:grpSpPr>
        <p:sp>
          <p:nvSpPr>
            <p:cNvPr id="845" name="Line 14"/>
            <p:cNvSpPr>
              <a:spLocks noChangeShapeType="1"/>
            </p:cNvSpPr>
            <p:nvPr/>
          </p:nvSpPr>
          <p:spPr bwMode="auto">
            <a:xfrm>
              <a:off x="3209031" y="2416952"/>
              <a:ext cx="2730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57" name="Freeform 16"/>
            <p:cNvSpPr>
              <a:spLocks/>
            </p:cNvSpPr>
            <p:nvPr/>
          </p:nvSpPr>
          <p:spPr bwMode="auto">
            <a:xfrm>
              <a:off x="3323331" y="2397902"/>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958" name="Group 957"/>
          <p:cNvGrpSpPr/>
          <p:nvPr/>
        </p:nvGrpSpPr>
        <p:grpSpPr>
          <a:xfrm>
            <a:off x="3002656" y="4225835"/>
            <a:ext cx="1774825" cy="961483"/>
            <a:chOff x="2000250" y="2886075"/>
            <a:chExt cx="1774825" cy="1123950"/>
          </a:xfrm>
          <a:solidFill>
            <a:schemeClr val="accent2"/>
          </a:solidFill>
        </p:grpSpPr>
        <p:sp>
          <p:nvSpPr>
            <p:cNvPr id="959" name="Freeform 6"/>
            <p:cNvSpPr>
              <a:spLocks/>
            </p:cNvSpPr>
            <p:nvPr/>
          </p:nvSpPr>
          <p:spPr bwMode="auto">
            <a:xfrm>
              <a:off x="3524250" y="2886075"/>
              <a:ext cx="44450" cy="34925"/>
            </a:xfrm>
            <a:custGeom>
              <a:avLst/>
              <a:gdLst>
                <a:gd name="T0" fmla="*/ 14 w 28"/>
                <a:gd name="T1" fmla="*/ 0 h 22"/>
                <a:gd name="T2" fmla="*/ 28 w 28"/>
                <a:gd name="T3" fmla="*/ 22 h 22"/>
                <a:gd name="T4" fmla="*/ 0 w 28"/>
                <a:gd name="T5" fmla="*/ 22 h 22"/>
                <a:gd name="T6" fmla="*/ 14 w 28"/>
                <a:gd name="T7" fmla="*/ 0 h 22"/>
              </a:gdLst>
              <a:ahLst/>
              <a:cxnLst>
                <a:cxn ang="0">
                  <a:pos x="T0" y="T1"/>
                </a:cxn>
                <a:cxn ang="0">
                  <a:pos x="T2" y="T3"/>
                </a:cxn>
                <a:cxn ang="0">
                  <a:pos x="T4" y="T5"/>
                </a:cxn>
                <a:cxn ang="0">
                  <a:pos x="T6" y="T7"/>
                </a:cxn>
              </a:cxnLst>
              <a:rect l="0" t="0" r="r" b="b"/>
              <a:pathLst>
                <a:path w="28" h="22">
                  <a:moveTo>
                    <a:pt x="14" y="0"/>
                  </a:moveTo>
                  <a:lnTo>
                    <a:pt x="28"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60" name="Freeform 7"/>
            <p:cNvSpPr>
              <a:spLocks/>
            </p:cNvSpPr>
            <p:nvPr/>
          </p:nvSpPr>
          <p:spPr bwMode="auto">
            <a:xfrm>
              <a:off x="3378200" y="3324225"/>
              <a:ext cx="44450" cy="34925"/>
            </a:xfrm>
            <a:custGeom>
              <a:avLst/>
              <a:gdLst>
                <a:gd name="T0" fmla="*/ 14 w 28"/>
                <a:gd name="T1" fmla="*/ 0 h 22"/>
                <a:gd name="T2" fmla="*/ 28 w 28"/>
                <a:gd name="T3" fmla="*/ 22 h 22"/>
                <a:gd name="T4" fmla="*/ 0 w 28"/>
                <a:gd name="T5" fmla="*/ 22 h 22"/>
                <a:gd name="T6" fmla="*/ 14 w 28"/>
                <a:gd name="T7" fmla="*/ 0 h 22"/>
              </a:gdLst>
              <a:ahLst/>
              <a:cxnLst>
                <a:cxn ang="0">
                  <a:pos x="T0" y="T1"/>
                </a:cxn>
                <a:cxn ang="0">
                  <a:pos x="T2" y="T3"/>
                </a:cxn>
                <a:cxn ang="0">
                  <a:pos x="T4" y="T5"/>
                </a:cxn>
                <a:cxn ang="0">
                  <a:pos x="T6" y="T7"/>
                </a:cxn>
              </a:cxnLst>
              <a:rect l="0" t="0" r="r" b="b"/>
              <a:pathLst>
                <a:path w="28" h="22">
                  <a:moveTo>
                    <a:pt x="14" y="0"/>
                  </a:moveTo>
                  <a:lnTo>
                    <a:pt x="28"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61" name="Freeform 8"/>
            <p:cNvSpPr>
              <a:spLocks/>
            </p:cNvSpPr>
            <p:nvPr/>
          </p:nvSpPr>
          <p:spPr bwMode="auto">
            <a:xfrm>
              <a:off x="3232150" y="3375025"/>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62" name="Freeform 9"/>
            <p:cNvSpPr>
              <a:spLocks/>
            </p:cNvSpPr>
            <p:nvPr/>
          </p:nvSpPr>
          <p:spPr bwMode="auto">
            <a:xfrm>
              <a:off x="3181350" y="3384550"/>
              <a:ext cx="44450" cy="34925"/>
            </a:xfrm>
            <a:custGeom>
              <a:avLst/>
              <a:gdLst>
                <a:gd name="T0" fmla="*/ 14 w 28"/>
                <a:gd name="T1" fmla="*/ 0 h 22"/>
                <a:gd name="T2" fmla="*/ 28 w 28"/>
                <a:gd name="T3" fmla="*/ 22 h 22"/>
                <a:gd name="T4" fmla="*/ 0 w 28"/>
                <a:gd name="T5" fmla="*/ 22 h 22"/>
                <a:gd name="T6" fmla="*/ 14 w 28"/>
                <a:gd name="T7" fmla="*/ 0 h 22"/>
              </a:gdLst>
              <a:ahLst/>
              <a:cxnLst>
                <a:cxn ang="0">
                  <a:pos x="T0" y="T1"/>
                </a:cxn>
                <a:cxn ang="0">
                  <a:pos x="T2" y="T3"/>
                </a:cxn>
                <a:cxn ang="0">
                  <a:pos x="T4" y="T5"/>
                </a:cxn>
                <a:cxn ang="0">
                  <a:pos x="T6" y="T7"/>
                </a:cxn>
              </a:cxnLst>
              <a:rect l="0" t="0" r="r" b="b"/>
              <a:pathLst>
                <a:path w="28" h="22">
                  <a:moveTo>
                    <a:pt x="14" y="0"/>
                  </a:moveTo>
                  <a:lnTo>
                    <a:pt x="28"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63" name="Freeform 10"/>
            <p:cNvSpPr>
              <a:spLocks/>
            </p:cNvSpPr>
            <p:nvPr/>
          </p:nvSpPr>
          <p:spPr bwMode="auto">
            <a:xfrm>
              <a:off x="3232150" y="3467100"/>
              <a:ext cx="44450" cy="34925"/>
            </a:xfrm>
            <a:custGeom>
              <a:avLst/>
              <a:gdLst>
                <a:gd name="T0" fmla="*/ 14 w 28"/>
                <a:gd name="T1" fmla="*/ 0 h 22"/>
                <a:gd name="T2" fmla="*/ 28 w 28"/>
                <a:gd name="T3" fmla="*/ 22 h 22"/>
                <a:gd name="T4" fmla="*/ 0 w 28"/>
                <a:gd name="T5" fmla="*/ 22 h 22"/>
                <a:gd name="T6" fmla="*/ 14 w 28"/>
                <a:gd name="T7" fmla="*/ 0 h 22"/>
              </a:gdLst>
              <a:ahLst/>
              <a:cxnLst>
                <a:cxn ang="0">
                  <a:pos x="T0" y="T1"/>
                </a:cxn>
                <a:cxn ang="0">
                  <a:pos x="T2" y="T3"/>
                </a:cxn>
                <a:cxn ang="0">
                  <a:pos x="T4" y="T5"/>
                </a:cxn>
                <a:cxn ang="0">
                  <a:pos x="T6" y="T7"/>
                </a:cxn>
              </a:cxnLst>
              <a:rect l="0" t="0" r="r" b="b"/>
              <a:pathLst>
                <a:path w="28" h="22">
                  <a:moveTo>
                    <a:pt x="14" y="0"/>
                  </a:moveTo>
                  <a:lnTo>
                    <a:pt x="28"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64" name="Freeform 11"/>
            <p:cNvSpPr>
              <a:spLocks/>
            </p:cNvSpPr>
            <p:nvPr/>
          </p:nvSpPr>
          <p:spPr bwMode="auto">
            <a:xfrm>
              <a:off x="3625850" y="3448050"/>
              <a:ext cx="41275" cy="34925"/>
            </a:xfrm>
            <a:custGeom>
              <a:avLst/>
              <a:gdLst>
                <a:gd name="T0" fmla="*/ 14 w 26"/>
                <a:gd name="T1" fmla="*/ 0 h 22"/>
                <a:gd name="T2" fmla="*/ 26 w 26"/>
                <a:gd name="T3" fmla="*/ 22 h 22"/>
                <a:gd name="T4" fmla="*/ 0 w 26"/>
                <a:gd name="T5" fmla="*/ 22 h 22"/>
                <a:gd name="T6" fmla="*/ 14 w 26"/>
                <a:gd name="T7" fmla="*/ 0 h 22"/>
              </a:gdLst>
              <a:ahLst/>
              <a:cxnLst>
                <a:cxn ang="0">
                  <a:pos x="T0" y="T1"/>
                </a:cxn>
                <a:cxn ang="0">
                  <a:pos x="T2" y="T3"/>
                </a:cxn>
                <a:cxn ang="0">
                  <a:pos x="T4" y="T5"/>
                </a:cxn>
                <a:cxn ang="0">
                  <a:pos x="T6" y="T7"/>
                </a:cxn>
              </a:cxnLst>
              <a:rect l="0" t="0" r="r" b="b"/>
              <a:pathLst>
                <a:path w="26" h="22">
                  <a:moveTo>
                    <a:pt x="14" y="0"/>
                  </a:moveTo>
                  <a:lnTo>
                    <a:pt x="26"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65" name="Freeform 12"/>
            <p:cNvSpPr>
              <a:spLocks/>
            </p:cNvSpPr>
            <p:nvPr/>
          </p:nvSpPr>
          <p:spPr bwMode="auto">
            <a:xfrm>
              <a:off x="3730625" y="3581400"/>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66" name="Freeform 13"/>
            <p:cNvSpPr>
              <a:spLocks/>
            </p:cNvSpPr>
            <p:nvPr/>
          </p:nvSpPr>
          <p:spPr bwMode="auto">
            <a:xfrm>
              <a:off x="3282950" y="3578225"/>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67" name="Freeform 14"/>
            <p:cNvSpPr>
              <a:spLocks/>
            </p:cNvSpPr>
            <p:nvPr/>
          </p:nvSpPr>
          <p:spPr bwMode="auto">
            <a:xfrm>
              <a:off x="3429000" y="3616325"/>
              <a:ext cx="41275" cy="34925"/>
            </a:xfrm>
            <a:custGeom>
              <a:avLst/>
              <a:gdLst>
                <a:gd name="T0" fmla="*/ 14 w 26"/>
                <a:gd name="T1" fmla="*/ 0 h 22"/>
                <a:gd name="T2" fmla="*/ 26 w 26"/>
                <a:gd name="T3" fmla="*/ 22 h 22"/>
                <a:gd name="T4" fmla="*/ 0 w 26"/>
                <a:gd name="T5" fmla="*/ 22 h 22"/>
                <a:gd name="T6" fmla="*/ 14 w 26"/>
                <a:gd name="T7" fmla="*/ 0 h 22"/>
              </a:gdLst>
              <a:ahLst/>
              <a:cxnLst>
                <a:cxn ang="0">
                  <a:pos x="T0" y="T1"/>
                </a:cxn>
                <a:cxn ang="0">
                  <a:pos x="T2" y="T3"/>
                </a:cxn>
                <a:cxn ang="0">
                  <a:pos x="T4" y="T5"/>
                </a:cxn>
                <a:cxn ang="0">
                  <a:pos x="T6" y="T7"/>
                </a:cxn>
              </a:cxnLst>
              <a:rect l="0" t="0" r="r" b="b"/>
              <a:pathLst>
                <a:path w="26" h="22">
                  <a:moveTo>
                    <a:pt x="14" y="0"/>
                  </a:moveTo>
                  <a:lnTo>
                    <a:pt x="26"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68" name="Freeform 15"/>
            <p:cNvSpPr>
              <a:spLocks/>
            </p:cNvSpPr>
            <p:nvPr/>
          </p:nvSpPr>
          <p:spPr bwMode="auto">
            <a:xfrm>
              <a:off x="2886075" y="3441700"/>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69" name="Freeform 17"/>
            <p:cNvSpPr>
              <a:spLocks/>
            </p:cNvSpPr>
            <p:nvPr/>
          </p:nvSpPr>
          <p:spPr bwMode="auto">
            <a:xfrm>
              <a:off x="2740025" y="3622675"/>
              <a:ext cx="41275" cy="34925"/>
            </a:xfrm>
            <a:custGeom>
              <a:avLst/>
              <a:gdLst>
                <a:gd name="T0" fmla="*/ 12 w 26"/>
                <a:gd name="T1" fmla="*/ 0 h 22"/>
                <a:gd name="T2" fmla="*/ 26 w 26"/>
                <a:gd name="T3" fmla="*/ 22 h 22"/>
                <a:gd name="T4" fmla="*/ 0 w 26"/>
                <a:gd name="T5" fmla="*/ 22 h 22"/>
                <a:gd name="T6" fmla="*/ 12 w 26"/>
                <a:gd name="T7" fmla="*/ 0 h 22"/>
              </a:gdLst>
              <a:ahLst/>
              <a:cxnLst>
                <a:cxn ang="0">
                  <a:pos x="T0" y="T1"/>
                </a:cxn>
                <a:cxn ang="0">
                  <a:pos x="T2" y="T3"/>
                </a:cxn>
                <a:cxn ang="0">
                  <a:pos x="T4" y="T5"/>
                </a:cxn>
                <a:cxn ang="0">
                  <a:pos x="T6" y="T7"/>
                </a:cxn>
              </a:cxnLst>
              <a:rect l="0" t="0" r="r" b="b"/>
              <a:pathLst>
                <a:path w="26" h="22">
                  <a:moveTo>
                    <a:pt x="12" y="0"/>
                  </a:moveTo>
                  <a:lnTo>
                    <a:pt x="26" y="22"/>
                  </a:lnTo>
                  <a:lnTo>
                    <a:pt x="0" y="22"/>
                  </a:lnTo>
                  <a:lnTo>
                    <a:pt x="1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70" name="Freeform 18"/>
            <p:cNvSpPr>
              <a:spLocks/>
            </p:cNvSpPr>
            <p:nvPr/>
          </p:nvSpPr>
          <p:spPr bwMode="auto">
            <a:xfrm>
              <a:off x="2740025" y="3797300"/>
              <a:ext cx="41275" cy="38100"/>
            </a:xfrm>
            <a:custGeom>
              <a:avLst/>
              <a:gdLst>
                <a:gd name="T0" fmla="*/ 12 w 26"/>
                <a:gd name="T1" fmla="*/ 0 h 24"/>
                <a:gd name="T2" fmla="*/ 26 w 26"/>
                <a:gd name="T3" fmla="*/ 24 h 24"/>
                <a:gd name="T4" fmla="*/ 0 w 26"/>
                <a:gd name="T5" fmla="*/ 24 h 24"/>
                <a:gd name="T6" fmla="*/ 12 w 26"/>
                <a:gd name="T7" fmla="*/ 0 h 24"/>
              </a:gdLst>
              <a:ahLst/>
              <a:cxnLst>
                <a:cxn ang="0">
                  <a:pos x="T0" y="T1"/>
                </a:cxn>
                <a:cxn ang="0">
                  <a:pos x="T2" y="T3"/>
                </a:cxn>
                <a:cxn ang="0">
                  <a:pos x="T4" y="T5"/>
                </a:cxn>
                <a:cxn ang="0">
                  <a:pos x="T6" y="T7"/>
                </a:cxn>
              </a:cxnLst>
              <a:rect l="0" t="0" r="r" b="b"/>
              <a:pathLst>
                <a:path w="26" h="24">
                  <a:moveTo>
                    <a:pt x="12" y="0"/>
                  </a:moveTo>
                  <a:lnTo>
                    <a:pt x="26" y="24"/>
                  </a:lnTo>
                  <a:lnTo>
                    <a:pt x="0" y="24"/>
                  </a:lnTo>
                  <a:lnTo>
                    <a:pt x="1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71" name="Freeform 19"/>
            <p:cNvSpPr>
              <a:spLocks/>
            </p:cNvSpPr>
            <p:nvPr/>
          </p:nvSpPr>
          <p:spPr bwMode="auto">
            <a:xfrm>
              <a:off x="2000250" y="3971925"/>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72" name="Freeform 20"/>
            <p:cNvSpPr>
              <a:spLocks/>
            </p:cNvSpPr>
            <p:nvPr/>
          </p:nvSpPr>
          <p:spPr bwMode="auto">
            <a:xfrm>
              <a:off x="2047875" y="3962400"/>
              <a:ext cx="41275" cy="34925"/>
            </a:xfrm>
            <a:custGeom>
              <a:avLst/>
              <a:gdLst>
                <a:gd name="T0" fmla="*/ 14 w 26"/>
                <a:gd name="T1" fmla="*/ 0 h 22"/>
                <a:gd name="T2" fmla="*/ 26 w 26"/>
                <a:gd name="T3" fmla="*/ 22 h 22"/>
                <a:gd name="T4" fmla="*/ 0 w 26"/>
                <a:gd name="T5" fmla="*/ 22 h 22"/>
                <a:gd name="T6" fmla="*/ 14 w 26"/>
                <a:gd name="T7" fmla="*/ 0 h 22"/>
              </a:gdLst>
              <a:ahLst/>
              <a:cxnLst>
                <a:cxn ang="0">
                  <a:pos x="T0" y="T1"/>
                </a:cxn>
                <a:cxn ang="0">
                  <a:pos x="T2" y="T3"/>
                </a:cxn>
                <a:cxn ang="0">
                  <a:pos x="T4" y="T5"/>
                </a:cxn>
                <a:cxn ang="0">
                  <a:pos x="T6" y="T7"/>
                </a:cxn>
              </a:cxnLst>
              <a:rect l="0" t="0" r="r" b="b"/>
              <a:pathLst>
                <a:path w="26" h="22">
                  <a:moveTo>
                    <a:pt x="14" y="0"/>
                  </a:moveTo>
                  <a:lnTo>
                    <a:pt x="26"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73" name="Freeform 21"/>
            <p:cNvSpPr>
              <a:spLocks/>
            </p:cNvSpPr>
            <p:nvPr/>
          </p:nvSpPr>
          <p:spPr bwMode="auto">
            <a:xfrm>
              <a:off x="2193925" y="3937000"/>
              <a:ext cx="44450" cy="34925"/>
            </a:xfrm>
            <a:custGeom>
              <a:avLst/>
              <a:gdLst>
                <a:gd name="T0" fmla="*/ 14 w 28"/>
                <a:gd name="T1" fmla="*/ 0 h 22"/>
                <a:gd name="T2" fmla="*/ 28 w 28"/>
                <a:gd name="T3" fmla="*/ 22 h 22"/>
                <a:gd name="T4" fmla="*/ 0 w 28"/>
                <a:gd name="T5" fmla="*/ 22 h 22"/>
                <a:gd name="T6" fmla="*/ 14 w 28"/>
                <a:gd name="T7" fmla="*/ 0 h 22"/>
              </a:gdLst>
              <a:ahLst/>
              <a:cxnLst>
                <a:cxn ang="0">
                  <a:pos x="T0" y="T1"/>
                </a:cxn>
                <a:cxn ang="0">
                  <a:pos x="T2" y="T3"/>
                </a:cxn>
                <a:cxn ang="0">
                  <a:pos x="T4" y="T5"/>
                </a:cxn>
                <a:cxn ang="0">
                  <a:pos x="T6" y="T7"/>
                </a:cxn>
              </a:cxnLst>
              <a:rect l="0" t="0" r="r" b="b"/>
              <a:pathLst>
                <a:path w="28" h="22">
                  <a:moveTo>
                    <a:pt x="14" y="0"/>
                  </a:moveTo>
                  <a:lnTo>
                    <a:pt x="28"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74" name="Freeform 22"/>
            <p:cNvSpPr>
              <a:spLocks/>
            </p:cNvSpPr>
            <p:nvPr/>
          </p:nvSpPr>
          <p:spPr bwMode="auto">
            <a:xfrm>
              <a:off x="2292350" y="3892550"/>
              <a:ext cx="44450" cy="34925"/>
            </a:xfrm>
            <a:custGeom>
              <a:avLst/>
              <a:gdLst>
                <a:gd name="T0" fmla="*/ 14 w 28"/>
                <a:gd name="T1" fmla="*/ 0 h 22"/>
                <a:gd name="T2" fmla="*/ 28 w 28"/>
                <a:gd name="T3" fmla="*/ 22 h 22"/>
                <a:gd name="T4" fmla="*/ 0 w 28"/>
                <a:gd name="T5" fmla="*/ 22 h 22"/>
                <a:gd name="T6" fmla="*/ 14 w 28"/>
                <a:gd name="T7" fmla="*/ 0 h 22"/>
              </a:gdLst>
              <a:ahLst/>
              <a:cxnLst>
                <a:cxn ang="0">
                  <a:pos x="T0" y="T1"/>
                </a:cxn>
                <a:cxn ang="0">
                  <a:pos x="T2" y="T3"/>
                </a:cxn>
                <a:cxn ang="0">
                  <a:pos x="T4" y="T5"/>
                </a:cxn>
                <a:cxn ang="0">
                  <a:pos x="T6" y="T7"/>
                </a:cxn>
              </a:cxnLst>
              <a:rect l="0" t="0" r="r" b="b"/>
              <a:pathLst>
                <a:path w="28" h="22">
                  <a:moveTo>
                    <a:pt x="14" y="0"/>
                  </a:moveTo>
                  <a:lnTo>
                    <a:pt x="28"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75" name="Freeform 23"/>
            <p:cNvSpPr>
              <a:spLocks/>
            </p:cNvSpPr>
            <p:nvPr/>
          </p:nvSpPr>
          <p:spPr bwMode="auto">
            <a:xfrm>
              <a:off x="2292350" y="3917950"/>
              <a:ext cx="44450" cy="34925"/>
            </a:xfrm>
            <a:custGeom>
              <a:avLst/>
              <a:gdLst>
                <a:gd name="T0" fmla="*/ 14 w 28"/>
                <a:gd name="T1" fmla="*/ 0 h 22"/>
                <a:gd name="T2" fmla="*/ 28 w 28"/>
                <a:gd name="T3" fmla="*/ 22 h 22"/>
                <a:gd name="T4" fmla="*/ 0 w 28"/>
                <a:gd name="T5" fmla="*/ 22 h 22"/>
                <a:gd name="T6" fmla="*/ 14 w 28"/>
                <a:gd name="T7" fmla="*/ 0 h 22"/>
              </a:gdLst>
              <a:ahLst/>
              <a:cxnLst>
                <a:cxn ang="0">
                  <a:pos x="T0" y="T1"/>
                </a:cxn>
                <a:cxn ang="0">
                  <a:pos x="T2" y="T3"/>
                </a:cxn>
                <a:cxn ang="0">
                  <a:pos x="T4" y="T5"/>
                </a:cxn>
                <a:cxn ang="0">
                  <a:pos x="T6" y="T7"/>
                </a:cxn>
              </a:cxnLst>
              <a:rect l="0" t="0" r="r" b="b"/>
              <a:pathLst>
                <a:path w="28" h="22">
                  <a:moveTo>
                    <a:pt x="14" y="0"/>
                  </a:moveTo>
                  <a:lnTo>
                    <a:pt x="28"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76" name="Freeform 24"/>
            <p:cNvSpPr>
              <a:spLocks/>
            </p:cNvSpPr>
            <p:nvPr/>
          </p:nvSpPr>
          <p:spPr bwMode="auto">
            <a:xfrm>
              <a:off x="2346325" y="3883025"/>
              <a:ext cx="41275" cy="38100"/>
            </a:xfrm>
            <a:custGeom>
              <a:avLst/>
              <a:gdLst>
                <a:gd name="T0" fmla="*/ 14 w 26"/>
                <a:gd name="T1" fmla="*/ 0 h 24"/>
                <a:gd name="T2" fmla="*/ 26 w 26"/>
                <a:gd name="T3" fmla="*/ 24 h 24"/>
                <a:gd name="T4" fmla="*/ 0 w 26"/>
                <a:gd name="T5" fmla="*/ 24 h 24"/>
                <a:gd name="T6" fmla="*/ 14 w 26"/>
                <a:gd name="T7" fmla="*/ 0 h 24"/>
              </a:gdLst>
              <a:ahLst/>
              <a:cxnLst>
                <a:cxn ang="0">
                  <a:pos x="T0" y="T1"/>
                </a:cxn>
                <a:cxn ang="0">
                  <a:pos x="T2" y="T3"/>
                </a:cxn>
                <a:cxn ang="0">
                  <a:pos x="T4" y="T5"/>
                </a:cxn>
                <a:cxn ang="0">
                  <a:pos x="T6" y="T7"/>
                </a:cxn>
              </a:cxnLst>
              <a:rect l="0" t="0" r="r" b="b"/>
              <a:pathLst>
                <a:path w="26" h="24">
                  <a:moveTo>
                    <a:pt x="14" y="0"/>
                  </a:moveTo>
                  <a:lnTo>
                    <a:pt x="26"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77" name="Freeform 25"/>
            <p:cNvSpPr>
              <a:spLocks/>
            </p:cNvSpPr>
            <p:nvPr/>
          </p:nvSpPr>
          <p:spPr bwMode="auto">
            <a:xfrm>
              <a:off x="2543175" y="3956050"/>
              <a:ext cx="41275" cy="34925"/>
            </a:xfrm>
            <a:custGeom>
              <a:avLst/>
              <a:gdLst>
                <a:gd name="T0" fmla="*/ 14 w 26"/>
                <a:gd name="T1" fmla="*/ 0 h 22"/>
                <a:gd name="T2" fmla="*/ 26 w 26"/>
                <a:gd name="T3" fmla="*/ 22 h 22"/>
                <a:gd name="T4" fmla="*/ 0 w 26"/>
                <a:gd name="T5" fmla="*/ 22 h 22"/>
                <a:gd name="T6" fmla="*/ 14 w 26"/>
                <a:gd name="T7" fmla="*/ 0 h 22"/>
              </a:gdLst>
              <a:ahLst/>
              <a:cxnLst>
                <a:cxn ang="0">
                  <a:pos x="T0" y="T1"/>
                </a:cxn>
                <a:cxn ang="0">
                  <a:pos x="T2" y="T3"/>
                </a:cxn>
                <a:cxn ang="0">
                  <a:pos x="T4" y="T5"/>
                </a:cxn>
                <a:cxn ang="0">
                  <a:pos x="T6" y="T7"/>
                </a:cxn>
              </a:cxnLst>
              <a:rect l="0" t="0" r="r" b="b"/>
              <a:pathLst>
                <a:path w="26" h="22">
                  <a:moveTo>
                    <a:pt x="14" y="0"/>
                  </a:moveTo>
                  <a:lnTo>
                    <a:pt x="26"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78" name="Freeform 26"/>
            <p:cNvSpPr>
              <a:spLocks/>
            </p:cNvSpPr>
            <p:nvPr/>
          </p:nvSpPr>
          <p:spPr bwMode="auto">
            <a:xfrm>
              <a:off x="2393950" y="3924300"/>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79" name="Freeform 27"/>
            <p:cNvSpPr>
              <a:spLocks/>
            </p:cNvSpPr>
            <p:nvPr/>
          </p:nvSpPr>
          <p:spPr bwMode="auto">
            <a:xfrm>
              <a:off x="2346325" y="3943350"/>
              <a:ext cx="44450" cy="34925"/>
            </a:xfrm>
            <a:custGeom>
              <a:avLst/>
              <a:gdLst>
                <a:gd name="T0" fmla="*/ 14 w 28"/>
                <a:gd name="T1" fmla="*/ 0 h 22"/>
                <a:gd name="T2" fmla="*/ 28 w 28"/>
                <a:gd name="T3" fmla="*/ 22 h 22"/>
                <a:gd name="T4" fmla="*/ 0 w 28"/>
                <a:gd name="T5" fmla="*/ 22 h 22"/>
                <a:gd name="T6" fmla="*/ 14 w 28"/>
                <a:gd name="T7" fmla="*/ 0 h 22"/>
              </a:gdLst>
              <a:ahLst/>
              <a:cxnLst>
                <a:cxn ang="0">
                  <a:pos x="T0" y="T1"/>
                </a:cxn>
                <a:cxn ang="0">
                  <a:pos x="T2" y="T3"/>
                </a:cxn>
                <a:cxn ang="0">
                  <a:pos x="T4" y="T5"/>
                </a:cxn>
                <a:cxn ang="0">
                  <a:pos x="T6" y="T7"/>
                </a:cxn>
              </a:cxnLst>
              <a:rect l="0" t="0" r="r" b="b"/>
              <a:pathLst>
                <a:path w="28" h="22">
                  <a:moveTo>
                    <a:pt x="14" y="0"/>
                  </a:moveTo>
                  <a:lnTo>
                    <a:pt x="28"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80" name="Freeform 28"/>
            <p:cNvSpPr>
              <a:spLocks/>
            </p:cNvSpPr>
            <p:nvPr/>
          </p:nvSpPr>
          <p:spPr bwMode="auto">
            <a:xfrm>
              <a:off x="2543175" y="3940175"/>
              <a:ext cx="41275" cy="38100"/>
            </a:xfrm>
            <a:custGeom>
              <a:avLst/>
              <a:gdLst>
                <a:gd name="T0" fmla="*/ 14 w 26"/>
                <a:gd name="T1" fmla="*/ 0 h 24"/>
                <a:gd name="T2" fmla="*/ 26 w 26"/>
                <a:gd name="T3" fmla="*/ 24 h 24"/>
                <a:gd name="T4" fmla="*/ 0 w 26"/>
                <a:gd name="T5" fmla="*/ 24 h 24"/>
                <a:gd name="T6" fmla="*/ 14 w 26"/>
                <a:gd name="T7" fmla="*/ 0 h 24"/>
              </a:gdLst>
              <a:ahLst/>
              <a:cxnLst>
                <a:cxn ang="0">
                  <a:pos x="T0" y="T1"/>
                </a:cxn>
                <a:cxn ang="0">
                  <a:pos x="T2" y="T3"/>
                </a:cxn>
                <a:cxn ang="0">
                  <a:pos x="T4" y="T5"/>
                </a:cxn>
                <a:cxn ang="0">
                  <a:pos x="T6" y="T7"/>
                </a:cxn>
              </a:cxnLst>
              <a:rect l="0" t="0" r="r" b="b"/>
              <a:pathLst>
                <a:path w="26" h="24">
                  <a:moveTo>
                    <a:pt x="14" y="0"/>
                  </a:moveTo>
                  <a:lnTo>
                    <a:pt x="26"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81" name="Freeform 29"/>
            <p:cNvSpPr>
              <a:spLocks/>
            </p:cNvSpPr>
            <p:nvPr/>
          </p:nvSpPr>
          <p:spPr bwMode="auto">
            <a:xfrm>
              <a:off x="2543175" y="3917950"/>
              <a:ext cx="41275" cy="38100"/>
            </a:xfrm>
            <a:custGeom>
              <a:avLst/>
              <a:gdLst>
                <a:gd name="T0" fmla="*/ 14 w 26"/>
                <a:gd name="T1" fmla="*/ 0 h 24"/>
                <a:gd name="T2" fmla="*/ 26 w 26"/>
                <a:gd name="T3" fmla="*/ 24 h 24"/>
                <a:gd name="T4" fmla="*/ 0 w 26"/>
                <a:gd name="T5" fmla="*/ 24 h 24"/>
                <a:gd name="T6" fmla="*/ 14 w 26"/>
                <a:gd name="T7" fmla="*/ 0 h 24"/>
              </a:gdLst>
              <a:ahLst/>
              <a:cxnLst>
                <a:cxn ang="0">
                  <a:pos x="T0" y="T1"/>
                </a:cxn>
                <a:cxn ang="0">
                  <a:pos x="T2" y="T3"/>
                </a:cxn>
                <a:cxn ang="0">
                  <a:pos x="T4" y="T5"/>
                </a:cxn>
                <a:cxn ang="0">
                  <a:pos x="T6" y="T7"/>
                </a:cxn>
              </a:cxnLst>
              <a:rect l="0" t="0" r="r" b="b"/>
              <a:pathLst>
                <a:path w="26" h="24">
                  <a:moveTo>
                    <a:pt x="14" y="0"/>
                  </a:moveTo>
                  <a:lnTo>
                    <a:pt x="26"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82" name="Freeform 30"/>
            <p:cNvSpPr>
              <a:spLocks/>
            </p:cNvSpPr>
            <p:nvPr/>
          </p:nvSpPr>
          <p:spPr bwMode="auto">
            <a:xfrm>
              <a:off x="2489200" y="3857625"/>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83" name="Freeform 31"/>
            <p:cNvSpPr>
              <a:spLocks/>
            </p:cNvSpPr>
            <p:nvPr/>
          </p:nvSpPr>
          <p:spPr bwMode="auto">
            <a:xfrm>
              <a:off x="2787650" y="3736975"/>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84" name="Freeform 32"/>
            <p:cNvSpPr>
              <a:spLocks/>
            </p:cNvSpPr>
            <p:nvPr/>
          </p:nvSpPr>
          <p:spPr bwMode="auto">
            <a:xfrm>
              <a:off x="2787650" y="3860800"/>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85" name="Freeform 33"/>
            <p:cNvSpPr>
              <a:spLocks/>
            </p:cNvSpPr>
            <p:nvPr/>
          </p:nvSpPr>
          <p:spPr bwMode="auto">
            <a:xfrm>
              <a:off x="2689225" y="3784600"/>
              <a:ext cx="41275" cy="34925"/>
            </a:xfrm>
            <a:custGeom>
              <a:avLst/>
              <a:gdLst>
                <a:gd name="T0" fmla="*/ 12 w 26"/>
                <a:gd name="T1" fmla="*/ 0 h 22"/>
                <a:gd name="T2" fmla="*/ 26 w 26"/>
                <a:gd name="T3" fmla="*/ 22 h 22"/>
                <a:gd name="T4" fmla="*/ 0 w 26"/>
                <a:gd name="T5" fmla="*/ 22 h 22"/>
                <a:gd name="T6" fmla="*/ 12 w 26"/>
                <a:gd name="T7" fmla="*/ 0 h 22"/>
              </a:gdLst>
              <a:ahLst/>
              <a:cxnLst>
                <a:cxn ang="0">
                  <a:pos x="T0" y="T1"/>
                </a:cxn>
                <a:cxn ang="0">
                  <a:pos x="T2" y="T3"/>
                </a:cxn>
                <a:cxn ang="0">
                  <a:pos x="T4" y="T5"/>
                </a:cxn>
                <a:cxn ang="0">
                  <a:pos x="T6" y="T7"/>
                </a:cxn>
              </a:cxnLst>
              <a:rect l="0" t="0" r="r" b="b"/>
              <a:pathLst>
                <a:path w="26" h="22">
                  <a:moveTo>
                    <a:pt x="12" y="0"/>
                  </a:moveTo>
                  <a:lnTo>
                    <a:pt x="26" y="22"/>
                  </a:lnTo>
                  <a:lnTo>
                    <a:pt x="0" y="22"/>
                  </a:lnTo>
                  <a:lnTo>
                    <a:pt x="1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86" name="Freeform 34"/>
            <p:cNvSpPr>
              <a:spLocks/>
            </p:cNvSpPr>
            <p:nvPr/>
          </p:nvSpPr>
          <p:spPr bwMode="auto">
            <a:xfrm>
              <a:off x="2638425" y="3803650"/>
              <a:ext cx="41275" cy="38100"/>
            </a:xfrm>
            <a:custGeom>
              <a:avLst/>
              <a:gdLst>
                <a:gd name="T0" fmla="*/ 14 w 26"/>
                <a:gd name="T1" fmla="*/ 0 h 24"/>
                <a:gd name="T2" fmla="*/ 26 w 26"/>
                <a:gd name="T3" fmla="*/ 24 h 24"/>
                <a:gd name="T4" fmla="*/ 0 w 26"/>
                <a:gd name="T5" fmla="*/ 24 h 24"/>
                <a:gd name="T6" fmla="*/ 14 w 26"/>
                <a:gd name="T7" fmla="*/ 0 h 24"/>
              </a:gdLst>
              <a:ahLst/>
              <a:cxnLst>
                <a:cxn ang="0">
                  <a:pos x="T0" y="T1"/>
                </a:cxn>
                <a:cxn ang="0">
                  <a:pos x="T2" y="T3"/>
                </a:cxn>
                <a:cxn ang="0">
                  <a:pos x="T4" y="T5"/>
                </a:cxn>
                <a:cxn ang="0">
                  <a:pos x="T6" y="T7"/>
                </a:cxn>
              </a:cxnLst>
              <a:rect l="0" t="0" r="r" b="b"/>
              <a:pathLst>
                <a:path w="26" h="24">
                  <a:moveTo>
                    <a:pt x="14" y="0"/>
                  </a:moveTo>
                  <a:lnTo>
                    <a:pt x="26"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87" name="Freeform 35"/>
            <p:cNvSpPr>
              <a:spLocks/>
            </p:cNvSpPr>
            <p:nvPr/>
          </p:nvSpPr>
          <p:spPr bwMode="auto">
            <a:xfrm>
              <a:off x="2790825" y="3800475"/>
              <a:ext cx="41275" cy="38100"/>
            </a:xfrm>
            <a:custGeom>
              <a:avLst/>
              <a:gdLst>
                <a:gd name="T0" fmla="*/ 12 w 26"/>
                <a:gd name="T1" fmla="*/ 0 h 24"/>
                <a:gd name="T2" fmla="*/ 26 w 26"/>
                <a:gd name="T3" fmla="*/ 24 h 24"/>
                <a:gd name="T4" fmla="*/ 0 w 26"/>
                <a:gd name="T5" fmla="*/ 24 h 24"/>
                <a:gd name="T6" fmla="*/ 12 w 26"/>
                <a:gd name="T7" fmla="*/ 0 h 24"/>
              </a:gdLst>
              <a:ahLst/>
              <a:cxnLst>
                <a:cxn ang="0">
                  <a:pos x="T0" y="T1"/>
                </a:cxn>
                <a:cxn ang="0">
                  <a:pos x="T2" y="T3"/>
                </a:cxn>
                <a:cxn ang="0">
                  <a:pos x="T4" y="T5"/>
                </a:cxn>
                <a:cxn ang="0">
                  <a:pos x="T6" y="T7"/>
                </a:cxn>
              </a:cxnLst>
              <a:rect l="0" t="0" r="r" b="b"/>
              <a:pathLst>
                <a:path w="26" h="24">
                  <a:moveTo>
                    <a:pt x="12" y="0"/>
                  </a:moveTo>
                  <a:lnTo>
                    <a:pt x="26" y="24"/>
                  </a:lnTo>
                  <a:lnTo>
                    <a:pt x="0" y="24"/>
                  </a:lnTo>
                  <a:lnTo>
                    <a:pt x="1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88" name="Freeform 36"/>
            <p:cNvSpPr>
              <a:spLocks/>
            </p:cNvSpPr>
            <p:nvPr/>
          </p:nvSpPr>
          <p:spPr bwMode="auto">
            <a:xfrm>
              <a:off x="2590800" y="3721100"/>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89" name="Freeform 37"/>
            <p:cNvSpPr>
              <a:spLocks/>
            </p:cNvSpPr>
            <p:nvPr/>
          </p:nvSpPr>
          <p:spPr bwMode="auto">
            <a:xfrm>
              <a:off x="2638425" y="3819525"/>
              <a:ext cx="41275" cy="38100"/>
            </a:xfrm>
            <a:custGeom>
              <a:avLst/>
              <a:gdLst>
                <a:gd name="T0" fmla="*/ 14 w 26"/>
                <a:gd name="T1" fmla="*/ 0 h 24"/>
                <a:gd name="T2" fmla="*/ 26 w 26"/>
                <a:gd name="T3" fmla="*/ 24 h 24"/>
                <a:gd name="T4" fmla="*/ 0 w 26"/>
                <a:gd name="T5" fmla="*/ 24 h 24"/>
                <a:gd name="T6" fmla="*/ 14 w 26"/>
                <a:gd name="T7" fmla="*/ 0 h 24"/>
              </a:gdLst>
              <a:ahLst/>
              <a:cxnLst>
                <a:cxn ang="0">
                  <a:pos x="T0" y="T1"/>
                </a:cxn>
                <a:cxn ang="0">
                  <a:pos x="T2" y="T3"/>
                </a:cxn>
                <a:cxn ang="0">
                  <a:pos x="T4" y="T5"/>
                </a:cxn>
                <a:cxn ang="0">
                  <a:pos x="T6" y="T7"/>
                </a:cxn>
              </a:cxnLst>
              <a:rect l="0" t="0" r="r" b="b"/>
              <a:pathLst>
                <a:path w="26" h="24">
                  <a:moveTo>
                    <a:pt x="14" y="0"/>
                  </a:moveTo>
                  <a:lnTo>
                    <a:pt x="26"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90" name="Freeform 38"/>
            <p:cNvSpPr>
              <a:spLocks/>
            </p:cNvSpPr>
            <p:nvPr/>
          </p:nvSpPr>
          <p:spPr bwMode="auto">
            <a:xfrm>
              <a:off x="2590800" y="3778250"/>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91" name="Freeform 39"/>
            <p:cNvSpPr>
              <a:spLocks/>
            </p:cNvSpPr>
            <p:nvPr/>
          </p:nvSpPr>
          <p:spPr bwMode="auto">
            <a:xfrm>
              <a:off x="2543175" y="3806825"/>
              <a:ext cx="41275" cy="38100"/>
            </a:xfrm>
            <a:custGeom>
              <a:avLst/>
              <a:gdLst>
                <a:gd name="T0" fmla="*/ 14 w 26"/>
                <a:gd name="T1" fmla="*/ 0 h 24"/>
                <a:gd name="T2" fmla="*/ 26 w 26"/>
                <a:gd name="T3" fmla="*/ 24 h 24"/>
                <a:gd name="T4" fmla="*/ 0 w 26"/>
                <a:gd name="T5" fmla="*/ 24 h 24"/>
                <a:gd name="T6" fmla="*/ 14 w 26"/>
                <a:gd name="T7" fmla="*/ 0 h 24"/>
              </a:gdLst>
              <a:ahLst/>
              <a:cxnLst>
                <a:cxn ang="0">
                  <a:pos x="T0" y="T1"/>
                </a:cxn>
                <a:cxn ang="0">
                  <a:pos x="T2" y="T3"/>
                </a:cxn>
                <a:cxn ang="0">
                  <a:pos x="T4" y="T5"/>
                </a:cxn>
                <a:cxn ang="0">
                  <a:pos x="T6" y="T7"/>
                </a:cxn>
              </a:cxnLst>
              <a:rect l="0" t="0" r="r" b="b"/>
              <a:pathLst>
                <a:path w="26" h="24">
                  <a:moveTo>
                    <a:pt x="14" y="0"/>
                  </a:moveTo>
                  <a:lnTo>
                    <a:pt x="26"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92" name="Freeform 40"/>
            <p:cNvSpPr>
              <a:spLocks/>
            </p:cNvSpPr>
            <p:nvPr/>
          </p:nvSpPr>
          <p:spPr bwMode="auto">
            <a:xfrm>
              <a:off x="2489200" y="3905250"/>
              <a:ext cx="44450" cy="34925"/>
            </a:xfrm>
            <a:custGeom>
              <a:avLst/>
              <a:gdLst>
                <a:gd name="T0" fmla="*/ 14 w 28"/>
                <a:gd name="T1" fmla="*/ 0 h 22"/>
                <a:gd name="T2" fmla="*/ 28 w 28"/>
                <a:gd name="T3" fmla="*/ 22 h 22"/>
                <a:gd name="T4" fmla="*/ 0 w 28"/>
                <a:gd name="T5" fmla="*/ 22 h 22"/>
                <a:gd name="T6" fmla="*/ 14 w 28"/>
                <a:gd name="T7" fmla="*/ 0 h 22"/>
              </a:gdLst>
              <a:ahLst/>
              <a:cxnLst>
                <a:cxn ang="0">
                  <a:pos x="T0" y="T1"/>
                </a:cxn>
                <a:cxn ang="0">
                  <a:pos x="T2" y="T3"/>
                </a:cxn>
                <a:cxn ang="0">
                  <a:pos x="T4" y="T5"/>
                </a:cxn>
                <a:cxn ang="0">
                  <a:pos x="T6" y="T7"/>
                </a:cxn>
              </a:cxnLst>
              <a:rect l="0" t="0" r="r" b="b"/>
              <a:pathLst>
                <a:path w="28" h="22">
                  <a:moveTo>
                    <a:pt x="14" y="0"/>
                  </a:moveTo>
                  <a:lnTo>
                    <a:pt x="28"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93" name="Freeform 41"/>
            <p:cNvSpPr>
              <a:spLocks/>
            </p:cNvSpPr>
            <p:nvPr/>
          </p:nvSpPr>
          <p:spPr bwMode="auto">
            <a:xfrm>
              <a:off x="2838450" y="3736975"/>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94" name="Freeform 42"/>
            <p:cNvSpPr>
              <a:spLocks/>
            </p:cNvSpPr>
            <p:nvPr/>
          </p:nvSpPr>
          <p:spPr bwMode="auto">
            <a:xfrm>
              <a:off x="2987675" y="3622675"/>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95" name="Freeform 43"/>
            <p:cNvSpPr>
              <a:spLocks/>
            </p:cNvSpPr>
            <p:nvPr/>
          </p:nvSpPr>
          <p:spPr bwMode="auto">
            <a:xfrm>
              <a:off x="3038475" y="3524250"/>
              <a:ext cx="44450" cy="34925"/>
            </a:xfrm>
            <a:custGeom>
              <a:avLst/>
              <a:gdLst>
                <a:gd name="T0" fmla="*/ 14 w 28"/>
                <a:gd name="T1" fmla="*/ 0 h 22"/>
                <a:gd name="T2" fmla="*/ 28 w 28"/>
                <a:gd name="T3" fmla="*/ 22 h 22"/>
                <a:gd name="T4" fmla="*/ 0 w 28"/>
                <a:gd name="T5" fmla="*/ 22 h 22"/>
                <a:gd name="T6" fmla="*/ 14 w 28"/>
                <a:gd name="T7" fmla="*/ 0 h 22"/>
              </a:gdLst>
              <a:ahLst/>
              <a:cxnLst>
                <a:cxn ang="0">
                  <a:pos x="T0" y="T1"/>
                </a:cxn>
                <a:cxn ang="0">
                  <a:pos x="T2" y="T3"/>
                </a:cxn>
                <a:cxn ang="0">
                  <a:pos x="T4" y="T5"/>
                </a:cxn>
                <a:cxn ang="0">
                  <a:pos x="T6" y="T7"/>
                </a:cxn>
              </a:cxnLst>
              <a:rect l="0" t="0" r="r" b="b"/>
              <a:pathLst>
                <a:path w="28" h="22">
                  <a:moveTo>
                    <a:pt x="14" y="0"/>
                  </a:moveTo>
                  <a:lnTo>
                    <a:pt x="28"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96" name="Freeform 44"/>
            <p:cNvSpPr>
              <a:spLocks/>
            </p:cNvSpPr>
            <p:nvPr/>
          </p:nvSpPr>
          <p:spPr bwMode="auto">
            <a:xfrm>
              <a:off x="3038475" y="3530600"/>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97" name="Freeform 45"/>
            <p:cNvSpPr>
              <a:spLocks/>
            </p:cNvSpPr>
            <p:nvPr/>
          </p:nvSpPr>
          <p:spPr bwMode="auto">
            <a:xfrm>
              <a:off x="3133725" y="3746500"/>
              <a:ext cx="41275" cy="34925"/>
            </a:xfrm>
            <a:custGeom>
              <a:avLst/>
              <a:gdLst>
                <a:gd name="T0" fmla="*/ 14 w 26"/>
                <a:gd name="T1" fmla="*/ 0 h 22"/>
                <a:gd name="T2" fmla="*/ 26 w 26"/>
                <a:gd name="T3" fmla="*/ 22 h 22"/>
                <a:gd name="T4" fmla="*/ 0 w 26"/>
                <a:gd name="T5" fmla="*/ 22 h 22"/>
                <a:gd name="T6" fmla="*/ 14 w 26"/>
                <a:gd name="T7" fmla="*/ 0 h 22"/>
              </a:gdLst>
              <a:ahLst/>
              <a:cxnLst>
                <a:cxn ang="0">
                  <a:pos x="T0" y="T1"/>
                </a:cxn>
                <a:cxn ang="0">
                  <a:pos x="T2" y="T3"/>
                </a:cxn>
                <a:cxn ang="0">
                  <a:pos x="T4" y="T5"/>
                </a:cxn>
                <a:cxn ang="0">
                  <a:pos x="T6" y="T7"/>
                </a:cxn>
              </a:cxnLst>
              <a:rect l="0" t="0" r="r" b="b"/>
              <a:pathLst>
                <a:path w="26" h="22">
                  <a:moveTo>
                    <a:pt x="14" y="0"/>
                  </a:moveTo>
                  <a:lnTo>
                    <a:pt x="26"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98" name="Freeform 46"/>
            <p:cNvSpPr>
              <a:spLocks/>
            </p:cNvSpPr>
            <p:nvPr/>
          </p:nvSpPr>
          <p:spPr bwMode="auto">
            <a:xfrm>
              <a:off x="3133725" y="3657600"/>
              <a:ext cx="41275" cy="34925"/>
            </a:xfrm>
            <a:custGeom>
              <a:avLst/>
              <a:gdLst>
                <a:gd name="T0" fmla="*/ 14 w 26"/>
                <a:gd name="T1" fmla="*/ 0 h 22"/>
                <a:gd name="T2" fmla="*/ 26 w 26"/>
                <a:gd name="T3" fmla="*/ 22 h 22"/>
                <a:gd name="T4" fmla="*/ 0 w 26"/>
                <a:gd name="T5" fmla="*/ 22 h 22"/>
                <a:gd name="T6" fmla="*/ 14 w 26"/>
                <a:gd name="T7" fmla="*/ 0 h 22"/>
              </a:gdLst>
              <a:ahLst/>
              <a:cxnLst>
                <a:cxn ang="0">
                  <a:pos x="T0" y="T1"/>
                </a:cxn>
                <a:cxn ang="0">
                  <a:pos x="T2" y="T3"/>
                </a:cxn>
                <a:cxn ang="0">
                  <a:pos x="T4" y="T5"/>
                </a:cxn>
                <a:cxn ang="0">
                  <a:pos x="T6" y="T7"/>
                </a:cxn>
              </a:cxnLst>
              <a:rect l="0" t="0" r="r" b="b"/>
              <a:pathLst>
                <a:path w="26" h="22">
                  <a:moveTo>
                    <a:pt x="14" y="0"/>
                  </a:moveTo>
                  <a:lnTo>
                    <a:pt x="26"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999" name="Freeform 47"/>
            <p:cNvSpPr>
              <a:spLocks/>
            </p:cNvSpPr>
            <p:nvPr/>
          </p:nvSpPr>
          <p:spPr bwMode="auto">
            <a:xfrm>
              <a:off x="3133725" y="3578225"/>
              <a:ext cx="41275" cy="34925"/>
            </a:xfrm>
            <a:custGeom>
              <a:avLst/>
              <a:gdLst>
                <a:gd name="T0" fmla="*/ 14 w 26"/>
                <a:gd name="T1" fmla="*/ 0 h 22"/>
                <a:gd name="T2" fmla="*/ 26 w 26"/>
                <a:gd name="T3" fmla="*/ 22 h 22"/>
                <a:gd name="T4" fmla="*/ 0 w 26"/>
                <a:gd name="T5" fmla="*/ 22 h 22"/>
                <a:gd name="T6" fmla="*/ 14 w 26"/>
                <a:gd name="T7" fmla="*/ 0 h 22"/>
              </a:gdLst>
              <a:ahLst/>
              <a:cxnLst>
                <a:cxn ang="0">
                  <a:pos x="T0" y="T1"/>
                </a:cxn>
                <a:cxn ang="0">
                  <a:pos x="T2" y="T3"/>
                </a:cxn>
                <a:cxn ang="0">
                  <a:pos x="T4" y="T5"/>
                </a:cxn>
                <a:cxn ang="0">
                  <a:pos x="T6" y="T7"/>
                </a:cxn>
              </a:cxnLst>
              <a:rect l="0" t="0" r="r" b="b"/>
              <a:pathLst>
                <a:path w="26" h="22">
                  <a:moveTo>
                    <a:pt x="14" y="0"/>
                  </a:moveTo>
                  <a:lnTo>
                    <a:pt x="26"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00" name="Freeform 48"/>
            <p:cNvSpPr>
              <a:spLocks/>
            </p:cNvSpPr>
            <p:nvPr/>
          </p:nvSpPr>
          <p:spPr bwMode="auto">
            <a:xfrm>
              <a:off x="3133725" y="3702050"/>
              <a:ext cx="41275" cy="34925"/>
            </a:xfrm>
            <a:custGeom>
              <a:avLst/>
              <a:gdLst>
                <a:gd name="T0" fmla="*/ 14 w 26"/>
                <a:gd name="T1" fmla="*/ 0 h 22"/>
                <a:gd name="T2" fmla="*/ 26 w 26"/>
                <a:gd name="T3" fmla="*/ 22 h 22"/>
                <a:gd name="T4" fmla="*/ 0 w 26"/>
                <a:gd name="T5" fmla="*/ 22 h 22"/>
                <a:gd name="T6" fmla="*/ 14 w 26"/>
                <a:gd name="T7" fmla="*/ 0 h 22"/>
              </a:gdLst>
              <a:ahLst/>
              <a:cxnLst>
                <a:cxn ang="0">
                  <a:pos x="T0" y="T1"/>
                </a:cxn>
                <a:cxn ang="0">
                  <a:pos x="T2" y="T3"/>
                </a:cxn>
                <a:cxn ang="0">
                  <a:pos x="T4" y="T5"/>
                </a:cxn>
                <a:cxn ang="0">
                  <a:pos x="T6" y="T7"/>
                </a:cxn>
              </a:cxnLst>
              <a:rect l="0" t="0" r="r" b="b"/>
              <a:pathLst>
                <a:path w="26" h="22">
                  <a:moveTo>
                    <a:pt x="14" y="0"/>
                  </a:moveTo>
                  <a:lnTo>
                    <a:pt x="26"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01" name="Freeform 49"/>
            <p:cNvSpPr>
              <a:spLocks/>
            </p:cNvSpPr>
            <p:nvPr/>
          </p:nvSpPr>
          <p:spPr bwMode="auto">
            <a:xfrm>
              <a:off x="3038475" y="3765550"/>
              <a:ext cx="44450" cy="34925"/>
            </a:xfrm>
            <a:custGeom>
              <a:avLst/>
              <a:gdLst>
                <a:gd name="T0" fmla="*/ 14 w 28"/>
                <a:gd name="T1" fmla="*/ 0 h 22"/>
                <a:gd name="T2" fmla="*/ 28 w 28"/>
                <a:gd name="T3" fmla="*/ 22 h 22"/>
                <a:gd name="T4" fmla="*/ 0 w 28"/>
                <a:gd name="T5" fmla="*/ 22 h 22"/>
                <a:gd name="T6" fmla="*/ 14 w 28"/>
                <a:gd name="T7" fmla="*/ 0 h 22"/>
              </a:gdLst>
              <a:ahLst/>
              <a:cxnLst>
                <a:cxn ang="0">
                  <a:pos x="T0" y="T1"/>
                </a:cxn>
                <a:cxn ang="0">
                  <a:pos x="T2" y="T3"/>
                </a:cxn>
                <a:cxn ang="0">
                  <a:pos x="T4" y="T5"/>
                </a:cxn>
                <a:cxn ang="0">
                  <a:pos x="T6" y="T7"/>
                </a:cxn>
              </a:cxnLst>
              <a:rect l="0" t="0" r="r" b="b"/>
              <a:pathLst>
                <a:path w="28" h="22">
                  <a:moveTo>
                    <a:pt x="14" y="0"/>
                  </a:moveTo>
                  <a:lnTo>
                    <a:pt x="28"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02" name="Freeform 50"/>
            <p:cNvSpPr>
              <a:spLocks/>
            </p:cNvSpPr>
            <p:nvPr/>
          </p:nvSpPr>
          <p:spPr bwMode="auto">
            <a:xfrm>
              <a:off x="3429000" y="3819525"/>
              <a:ext cx="41275" cy="34925"/>
            </a:xfrm>
            <a:custGeom>
              <a:avLst/>
              <a:gdLst>
                <a:gd name="T0" fmla="*/ 14 w 26"/>
                <a:gd name="T1" fmla="*/ 0 h 22"/>
                <a:gd name="T2" fmla="*/ 26 w 26"/>
                <a:gd name="T3" fmla="*/ 22 h 22"/>
                <a:gd name="T4" fmla="*/ 0 w 26"/>
                <a:gd name="T5" fmla="*/ 22 h 22"/>
                <a:gd name="T6" fmla="*/ 14 w 26"/>
                <a:gd name="T7" fmla="*/ 0 h 22"/>
              </a:gdLst>
              <a:ahLst/>
              <a:cxnLst>
                <a:cxn ang="0">
                  <a:pos x="T0" y="T1"/>
                </a:cxn>
                <a:cxn ang="0">
                  <a:pos x="T2" y="T3"/>
                </a:cxn>
                <a:cxn ang="0">
                  <a:pos x="T4" y="T5"/>
                </a:cxn>
                <a:cxn ang="0">
                  <a:pos x="T6" y="T7"/>
                </a:cxn>
              </a:cxnLst>
              <a:rect l="0" t="0" r="r" b="b"/>
              <a:pathLst>
                <a:path w="26" h="22">
                  <a:moveTo>
                    <a:pt x="14" y="0"/>
                  </a:moveTo>
                  <a:lnTo>
                    <a:pt x="26" y="22"/>
                  </a:lnTo>
                  <a:lnTo>
                    <a:pt x="0" y="22"/>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03" name="Freeform 51"/>
            <p:cNvSpPr>
              <a:spLocks/>
            </p:cNvSpPr>
            <p:nvPr/>
          </p:nvSpPr>
          <p:spPr bwMode="auto">
            <a:xfrm>
              <a:off x="3181350" y="3768725"/>
              <a:ext cx="44450" cy="38100"/>
            </a:xfrm>
            <a:custGeom>
              <a:avLst/>
              <a:gdLst>
                <a:gd name="T0" fmla="*/ 14 w 28"/>
                <a:gd name="T1" fmla="*/ 0 h 24"/>
                <a:gd name="T2" fmla="*/ 28 w 28"/>
                <a:gd name="T3" fmla="*/ 24 h 24"/>
                <a:gd name="T4" fmla="*/ 0 w 28"/>
                <a:gd name="T5" fmla="*/ 24 h 24"/>
                <a:gd name="T6" fmla="*/ 14 w 28"/>
                <a:gd name="T7" fmla="*/ 0 h 24"/>
              </a:gdLst>
              <a:ahLst/>
              <a:cxnLst>
                <a:cxn ang="0">
                  <a:pos x="T0" y="T1"/>
                </a:cxn>
                <a:cxn ang="0">
                  <a:pos x="T2" y="T3"/>
                </a:cxn>
                <a:cxn ang="0">
                  <a:pos x="T4" y="T5"/>
                </a:cxn>
                <a:cxn ang="0">
                  <a:pos x="T6" y="T7"/>
                </a:cxn>
              </a:cxnLst>
              <a:rect l="0" t="0" r="r" b="b"/>
              <a:pathLst>
                <a:path w="28" h="24">
                  <a:moveTo>
                    <a:pt x="14" y="0"/>
                  </a:moveTo>
                  <a:lnTo>
                    <a:pt x="28" y="24"/>
                  </a:lnTo>
                  <a:lnTo>
                    <a:pt x="0" y="24"/>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04" name="Group 1003"/>
          <p:cNvGrpSpPr/>
          <p:nvPr/>
        </p:nvGrpSpPr>
        <p:grpSpPr>
          <a:xfrm>
            <a:off x="3056631" y="3940650"/>
            <a:ext cx="1069975" cy="1235805"/>
            <a:chOff x="2054225" y="2552700"/>
            <a:chExt cx="1069975" cy="1444625"/>
          </a:xfrm>
          <a:solidFill>
            <a:srgbClr val="7030A0"/>
          </a:solidFill>
        </p:grpSpPr>
        <p:sp>
          <p:nvSpPr>
            <p:cNvPr id="1005" name="Rectangle 8"/>
            <p:cNvSpPr>
              <a:spLocks noChangeArrowheads="1"/>
            </p:cNvSpPr>
            <p:nvPr/>
          </p:nvSpPr>
          <p:spPr bwMode="auto">
            <a:xfrm>
              <a:off x="2397125" y="3632200"/>
              <a:ext cx="38100" cy="34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06" name="Rectangle 9"/>
            <p:cNvSpPr>
              <a:spLocks noChangeArrowheads="1"/>
            </p:cNvSpPr>
            <p:nvPr/>
          </p:nvSpPr>
          <p:spPr bwMode="auto">
            <a:xfrm>
              <a:off x="2492375" y="3609975"/>
              <a:ext cx="38100" cy="34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07" name="Rectangle 10"/>
            <p:cNvSpPr>
              <a:spLocks noChangeArrowheads="1"/>
            </p:cNvSpPr>
            <p:nvPr/>
          </p:nvSpPr>
          <p:spPr bwMode="auto">
            <a:xfrm>
              <a:off x="2444750" y="3644900"/>
              <a:ext cx="34925" cy="34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08" name="Rectangle 11"/>
            <p:cNvSpPr>
              <a:spLocks noChangeArrowheads="1"/>
            </p:cNvSpPr>
            <p:nvPr/>
          </p:nvSpPr>
          <p:spPr bwMode="auto">
            <a:xfrm>
              <a:off x="2197100" y="3863975"/>
              <a:ext cx="38100" cy="381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09" name="Rectangle 12"/>
            <p:cNvSpPr>
              <a:spLocks noChangeArrowheads="1"/>
            </p:cNvSpPr>
            <p:nvPr/>
          </p:nvSpPr>
          <p:spPr bwMode="auto">
            <a:xfrm>
              <a:off x="2152650" y="3889375"/>
              <a:ext cx="34925" cy="381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10" name="Rectangle 13"/>
            <p:cNvSpPr>
              <a:spLocks noChangeArrowheads="1"/>
            </p:cNvSpPr>
            <p:nvPr/>
          </p:nvSpPr>
          <p:spPr bwMode="auto">
            <a:xfrm>
              <a:off x="2054225" y="3962400"/>
              <a:ext cx="34925" cy="34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11" name="Rectangle 14"/>
            <p:cNvSpPr>
              <a:spLocks noChangeArrowheads="1"/>
            </p:cNvSpPr>
            <p:nvPr/>
          </p:nvSpPr>
          <p:spPr bwMode="auto">
            <a:xfrm>
              <a:off x="2349500" y="3933825"/>
              <a:ext cx="34925" cy="381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12" name="Rectangle 15"/>
            <p:cNvSpPr>
              <a:spLocks noChangeArrowheads="1"/>
            </p:cNvSpPr>
            <p:nvPr/>
          </p:nvSpPr>
          <p:spPr bwMode="auto">
            <a:xfrm>
              <a:off x="2444750" y="3848100"/>
              <a:ext cx="34925" cy="381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13" name="Rectangle 16"/>
            <p:cNvSpPr>
              <a:spLocks noChangeArrowheads="1"/>
            </p:cNvSpPr>
            <p:nvPr/>
          </p:nvSpPr>
          <p:spPr bwMode="auto">
            <a:xfrm>
              <a:off x="2444750" y="3825875"/>
              <a:ext cx="34925" cy="34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14" name="Rectangle 17"/>
            <p:cNvSpPr>
              <a:spLocks noChangeArrowheads="1"/>
            </p:cNvSpPr>
            <p:nvPr/>
          </p:nvSpPr>
          <p:spPr bwMode="auto">
            <a:xfrm>
              <a:off x="2444750" y="3800475"/>
              <a:ext cx="34925" cy="34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15" name="Rectangle 18"/>
            <p:cNvSpPr>
              <a:spLocks noChangeArrowheads="1"/>
            </p:cNvSpPr>
            <p:nvPr/>
          </p:nvSpPr>
          <p:spPr bwMode="auto">
            <a:xfrm>
              <a:off x="2492375" y="3743325"/>
              <a:ext cx="38100" cy="34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16" name="Rectangle 19"/>
            <p:cNvSpPr>
              <a:spLocks noChangeArrowheads="1"/>
            </p:cNvSpPr>
            <p:nvPr/>
          </p:nvSpPr>
          <p:spPr bwMode="auto">
            <a:xfrm>
              <a:off x="2546350" y="3768725"/>
              <a:ext cx="34925" cy="381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17" name="Rectangle 20"/>
            <p:cNvSpPr>
              <a:spLocks noChangeArrowheads="1"/>
            </p:cNvSpPr>
            <p:nvPr/>
          </p:nvSpPr>
          <p:spPr bwMode="auto">
            <a:xfrm>
              <a:off x="2593975" y="3813175"/>
              <a:ext cx="38100" cy="381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18" name="Rectangle 21"/>
            <p:cNvSpPr>
              <a:spLocks noChangeArrowheads="1"/>
            </p:cNvSpPr>
            <p:nvPr/>
          </p:nvSpPr>
          <p:spPr bwMode="auto">
            <a:xfrm>
              <a:off x="2641600" y="3635375"/>
              <a:ext cx="34925" cy="34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19" name="Rectangle 22"/>
            <p:cNvSpPr>
              <a:spLocks noChangeArrowheads="1"/>
            </p:cNvSpPr>
            <p:nvPr/>
          </p:nvSpPr>
          <p:spPr bwMode="auto">
            <a:xfrm>
              <a:off x="3086100" y="2552700"/>
              <a:ext cx="38100" cy="381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20" name="Rectangle 24"/>
            <p:cNvSpPr>
              <a:spLocks noChangeArrowheads="1"/>
            </p:cNvSpPr>
            <p:nvPr/>
          </p:nvSpPr>
          <p:spPr bwMode="auto">
            <a:xfrm>
              <a:off x="2889250" y="3581400"/>
              <a:ext cx="38100" cy="34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21" name="Group 1020"/>
          <p:cNvGrpSpPr/>
          <p:nvPr/>
        </p:nvGrpSpPr>
        <p:grpSpPr>
          <a:xfrm>
            <a:off x="3450331" y="5276949"/>
            <a:ext cx="574675" cy="391112"/>
            <a:chOff x="2447925" y="4114800"/>
            <a:chExt cx="574675" cy="457200"/>
          </a:xfrm>
          <a:solidFill>
            <a:schemeClr val="accent1"/>
          </a:solidFill>
        </p:grpSpPr>
        <p:sp>
          <p:nvSpPr>
            <p:cNvPr id="1022" name="Rectangle 6"/>
            <p:cNvSpPr>
              <a:spLocks noChangeArrowheads="1"/>
            </p:cNvSpPr>
            <p:nvPr/>
          </p:nvSpPr>
          <p:spPr bwMode="auto">
            <a:xfrm>
              <a:off x="2447925" y="4114800"/>
              <a:ext cx="31750"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23" name="Rectangle 7"/>
            <p:cNvSpPr>
              <a:spLocks noChangeArrowheads="1"/>
            </p:cNvSpPr>
            <p:nvPr/>
          </p:nvSpPr>
          <p:spPr bwMode="auto">
            <a:xfrm>
              <a:off x="2743200" y="4184650"/>
              <a:ext cx="31750"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24" name="Rectangle 25"/>
            <p:cNvSpPr>
              <a:spLocks noChangeArrowheads="1"/>
            </p:cNvSpPr>
            <p:nvPr/>
          </p:nvSpPr>
          <p:spPr bwMode="auto">
            <a:xfrm>
              <a:off x="2990850" y="4257675"/>
              <a:ext cx="31750" cy="317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25" name="Rectangle 26"/>
            <p:cNvSpPr>
              <a:spLocks noChangeArrowheads="1"/>
            </p:cNvSpPr>
            <p:nvPr/>
          </p:nvSpPr>
          <p:spPr bwMode="auto">
            <a:xfrm>
              <a:off x="2797175" y="4327525"/>
              <a:ext cx="31750"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26" name="Rectangle 27"/>
            <p:cNvSpPr>
              <a:spLocks noChangeArrowheads="1"/>
            </p:cNvSpPr>
            <p:nvPr/>
          </p:nvSpPr>
          <p:spPr bwMode="auto">
            <a:xfrm>
              <a:off x="2549525" y="4397375"/>
              <a:ext cx="31750"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27" name="Rectangle 28"/>
            <p:cNvSpPr>
              <a:spLocks noChangeArrowheads="1"/>
            </p:cNvSpPr>
            <p:nvPr/>
          </p:nvSpPr>
          <p:spPr bwMode="auto">
            <a:xfrm>
              <a:off x="2644775" y="4467225"/>
              <a:ext cx="31750"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28" name="Rectangle 29"/>
            <p:cNvSpPr>
              <a:spLocks noChangeArrowheads="1"/>
            </p:cNvSpPr>
            <p:nvPr/>
          </p:nvSpPr>
          <p:spPr bwMode="auto">
            <a:xfrm>
              <a:off x="2892425" y="4537075"/>
              <a:ext cx="31750"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2" name="Group 11"/>
          <p:cNvGrpSpPr/>
          <p:nvPr/>
        </p:nvGrpSpPr>
        <p:grpSpPr>
          <a:xfrm>
            <a:off x="2942791" y="4383508"/>
            <a:ext cx="273050" cy="32593"/>
            <a:chOff x="3209031" y="2737627"/>
            <a:chExt cx="273050" cy="38100"/>
          </a:xfrm>
        </p:grpSpPr>
        <p:sp>
          <p:nvSpPr>
            <p:cNvPr id="850" name="Line 19"/>
            <p:cNvSpPr>
              <a:spLocks noChangeShapeType="1"/>
            </p:cNvSpPr>
            <p:nvPr/>
          </p:nvSpPr>
          <p:spPr bwMode="auto">
            <a:xfrm>
              <a:off x="3209031" y="2756677"/>
              <a:ext cx="273050" cy="0"/>
            </a:xfrm>
            <a:prstGeom prst="line">
              <a:avLst/>
            </a:prstGeom>
            <a:noFill/>
            <a:ln w="12700" cap="flat">
              <a:solidFill>
                <a:srgbClr val="7030A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29" name="Rectangle 23"/>
            <p:cNvSpPr>
              <a:spLocks noChangeArrowheads="1"/>
            </p:cNvSpPr>
            <p:nvPr/>
          </p:nvSpPr>
          <p:spPr bwMode="auto">
            <a:xfrm>
              <a:off x="3326506" y="2737627"/>
              <a:ext cx="38100" cy="38100"/>
            </a:xfrm>
            <a:prstGeom prst="rect">
              <a:avLst/>
            </a:prstGeom>
            <a:solidFill>
              <a:srgbClr val="7030A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14" name="Group 1513"/>
          <p:cNvGrpSpPr/>
          <p:nvPr/>
        </p:nvGrpSpPr>
        <p:grpSpPr>
          <a:xfrm>
            <a:off x="2942791" y="4063819"/>
            <a:ext cx="273050" cy="43457"/>
            <a:chOff x="3209031" y="2594752"/>
            <a:chExt cx="273050" cy="50800"/>
          </a:xfrm>
        </p:grpSpPr>
        <p:sp>
          <p:nvSpPr>
            <p:cNvPr id="848" name="Line 17"/>
            <p:cNvSpPr>
              <a:spLocks noChangeShapeType="1"/>
            </p:cNvSpPr>
            <p:nvPr/>
          </p:nvSpPr>
          <p:spPr bwMode="auto">
            <a:xfrm>
              <a:off x="3209031" y="2620152"/>
              <a:ext cx="273050" cy="0"/>
            </a:xfrm>
            <a:prstGeom prst="line">
              <a:avLst/>
            </a:prstGeom>
            <a:noFill/>
            <a:ln w="12700" cap="flat">
              <a:solidFill>
                <a:schemeClr val="accent3">
                  <a:lumMod val="7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30" name="Freeform 14"/>
            <p:cNvSpPr>
              <a:spLocks/>
            </p:cNvSpPr>
            <p:nvPr/>
          </p:nvSpPr>
          <p:spPr bwMode="auto">
            <a:xfrm>
              <a:off x="3320156" y="2594752"/>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31" name="Group 1030"/>
          <p:cNvGrpSpPr/>
          <p:nvPr/>
        </p:nvGrpSpPr>
        <p:grpSpPr>
          <a:xfrm>
            <a:off x="3145531" y="4568058"/>
            <a:ext cx="2670175" cy="630125"/>
            <a:chOff x="2143125" y="3286125"/>
            <a:chExt cx="2670175" cy="736600"/>
          </a:xfrm>
          <a:solidFill>
            <a:schemeClr val="accent3">
              <a:lumMod val="75000"/>
            </a:schemeClr>
          </a:solidFill>
        </p:grpSpPr>
        <p:sp>
          <p:nvSpPr>
            <p:cNvPr id="1032" name="Freeform 6"/>
            <p:cNvSpPr>
              <a:spLocks/>
            </p:cNvSpPr>
            <p:nvPr/>
          </p:nvSpPr>
          <p:spPr bwMode="auto">
            <a:xfrm>
              <a:off x="2933700" y="3286125"/>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33" name="Freeform 7"/>
            <p:cNvSpPr>
              <a:spLocks/>
            </p:cNvSpPr>
            <p:nvPr/>
          </p:nvSpPr>
          <p:spPr bwMode="auto">
            <a:xfrm>
              <a:off x="3076575" y="3486150"/>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34" name="Freeform 8"/>
            <p:cNvSpPr>
              <a:spLocks/>
            </p:cNvSpPr>
            <p:nvPr/>
          </p:nvSpPr>
          <p:spPr bwMode="auto">
            <a:xfrm>
              <a:off x="3676650" y="3527425"/>
              <a:ext cx="53975" cy="50800"/>
            </a:xfrm>
            <a:custGeom>
              <a:avLst/>
              <a:gdLst>
                <a:gd name="T0" fmla="*/ 34 w 34"/>
                <a:gd name="T1" fmla="*/ 16 h 32"/>
                <a:gd name="T2" fmla="*/ 18 w 34"/>
                <a:gd name="T3" fmla="*/ 32 h 32"/>
                <a:gd name="T4" fmla="*/ 0 w 34"/>
                <a:gd name="T5" fmla="*/ 16 h 32"/>
                <a:gd name="T6" fmla="*/ 18 w 34"/>
                <a:gd name="T7" fmla="*/ 0 h 32"/>
                <a:gd name="T8" fmla="*/ 34 w 34"/>
                <a:gd name="T9" fmla="*/ 16 h 32"/>
              </a:gdLst>
              <a:ahLst/>
              <a:cxnLst>
                <a:cxn ang="0">
                  <a:pos x="T0" y="T1"/>
                </a:cxn>
                <a:cxn ang="0">
                  <a:pos x="T2" y="T3"/>
                </a:cxn>
                <a:cxn ang="0">
                  <a:pos x="T4" y="T5"/>
                </a:cxn>
                <a:cxn ang="0">
                  <a:pos x="T6" y="T7"/>
                </a:cxn>
                <a:cxn ang="0">
                  <a:pos x="T8" y="T9"/>
                </a:cxn>
              </a:cxnLst>
              <a:rect l="0" t="0" r="r" b="b"/>
              <a:pathLst>
                <a:path w="34" h="32">
                  <a:moveTo>
                    <a:pt x="34" y="16"/>
                  </a:moveTo>
                  <a:lnTo>
                    <a:pt x="18" y="32"/>
                  </a:lnTo>
                  <a:lnTo>
                    <a:pt x="0" y="16"/>
                  </a:lnTo>
                  <a:lnTo>
                    <a:pt x="18" y="0"/>
                  </a:lnTo>
                  <a:lnTo>
                    <a:pt x="3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35" name="Freeform 9"/>
            <p:cNvSpPr>
              <a:spLocks/>
            </p:cNvSpPr>
            <p:nvPr/>
          </p:nvSpPr>
          <p:spPr bwMode="auto">
            <a:xfrm>
              <a:off x="3622675" y="3565525"/>
              <a:ext cx="53975" cy="50800"/>
            </a:xfrm>
            <a:custGeom>
              <a:avLst/>
              <a:gdLst>
                <a:gd name="T0" fmla="*/ 34 w 34"/>
                <a:gd name="T1" fmla="*/ 16 h 32"/>
                <a:gd name="T2" fmla="*/ 18 w 34"/>
                <a:gd name="T3" fmla="*/ 32 h 32"/>
                <a:gd name="T4" fmla="*/ 0 w 34"/>
                <a:gd name="T5" fmla="*/ 16 h 32"/>
                <a:gd name="T6" fmla="*/ 18 w 34"/>
                <a:gd name="T7" fmla="*/ 0 h 32"/>
                <a:gd name="T8" fmla="*/ 34 w 34"/>
                <a:gd name="T9" fmla="*/ 16 h 32"/>
              </a:gdLst>
              <a:ahLst/>
              <a:cxnLst>
                <a:cxn ang="0">
                  <a:pos x="T0" y="T1"/>
                </a:cxn>
                <a:cxn ang="0">
                  <a:pos x="T2" y="T3"/>
                </a:cxn>
                <a:cxn ang="0">
                  <a:pos x="T4" y="T5"/>
                </a:cxn>
                <a:cxn ang="0">
                  <a:pos x="T6" y="T7"/>
                </a:cxn>
                <a:cxn ang="0">
                  <a:pos x="T8" y="T9"/>
                </a:cxn>
              </a:cxnLst>
              <a:rect l="0" t="0" r="r" b="b"/>
              <a:pathLst>
                <a:path w="34" h="32">
                  <a:moveTo>
                    <a:pt x="34" y="16"/>
                  </a:moveTo>
                  <a:lnTo>
                    <a:pt x="18" y="32"/>
                  </a:lnTo>
                  <a:lnTo>
                    <a:pt x="0" y="16"/>
                  </a:lnTo>
                  <a:lnTo>
                    <a:pt x="18" y="0"/>
                  </a:lnTo>
                  <a:lnTo>
                    <a:pt x="3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36" name="Freeform 10"/>
            <p:cNvSpPr>
              <a:spLocks/>
            </p:cNvSpPr>
            <p:nvPr/>
          </p:nvSpPr>
          <p:spPr bwMode="auto">
            <a:xfrm>
              <a:off x="3819525" y="3540125"/>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37" name="Freeform 11"/>
            <p:cNvSpPr>
              <a:spLocks/>
            </p:cNvSpPr>
            <p:nvPr/>
          </p:nvSpPr>
          <p:spPr bwMode="auto">
            <a:xfrm>
              <a:off x="3870325" y="3492500"/>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38" name="Freeform 12"/>
            <p:cNvSpPr>
              <a:spLocks/>
            </p:cNvSpPr>
            <p:nvPr/>
          </p:nvSpPr>
          <p:spPr bwMode="auto">
            <a:xfrm>
              <a:off x="3870325" y="3581400"/>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39" name="Freeform 13"/>
            <p:cNvSpPr>
              <a:spLocks/>
            </p:cNvSpPr>
            <p:nvPr/>
          </p:nvSpPr>
          <p:spPr bwMode="auto">
            <a:xfrm>
              <a:off x="4365625" y="3568700"/>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40" name="Freeform 15"/>
            <p:cNvSpPr>
              <a:spLocks/>
            </p:cNvSpPr>
            <p:nvPr/>
          </p:nvSpPr>
          <p:spPr bwMode="auto">
            <a:xfrm>
              <a:off x="4460875" y="3679825"/>
              <a:ext cx="53975" cy="53975"/>
            </a:xfrm>
            <a:custGeom>
              <a:avLst/>
              <a:gdLst>
                <a:gd name="T0" fmla="*/ 34 w 34"/>
                <a:gd name="T1" fmla="*/ 18 h 34"/>
                <a:gd name="T2" fmla="*/ 18 w 34"/>
                <a:gd name="T3" fmla="*/ 34 h 34"/>
                <a:gd name="T4" fmla="*/ 0 w 34"/>
                <a:gd name="T5" fmla="*/ 18 h 34"/>
                <a:gd name="T6" fmla="*/ 18 w 34"/>
                <a:gd name="T7" fmla="*/ 0 h 34"/>
                <a:gd name="T8" fmla="*/ 34 w 34"/>
                <a:gd name="T9" fmla="*/ 18 h 34"/>
              </a:gdLst>
              <a:ahLst/>
              <a:cxnLst>
                <a:cxn ang="0">
                  <a:pos x="T0" y="T1"/>
                </a:cxn>
                <a:cxn ang="0">
                  <a:pos x="T2" y="T3"/>
                </a:cxn>
                <a:cxn ang="0">
                  <a:pos x="T4" y="T5"/>
                </a:cxn>
                <a:cxn ang="0">
                  <a:pos x="T6" y="T7"/>
                </a:cxn>
                <a:cxn ang="0">
                  <a:pos x="T8" y="T9"/>
                </a:cxn>
              </a:cxnLst>
              <a:rect l="0" t="0" r="r" b="b"/>
              <a:pathLst>
                <a:path w="34" h="34">
                  <a:moveTo>
                    <a:pt x="34" y="18"/>
                  </a:moveTo>
                  <a:lnTo>
                    <a:pt x="18" y="34"/>
                  </a:lnTo>
                  <a:lnTo>
                    <a:pt x="0" y="18"/>
                  </a:lnTo>
                  <a:lnTo>
                    <a:pt x="18" y="0"/>
                  </a:lnTo>
                  <a:lnTo>
                    <a:pt x="34"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41" name="Freeform 16"/>
            <p:cNvSpPr>
              <a:spLocks/>
            </p:cNvSpPr>
            <p:nvPr/>
          </p:nvSpPr>
          <p:spPr bwMode="auto">
            <a:xfrm>
              <a:off x="4762500" y="3397250"/>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42" name="Freeform 17"/>
            <p:cNvSpPr>
              <a:spLocks/>
            </p:cNvSpPr>
            <p:nvPr/>
          </p:nvSpPr>
          <p:spPr bwMode="auto">
            <a:xfrm>
              <a:off x="3619500" y="3676650"/>
              <a:ext cx="53975" cy="53975"/>
            </a:xfrm>
            <a:custGeom>
              <a:avLst/>
              <a:gdLst>
                <a:gd name="T0" fmla="*/ 34 w 34"/>
                <a:gd name="T1" fmla="*/ 18 h 34"/>
                <a:gd name="T2" fmla="*/ 18 w 34"/>
                <a:gd name="T3" fmla="*/ 34 h 34"/>
                <a:gd name="T4" fmla="*/ 0 w 34"/>
                <a:gd name="T5" fmla="*/ 18 h 34"/>
                <a:gd name="T6" fmla="*/ 18 w 34"/>
                <a:gd name="T7" fmla="*/ 0 h 34"/>
                <a:gd name="T8" fmla="*/ 34 w 34"/>
                <a:gd name="T9" fmla="*/ 18 h 34"/>
              </a:gdLst>
              <a:ahLst/>
              <a:cxnLst>
                <a:cxn ang="0">
                  <a:pos x="T0" y="T1"/>
                </a:cxn>
                <a:cxn ang="0">
                  <a:pos x="T2" y="T3"/>
                </a:cxn>
                <a:cxn ang="0">
                  <a:pos x="T4" y="T5"/>
                </a:cxn>
                <a:cxn ang="0">
                  <a:pos x="T6" y="T7"/>
                </a:cxn>
                <a:cxn ang="0">
                  <a:pos x="T8" y="T9"/>
                </a:cxn>
              </a:cxnLst>
              <a:rect l="0" t="0" r="r" b="b"/>
              <a:pathLst>
                <a:path w="34" h="34">
                  <a:moveTo>
                    <a:pt x="34" y="18"/>
                  </a:moveTo>
                  <a:lnTo>
                    <a:pt x="18" y="34"/>
                  </a:lnTo>
                  <a:lnTo>
                    <a:pt x="0" y="18"/>
                  </a:lnTo>
                  <a:lnTo>
                    <a:pt x="18" y="0"/>
                  </a:lnTo>
                  <a:lnTo>
                    <a:pt x="34"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43" name="Freeform 18"/>
            <p:cNvSpPr>
              <a:spLocks/>
            </p:cNvSpPr>
            <p:nvPr/>
          </p:nvSpPr>
          <p:spPr bwMode="auto">
            <a:xfrm>
              <a:off x="3571875" y="3768725"/>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44" name="Freeform 19"/>
            <p:cNvSpPr>
              <a:spLocks/>
            </p:cNvSpPr>
            <p:nvPr/>
          </p:nvSpPr>
          <p:spPr bwMode="auto">
            <a:xfrm>
              <a:off x="3476625" y="3816350"/>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45" name="Freeform 20"/>
            <p:cNvSpPr>
              <a:spLocks/>
            </p:cNvSpPr>
            <p:nvPr/>
          </p:nvSpPr>
          <p:spPr bwMode="auto">
            <a:xfrm>
              <a:off x="3279775" y="3790950"/>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46" name="Freeform 21"/>
            <p:cNvSpPr>
              <a:spLocks/>
            </p:cNvSpPr>
            <p:nvPr/>
          </p:nvSpPr>
          <p:spPr bwMode="auto">
            <a:xfrm>
              <a:off x="3279775" y="3730625"/>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47" name="Freeform 22"/>
            <p:cNvSpPr>
              <a:spLocks/>
            </p:cNvSpPr>
            <p:nvPr/>
          </p:nvSpPr>
          <p:spPr bwMode="auto">
            <a:xfrm>
              <a:off x="3279775" y="3689350"/>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48" name="Freeform 23"/>
            <p:cNvSpPr>
              <a:spLocks/>
            </p:cNvSpPr>
            <p:nvPr/>
          </p:nvSpPr>
          <p:spPr bwMode="auto">
            <a:xfrm>
              <a:off x="3228975" y="3730625"/>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49" name="Freeform 24"/>
            <p:cNvSpPr>
              <a:spLocks/>
            </p:cNvSpPr>
            <p:nvPr/>
          </p:nvSpPr>
          <p:spPr bwMode="auto">
            <a:xfrm>
              <a:off x="3228975" y="3670300"/>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50" name="Freeform 25"/>
            <p:cNvSpPr>
              <a:spLocks/>
            </p:cNvSpPr>
            <p:nvPr/>
          </p:nvSpPr>
          <p:spPr bwMode="auto">
            <a:xfrm>
              <a:off x="3178175" y="3648075"/>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51" name="Freeform 26"/>
            <p:cNvSpPr>
              <a:spLocks/>
            </p:cNvSpPr>
            <p:nvPr/>
          </p:nvSpPr>
          <p:spPr bwMode="auto">
            <a:xfrm>
              <a:off x="3076575" y="3768725"/>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52" name="Freeform 27"/>
            <p:cNvSpPr>
              <a:spLocks/>
            </p:cNvSpPr>
            <p:nvPr/>
          </p:nvSpPr>
          <p:spPr bwMode="auto">
            <a:xfrm>
              <a:off x="3035300" y="3822700"/>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53" name="Freeform 28"/>
            <p:cNvSpPr>
              <a:spLocks/>
            </p:cNvSpPr>
            <p:nvPr/>
          </p:nvSpPr>
          <p:spPr bwMode="auto">
            <a:xfrm>
              <a:off x="2984500" y="3876675"/>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54" name="Freeform 29"/>
            <p:cNvSpPr>
              <a:spLocks/>
            </p:cNvSpPr>
            <p:nvPr/>
          </p:nvSpPr>
          <p:spPr bwMode="auto">
            <a:xfrm>
              <a:off x="2933700" y="3851275"/>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55" name="Freeform 30"/>
            <p:cNvSpPr>
              <a:spLocks/>
            </p:cNvSpPr>
            <p:nvPr/>
          </p:nvSpPr>
          <p:spPr bwMode="auto">
            <a:xfrm>
              <a:off x="3076575" y="3971925"/>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56" name="Freeform 31"/>
            <p:cNvSpPr>
              <a:spLocks/>
            </p:cNvSpPr>
            <p:nvPr/>
          </p:nvSpPr>
          <p:spPr bwMode="auto">
            <a:xfrm>
              <a:off x="2984500" y="3768725"/>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57" name="Freeform 32"/>
            <p:cNvSpPr>
              <a:spLocks/>
            </p:cNvSpPr>
            <p:nvPr/>
          </p:nvSpPr>
          <p:spPr bwMode="auto">
            <a:xfrm>
              <a:off x="2984500" y="3565525"/>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58" name="Freeform 33"/>
            <p:cNvSpPr>
              <a:spLocks/>
            </p:cNvSpPr>
            <p:nvPr/>
          </p:nvSpPr>
          <p:spPr bwMode="auto">
            <a:xfrm>
              <a:off x="2984500" y="3581400"/>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59" name="Freeform 34"/>
            <p:cNvSpPr>
              <a:spLocks/>
            </p:cNvSpPr>
            <p:nvPr/>
          </p:nvSpPr>
          <p:spPr bwMode="auto">
            <a:xfrm>
              <a:off x="3127375" y="3616325"/>
              <a:ext cx="53975" cy="53975"/>
            </a:xfrm>
            <a:custGeom>
              <a:avLst/>
              <a:gdLst>
                <a:gd name="T0" fmla="*/ 34 w 34"/>
                <a:gd name="T1" fmla="*/ 18 h 34"/>
                <a:gd name="T2" fmla="*/ 18 w 34"/>
                <a:gd name="T3" fmla="*/ 34 h 34"/>
                <a:gd name="T4" fmla="*/ 0 w 34"/>
                <a:gd name="T5" fmla="*/ 18 h 34"/>
                <a:gd name="T6" fmla="*/ 18 w 34"/>
                <a:gd name="T7" fmla="*/ 0 h 34"/>
                <a:gd name="T8" fmla="*/ 34 w 34"/>
                <a:gd name="T9" fmla="*/ 18 h 34"/>
              </a:gdLst>
              <a:ahLst/>
              <a:cxnLst>
                <a:cxn ang="0">
                  <a:pos x="T0" y="T1"/>
                </a:cxn>
                <a:cxn ang="0">
                  <a:pos x="T2" y="T3"/>
                </a:cxn>
                <a:cxn ang="0">
                  <a:pos x="T4" y="T5"/>
                </a:cxn>
                <a:cxn ang="0">
                  <a:pos x="T6" y="T7"/>
                </a:cxn>
                <a:cxn ang="0">
                  <a:pos x="T8" y="T9"/>
                </a:cxn>
              </a:cxnLst>
              <a:rect l="0" t="0" r="r" b="b"/>
              <a:pathLst>
                <a:path w="34" h="34">
                  <a:moveTo>
                    <a:pt x="34" y="18"/>
                  </a:moveTo>
                  <a:lnTo>
                    <a:pt x="18" y="34"/>
                  </a:lnTo>
                  <a:lnTo>
                    <a:pt x="0" y="18"/>
                  </a:lnTo>
                  <a:lnTo>
                    <a:pt x="18" y="0"/>
                  </a:lnTo>
                  <a:lnTo>
                    <a:pt x="34"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60" name="Freeform 35"/>
            <p:cNvSpPr>
              <a:spLocks/>
            </p:cNvSpPr>
            <p:nvPr/>
          </p:nvSpPr>
          <p:spPr bwMode="auto">
            <a:xfrm>
              <a:off x="3127375" y="3695700"/>
              <a:ext cx="53975" cy="50800"/>
            </a:xfrm>
            <a:custGeom>
              <a:avLst/>
              <a:gdLst>
                <a:gd name="T0" fmla="*/ 34 w 34"/>
                <a:gd name="T1" fmla="*/ 16 h 32"/>
                <a:gd name="T2" fmla="*/ 18 w 34"/>
                <a:gd name="T3" fmla="*/ 32 h 32"/>
                <a:gd name="T4" fmla="*/ 0 w 34"/>
                <a:gd name="T5" fmla="*/ 16 h 32"/>
                <a:gd name="T6" fmla="*/ 18 w 34"/>
                <a:gd name="T7" fmla="*/ 0 h 32"/>
                <a:gd name="T8" fmla="*/ 34 w 34"/>
                <a:gd name="T9" fmla="*/ 16 h 32"/>
              </a:gdLst>
              <a:ahLst/>
              <a:cxnLst>
                <a:cxn ang="0">
                  <a:pos x="T0" y="T1"/>
                </a:cxn>
                <a:cxn ang="0">
                  <a:pos x="T2" y="T3"/>
                </a:cxn>
                <a:cxn ang="0">
                  <a:pos x="T4" y="T5"/>
                </a:cxn>
                <a:cxn ang="0">
                  <a:pos x="T6" y="T7"/>
                </a:cxn>
                <a:cxn ang="0">
                  <a:pos x="T8" y="T9"/>
                </a:cxn>
              </a:cxnLst>
              <a:rect l="0" t="0" r="r" b="b"/>
              <a:pathLst>
                <a:path w="34" h="32">
                  <a:moveTo>
                    <a:pt x="34" y="16"/>
                  </a:moveTo>
                  <a:lnTo>
                    <a:pt x="18" y="32"/>
                  </a:lnTo>
                  <a:lnTo>
                    <a:pt x="0" y="16"/>
                  </a:lnTo>
                  <a:lnTo>
                    <a:pt x="18" y="0"/>
                  </a:lnTo>
                  <a:lnTo>
                    <a:pt x="3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61" name="Freeform 36"/>
            <p:cNvSpPr>
              <a:spLocks/>
            </p:cNvSpPr>
            <p:nvPr/>
          </p:nvSpPr>
          <p:spPr bwMode="auto">
            <a:xfrm>
              <a:off x="2882900" y="3879850"/>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62" name="Freeform 37"/>
            <p:cNvSpPr>
              <a:spLocks/>
            </p:cNvSpPr>
            <p:nvPr/>
          </p:nvSpPr>
          <p:spPr bwMode="auto">
            <a:xfrm>
              <a:off x="2733675" y="3860800"/>
              <a:ext cx="53975" cy="50800"/>
            </a:xfrm>
            <a:custGeom>
              <a:avLst/>
              <a:gdLst>
                <a:gd name="T0" fmla="*/ 34 w 34"/>
                <a:gd name="T1" fmla="*/ 16 h 32"/>
                <a:gd name="T2" fmla="*/ 16 w 34"/>
                <a:gd name="T3" fmla="*/ 32 h 32"/>
                <a:gd name="T4" fmla="*/ 0 w 34"/>
                <a:gd name="T5" fmla="*/ 16 h 32"/>
                <a:gd name="T6" fmla="*/ 16 w 34"/>
                <a:gd name="T7" fmla="*/ 0 h 32"/>
                <a:gd name="T8" fmla="*/ 34 w 34"/>
                <a:gd name="T9" fmla="*/ 16 h 32"/>
              </a:gdLst>
              <a:ahLst/>
              <a:cxnLst>
                <a:cxn ang="0">
                  <a:pos x="T0" y="T1"/>
                </a:cxn>
                <a:cxn ang="0">
                  <a:pos x="T2" y="T3"/>
                </a:cxn>
                <a:cxn ang="0">
                  <a:pos x="T4" y="T5"/>
                </a:cxn>
                <a:cxn ang="0">
                  <a:pos x="T6" y="T7"/>
                </a:cxn>
                <a:cxn ang="0">
                  <a:pos x="T8" y="T9"/>
                </a:cxn>
              </a:cxnLst>
              <a:rect l="0" t="0" r="r" b="b"/>
              <a:pathLst>
                <a:path w="34" h="32">
                  <a:moveTo>
                    <a:pt x="34" y="16"/>
                  </a:moveTo>
                  <a:lnTo>
                    <a:pt x="16" y="32"/>
                  </a:lnTo>
                  <a:lnTo>
                    <a:pt x="0" y="16"/>
                  </a:lnTo>
                  <a:lnTo>
                    <a:pt x="16" y="0"/>
                  </a:lnTo>
                  <a:lnTo>
                    <a:pt x="3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63" name="Freeform 38"/>
            <p:cNvSpPr>
              <a:spLocks/>
            </p:cNvSpPr>
            <p:nvPr/>
          </p:nvSpPr>
          <p:spPr bwMode="auto">
            <a:xfrm>
              <a:off x="2784475" y="3870325"/>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64" name="Freeform 39"/>
            <p:cNvSpPr>
              <a:spLocks/>
            </p:cNvSpPr>
            <p:nvPr/>
          </p:nvSpPr>
          <p:spPr bwMode="auto">
            <a:xfrm>
              <a:off x="2682875" y="3911600"/>
              <a:ext cx="53975" cy="50800"/>
            </a:xfrm>
            <a:custGeom>
              <a:avLst/>
              <a:gdLst>
                <a:gd name="T0" fmla="*/ 34 w 34"/>
                <a:gd name="T1" fmla="*/ 16 h 32"/>
                <a:gd name="T2" fmla="*/ 16 w 34"/>
                <a:gd name="T3" fmla="*/ 32 h 32"/>
                <a:gd name="T4" fmla="*/ 0 w 34"/>
                <a:gd name="T5" fmla="*/ 16 h 32"/>
                <a:gd name="T6" fmla="*/ 16 w 34"/>
                <a:gd name="T7" fmla="*/ 0 h 32"/>
                <a:gd name="T8" fmla="*/ 34 w 34"/>
                <a:gd name="T9" fmla="*/ 16 h 32"/>
              </a:gdLst>
              <a:ahLst/>
              <a:cxnLst>
                <a:cxn ang="0">
                  <a:pos x="T0" y="T1"/>
                </a:cxn>
                <a:cxn ang="0">
                  <a:pos x="T2" y="T3"/>
                </a:cxn>
                <a:cxn ang="0">
                  <a:pos x="T4" y="T5"/>
                </a:cxn>
                <a:cxn ang="0">
                  <a:pos x="T6" y="T7"/>
                </a:cxn>
                <a:cxn ang="0">
                  <a:pos x="T8" y="T9"/>
                </a:cxn>
              </a:cxnLst>
              <a:rect l="0" t="0" r="r" b="b"/>
              <a:pathLst>
                <a:path w="34" h="32">
                  <a:moveTo>
                    <a:pt x="34" y="16"/>
                  </a:moveTo>
                  <a:lnTo>
                    <a:pt x="16" y="32"/>
                  </a:lnTo>
                  <a:lnTo>
                    <a:pt x="0" y="16"/>
                  </a:lnTo>
                  <a:lnTo>
                    <a:pt x="16" y="0"/>
                  </a:lnTo>
                  <a:lnTo>
                    <a:pt x="3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65" name="Freeform 40"/>
            <p:cNvSpPr>
              <a:spLocks/>
            </p:cNvSpPr>
            <p:nvPr/>
          </p:nvSpPr>
          <p:spPr bwMode="auto">
            <a:xfrm>
              <a:off x="2682875" y="3940175"/>
              <a:ext cx="53975" cy="50800"/>
            </a:xfrm>
            <a:custGeom>
              <a:avLst/>
              <a:gdLst>
                <a:gd name="T0" fmla="*/ 34 w 34"/>
                <a:gd name="T1" fmla="*/ 16 h 32"/>
                <a:gd name="T2" fmla="*/ 16 w 34"/>
                <a:gd name="T3" fmla="*/ 32 h 32"/>
                <a:gd name="T4" fmla="*/ 0 w 34"/>
                <a:gd name="T5" fmla="*/ 16 h 32"/>
                <a:gd name="T6" fmla="*/ 16 w 34"/>
                <a:gd name="T7" fmla="*/ 0 h 32"/>
                <a:gd name="T8" fmla="*/ 34 w 34"/>
                <a:gd name="T9" fmla="*/ 16 h 32"/>
              </a:gdLst>
              <a:ahLst/>
              <a:cxnLst>
                <a:cxn ang="0">
                  <a:pos x="T0" y="T1"/>
                </a:cxn>
                <a:cxn ang="0">
                  <a:pos x="T2" y="T3"/>
                </a:cxn>
                <a:cxn ang="0">
                  <a:pos x="T4" y="T5"/>
                </a:cxn>
                <a:cxn ang="0">
                  <a:pos x="T6" y="T7"/>
                </a:cxn>
                <a:cxn ang="0">
                  <a:pos x="T8" y="T9"/>
                </a:cxn>
              </a:cxnLst>
              <a:rect l="0" t="0" r="r" b="b"/>
              <a:pathLst>
                <a:path w="34" h="32">
                  <a:moveTo>
                    <a:pt x="34" y="16"/>
                  </a:moveTo>
                  <a:lnTo>
                    <a:pt x="16" y="32"/>
                  </a:lnTo>
                  <a:lnTo>
                    <a:pt x="0" y="16"/>
                  </a:lnTo>
                  <a:lnTo>
                    <a:pt x="16" y="0"/>
                  </a:lnTo>
                  <a:lnTo>
                    <a:pt x="3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66" name="Freeform 41"/>
            <p:cNvSpPr>
              <a:spLocks/>
            </p:cNvSpPr>
            <p:nvPr/>
          </p:nvSpPr>
          <p:spPr bwMode="auto">
            <a:xfrm>
              <a:off x="2632075" y="3924300"/>
              <a:ext cx="53975" cy="53975"/>
            </a:xfrm>
            <a:custGeom>
              <a:avLst/>
              <a:gdLst>
                <a:gd name="T0" fmla="*/ 34 w 34"/>
                <a:gd name="T1" fmla="*/ 18 h 34"/>
                <a:gd name="T2" fmla="*/ 18 w 34"/>
                <a:gd name="T3" fmla="*/ 34 h 34"/>
                <a:gd name="T4" fmla="*/ 0 w 34"/>
                <a:gd name="T5" fmla="*/ 18 h 34"/>
                <a:gd name="T6" fmla="*/ 18 w 34"/>
                <a:gd name="T7" fmla="*/ 0 h 34"/>
                <a:gd name="T8" fmla="*/ 34 w 34"/>
                <a:gd name="T9" fmla="*/ 18 h 34"/>
              </a:gdLst>
              <a:ahLst/>
              <a:cxnLst>
                <a:cxn ang="0">
                  <a:pos x="T0" y="T1"/>
                </a:cxn>
                <a:cxn ang="0">
                  <a:pos x="T2" y="T3"/>
                </a:cxn>
                <a:cxn ang="0">
                  <a:pos x="T4" y="T5"/>
                </a:cxn>
                <a:cxn ang="0">
                  <a:pos x="T6" y="T7"/>
                </a:cxn>
                <a:cxn ang="0">
                  <a:pos x="T8" y="T9"/>
                </a:cxn>
              </a:cxnLst>
              <a:rect l="0" t="0" r="r" b="b"/>
              <a:pathLst>
                <a:path w="34" h="34">
                  <a:moveTo>
                    <a:pt x="34" y="18"/>
                  </a:moveTo>
                  <a:lnTo>
                    <a:pt x="18" y="34"/>
                  </a:lnTo>
                  <a:lnTo>
                    <a:pt x="0" y="18"/>
                  </a:lnTo>
                  <a:lnTo>
                    <a:pt x="18" y="0"/>
                  </a:lnTo>
                  <a:lnTo>
                    <a:pt x="34"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67" name="Freeform 42"/>
            <p:cNvSpPr>
              <a:spLocks/>
            </p:cNvSpPr>
            <p:nvPr/>
          </p:nvSpPr>
          <p:spPr bwMode="auto">
            <a:xfrm>
              <a:off x="2540000" y="3898900"/>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68" name="Freeform 43"/>
            <p:cNvSpPr>
              <a:spLocks/>
            </p:cNvSpPr>
            <p:nvPr/>
          </p:nvSpPr>
          <p:spPr bwMode="auto">
            <a:xfrm>
              <a:off x="2540000" y="3879850"/>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69" name="Freeform 44"/>
            <p:cNvSpPr>
              <a:spLocks/>
            </p:cNvSpPr>
            <p:nvPr/>
          </p:nvSpPr>
          <p:spPr bwMode="auto">
            <a:xfrm>
              <a:off x="2540000" y="3838575"/>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70" name="Freeform 45"/>
            <p:cNvSpPr>
              <a:spLocks/>
            </p:cNvSpPr>
            <p:nvPr/>
          </p:nvSpPr>
          <p:spPr bwMode="auto">
            <a:xfrm>
              <a:off x="2632075" y="3863975"/>
              <a:ext cx="53975" cy="50800"/>
            </a:xfrm>
            <a:custGeom>
              <a:avLst/>
              <a:gdLst>
                <a:gd name="T0" fmla="*/ 34 w 34"/>
                <a:gd name="T1" fmla="*/ 16 h 32"/>
                <a:gd name="T2" fmla="*/ 18 w 34"/>
                <a:gd name="T3" fmla="*/ 32 h 32"/>
                <a:gd name="T4" fmla="*/ 0 w 34"/>
                <a:gd name="T5" fmla="*/ 16 h 32"/>
                <a:gd name="T6" fmla="*/ 18 w 34"/>
                <a:gd name="T7" fmla="*/ 0 h 32"/>
                <a:gd name="T8" fmla="*/ 34 w 34"/>
                <a:gd name="T9" fmla="*/ 16 h 32"/>
              </a:gdLst>
              <a:ahLst/>
              <a:cxnLst>
                <a:cxn ang="0">
                  <a:pos x="T0" y="T1"/>
                </a:cxn>
                <a:cxn ang="0">
                  <a:pos x="T2" y="T3"/>
                </a:cxn>
                <a:cxn ang="0">
                  <a:pos x="T4" y="T5"/>
                </a:cxn>
                <a:cxn ang="0">
                  <a:pos x="T6" y="T7"/>
                </a:cxn>
                <a:cxn ang="0">
                  <a:pos x="T8" y="T9"/>
                </a:cxn>
              </a:cxnLst>
              <a:rect l="0" t="0" r="r" b="b"/>
              <a:pathLst>
                <a:path w="34" h="32">
                  <a:moveTo>
                    <a:pt x="34" y="16"/>
                  </a:moveTo>
                  <a:lnTo>
                    <a:pt x="18" y="32"/>
                  </a:lnTo>
                  <a:lnTo>
                    <a:pt x="0" y="16"/>
                  </a:lnTo>
                  <a:lnTo>
                    <a:pt x="18" y="0"/>
                  </a:lnTo>
                  <a:lnTo>
                    <a:pt x="3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71" name="Freeform 46"/>
            <p:cNvSpPr>
              <a:spLocks/>
            </p:cNvSpPr>
            <p:nvPr/>
          </p:nvSpPr>
          <p:spPr bwMode="auto">
            <a:xfrm>
              <a:off x="2632075" y="3844925"/>
              <a:ext cx="53975" cy="53975"/>
            </a:xfrm>
            <a:custGeom>
              <a:avLst/>
              <a:gdLst>
                <a:gd name="T0" fmla="*/ 34 w 34"/>
                <a:gd name="T1" fmla="*/ 18 h 34"/>
                <a:gd name="T2" fmla="*/ 18 w 34"/>
                <a:gd name="T3" fmla="*/ 34 h 34"/>
                <a:gd name="T4" fmla="*/ 0 w 34"/>
                <a:gd name="T5" fmla="*/ 18 h 34"/>
                <a:gd name="T6" fmla="*/ 18 w 34"/>
                <a:gd name="T7" fmla="*/ 0 h 34"/>
                <a:gd name="T8" fmla="*/ 34 w 34"/>
                <a:gd name="T9" fmla="*/ 18 h 34"/>
              </a:gdLst>
              <a:ahLst/>
              <a:cxnLst>
                <a:cxn ang="0">
                  <a:pos x="T0" y="T1"/>
                </a:cxn>
                <a:cxn ang="0">
                  <a:pos x="T2" y="T3"/>
                </a:cxn>
                <a:cxn ang="0">
                  <a:pos x="T4" y="T5"/>
                </a:cxn>
                <a:cxn ang="0">
                  <a:pos x="T6" y="T7"/>
                </a:cxn>
                <a:cxn ang="0">
                  <a:pos x="T8" y="T9"/>
                </a:cxn>
              </a:cxnLst>
              <a:rect l="0" t="0" r="r" b="b"/>
              <a:pathLst>
                <a:path w="34" h="34">
                  <a:moveTo>
                    <a:pt x="34" y="18"/>
                  </a:moveTo>
                  <a:lnTo>
                    <a:pt x="18" y="34"/>
                  </a:lnTo>
                  <a:lnTo>
                    <a:pt x="0" y="18"/>
                  </a:lnTo>
                  <a:lnTo>
                    <a:pt x="18" y="0"/>
                  </a:lnTo>
                  <a:lnTo>
                    <a:pt x="34"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72" name="Freeform 47"/>
            <p:cNvSpPr>
              <a:spLocks/>
            </p:cNvSpPr>
            <p:nvPr/>
          </p:nvSpPr>
          <p:spPr bwMode="auto">
            <a:xfrm>
              <a:off x="2587625" y="3816350"/>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73" name="Freeform 48"/>
            <p:cNvSpPr>
              <a:spLocks/>
            </p:cNvSpPr>
            <p:nvPr/>
          </p:nvSpPr>
          <p:spPr bwMode="auto">
            <a:xfrm>
              <a:off x="2587625" y="3765550"/>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74" name="Freeform 49"/>
            <p:cNvSpPr>
              <a:spLocks/>
            </p:cNvSpPr>
            <p:nvPr/>
          </p:nvSpPr>
          <p:spPr bwMode="auto">
            <a:xfrm>
              <a:off x="2486025" y="3930650"/>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75" name="Freeform 50"/>
            <p:cNvSpPr>
              <a:spLocks/>
            </p:cNvSpPr>
            <p:nvPr/>
          </p:nvSpPr>
          <p:spPr bwMode="auto">
            <a:xfrm>
              <a:off x="2390775" y="3946525"/>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76" name="Freeform 51"/>
            <p:cNvSpPr>
              <a:spLocks/>
            </p:cNvSpPr>
            <p:nvPr/>
          </p:nvSpPr>
          <p:spPr bwMode="auto">
            <a:xfrm>
              <a:off x="2143125" y="3930650"/>
              <a:ext cx="53975" cy="50800"/>
            </a:xfrm>
            <a:custGeom>
              <a:avLst/>
              <a:gdLst>
                <a:gd name="T0" fmla="*/ 34 w 34"/>
                <a:gd name="T1" fmla="*/ 16 h 32"/>
                <a:gd name="T2" fmla="*/ 16 w 34"/>
                <a:gd name="T3" fmla="*/ 32 h 32"/>
                <a:gd name="T4" fmla="*/ 0 w 34"/>
                <a:gd name="T5" fmla="*/ 16 h 32"/>
                <a:gd name="T6" fmla="*/ 16 w 34"/>
                <a:gd name="T7" fmla="*/ 0 h 32"/>
                <a:gd name="T8" fmla="*/ 34 w 34"/>
                <a:gd name="T9" fmla="*/ 16 h 32"/>
              </a:gdLst>
              <a:ahLst/>
              <a:cxnLst>
                <a:cxn ang="0">
                  <a:pos x="T0" y="T1"/>
                </a:cxn>
                <a:cxn ang="0">
                  <a:pos x="T2" y="T3"/>
                </a:cxn>
                <a:cxn ang="0">
                  <a:pos x="T4" y="T5"/>
                </a:cxn>
                <a:cxn ang="0">
                  <a:pos x="T6" y="T7"/>
                </a:cxn>
                <a:cxn ang="0">
                  <a:pos x="T8" y="T9"/>
                </a:cxn>
              </a:cxnLst>
              <a:rect l="0" t="0" r="r" b="b"/>
              <a:pathLst>
                <a:path w="34" h="32">
                  <a:moveTo>
                    <a:pt x="34" y="16"/>
                  </a:moveTo>
                  <a:lnTo>
                    <a:pt x="16" y="32"/>
                  </a:lnTo>
                  <a:lnTo>
                    <a:pt x="0" y="16"/>
                  </a:lnTo>
                  <a:lnTo>
                    <a:pt x="16" y="0"/>
                  </a:lnTo>
                  <a:lnTo>
                    <a:pt x="3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77" name="Freeform 52"/>
            <p:cNvSpPr>
              <a:spLocks/>
            </p:cNvSpPr>
            <p:nvPr/>
          </p:nvSpPr>
          <p:spPr bwMode="auto">
            <a:xfrm>
              <a:off x="2390775" y="3816350"/>
              <a:ext cx="50800" cy="50800"/>
            </a:xfrm>
            <a:custGeom>
              <a:avLst/>
              <a:gdLst>
                <a:gd name="T0" fmla="*/ 32 w 32"/>
                <a:gd name="T1" fmla="*/ 16 h 32"/>
                <a:gd name="T2" fmla="*/ 16 w 32"/>
                <a:gd name="T3" fmla="*/ 32 h 32"/>
                <a:gd name="T4" fmla="*/ 0 w 32"/>
                <a:gd name="T5" fmla="*/ 16 h 32"/>
                <a:gd name="T6" fmla="*/ 16 w 32"/>
                <a:gd name="T7" fmla="*/ 0 h 32"/>
                <a:gd name="T8" fmla="*/ 32 w 32"/>
                <a:gd name="T9" fmla="*/ 16 h 32"/>
              </a:gdLst>
              <a:ahLst/>
              <a:cxnLst>
                <a:cxn ang="0">
                  <a:pos x="T0" y="T1"/>
                </a:cxn>
                <a:cxn ang="0">
                  <a:pos x="T2" y="T3"/>
                </a:cxn>
                <a:cxn ang="0">
                  <a:pos x="T4" y="T5"/>
                </a:cxn>
                <a:cxn ang="0">
                  <a:pos x="T6" y="T7"/>
                </a:cxn>
                <a:cxn ang="0">
                  <a:pos x="T8" y="T9"/>
                </a:cxn>
              </a:cxnLst>
              <a:rect l="0" t="0" r="r" b="b"/>
              <a:pathLst>
                <a:path w="32" h="32">
                  <a:moveTo>
                    <a:pt x="32" y="16"/>
                  </a:moveTo>
                  <a:lnTo>
                    <a:pt x="16" y="32"/>
                  </a:lnTo>
                  <a:lnTo>
                    <a:pt x="0" y="16"/>
                  </a:lnTo>
                  <a:lnTo>
                    <a:pt x="16" y="0"/>
                  </a:lnTo>
                  <a:lnTo>
                    <a:pt x="32"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78" name="Freeform 53"/>
            <p:cNvSpPr>
              <a:spLocks/>
            </p:cNvSpPr>
            <p:nvPr/>
          </p:nvSpPr>
          <p:spPr bwMode="auto">
            <a:xfrm>
              <a:off x="2984500" y="3702050"/>
              <a:ext cx="50800" cy="53975"/>
            </a:xfrm>
            <a:custGeom>
              <a:avLst/>
              <a:gdLst>
                <a:gd name="T0" fmla="*/ 32 w 32"/>
                <a:gd name="T1" fmla="*/ 18 h 34"/>
                <a:gd name="T2" fmla="*/ 16 w 32"/>
                <a:gd name="T3" fmla="*/ 34 h 34"/>
                <a:gd name="T4" fmla="*/ 0 w 32"/>
                <a:gd name="T5" fmla="*/ 18 h 34"/>
                <a:gd name="T6" fmla="*/ 16 w 32"/>
                <a:gd name="T7" fmla="*/ 0 h 34"/>
                <a:gd name="T8" fmla="*/ 32 w 32"/>
                <a:gd name="T9" fmla="*/ 18 h 34"/>
              </a:gdLst>
              <a:ahLst/>
              <a:cxnLst>
                <a:cxn ang="0">
                  <a:pos x="T0" y="T1"/>
                </a:cxn>
                <a:cxn ang="0">
                  <a:pos x="T2" y="T3"/>
                </a:cxn>
                <a:cxn ang="0">
                  <a:pos x="T4" y="T5"/>
                </a:cxn>
                <a:cxn ang="0">
                  <a:pos x="T6" y="T7"/>
                </a:cxn>
                <a:cxn ang="0">
                  <a:pos x="T8" y="T9"/>
                </a:cxn>
              </a:cxnLst>
              <a:rect l="0" t="0" r="r" b="b"/>
              <a:pathLst>
                <a:path w="32" h="34">
                  <a:moveTo>
                    <a:pt x="32" y="18"/>
                  </a:moveTo>
                  <a:lnTo>
                    <a:pt x="16" y="34"/>
                  </a:lnTo>
                  <a:lnTo>
                    <a:pt x="0" y="18"/>
                  </a:lnTo>
                  <a:lnTo>
                    <a:pt x="16" y="0"/>
                  </a:lnTo>
                  <a:lnTo>
                    <a:pt x="32"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79" name="Freeform 54"/>
            <p:cNvSpPr>
              <a:spLocks/>
            </p:cNvSpPr>
            <p:nvPr/>
          </p:nvSpPr>
          <p:spPr bwMode="auto">
            <a:xfrm>
              <a:off x="2733675" y="3898900"/>
              <a:ext cx="53975" cy="50800"/>
            </a:xfrm>
            <a:custGeom>
              <a:avLst/>
              <a:gdLst>
                <a:gd name="T0" fmla="*/ 34 w 34"/>
                <a:gd name="T1" fmla="*/ 16 h 32"/>
                <a:gd name="T2" fmla="*/ 16 w 34"/>
                <a:gd name="T3" fmla="*/ 32 h 32"/>
                <a:gd name="T4" fmla="*/ 0 w 34"/>
                <a:gd name="T5" fmla="*/ 16 h 32"/>
                <a:gd name="T6" fmla="*/ 16 w 34"/>
                <a:gd name="T7" fmla="*/ 0 h 32"/>
                <a:gd name="T8" fmla="*/ 34 w 34"/>
                <a:gd name="T9" fmla="*/ 16 h 32"/>
              </a:gdLst>
              <a:ahLst/>
              <a:cxnLst>
                <a:cxn ang="0">
                  <a:pos x="T0" y="T1"/>
                </a:cxn>
                <a:cxn ang="0">
                  <a:pos x="T2" y="T3"/>
                </a:cxn>
                <a:cxn ang="0">
                  <a:pos x="T4" y="T5"/>
                </a:cxn>
                <a:cxn ang="0">
                  <a:pos x="T6" y="T7"/>
                </a:cxn>
                <a:cxn ang="0">
                  <a:pos x="T8" y="T9"/>
                </a:cxn>
              </a:cxnLst>
              <a:rect l="0" t="0" r="r" b="b"/>
              <a:pathLst>
                <a:path w="34" h="32">
                  <a:moveTo>
                    <a:pt x="34" y="16"/>
                  </a:moveTo>
                  <a:lnTo>
                    <a:pt x="16" y="32"/>
                  </a:lnTo>
                  <a:lnTo>
                    <a:pt x="0" y="16"/>
                  </a:lnTo>
                  <a:lnTo>
                    <a:pt x="16" y="0"/>
                  </a:lnTo>
                  <a:lnTo>
                    <a:pt x="3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80" name="Freeform 55"/>
            <p:cNvSpPr>
              <a:spLocks/>
            </p:cNvSpPr>
            <p:nvPr/>
          </p:nvSpPr>
          <p:spPr bwMode="auto">
            <a:xfrm>
              <a:off x="2733675" y="3638550"/>
              <a:ext cx="53975" cy="50800"/>
            </a:xfrm>
            <a:custGeom>
              <a:avLst/>
              <a:gdLst>
                <a:gd name="T0" fmla="*/ 34 w 34"/>
                <a:gd name="T1" fmla="*/ 16 h 32"/>
                <a:gd name="T2" fmla="*/ 16 w 34"/>
                <a:gd name="T3" fmla="*/ 32 h 32"/>
                <a:gd name="T4" fmla="*/ 0 w 34"/>
                <a:gd name="T5" fmla="*/ 16 h 32"/>
                <a:gd name="T6" fmla="*/ 16 w 34"/>
                <a:gd name="T7" fmla="*/ 0 h 32"/>
                <a:gd name="T8" fmla="*/ 34 w 34"/>
                <a:gd name="T9" fmla="*/ 16 h 32"/>
              </a:gdLst>
              <a:ahLst/>
              <a:cxnLst>
                <a:cxn ang="0">
                  <a:pos x="T0" y="T1"/>
                </a:cxn>
                <a:cxn ang="0">
                  <a:pos x="T2" y="T3"/>
                </a:cxn>
                <a:cxn ang="0">
                  <a:pos x="T4" y="T5"/>
                </a:cxn>
                <a:cxn ang="0">
                  <a:pos x="T6" y="T7"/>
                </a:cxn>
                <a:cxn ang="0">
                  <a:pos x="T8" y="T9"/>
                </a:cxn>
              </a:cxnLst>
              <a:rect l="0" t="0" r="r" b="b"/>
              <a:pathLst>
                <a:path w="34" h="32">
                  <a:moveTo>
                    <a:pt x="34" y="16"/>
                  </a:moveTo>
                  <a:lnTo>
                    <a:pt x="16" y="32"/>
                  </a:lnTo>
                  <a:lnTo>
                    <a:pt x="0" y="16"/>
                  </a:lnTo>
                  <a:lnTo>
                    <a:pt x="16" y="0"/>
                  </a:lnTo>
                  <a:lnTo>
                    <a:pt x="3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81" name="Freeform 56"/>
            <p:cNvSpPr>
              <a:spLocks/>
            </p:cNvSpPr>
            <p:nvPr/>
          </p:nvSpPr>
          <p:spPr bwMode="auto">
            <a:xfrm>
              <a:off x="3422650" y="3756025"/>
              <a:ext cx="53975" cy="50800"/>
            </a:xfrm>
            <a:custGeom>
              <a:avLst/>
              <a:gdLst>
                <a:gd name="T0" fmla="*/ 34 w 34"/>
                <a:gd name="T1" fmla="*/ 16 h 32"/>
                <a:gd name="T2" fmla="*/ 18 w 34"/>
                <a:gd name="T3" fmla="*/ 32 h 32"/>
                <a:gd name="T4" fmla="*/ 0 w 34"/>
                <a:gd name="T5" fmla="*/ 16 h 32"/>
                <a:gd name="T6" fmla="*/ 18 w 34"/>
                <a:gd name="T7" fmla="*/ 0 h 32"/>
                <a:gd name="T8" fmla="*/ 34 w 34"/>
                <a:gd name="T9" fmla="*/ 16 h 32"/>
              </a:gdLst>
              <a:ahLst/>
              <a:cxnLst>
                <a:cxn ang="0">
                  <a:pos x="T0" y="T1"/>
                </a:cxn>
                <a:cxn ang="0">
                  <a:pos x="T2" y="T3"/>
                </a:cxn>
                <a:cxn ang="0">
                  <a:pos x="T4" y="T5"/>
                </a:cxn>
                <a:cxn ang="0">
                  <a:pos x="T6" y="T7"/>
                </a:cxn>
                <a:cxn ang="0">
                  <a:pos x="T8" y="T9"/>
                </a:cxn>
              </a:cxnLst>
              <a:rect l="0" t="0" r="r" b="b"/>
              <a:pathLst>
                <a:path w="34" h="32">
                  <a:moveTo>
                    <a:pt x="34" y="16"/>
                  </a:moveTo>
                  <a:lnTo>
                    <a:pt x="18" y="32"/>
                  </a:lnTo>
                  <a:lnTo>
                    <a:pt x="0" y="16"/>
                  </a:lnTo>
                  <a:lnTo>
                    <a:pt x="18" y="0"/>
                  </a:lnTo>
                  <a:lnTo>
                    <a:pt x="3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82" name="Group 1081"/>
          <p:cNvGrpSpPr/>
          <p:nvPr/>
        </p:nvGrpSpPr>
        <p:grpSpPr>
          <a:xfrm>
            <a:off x="3215381" y="5271516"/>
            <a:ext cx="450850" cy="40741"/>
            <a:chOff x="2212975" y="4108450"/>
            <a:chExt cx="450850" cy="47625"/>
          </a:xfrm>
        </p:grpSpPr>
        <p:sp>
          <p:nvSpPr>
            <p:cNvPr id="1083" name="Line 6"/>
            <p:cNvSpPr>
              <a:spLocks noChangeShapeType="1"/>
            </p:cNvSpPr>
            <p:nvPr/>
          </p:nvSpPr>
          <p:spPr bwMode="auto">
            <a:xfrm flipH="1">
              <a:off x="2212975" y="4133850"/>
              <a:ext cx="20320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84" name="Line 7"/>
            <p:cNvSpPr>
              <a:spLocks noChangeShapeType="1"/>
            </p:cNvSpPr>
            <p:nvPr/>
          </p:nvSpPr>
          <p:spPr bwMode="auto">
            <a:xfrm>
              <a:off x="2212975" y="4108450"/>
              <a:ext cx="0" cy="47625"/>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85" name="Line 8"/>
            <p:cNvSpPr>
              <a:spLocks noChangeShapeType="1"/>
            </p:cNvSpPr>
            <p:nvPr/>
          </p:nvSpPr>
          <p:spPr bwMode="auto">
            <a:xfrm>
              <a:off x="2562225" y="4133850"/>
              <a:ext cx="10160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86" name="Line 9"/>
            <p:cNvSpPr>
              <a:spLocks noChangeShapeType="1"/>
            </p:cNvSpPr>
            <p:nvPr/>
          </p:nvSpPr>
          <p:spPr bwMode="auto">
            <a:xfrm>
              <a:off x="2663825" y="4108450"/>
              <a:ext cx="0" cy="47625"/>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87" name="Rectangle 10"/>
            <p:cNvSpPr>
              <a:spLocks noChangeArrowheads="1"/>
            </p:cNvSpPr>
            <p:nvPr/>
          </p:nvSpPr>
          <p:spPr bwMode="auto">
            <a:xfrm>
              <a:off x="2416175" y="4114800"/>
              <a:ext cx="146050" cy="34925"/>
            </a:xfrm>
            <a:prstGeom prst="rect">
              <a:avLst/>
            </a:prstGeom>
            <a:noFill/>
            <a:ln w="12700" cap="flat">
              <a:solidFill>
                <a:srgbClr val="0068B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88" name="Group 1087"/>
          <p:cNvGrpSpPr/>
          <p:nvPr/>
        </p:nvGrpSpPr>
        <p:grpSpPr>
          <a:xfrm>
            <a:off x="3120131" y="5333986"/>
            <a:ext cx="1530350" cy="38025"/>
            <a:chOff x="2117725" y="4181475"/>
            <a:chExt cx="1530350" cy="44450"/>
          </a:xfrm>
        </p:grpSpPr>
        <p:sp>
          <p:nvSpPr>
            <p:cNvPr id="1089" name="Line 11"/>
            <p:cNvSpPr>
              <a:spLocks noChangeShapeType="1"/>
            </p:cNvSpPr>
            <p:nvPr/>
          </p:nvSpPr>
          <p:spPr bwMode="auto">
            <a:xfrm flipH="1">
              <a:off x="2117725" y="4203700"/>
              <a:ext cx="49530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90" name="Line 12"/>
            <p:cNvSpPr>
              <a:spLocks noChangeShapeType="1"/>
            </p:cNvSpPr>
            <p:nvPr/>
          </p:nvSpPr>
          <p:spPr bwMode="auto">
            <a:xfrm>
              <a:off x="2117725" y="4181475"/>
              <a:ext cx="0" cy="4445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91" name="Line 13"/>
            <p:cNvSpPr>
              <a:spLocks noChangeShapeType="1"/>
            </p:cNvSpPr>
            <p:nvPr/>
          </p:nvSpPr>
          <p:spPr bwMode="auto">
            <a:xfrm>
              <a:off x="3057525" y="4203700"/>
              <a:ext cx="59055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92" name="Line 14"/>
            <p:cNvSpPr>
              <a:spLocks noChangeShapeType="1"/>
            </p:cNvSpPr>
            <p:nvPr/>
          </p:nvSpPr>
          <p:spPr bwMode="auto">
            <a:xfrm>
              <a:off x="3648075" y="4181475"/>
              <a:ext cx="0" cy="4445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93" name="Rectangle 15"/>
            <p:cNvSpPr>
              <a:spLocks noChangeArrowheads="1"/>
            </p:cNvSpPr>
            <p:nvPr/>
          </p:nvSpPr>
          <p:spPr bwMode="auto">
            <a:xfrm>
              <a:off x="2613025" y="4184650"/>
              <a:ext cx="444500" cy="34925"/>
            </a:xfrm>
            <a:prstGeom prst="rect">
              <a:avLst/>
            </a:prstGeom>
            <a:noFill/>
            <a:ln w="12700" cap="flat">
              <a:solidFill>
                <a:srgbClr val="0068B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94" name="Group 1093"/>
          <p:cNvGrpSpPr/>
          <p:nvPr/>
        </p:nvGrpSpPr>
        <p:grpSpPr>
          <a:xfrm>
            <a:off x="3170931" y="5393739"/>
            <a:ext cx="1727200" cy="38025"/>
            <a:chOff x="2168525" y="4251325"/>
            <a:chExt cx="1727200" cy="44450"/>
          </a:xfrm>
        </p:grpSpPr>
        <p:sp>
          <p:nvSpPr>
            <p:cNvPr id="1095" name="Line 16"/>
            <p:cNvSpPr>
              <a:spLocks noChangeShapeType="1"/>
            </p:cNvSpPr>
            <p:nvPr/>
          </p:nvSpPr>
          <p:spPr bwMode="auto">
            <a:xfrm flipH="1">
              <a:off x="2168525" y="4273550"/>
              <a:ext cx="49530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96" name="Line 17"/>
            <p:cNvSpPr>
              <a:spLocks noChangeShapeType="1"/>
            </p:cNvSpPr>
            <p:nvPr/>
          </p:nvSpPr>
          <p:spPr bwMode="auto">
            <a:xfrm>
              <a:off x="2168525" y="4251325"/>
              <a:ext cx="0" cy="4445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97" name="Line 18"/>
            <p:cNvSpPr>
              <a:spLocks noChangeShapeType="1"/>
            </p:cNvSpPr>
            <p:nvPr/>
          </p:nvSpPr>
          <p:spPr bwMode="auto">
            <a:xfrm>
              <a:off x="3298825" y="4273550"/>
              <a:ext cx="59690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98" name="Line 19"/>
            <p:cNvSpPr>
              <a:spLocks noChangeShapeType="1"/>
            </p:cNvSpPr>
            <p:nvPr/>
          </p:nvSpPr>
          <p:spPr bwMode="auto">
            <a:xfrm>
              <a:off x="3895725" y="4251325"/>
              <a:ext cx="0" cy="4445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099" name="Rectangle 20"/>
            <p:cNvSpPr>
              <a:spLocks noChangeArrowheads="1"/>
            </p:cNvSpPr>
            <p:nvPr/>
          </p:nvSpPr>
          <p:spPr bwMode="auto">
            <a:xfrm>
              <a:off x="2663825" y="4257675"/>
              <a:ext cx="635000" cy="31750"/>
            </a:xfrm>
            <a:prstGeom prst="rect">
              <a:avLst/>
            </a:prstGeom>
            <a:noFill/>
            <a:ln w="12700" cap="flat">
              <a:solidFill>
                <a:srgbClr val="0068B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00" name="Group 1099"/>
          <p:cNvGrpSpPr/>
          <p:nvPr/>
        </p:nvGrpSpPr>
        <p:grpSpPr>
          <a:xfrm>
            <a:off x="3120131" y="5453492"/>
            <a:ext cx="1381125" cy="38025"/>
            <a:chOff x="2117725" y="4321175"/>
            <a:chExt cx="1381125" cy="44450"/>
          </a:xfrm>
        </p:grpSpPr>
        <p:sp>
          <p:nvSpPr>
            <p:cNvPr id="1101" name="Line 21"/>
            <p:cNvSpPr>
              <a:spLocks noChangeShapeType="1"/>
            </p:cNvSpPr>
            <p:nvPr/>
          </p:nvSpPr>
          <p:spPr bwMode="auto">
            <a:xfrm flipH="1">
              <a:off x="2117725" y="4343400"/>
              <a:ext cx="39370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02" name="Line 22"/>
            <p:cNvSpPr>
              <a:spLocks noChangeShapeType="1"/>
            </p:cNvSpPr>
            <p:nvPr/>
          </p:nvSpPr>
          <p:spPr bwMode="auto">
            <a:xfrm>
              <a:off x="2117725" y="4321175"/>
              <a:ext cx="0" cy="4445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03" name="Line 23"/>
            <p:cNvSpPr>
              <a:spLocks noChangeShapeType="1"/>
            </p:cNvSpPr>
            <p:nvPr/>
          </p:nvSpPr>
          <p:spPr bwMode="auto">
            <a:xfrm>
              <a:off x="3079750" y="4343400"/>
              <a:ext cx="41910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04" name="Line 24"/>
            <p:cNvSpPr>
              <a:spLocks noChangeShapeType="1"/>
            </p:cNvSpPr>
            <p:nvPr/>
          </p:nvSpPr>
          <p:spPr bwMode="auto">
            <a:xfrm>
              <a:off x="3498850" y="4321175"/>
              <a:ext cx="0" cy="4445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05" name="Rectangle 25"/>
            <p:cNvSpPr>
              <a:spLocks noChangeArrowheads="1"/>
            </p:cNvSpPr>
            <p:nvPr/>
          </p:nvSpPr>
          <p:spPr bwMode="auto">
            <a:xfrm>
              <a:off x="2511425" y="4327525"/>
              <a:ext cx="568325" cy="34925"/>
            </a:xfrm>
            <a:prstGeom prst="rect">
              <a:avLst/>
            </a:prstGeom>
            <a:noFill/>
            <a:ln w="12700" cap="flat">
              <a:solidFill>
                <a:srgbClr val="0068B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06" name="Group 1105"/>
          <p:cNvGrpSpPr/>
          <p:nvPr/>
        </p:nvGrpSpPr>
        <p:grpSpPr>
          <a:xfrm>
            <a:off x="3120131" y="5513245"/>
            <a:ext cx="1187450" cy="40741"/>
            <a:chOff x="2117725" y="4391025"/>
            <a:chExt cx="1187450" cy="47625"/>
          </a:xfrm>
        </p:grpSpPr>
        <p:sp>
          <p:nvSpPr>
            <p:cNvPr id="1107" name="Line 26"/>
            <p:cNvSpPr>
              <a:spLocks noChangeShapeType="1"/>
            </p:cNvSpPr>
            <p:nvPr/>
          </p:nvSpPr>
          <p:spPr bwMode="auto">
            <a:xfrm flipH="1">
              <a:off x="2117725" y="4413250"/>
              <a:ext cx="32385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08" name="Line 27"/>
            <p:cNvSpPr>
              <a:spLocks noChangeShapeType="1"/>
            </p:cNvSpPr>
            <p:nvPr/>
          </p:nvSpPr>
          <p:spPr bwMode="auto">
            <a:xfrm>
              <a:off x="2117725" y="4391025"/>
              <a:ext cx="0" cy="47625"/>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09" name="Line 28"/>
            <p:cNvSpPr>
              <a:spLocks noChangeShapeType="1"/>
            </p:cNvSpPr>
            <p:nvPr/>
          </p:nvSpPr>
          <p:spPr bwMode="auto">
            <a:xfrm>
              <a:off x="2832100" y="4413250"/>
              <a:ext cx="473075"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10" name="Line 29"/>
            <p:cNvSpPr>
              <a:spLocks noChangeShapeType="1"/>
            </p:cNvSpPr>
            <p:nvPr/>
          </p:nvSpPr>
          <p:spPr bwMode="auto">
            <a:xfrm>
              <a:off x="3305175" y="4391025"/>
              <a:ext cx="0" cy="47625"/>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11" name="Rectangle 1110"/>
            <p:cNvSpPr>
              <a:spLocks noChangeArrowheads="1"/>
            </p:cNvSpPr>
            <p:nvPr/>
          </p:nvSpPr>
          <p:spPr bwMode="auto">
            <a:xfrm>
              <a:off x="2441575" y="4397375"/>
              <a:ext cx="390525" cy="34925"/>
            </a:xfrm>
            <a:prstGeom prst="rect">
              <a:avLst/>
            </a:prstGeom>
            <a:noFill/>
            <a:ln w="12700" cap="flat">
              <a:solidFill>
                <a:srgbClr val="0068B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12" name="Group 1111"/>
          <p:cNvGrpSpPr/>
          <p:nvPr/>
        </p:nvGrpSpPr>
        <p:grpSpPr>
          <a:xfrm>
            <a:off x="3018531" y="5572998"/>
            <a:ext cx="1733550" cy="40741"/>
            <a:chOff x="2016125" y="4460875"/>
            <a:chExt cx="1733550" cy="47625"/>
          </a:xfrm>
        </p:grpSpPr>
        <p:sp>
          <p:nvSpPr>
            <p:cNvPr id="1113" name="Line 31"/>
            <p:cNvSpPr>
              <a:spLocks noChangeShapeType="1"/>
            </p:cNvSpPr>
            <p:nvPr/>
          </p:nvSpPr>
          <p:spPr bwMode="auto">
            <a:xfrm flipH="1">
              <a:off x="2016125" y="4486275"/>
              <a:ext cx="40005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14" name="Line 32"/>
            <p:cNvSpPr>
              <a:spLocks noChangeShapeType="1"/>
            </p:cNvSpPr>
            <p:nvPr/>
          </p:nvSpPr>
          <p:spPr bwMode="auto">
            <a:xfrm>
              <a:off x="2016125" y="4460875"/>
              <a:ext cx="0" cy="47625"/>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15" name="Line 33"/>
            <p:cNvSpPr>
              <a:spLocks noChangeShapeType="1"/>
            </p:cNvSpPr>
            <p:nvPr/>
          </p:nvSpPr>
          <p:spPr bwMode="auto">
            <a:xfrm>
              <a:off x="3149600" y="4486275"/>
              <a:ext cx="600075"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16" name="Line 34"/>
            <p:cNvSpPr>
              <a:spLocks noChangeShapeType="1"/>
            </p:cNvSpPr>
            <p:nvPr/>
          </p:nvSpPr>
          <p:spPr bwMode="auto">
            <a:xfrm>
              <a:off x="3749675" y="4460875"/>
              <a:ext cx="0" cy="47625"/>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17" name="Rectangle 35"/>
            <p:cNvSpPr>
              <a:spLocks noChangeArrowheads="1"/>
            </p:cNvSpPr>
            <p:nvPr/>
          </p:nvSpPr>
          <p:spPr bwMode="auto">
            <a:xfrm>
              <a:off x="2416175" y="4467225"/>
              <a:ext cx="733425" cy="34925"/>
            </a:xfrm>
            <a:prstGeom prst="rect">
              <a:avLst/>
            </a:prstGeom>
            <a:noFill/>
            <a:ln w="12700" cap="flat">
              <a:solidFill>
                <a:srgbClr val="0068B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18" name="Group 1117"/>
          <p:cNvGrpSpPr/>
          <p:nvPr/>
        </p:nvGrpSpPr>
        <p:grpSpPr>
          <a:xfrm>
            <a:off x="3215381" y="5635468"/>
            <a:ext cx="1682750" cy="38025"/>
            <a:chOff x="2212975" y="4533900"/>
            <a:chExt cx="1682750" cy="44450"/>
          </a:xfrm>
        </p:grpSpPr>
        <p:sp>
          <p:nvSpPr>
            <p:cNvPr id="1119" name="Line 36"/>
            <p:cNvSpPr>
              <a:spLocks noChangeShapeType="1"/>
            </p:cNvSpPr>
            <p:nvPr/>
          </p:nvSpPr>
          <p:spPr bwMode="auto">
            <a:xfrm flipH="1">
              <a:off x="2212975" y="4556125"/>
              <a:ext cx="447675"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20" name="Line 37"/>
            <p:cNvSpPr>
              <a:spLocks noChangeShapeType="1"/>
            </p:cNvSpPr>
            <p:nvPr/>
          </p:nvSpPr>
          <p:spPr bwMode="auto">
            <a:xfrm>
              <a:off x="2212975" y="4533900"/>
              <a:ext cx="0" cy="4445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21" name="Line 38"/>
            <p:cNvSpPr>
              <a:spLocks noChangeShapeType="1"/>
            </p:cNvSpPr>
            <p:nvPr/>
          </p:nvSpPr>
          <p:spPr bwMode="auto">
            <a:xfrm>
              <a:off x="3349625" y="4556125"/>
              <a:ext cx="54610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22" name="Line 39"/>
            <p:cNvSpPr>
              <a:spLocks noChangeShapeType="1"/>
            </p:cNvSpPr>
            <p:nvPr/>
          </p:nvSpPr>
          <p:spPr bwMode="auto">
            <a:xfrm>
              <a:off x="3895725" y="4533900"/>
              <a:ext cx="0" cy="4445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23" name="Rectangle 40"/>
            <p:cNvSpPr>
              <a:spLocks noChangeArrowheads="1"/>
            </p:cNvSpPr>
            <p:nvPr/>
          </p:nvSpPr>
          <p:spPr bwMode="auto">
            <a:xfrm>
              <a:off x="2660650" y="4537075"/>
              <a:ext cx="688975" cy="34925"/>
            </a:xfrm>
            <a:prstGeom prst="rect">
              <a:avLst/>
            </a:prstGeom>
            <a:noFill/>
            <a:ln w="12700" cap="flat">
              <a:solidFill>
                <a:srgbClr val="0068B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16" name="Group 1515"/>
          <p:cNvGrpSpPr/>
          <p:nvPr/>
        </p:nvGrpSpPr>
        <p:grpSpPr>
          <a:xfrm>
            <a:off x="2942791" y="3752280"/>
            <a:ext cx="273050" cy="40741"/>
            <a:chOff x="3209031" y="2461402"/>
            <a:chExt cx="273050" cy="47625"/>
          </a:xfrm>
        </p:grpSpPr>
        <p:sp>
          <p:nvSpPr>
            <p:cNvPr id="846" name="Line 15"/>
            <p:cNvSpPr>
              <a:spLocks noChangeShapeType="1"/>
            </p:cNvSpPr>
            <p:nvPr/>
          </p:nvSpPr>
          <p:spPr bwMode="auto">
            <a:xfrm>
              <a:off x="3209031" y="2486802"/>
              <a:ext cx="2730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124" name="Group 1123"/>
            <p:cNvGrpSpPr/>
            <p:nvPr/>
          </p:nvGrpSpPr>
          <p:grpSpPr>
            <a:xfrm>
              <a:off x="3323331" y="2461402"/>
              <a:ext cx="44450" cy="47625"/>
              <a:chOff x="2320925" y="2047875"/>
              <a:chExt cx="44450" cy="47625"/>
            </a:xfrm>
          </p:grpSpPr>
          <p:sp>
            <p:nvSpPr>
              <p:cNvPr id="1125" name="Line 57"/>
              <p:cNvSpPr>
                <a:spLocks noChangeShapeType="1"/>
              </p:cNvSpPr>
              <p:nvPr/>
            </p:nvSpPr>
            <p:spPr bwMode="auto">
              <a:xfrm>
                <a:off x="2343150" y="2047875"/>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26" name="Line 58"/>
              <p:cNvSpPr>
                <a:spLocks noChangeShapeType="1"/>
              </p:cNvSpPr>
              <p:nvPr/>
            </p:nvSpPr>
            <p:spPr bwMode="auto">
              <a:xfrm flipH="1">
                <a:off x="2320925" y="2073275"/>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127" name="Group 1126"/>
          <p:cNvGrpSpPr/>
          <p:nvPr/>
        </p:nvGrpSpPr>
        <p:grpSpPr>
          <a:xfrm>
            <a:off x="3101081" y="4429540"/>
            <a:ext cx="1816100" cy="692594"/>
            <a:chOff x="2098675" y="3124200"/>
            <a:chExt cx="1816100" cy="809625"/>
          </a:xfrm>
        </p:grpSpPr>
        <p:sp>
          <p:nvSpPr>
            <p:cNvPr id="1128" name="Line 41"/>
            <p:cNvSpPr>
              <a:spLocks noChangeShapeType="1"/>
            </p:cNvSpPr>
            <p:nvPr/>
          </p:nvSpPr>
          <p:spPr bwMode="auto">
            <a:xfrm>
              <a:off x="3794125" y="3813175"/>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29" name="Line 42"/>
            <p:cNvSpPr>
              <a:spLocks noChangeShapeType="1"/>
            </p:cNvSpPr>
            <p:nvPr/>
          </p:nvSpPr>
          <p:spPr bwMode="auto">
            <a:xfrm flipH="1">
              <a:off x="3768725" y="3838575"/>
              <a:ext cx="47625"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30" name="Line 43"/>
            <p:cNvSpPr>
              <a:spLocks noChangeShapeType="1"/>
            </p:cNvSpPr>
            <p:nvPr/>
          </p:nvSpPr>
          <p:spPr bwMode="auto">
            <a:xfrm>
              <a:off x="3892550" y="3124200"/>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31" name="Line 44"/>
            <p:cNvSpPr>
              <a:spLocks noChangeShapeType="1"/>
            </p:cNvSpPr>
            <p:nvPr/>
          </p:nvSpPr>
          <p:spPr bwMode="auto">
            <a:xfrm flipH="1">
              <a:off x="3870325" y="3146425"/>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32" name="Line 45"/>
            <p:cNvSpPr>
              <a:spLocks noChangeShapeType="1"/>
            </p:cNvSpPr>
            <p:nvPr/>
          </p:nvSpPr>
          <p:spPr bwMode="auto">
            <a:xfrm>
              <a:off x="3305175" y="3228975"/>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33" name="Line 46"/>
            <p:cNvSpPr>
              <a:spLocks noChangeShapeType="1"/>
            </p:cNvSpPr>
            <p:nvPr/>
          </p:nvSpPr>
          <p:spPr bwMode="auto">
            <a:xfrm flipH="1">
              <a:off x="3282950" y="325120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34" name="Line 47"/>
            <p:cNvSpPr>
              <a:spLocks noChangeShapeType="1"/>
            </p:cNvSpPr>
            <p:nvPr/>
          </p:nvSpPr>
          <p:spPr bwMode="auto">
            <a:xfrm>
              <a:off x="3254375" y="3438525"/>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35" name="Line 48"/>
            <p:cNvSpPr>
              <a:spLocks noChangeShapeType="1"/>
            </p:cNvSpPr>
            <p:nvPr/>
          </p:nvSpPr>
          <p:spPr bwMode="auto">
            <a:xfrm flipH="1">
              <a:off x="3232150" y="3463925"/>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36" name="Line 49"/>
            <p:cNvSpPr>
              <a:spLocks noChangeShapeType="1"/>
            </p:cNvSpPr>
            <p:nvPr/>
          </p:nvSpPr>
          <p:spPr bwMode="auto">
            <a:xfrm>
              <a:off x="3101975" y="3403600"/>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37" name="Line 50"/>
            <p:cNvSpPr>
              <a:spLocks noChangeShapeType="1"/>
            </p:cNvSpPr>
            <p:nvPr/>
          </p:nvSpPr>
          <p:spPr bwMode="auto">
            <a:xfrm flipH="1">
              <a:off x="3079750" y="3425825"/>
              <a:ext cx="47625"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38" name="Line 51"/>
            <p:cNvSpPr>
              <a:spLocks noChangeShapeType="1"/>
            </p:cNvSpPr>
            <p:nvPr/>
          </p:nvSpPr>
          <p:spPr bwMode="auto">
            <a:xfrm>
              <a:off x="3009900" y="3244850"/>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39" name="Line 52"/>
            <p:cNvSpPr>
              <a:spLocks noChangeShapeType="1"/>
            </p:cNvSpPr>
            <p:nvPr/>
          </p:nvSpPr>
          <p:spPr bwMode="auto">
            <a:xfrm flipH="1">
              <a:off x="2987675" y="327025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40" name="Line 53"/>
            <p:cNvSpPr>
              <a:spLocks noChangeShapeType="1"/>
            </p:cNvSpPr>
            <p:nvPr/>
          </p:nvSpPr>
          <p:spPr bwMode="auto">
            <a:xfrm>
              <a:off x="2708275" y="3298825"/>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41" name="Line 54"/>
            <p:cNvSpPr>
              <a:spLocks noChangeShapeType="1"/>
            </p:cNvSpPr>
            <p:nvPr/>
          </p:nvSpPr>
          <p:spPr bwMode="auto">
            <a:xfrm flipH="1">
              <a:off x="2686050" y="3324225"/>
              <a:ext cx="47625"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42" name="Line 55"/>
            <p:cNvSpPr>
              <a:spLocks noChangeShapeType="1"/>
            </p:cNvSpPr>
            <p:nvPr/>
          </p:nvSpPr>
          <p:spPr bwMode="auto">
            <a:xfrm>
              <a:off x="2959100" y="3613150"/>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43" name="Line 56"/>
            <p:cNvSpPr>
              <a:spLocks noChangeShapeType="1"/>
            </p:cNvSpPr>
            <p:nvPr/>
          </p:nvSpPr>
          <p:spPr bwMode="auto">
            <a:xfrm flipH="1">
              <a:off x="2933700" y="3638550"/>
              <a:ext cx="47625"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44" name="Line 59"/>
            <p:cNvSpPr>
              <a:spLocks noChangeShapeType="1"/>
            </p:cNvSpPr>
            <p:nvPr/>
          </p:nvSpPr>
          <p:spPr bwMode="auto">
            <a:xfrm>
              <a:off x="2708275" y="3717925"/>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45" name="Line 60"/>
            <p:cNvSpPr>
              <a:spLocks noChangeShapeType="1"/>
            </p:cNvSpPr>
            <p:nvPr/>
          </p:nvSpPr>
          <p:spPr bwMode="auto">
            <a:xfrm flipH="1">
              <a:off x="2686050" y="3743325"/>
              <a:ext cx="47625"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46" name="Line 61"/>
            <p:cNvSpPr>
              <a:spLocks noChangeShapeType="1"/>
            </p:cNvSpPr>
            <p:nvPr/>
          </p:nvSpPr>
          <p:spPr bwMode="auto">
            <a:xfrm>
              <a:off x="2565400" y="3403600"/>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47" name="Line 62"/>
            <p:cNvSpPr>
              <a:spLocks noChangeShapeType="1"/>
            </p:cNvSpPr>
            <p:nvPr/>
          </p:nvSpPr>
          <p:spPr bwMode="auto">
            <a:xfrm flipH="1">
              <a:off x="2543175" y="342900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48" name="Line 63"/>
            <p:cNvSpPr>
              <a:spLocks noChangeShapeType="1"/>
            </p:cNvSpPr>
            <p:nvPr/>
          </p:nvSpPr>
          <p:spPr bwMode="auto">
            <a:xfrm>
              <a:off x="2460625" y="3460750"/>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49" name="Line 64"/>
            <p:cNvSpPr>
              <a:spLocks noChangeShapeType="1"/>
            </p:cNvSpPr>
            <p:nvPr/>
          </p:nvSpPr>
          <p:spPr bwMode="auto">
            <a:xfrm flipH="1">
              <a:off x="2438400" y="3482975"/>
              <a:ext cx="47625"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50" name="Line 65"/>
            <p:cNvSpPr>
              <a:spLocks noChangeShapeType="1"/>
            </p:cNvSpPr>
            <p:nvPr/>
          </p:nvSpPr>
          <p:spPr bwMode="auto">
            <a:xfrm>
              <a:off x="2368550" y="3432175"/>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51" name="Line 66"/>
            <p:cNvSpPr>
              <a:spLocks noChangeShapeType="1"/>
            </p:cNvSpPr>
            <p:nvPr/>
          </p:nvSpPr>
          <p:spPr bwMode="auto">
            <a:xfrm flipH="1">
              <a:off x="2343150" y="3454400"/>
              <a:ext cx="47625"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52" name="Line 67"/>
            <p:cNvSpPr>
              <a:spLocks noChangeShapeType="1"/>
            </p:cNvSpPr>
            <p:nvPr/>
          </p:nvSpPr>
          <p:spPr bwMode="auto">
            <a:xfrm>
              <a:off x="2565400" y="3527425"/>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53" name="Line 68"/>
            <p:cNvSpPr>
              <a:spLocks noChangeShapeType="1"/>
            </p:cNvSpPr>
            <p:nvPr/>
          </p:nvSpPr>
          <p:spPr bwMode="auto">
            <a:xfrm flipH="1">
              <a:off x="2543175" y="3552825"/>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54" name="Line 69"/>
            <p:cNvSpPr>
              <a:spLocks noChangeShapeType="1"/>
            </p:cNvSpPr>
            <p:nvPr/>
          </p:nvSpPr>
          <p:spPr bwMode="auto">
            <a:xfrm>
              <a:off x="2565400" y="3451225"/>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55" name="Line 70"/>
            <p:cNvSpPr>
              <a:spLocks noChangeShapeType="1"/>
            </p:cNvSpPr>
            <p:nvPr/>
          </p:nvSpPr>
          <p:spPr bwMode="auto">
            <a:xfrm flipH="1">
              <a:off x="2543175" y="347345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56" name="Line 71"/>
            <p:cNvSpPr>
              <a:spLocks noChangeShapeType="1"/>
            </p:cNvSpPr>
            <p:nvPr/>
          </p:nvSpPr>
          <p:spPr bwMode="auto">
            <a:xfrm>
              <a:off x="2613025" y="3508375"/>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57" name="Line 72"/>
            <p:cNvSpPr>
              <a:spLocks noChangeShapeType="1"/>
            </p:cNvSpPr>
            <p:nvPr/>
          </p:nvSpPr>
          <p:spPr bwMode="auto">
            <a:xfrm flipH="1">
              <a:off x="2590800" y="353060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58" name="Line 73"/>
            <p:cNvSpPr>
              <a:spLocks noChangeShapeType="1"/>
            </p:cNvSpPr>
            <p:nvPr/>
          </p:nvSpPr>
          <p:spPr bwMode="auto">
            <a:xfrm>
              <a:off x="2613025" y="3692525"/>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59" name="Line 74"/>
            <p:cNvSpPr>
              <a:spLocks noChangeShapeType="1"/>
            </p:cNvSpPr>
            <p:nvPr/>
          </p:nvSpPr>
          <p:spPr bwMode="auto">
            <a:xfrm flipH="1">
              <a:off x="2590800" y="371475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60" name="Line 75"/>
            <p:cNvSpPr>
              <a:spLocks noChangeShapeType="1"/>
            </p:cNvSpPr>
            <p:nvPr/>
          </p:nvSpPr>
          <p:spPr bwMode="auto">
            <a:xfrm>
              <a:off x="2657475" y="3511550"/>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61" name="Line 76"/>
            <p:cNvSpPr>
              <a:spLocks noChangeShapeType="1"/>
            </p:cNvSpPr>
            <p:nvPr/>
          </p:nvSpPr>
          <p:spPr bwMode="auto">
            <a:xfrm flipH="1">
              <a:off x="2635250" y="3536950"/>
              <a:ext cx="47625"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62" name="Line 77"/>
            <p:cNvSpPr>
              <a:spLocks noChangeShapeType="1"/>
            </p:cNvSpPr>
            <p:nvPr/>
          </p:nvSpPr>
          <p:spPr bwMode="auto">
            <a:xfrm>
              <a:off x="2660650" y="3638550"/>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63" name="Line 78"/>
            <p:cNvSpPr>
              <a:spLocks noChangeShapeType="1"/>
            </p:cNvSpPr>
            <p:nvPr/>
          </p:nvSpPr>
          <p:spPr bwMode="auto">
            <a:xfrm flipH="1">
              <a:off x="2635250" y="3663950"/>
              <a:ext cx="47625"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64" name="Line 79"/>
            <p:cNvSpPr>
              <a:spLocks noChangeShapeType="1"/>
            </p:cNvSpPr>
            <p:nvPr/>
          </p:nvSpPr>
          <p:spPr bwMode="auto">
            <a:xfrm>
              <a:off x="2660650" y="3762375"/>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65" name="Line 80"/>
            <p:cNvSpPr>
              <a:spLocks noChangeShapeType="1"/>
            </p:cNvSpPr>
            <p:nvPr/>
          </p:nvSpPr>
          <p:spPr bwMode="auto">
            <a:xfrm flipH="1">
              <a:off x="2635250" y="3784600"/>
              <a:ext cx="47625"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66" name="Line 81"/>
            <p:cNvSpPr>
              <a:spLocks noChangeShapeType="1"/>
            </p:cNvSpPr>
            <p:nvPr/>
          </p:nvSpPr>
          <p:spPr bwMode="auto">
            <a:xfrm>
              <a:off x="2565400" y="3606800"/>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67" name="Line 82"/>
            <p:cNvSpPr>
              <a:spLocks noChangeShapeType="1"/>
            </p:cNvSpPr>
            <p:nvPr/>
          </p:nvSpPr>
          <p:spPr bwMode="auto">
            <a:xfrm flipH="1">
              <a:off x="2543175" y="363220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68" name="Line 83"/>
            <p:cNvSpPr>
              <a:spLocks noChangeShapeType="1"/>
            </p:cNvSpPr>
            <p:nvPr/>
          </p:nvSpPr>
          <p:spPr bwMode="auto">
            <a:xfrm>
              <a:off x="2565400" y="3800475"/>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69" name="Line 84"/>
            <p:cNvSpPr>
              <a:spLocks noChangeShapeType="1"/>
            </p:cNvSpPr>
            <p:nvPr/>
          </p:nvSpPr>
          <p:spPr bwMode="auto">
            <a:xfrm flipH="1">
              <a:off x="2543175" y="382270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70" name="Line 85"/>
            <p:cNvSpPr>
              <a:spLocks noChangeShapeType="1"/>
            </p:cNvSpPr>
            <p:nvPr/>
          </p:nvSpPr>
          <p:spPr bwMode="auto">
            <a:xfrm>
              <a:off x="2416175" y="3619500"/>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71" name="Line 86"/>
            <p:cNvSpPr>
              <a:spLocks noChangeShapeType="1"/>
            </p:cNvSpPr>
            <p:nvPr/>
          </p:nvSpPr>
          <p:spPr bwMode="auto">
            <a:xfrm flipH="1">
              <a:off x="2393950" y="3641725"/>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72" name="Line 87"/>
            <p:cNvSpPr>
              <a:spLocks noChangeShapeType="1"/>
            </p:cNvSpPr>
            <p:nvPr/>
          </p:nvSpPr>
          <p:spPr bwMode="auto">
            <a:xfrm>
              <a:off x="2416175" y="3660775"/>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73" name="Line 88"/>
            <p:cNvSpPr>
              <a:spLocks noChangeShapeType="1"/>
            </p:cNvSpPr>
            <p:nvPr/>
          </p:nvSpPr>
          <p:spPr bwMode="auto">
            <a:xfrm flipH="1">
              <a:off x="2393950" y="3686175"/>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74" name="Line 89"/>
            <p:cNvSpPr>
              <a:spLocks noChangeShapeType="1"/>
            </p:cNvSpPr>
            <p:nvPr/>
          </p:nvSpPr>
          <p:spPr bwMode="auto">
            <a:xfrm>
              <a:off x="2416175" y="3743325"/>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75" name="Line 90"/>
            <p:cNvSpPr>
              <a:spLocks noChangeShapeType="1"/>
            </p:cNvSpPr>
            <p:nvPr/>
          </p:nvSpPr>
          <p:spPr bwMode="auto">
            <a:xfrm flipH="1">
              <a:off x="2393950" y="376555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76" name="Line 91"/>
            <p:cNvSpPr>
              <a:spLocks noChangeShapeType="1"/>
            </p:cNvSpPr>
            <p:nvPr/>
          </p:nvSpPr>
          <p:spPr bwMode="auto">
            <a:xfrm>
              <a:off x="2460625" y="3708400"/>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77" name="Line 92"/>
            <p:cNvSpPr>
              <a:spLocks noChangeShapeType="1"/>
            </p:cNvSpPr>
            <p:nvPr/>
          </p:nvSpPr>
          <p:spPr bwMode="auto">
            <a:xfrm flipH="1">
              <a:off x="2438400" y="3733800"/>
              <a:ext cx="47625"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78" name="Line 93"/>
            <p:cNvSpPr>
              <a:spLocks noChangeShapeType="1"/>
            </p:cNvSpPr>
            <p:nvPr/>
          </p:nvSpPr>
          <p:spPr bwMode="auto">
            <a:xfrm>
              <a:off x="2460625" y="3756025"/>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79" name="Line 94"/>
            <p:cNvSpPr>
              <a:spLocks noChangeShapeType="1"/>
            </p:cNvSpPr>
            <p:nvPr/>
          </p:nvSpPr>
          <p:spPr bwMode="auto">
            <a:xfrm flipH="1">
              <a:off x="2438400" y="3778250"/>
              <a:ext cx="47625"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80" name="Line 95"/>
            <p:cNvSpPr>
              <a:spLocks noChangeShapeType="1"/>
            </p:cNvSpPr>
            <p:nvPr/>
          </p:nvSpPr>
          <p:spPr bwMode="auto">
            <a:xfrm>
              <a:off x="2511425" y="3721100"/>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81" name="Line 96"/>
            <p:cNvSpPr>
              <a:spLocks noChangeShapeType="1"/>
            </p:cNvSpPr>
            <p:nvPr/>
          </p:nvSpPr>
          <p:spPr bwMode="auto">
            <a:xfrm flipH="1">
              <a:off x="2489200" y="374650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82" name="Line 97"/>
            <p:cNvSpPr>
              <a:spLocks noChangeShapeType="1"/>
            </p:cNvSpPr>
            <p:nvPr/>
          </p:nvSpPr>
          <p:spPr bwMode="auto">
            <a:xfrm>
              <a:off x="2511425" y="3635375"/>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83" name="Line 98"/>
            <p:cNvSpPr>
              <a:spLocks noChangeShapeType="1"/>
            </p:cNvSpPr>
            <p:nvPr/>
          </p:nvSpPr>
          <p:spPr bwMode="auto">
            <a:xfrm flipH="1">
              <a:off x="2489200" y="365760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84" name="Line 99"/>
            <p:cNvSpPr>
              <a:spLocks noChangeShapeType="1"/>
            </p:cNvSpPr>
            <p:nvPr/>
          </p:nvSpPr>
          <p:spPr bwMode="auto">
            <a:xfrm>
              <a:off x="2511425" y="3813175"/>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85" name="Line 100"/>
            <p:cNvSpPr>
              <a:spLocks noChangeShapeType="1"/>
            </p:cNvSpPr>
            <p:nvPr/>
          </p:nvSpPr>
          <p:spPr bwMode="auto">
            <a:xfrm flipH="1">
              <a:off x="2489200" y="3838575"/>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86" name="Line 101"/>
            <p:cNvSpPr>
              <a:spLocks noChangeShapeType="1"/>
            </p:cNvSpPr>
            <p:nvPr/>
          </p:nvSpPr>
          <p:spPr bwMode="auto">
            <a:xfrm>
              <a:off x="2416175" y="3790950"/>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87" name="Line 102"/>
            <p:cNvSpPr>
              <a:spLocks noChangeShapeType="1"/>
            </p:cNvSpPr>
            <p:nvPr/>
          </p:nvSpPr>
          <p:spPr bwMode="auto">
            <a:xfrm flipH="1">
              <a:off x="2393950" y="381635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88" name="Line 103"/>
            <p:cNvSpPr>
              <a:spLocks noChangeShapeType="1"/>
            </p:cNvSpPr>
            <p:nvPr/>
          </p:nvSpPr>
          <p:spPr bwMode="auto">
            <a:xfrm>
              <a:off x="2368550" y="3819525"/>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89" name="Line 104"/>
            <p:cNvSpPr>
              <a:spLocks noChangeShapeType="1"/>
            </p:cNvSpPr>
            <p:nvPr/>
          </p:nvSpPr>
          <p:spPr bwMode="auto">
            <a:xfrm flipH="1">
              <a:off x="2343150" y="3841750"/>
              <a:ext cx="47625"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90" name="Line 105"/>
            <p:cNvSpPr>
              <a:spLocks noChangeShapeType="1"/>
            </p:cNvSpPr>
            <p:nvPr/>
          </p:nvSpPr>
          <p:spPr bwMode="auto">
            <a:xfrm>
              <a:off x="2266950" y="3851275"/>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91" name="Line 106"/>
            <p:cNvSpPr>
              <a:spLocks noChangeShapeType="1"/>
            </p:cNvSpPr>
            <p:nvPr/>
          </p:nvSpPr>
          <p:spPr bwMode="auto">
            <a:xfrm flipH="1">
              <a:off x="2244725" y="387350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92" name="Line 107"/>
            <p:cNvSpPr>
              <a:spLocks noChangeShapeType="1"/>
            </p:cNvSpPr>
            <p:nvPr/>
          </p:nvSpPr>
          <p:spPr bwMode="auto">
            <a:xfrm>
              <a:off x="2120900" y="3663950"/>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93" name="Line 108"/>
            <p:cNvSpPr>
              <a:spLocks noChangeShapeType="1"/>
            </p:cNvSpPr>
            <p:nvPr/>
          </p:nvSpPr>
          <p:spPr bwMode="auto">
            <a:xfrm flipH="1">
              <a:off x="2098675" y="368935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94" name="Line 109"/>
            <p:cNvSpPr>
              <a:spLocks noChangeShapeType="1"/>
            </p:cNvSpPr>
            <p:nvPr/>
          </p:nvSpPr>
          <p:spPr bwMode="auto">
            <a:xfrm>
              <a:off x="2314575" y="3876675"/>
              <a:ext cx="0" cy="4445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95" name="Line 110"/>
            <p:cNvSpPr>
              <a:spLocks noChangeShapeType="1"/>
            </p:cNvSpPr>
            <p:nvPr/>
          </p:nvSpPr>
          <p:spPr bwMode="auto">
            <a:xfrm flipH="1">
              <a:off x="2292350" y="389890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96" name="Line 111"/>
            <p:cNvSpPr>
              <a:spLocks noChangeShapeType="1"/>
            </p:cNvSpPr>
            <p:nvPr/>
          </p:nvSpPr>
          <p:spPr bwMode="auto">
            <a:xfrm>
              <a:off x="3203575" y="3886200"/>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97" name="Line 112"/>
            <p:cNvSpPr>
              <a:spLocks noChangeShapeType="1"/>
            </p:cNvSpPr>
            <p:nvPr/>
          </p:nvSpPr>
          <p:spPr bwMode="auto">
            <a:xfrm flipH="1">
              <a:off x="3181350" y="391160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98" name="Line 113"/>
            <p:cNvSpPr>
              <a:spLocks noChangeShapeType="1"/>
            </p:cNvSpPr>
            <p:nvPr/>
          </p:nvSpPr>
          <p:spPr bwMode="auto">
            <a:xfrm>
              <a:off x="3155950" y="3524250"/>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199" name="Line 114"/>
            <p:cNvSpPr>
              <a:spLocks noChangeShapeType="1"/>
            </p:cNvSpPr>
            <p:nvPr/>
          </p:nvSpPr>
          <p:spPr bwMode="auto">
            <a:xfrm flipH="1">
              <a:off x="3130550" y="3549650"/>
              <a:ext cx="47625"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00" name="Line 115"/>
            <p:cNvSpPr>
              <a:spLocks noChangeShapeType="1"/>
            </p:cNvSpPr>
            <p:nvPr/>
          </p:nvSpPr>
          <p:spPr bwMode="auto">
            <a:xfrm>
              <a:off x="3502025" y="3644900"/>
              <a:ext cx="0" cy="47625"/>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01" name="Line 116"/>
            <p:cNvSpPr>
              <a:spLocks noChangeShapeType="1"/>
            </p:cNvSpPr>
            <p:nvPr/>
          </p:nvSpPr>
          <p:spPr bwMode="auto">
            <a:xfrm flipH="1">
              <a:off x="3479800" y="3670300"/>
              <a:ext cx="44450" cy="0"/>
            </a:xfrm>
            <a:prstGeom prst="line">
              <a:avLst/>
            </a:prstGeom>
            <a:noFill/>
            <a:ln w="12700" cap="flat">
              <a:solidFill>
                <a:schemeClr val="accent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15" name="Group 1514"/>
          <p:cNvGrpSpPr/>
          <p:nvPr/>
        </p:nvGrpSpPr>
        <p:grpSpPr>
          <a:xfrm>
            <a:off x="2942791" y="3914840"/>
            <a:ext cx="273050" cy="27161"/>
            <a:chOff x="3209031" y="2537602"/>
            <a:chExt cx="273050" cy="31750"/>
          </a:xfrm>
        </p:grpSpPr>
        <p:sp>
          <p:nvSpPr>
            <p:cNvPr id="847" name="Line 16"/>
            <p:cNvSpPr>
              <a:spLocks noChangeShapeType="1"/>
            </p:cNvSpPr>
            <p:nvPr/>
          </p:nvSpPr>
          <p:spPr bwMode="auto">
            <a:xfrm>
              <a:off x="3209031" y="2553477"/>
              <a:ext cx="273050" cy="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02" name="Group 1201"/>
            <p:cNvGrpSpPr/>
            <p:nvPr/>
          </p:nvGrpSpPr>
          <p:grpSpPr>
            <a:xfrm>
              <a:off x="3329681" y="2537602"/>
              <a:ext cx="31750" cy="31750"/>
              <a:chOff x="2327275" y="2124075"/>
              <a:chExt cx="31750" cy="31750"/>
            </a:xfrm>
          </p:grpSpPr>
          <p:sp>
            <p:nvSpPr>
              <p:cNvPr id="1203" name="Line 76"/>
              <p:cNvSpPr>
                <a:spLocks noChangeShapeType="1"/>
              </p:cNvSpPr>
              <p:nvPr/>
            </p:nvSpPr>
            <p:spPr bwMode="auto">
              <a:xfrm flipH="1">
                <a:off x="2327275" y="2124075"/>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04" name="Line 77"/>
              <p:cNvSpPr>
                <a:spLocks noChangeShapeType="1"/>
              </p:cNvSpPr>
              <p:nvPr/>
            </p:nvSpPr>
            <p:spPr bwMode="auto">
              <a:xfrm flipH="1" flipV="1">
                <a:off x="2327275" y="2124075"/>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205" name="Group 1204"/>
          <p:cNvGrpSpPr/>
          <p:nvPr/>
        </p:nvGrpSpPr>
        <p:grpSpPr>
          <a:xfrm>
            <a:off x="3107431" y="4198675"/>
            <a:ext cx="1412875" cy="980496"/>
            <a:chOff x="2105025" y="2854325"/>
            <a:chExt cx="1412875" cy="1146175"/>
          </a:xfrm>
        </p:grpSpPr>
        <p:sp>
          <p:nvSpPr>
            <p:cNvPr id="1206" name="Line 6"/>
            <p:cNvSpPr>
              <a:spLocks noChangeShapeType="1"/>
            </p:cNvSpPr>
            <p:nvPr/>
          </p:nvSpPr>
          <p:spPr bwMode="auto">
            <a:xfrm flipH="1">
              <a:off x="3432175" y="3683000"/>
              <a:ext cx="34925"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07" name="Line 7"/>
            <p:cNvSpPr>
              <a:spLocks noChangeShapeType="1"/>
            </p:cNvSpPr>
            <p:nvPr/>
          </p:nvSpPr>
          <p:spPr bwMode="auto">
            <a:xfrm flipH="1" flipV="1">
              <a:off x="3432175" y="3683000"/>
              <a:ext cx="34925"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08" name="Line 8"/>
            <p:cNvSpPr>
              <a:spLocks noChangeShapeType="1"/>
            </p:cNvSpPr>
            <p:nvPr/>
          </p:nvSpPr>
          <p:spPr bwMode="auto">
            <a:xfrm flipH="1">
              <a:off x="2844800" y="390525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09" name="Line 9"/>
            <p:cNvSpPr>
              <a:spLocks noChangeShapeType="1"/>
            </p:cNvSpPr>
            <p:nvPr/>
          </p:nvSpPr>
          <p:spPr bwMode="auto">
            <a:xfrm flipH="1" flipV="1">
              <a:off x="2844800" y="390525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10" name="Line 10"/>
            <p:cNvSpPr>
              <a:spLocks noChangeShapeType="1"/>
            </p:cNvSpPr>
            <p:nvPr/>
          </p:nvSpPr>
          <p:spPr bwMode="auto">
            <a:xfrm flipH="1">
              <a:off x="2892425" y="384810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11" name="Line 11"/>
            <p:cNvSpPr>
              <a:spLocks noChangeShapeType="1"/>
            </p:cNvSpPr>
            <p:nvPr/>
          </p:nvSpPr>
          <p:spPr bwMode="auto">
            <a:xfrm flipH="1" flipV="1">
              <a:off x="2892425" y="384810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12" name="Line 12"/>
            <p:cNvSpPr>
              <a:spLocks noChangeShapeType="1"/>
            </p:cNvSpPr>
            <p:nvPr/>
          </p:nvSpPr>
          <p:spPr bwMode="auto">
            <a:xfrm flipH="1">
              <a:off x="2892425" y="37719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13" name="Line 13"/>
            <p:cNvSpPr>
              <a:spLocks noChangeShapeType="1"/>
            </p:cNvSpPr>
            <p:nvPr/>
          </p:nvSpPr>
          <p:spPr bwMode="auto">
            <a:xfrm flipH="1" flipV="1">
              <a:off x="2892425" y="37719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14" name="Line 14"/>
            <p:cNvSpPr>
              <a:spLocks noChangeShapeType="1"/>
            </p:cNvSpPr>
            <p:nvPr/>
          </p:nvSpPr>
          <p:spPr bwMode="auto">
            <a:xfrm flipH="1">
              <a:off x="2844800" y="373062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15" name="Line 15"/>
            <p:cNvSpPr>
              <a:spLocks noChangeShapeType="1"/>
            </p:cNvSpPr>
            <p:nvPr/>
          </p:nvSpPr>
          <p:spPr bwMode="auto">
            <a:xfrm flipH="1" flipV="1">
              <a:off x="2844800" y="373062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16" name="Line 16"/>
            <p:cNvSpPr>
              <a:spLocks noChangeShapeType="1"/>
            </p:cNvSpPr>
            <p:nvPr/>
          </p:nvSpPr>
          <p:spPr bwMode="auto">
            <a:xfrm flipH="1">
              <a:off x="2844800" y="368935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17" name="Line 17"/>
            <p:cNvSpPr>
              <a:spLocks noChangeShapeType="1"/>
            </p:cNvSpPr>
            <p:nvPr/>
          </p:nvSpPr>
          <p:spPr bwMode="auto">
            <a:xfrm flipH="1" flipV="1">
              <a:off x="2844800" y="368935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18" name="Line 18"/>
            <p:cNvSpPr>
              <a:spLocks noChangeShapeType="1"/>
            </p:cNvSpPr>
            <p:nvPr/>
          </p:nvSpPr>
          <p:spPr bwMode="auto">
            <a:xfrm flipH="1">
              <a:off x="2844800" y="367982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19" name="Line 19"/>
            <p:cNvSpPr>
              <a:spLocks noChangeShapeType="1"/>
            </p:cNvSpPr>
            <p:nvPr/>
          </p:nvSpPr>
          <p:spPr bwMode="auto">
            <a:xfrm flipH="1" flipV="1">
              <a:off x="2844800" y="367982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20" name="Line 20"/>
            <p:cNvSpPr>
              <a:spLocks noChangeShapeType="1"/>
            </p:cNvSpPr>
            <p:nvPr/>
          </p:nvSpPr>
          <p:spPr bwMode="auto">
            <a:xfrm flipH="1">
              <a:off x="2844800" y="362585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21" name="Line 21"/>
            <p:cNvSpPr>
              <a:spLocks noChangeShapeType="1"/>
            </p:cNvSpPr>
            <p:nvPr/>
          </p:nvSpPr>
          <p:spPr bwMode="auto">
            <a:xfrm flipH="1" flipV="1">
              <a:off x="2844800" y="362585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22" name="Line 22"/>
            <p:cNvSpPr>
              <a:spLocks noChangeShapeType="1"/>
            </p:cNvSpPr>
            <p:nvPr/>
          </p:nvSpPr>
          <p:spPr bwMode="auto">
            <a:xfrm flipH="1">
              <a:off x="2794000" y="36449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23" name="Line 23"/>
            <p:cNvSpPr>
              <a:spLocks noChangeShapeType="1"/>
            </p:cNvSpPr>
            <p:nvPr/>
          </p:nvSpPr>
          <p:spPr bwMode="auto">
            <a:xfrm flipH="1" flipV="1">
              <a:off x="2794000" y="36449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24" name="Line 24"/>
            <p:cNvSpPr>
              <a:spLocks noChangeShapeType="1"/>
            </p:cNvSpPr>
            <p:nvPr/>
          </p:nvSpPr>
          <p:spPr bwMode="auto">
            <a:xfrm flipH="1">
              <a:off x="2794000" y="334645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25" name="Line 25"/>
            <p:cNvSpPr>
              <a:spLocks noChangeShapeType="1"/>
            </p:cNvSpPr>
            <p:nvPr/>
          </p:nvSpPr>
          <p:spPr bwMode="auto">
            <a:xfrm flipH="1" flipV="1">
              <a:off x="2794000" y="334645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26" name="Line 26"/>
            <p:cNvSpPr>
              <a:spLocks noChangeShapeType="1"/>
            </p:cNvSpPr>
            <p:nvPr/>
          </p:nvSpPr>
          <p:spPr bwMode="auto">
            <a:xfrm flipH="1">
              <a:off x="2794000" y="3679825"/>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27" name="Line 27"/>
            <p:cNvSpPr>
              <a:spLocks noChangeShapeType="1"/>
            </p:cNvSpPr>
            <p:nvPr/>
          </p:nvSpPr>
          <p:spPr bwMode="auto">
            <a:xfrm flipH="1" flipV="1">
              <a:off x="2794000" y="3679825"/>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28" name="Line 28"/>
            <p:cNvSpPr>
              <a:spLocks noChangeShapeType="1"/>
            </p:cNvSpPr>
            <p:nvPr/>
          </p:nvSpPr>
          <p:spPr bwMode="auto">
            <a:xfrm flipH="1">
              <a:off x="2794000" y="371475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29" name="Line 29"/>
            <p:cNvSpPr>
              <a:spLocks noChangeShapeType="1"/>
            </p:cNvSpPr>
            <p:nvPr/>
          </p:nvSpPr>
          <p:spPr bwMode="auto">
            <a:xfrm flipH="1" flipV="1">
              <a:off x="2794000" y="371475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30" name="Line 30"/>
            <p:cNvSpPr>
              <a:spLocks noChangeShapeType="1"/>
            </p:cNvSpPr>
            <p:nvPr/>
          </p:nvSpPr>
          <p:spPr bwMode="auto">
            <a:xfrm flipH="1">
              <a:off x="2794000" y="37465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31" name="Line 31"/>
            <p:cNvSpPr>
              <a:spLocks noChangeShapeType="1"/>
            </p:cNvSpPr>
            <p:nvPr/>
          </p:nvSpPr>
          <p:spPr bwMode="auto">
            <a:xfrm flipH="1" flipV="1">
              <a:off x="2794000" y="37465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32" name="Line 32"/>
            <p:cNvSpPr>
              <a:spLocks noChangeShapeType="1"/>
            </p:cNvSpPr>
            <p:nvPr/>
          </p:nvSpPr>
          <p:spPr bwMode="auto">
            <a:xfrm flipH="1">
              <a:off x="2794000" y="3813175"/>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33" name="Line 33"/>
            <p:cNvSpPr>
              <a:spLocks noChangeShapeType="1"/>
            </p:cNvSpPr>
            <p:nvPr/>
          </p:nvSpPr>
          <p:spPr bwMode="auto">
            <a:xfrm flipH="1" flipV="1">
              <a:off x="2794000" y="3813175"/>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34" name="Line 34"/>
            <p:cNvSpPr>
              <a:spLocks noChangeShapeType="1"/>
            </p:cNvSpPr>
            <p:nvPr/>
          </p:nvSpPr>
          <p:spPr bwMode="auto">
            <a:xfrm flipH="1">
              <a:off x="2746375" y="379730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35" name="Line 35"/>
            <p:cNvSpPr>
              <a:spLocks noChangeShapeType="1"/>
            </p:cNvSpPr>
            <p:nvPr/>
          </p:nvSpPr>
          <p:spPr bwMode="auto">
            <a:xfrm flipH="1" flipV="1">
              <a:off x="2746375" y="379730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36" name="Line 36"/>
            <p:cNvSpPr>
              <a:spLocks noChangeShapeType="1"/>
            </p:cNvSpPr>
            <p:nvPr/>
          </p:nvSpPr>
          <p:spPr bwMode="auto">
            <a:xfrm flipH="1">
              <a:off x="2743200" y="3698875"/>
              <a:ext cx="34925"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37" name="Line 37"/>
            <p:cNvSpPr>
              <a:spLocks noChangeShapeType="1"/>
            </p:cNvSpPr>
            <p:nvPr/>
          </p:nvSpPr>
          <p:spPr bwMode="auto">
            <a:xfrm flipH="1" flipV="1">
              <a:off x="2743200" y="3698875"/>
              <a:ext cx="34925"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38" name="Line 38"/>
            <p:cNvSpPr>
              <a:spLocks noChangeShapeType="1"/>
            </p:cNvSpPr>
            <p:nvPr/>
          </p:nvSpPr>
          <p:spPr bwMode="auto">
            <a:xfrm flipH="1">
              <a:off x="2743200" y="351155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39" name="Line 39"/>
            <p:cNvSpPr>
              <a:spLocks noChangeShapeType="1"/>
            </p:cNvSpPr>
            <p:nvPr/>
          </p:nvSpPr>
          <p:spPr bwMode="auto">
            <a:xfrm flipH="1" flipV="1">
              <a:off x="2743200" y="351155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40" name="Line 40"/>
            <p:cNvSpPr>
              <a:spLocks noChangeShapeType="1"/>
            </p:cNvSpPr>
            <p:nvPr/>
          </p:nvSpPr>
          <p:spPr bwMode="auto">
            <a:xfrm flipH="1">
              <a:off x="2743200" y="375920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41" name="Line 41"/>
            <p:cNvSpPr>
              <a:spLocks noChangeShapeType="1"/>
            </p:cNvSpPr>
            <p:nvPr/>
          </p:nvSpPr>
          <p:spPr bwMode="auto">
            <a:xfrm flipH="1" flipV="1">
              <a:off x="2743200" y="375920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42" name="Line 42"/>
            <p:cNvSpPr>
              <a:spLocks noChangeShapeType="1"/>
            </p:cNvSpPr>
            <p:nvPr/>
          </p:nvSpPr>
          <p:spPr bwMode="auto">
            <a:xfrm flipH="1">
              <a:off x="2743200" y="3838575"/>
              <a:ext cx="34925"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43" name="Line 43"/>
            <p:cNvSpPr>
              <a:spLocks noChangeShapeType="1"/>
            </p:cNvSpPr>
            <p:nvPr/>
          </p:nvSpPr>
          <p:spPr bwMode="auto">
            <a:xfrm flipH="1" flipV="1">
              <a:off x="2743200" y="3838575"/>
              <a:ext cx="34925"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44" name="Line 44"/>
            <p:cNvSpPr>
              <a:spLocks noChangeShapeType="1"/>
            </p:cNvSpPr>
            <p:nvPr/>
          </p:nvSpPr>
          <p:spPr bwMode="auto">
            <a:xfrm flipH="1">
              <a:off x="2641600" y="3730625"/>
              <a:ext cx="34925"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45" name="Line 45"/>
            <p:cNvSpPr>
              <a:spLocks noChangeShapeType="1"/>
            </p:cNvSpPr>
            <p:nvPr/>
          </p:nvSpPr>
          <p:spPr bwMode="auto">
            <a:xfrm flipH="1" flipV="1">
              <a:off x="2641600" y="3730625"/>
              <a:ext cx="34925"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46" name="Line 46"/>
            <p:cNvSpPr>
              <a:spLocks noChangeShapeType="1"/>
            </p:cNvSpPr>
            <p:nvPr/>
          </p:nvSpPr>
          <p:spPr bwMode="auto">
            <a:xfrm flipH="1">
              <a:off x="2549525" y="375285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47" name="Line 47"/>
            <p:cNvSpPr>
              <a:spLocks noChangeShapeType="1"/>
            </p:cNvSpPr>
            <p:nvPr/>
          </p:nvSpPr>
          <p:spPr bwMode="auto">
            <a:xfrm flipH="1" flipV="1">
              <a:off x="2549525" y="375285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48" name="Line 48"/>
            <p:cNvSpPr>
              <a:spLocks noChangeShapeType="1"/>
            </p:cNvSpPr>
            <p:nvPr/>
          </p:nvSpPr>
          <p:spPr bwMode="auto">
            <a:xfrm flipH="1">
              <a:off x="2549525" y="389255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49" name="Line 49"/>
            <p:cNvSpPr>
              <a:spLocks noChangeShapeType="1"/>
            </p:cNvSpPr>
            <p:nvPr/>
          </p:nvSpPr>
          <p:spPr bwMode="auto">
            <a:xfrm flipH="1" flipV="1">
              <a:off x="2549525" y="389255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50" name="Line 50"/>
            <p:cNvSpPr>
              <a:spLocks noChangeShapeType="1"/>
            </p:cNvSpPr>
            <p:nvPr/>
          </p:nvSpPr>
          <p:spPr bwMode="auto">
            <a:xfrm flipH="1">
              <a:off x="2495550" y="3863975"/>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51" name="Line 51"/>
            <p:cNvSpPr>
              <a:spLocks noChangeShapeType="1"/>
            </p:cNvSpPr>
            <p:nvPr/>
          </p:nvSpPr>
          <p:spPr bwMode="auto">
            <a:xfrm flipH="1" flipV="1">
              <a:off x="2495550" y="3863975"/>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52" name="Line 52"/>
            <p:cNvSpPr>
              <a:spLocks noChangeShapeType="1"/>
            </p:cNvSpPr>
            <p:nvPr/>
          </p:nvSpPr>
          <p:spPr bwMode="auto">
            <a:xfrm flipH="1">
              <a:off x="2444750" y="3733800"/>
              <a:ext cx="34925"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53" name="Line 53"/>
            <p:cNvSpPr>
              <a:spLocks noChangeShapeType="1"/>
            </p:cNvSpPr>
            <p:nvPr/>
          </p:nvSpPr>
          <p:spPr bwMode="auto">
            <a:xfrm flipH="1" flipV="1">
              <a:off x="2444750" y="3733800"/>
              <a:ext cx="34925"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54" name="Line 54"/>
            <p:cNvSpPr>
              <a:spLocks noChangeShapeType="1"/>
            </p:cNvSpPr>
            <p:nvPr/>
          </p:nvSpPr>
          <p:spPr bwMode="auto">
            <a:xfrm flipH="1">
              <a:off x="2295525" y="379095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55" name="Line 55"/>
            <p:cNvSpPr>
              <a:spLocks noChangeShapeType="1"/>
            </p:cNvSpPr>
            <p:nvPr/>
          </p:nvSpPr>
          <p:spPr bwMode="auto">
            <a:xfrm flipH="1" flipV="1">
              <a:off x="2295525" y="379095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56" name="Line 56"/>
            <p:cNvSpPr>
              <a:spLocks noChangeShapeType="1"/>
            </p:cNvSpPr>
            <p:nvPr/>
          </p:nvSpPr>
          <p:spPr bwMode="auto">
            <a:xfrm flipH="1">
              <a:off x="2152650" y="3908425"/>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57" name="Line 57"/>
            <p:cNvSpPr>
              <a:spLocks noChangeShapeType="1"/>
            </p:cNvSpPr>
            <p:nvPr/>
          </p:nvSpPr>
          <p:spPr bwMode="auto">
            <a:xfrm flipH="1" flipV="1">
              <a:off x="2152650" y="3908425"/>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58" name="Line 58"/>
            <p:cNvSpPr>
              <a:spLocks noChangeShapeType="1"/>
            </p:cNvSpPr>
            <p:nvPr/>
          </p:nvSpPr>
          <p:spPr bwMode="auto">
            <a:xfrm flipH="1">
              <a:off x="2105025" y="396875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59" name="Line 59"/>
            <p:cNvSpPr>
              <a:spLocks noChangeShapeType="1"/>
            </p:cNvSpPr>
            <p:nvPr/>
          </p:nvSpPr>
          <p:spPr bwMode="auto">
            <a:xfrm flipH="1" flipV="1">
              <a:off x="2105025" y="396875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60" name="Line 60"/>
            <p:cNvSpPr>
              <a:spLocks noChangeShapeType="1"/>
            </p:cNvSpPr>
            <p:nvPr/>
          </p:nvSpPr>
          <p:spPr bwMode="auto">
            <a:xfrm flipH="1">
              <a:off x="2349500" y="3863975"/>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61" name="Line 61"/>
            <p:cNvSpPr>
              <a:spLocks noChangeShapeType="1"/>
            </p:cNvSpPr>
            <p:nvPr/>
          </p:nvSpPr>
          <p:spPr bwMode="auto">
            <a:xfrm flipH="1" flipV="1">
              <a:off x="2349500" y="3863975"/>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62" name="Line 62"/>
            <p:cNvSpPr>
              <a:spLocks noChangeShapeType="1"/>
            </p:cNvSpPr>
            <p:nvPr/>
          </p:nvSpPr>
          <p:spPr bwMode="auto">
            <a:xfrm flipH="1">
              <a:off x="2349500" y="388620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63" name="Line 63"/>
            <p:cNvSpPr>
              <a:spLocks noChangeShapeType="1"/>
            </p:cNvSpPr>
            <p:nvPr/>
          </p:nvSpPr>
          <p:spPr bwMode="auto">
            <a:xfrm flipH="1" flipV="1">
              <a:off x="2349500" y="388620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64" name="Line 64"/>
            <p:cNvSpPr>
              <a:spLocks noChangeShapeType="1"/>
            </p:cNvSpPr>
            <p:nvPr/>
          </p:nvSpPr>
          <p:spPr bwMode="auto">
            <a:xfrm flipH="1">
              <a:off x="2400300" y="388937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65" name="Line 65"/>
            <p:cNvSpPr>
              <a:spLocks noChangeShapeType="1"/>
            </p:cNvSpPr>
            <p:nvPr/>
          </p:nvSpPr>
          <p:spPr bwMode="auto">
            <a:xfrm flipH="1" flipV="1">
              <a:off x="2400300" y="388937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66" name="Line 66"/>
            <p:cNvSpPr>
              <a:spLocks noChangeShapeType="1"/>
            </p:cNvSpPr>
            <p:nvPr/>
          </p:nvSpPr>
          <p:spPr bwMode="auto">
            <a:xfrm flipH="1">
              <a:off x="2400300" y="38735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67" name="Line 67"/>
            <p:cNvSpPr>
              <a:spLocks noChangeShapeType="1"/>
            </p:cNvSpPr>
            <p:nvPr/>
          </p:nvSpPr>
          <p:spPr bwMode="auto">
            <a:xfrm flipH="1" flipV="1">
              <a:off x="2400300" y="38735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68" name="Line 68"/>
            <p:cNvSpPr>
              <a:spLocks noChangeShapeType="1"/>
            </p:cNvSpPr>
            <p:nvPr/>
          </p:nvSpPr>
          <p:spPr bwMode="auto">
            <a:xfrm flipH="1">
              <a:off x="2641600" y="3679825"/>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69" name="Line 69"/>
            <p:cNvSpPr>
              <a:spLocks noChangeShapeType="1"/>
            </p:cNvSpPr>
            <p:nvPr/>
          </p:nvSpPr>
          <p:spPr bwMode="auto">
            <a:xfrm flipH="1" flipV="1">
              <a:off x="2641600" y="3679825"/>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70" name="Line 70"/>
            <p:cNvSpPr>
              <a:spLocks noChangeShapeType="1"/>
            </p:cNvSpPr>
            <p:nvPr/>
          </p:nvSpPr>
          <p:spPr bwMode="auto">
            <a:xfrm flipH="1">
              <a:off x="2892425" y="370522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71" name="Line 71"/>
            <p:cNvSpPr>
              <a:spLocks noChangeShapeType="1"/>
            </p:cNvSpPr>
            <p:nvPr/>
          </p:nvSpPr>
          <p:spPr bwMode="auto">
            <a:xfrm flipH="1" flipV="1">
              <a:off x="2892425" y="370522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72" name="Line 72"/>
            <p:cNvSpPr>
              <a:spLocks noChangeShapeType="1"/>
            </p:cNvSpPr>
            <p:nvPr/>
          </p:nvSpPr>
          <p:spPr bwMode="auto">
            <a:xfrm flipH="1">
              <a:off x="2943225" y="37211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73" name="Line 73"/>
            <p:cNvSpPr>
              <a:spLocks noChangeShapeType="1"/>
            </p:cNvSpPr>
            <p:nvPr/>
          </p:nvSpPr>
          <p:spPr bwMode="auto">
            <a:xfrm flipH="1" flipV="1">
              <a:off x="2943225" y="37211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74" name="Line 74"/>
            <p:cNvSpPr>
              <a:spLocks noChangeShapeType="1"/>
            </p:cNvSpPr>
            <p:nvPr/>
          </p:nvSpPr>
          <p:spPr bwMode="auto">
            <a:xfrm flipH="1">
              <a:off x="2994025" y="340995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75" name="Line 75"/>
            <p:cNvSpPr>
              <a:spLocks noChangeShapeType="1"/>
            </p:cNvSpPr>
            <p:nvPr/>
          </p:nvSpPr>
          <p:spPr bwMode="auto">
            <a:xfrm flipH="1" flipV="1">
              <a:off x="2994025" y="340995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76" name="Line 78"/>
            <p:cNvSpPr>
              <a:spLocks noChangeShapeType="1"/>
            </p:cNvSpPr>
            <p:nvPr/>
          </p:nvSpPr>
          <p:spPr bwMode="auto">
            <a:xfrm flipH="1">
              <a:off x="2994025" y="3495675"/>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77" name="Line 79"/>
            <p:cNvSpPr>
              <a:spLocks noChangeShapeType="1"/>
            </p:cNvSpPr>
            <p:nvPr/>
          </p:nvSpPr>
          <p:spPr bwMode="auto">
            <a:xfrm flipH="1" flipV="1">
              <a:off x="2994025" y="3495675"/>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78" name="Line 80"/>
            <p:cNvSpPr>
              <a:spLocks noChangeShapeType="1"/>
            </p:cNvSpPr>
            <p:nvPr/>
          </p:nvSpPr>
          <p:spPr bwMode="auto">
            <a:xfrm flipH="1">
              <a:off x="2994025" y="354647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79" name="Line 81"/>
            <p:cNvSpPr>
              <a:spLocks noChangeShapeType="1"/>
            </p:cNvSpPr>
            <p:nvPr/>
          </p:nvSpPr>
          <p:spPr bwMode="auto">
            <a:xfrm flipH="1" flipV="1">
              <a:off x="2994025" y="354647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80" name="Line 82"/>
            <p:cNvSpPr>
              <a:spLocks noChangeShapeType="1"/>
            </p:cNvSpPr>
            <p:nvPr/>
          </p:nvSpPr>
          <p:spPr bwMode="auto">
            <a:xfrm flipH="1">
              <a:off x="3086100" y="35433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81" name="Line 83"/>
            <p:cNvSpPr>
              <a:spLocks noChangeShapeType="1"/>
            </p:cNvSpPr>
            <p:nvPr/>
          </p:nvSpPr>
          <p:spPr bwMode="auto">
            <a:xfrm flipH="1" flipV="1">
              <a:off x="3086100" y="35433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82" name="Line 84"/>
            <p:cNvSpPr>
              <a:spLocks noChangeShapeType="1"/>
            </p:cNvSpPr>
            <p:nvPr/>
          </p:nvSpPr>
          <p:spPr bwMode="auto">
            <a:xfrm flipH="1">
              <a:off x="3086100" y="33909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83" name="Line 85"/>
            <p:cNvSpPr>
              <a:spLocks noChangeShapeType="1"/>
            </p:cNvSpPr>
            <p:nvPr/>
          </p:nvSpPr>
          <p:spPr bwMode="auto">
            <a:xfrm flipH="1" flipV="1">
              <a:off x="3086100" y="33909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84" name="Line 86"/>
            <p:cNvSpPr>
              <a:spLocks noChangeShapeType="1"/>
            </p:cNvSpPr>
            <p:nvPr/>
          </p:nvSpPr>
          <p:spPr bwMode="auto">
            <a:xfrm flipH="1">
              <a:off x="3086100" y="365760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85" name="Line 87"/>
            <p:cNvSpPr>
              <a:spLocks noChangeShapeType="1"/>
            </p:cNvSpPr>
            <p:nvPr/>
          </p:nvSpPr>
          <p:spPr bwMode="auto">
            <a:xfrm flipH="1" flipV="1">
              <a:off x="3086100" y="365760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86" name="Line 88"/>
            <p:cNvSpPr>
              <a:spLocks noChangeShapeType="1"/>
            </p:cNvSpPr>
            <p:nvPr/>
          </p:nvSpPr>
          <p:spPr bwMode="auto">
            <a:xfrm flipH="1">
              <a:off x="3086100" y="373062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87" name="Line 89"/>
            <p:cNvSpPr>
              <a:spLocks noChangeShapeType="1"/>
            </p:cNvSpPr>
            <p:nvPr/>
          </p:nvSpPr>
          <p:spPr bwMode="auto">
            <a:xfrm flipH="1" flipV="1">
              <a:off x="3086100" y="373062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88" name="Line 90"/>
            <p:cNvSpPr>
              <a:spLocks noChangeShapeType="1"/>
            </p:cNvSpPr>
            <p:nvPr/>
          </p:nvSpPr>
          <p:spPr bwMode="auto">
            <a:xfrm flipH="1">
              <a:off x="3238500" y="351790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89" name="Line 91"/>
            <p:cNvSpPr>
              <a:spLocks noChangeShapeType="1"/>
            </p:cNvSpPr>
            <p:nvPr/>
          </p:nvSpPr>
          <p:spPr bwMode="auto">
            <a:xfrm flipH="1" flipV="1">
              <a:off x="3238500" y="351790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90" name="Line 92"/>
            <p:cNvSpPr>
              <a:spLocks noChangeShapeType="1"/>
            </p:cNvSpPr>
            <p:nvPr/>
          </p:nvSpPr>
          <p:spPr bwMode="auto">
            <a:xfrm flipH="1">
              <a:off x="3136900" y="359410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91" name="Line 93"/>
            <p:cNvSpPr>
              <a:spLocks noChangeShapeType="1"/>
            </p:cNvSpPr>
            <p:nvPr/>
          </p:nvSpPr>
          <p:spPr bwMode="auto">
            <a:xfrm flipH="1" flipV="1">
              <a:off x="3136900" y="359410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92" name="Line 94"/>
            <p:cNvSpPr>
              <a:spLocks noChangeShapeType="1"/>
            </p:cNvSpPr>
            <p:nvPr/>
          </p:nvSpPr>
          <p:spPr bwMode="auto">
            <a:xfrm flipH="1">
              <a:off x="2994025" y="360362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93" name="Line 95"/>
            <p:cNvSpPr>
              <a:spLocks noChangeShapeType="1"/>
            </p:cNvSpPr>
            <p:nvPr/>
          </p:nvSpPr>
          <p:spPr bwMode="auto">
            <a:xfrm flipH="1" flipV="1">
              <a:off x="2994025" y="360362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94" name="Line 96"/>
            <p:cNvSpPr>
              <a:spLocks noChangeShapeType="1"/>
            </p:cNvSpPr>
            <p:nvPr/>
          </p:nvSpPr>
          <p:spPr bwMode="auto">
            <a:xfrm flipH="1">
              <a:off x="2994025" y="367347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95" name="Line 97"/>
            <p:cNvSpPr>
              <a:spLocks noChangeShapeType="1"/>
            </p:cNvSpPr>
            <p:nvPr/>
          </p:nvSpPr>
          <p:spPr bwMode="auto">
            <a:xfrm flipH="1" flipV="1">
              <a:off x="2994025" y="367347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96" name="Line 98"/>
            <p:cNvSpPr>
              <a:spLocks noChangeShapeType="1"/>
            </p:cNvSpPr>
            <p:nvPr/>
          </p:nvSpPr>
          <p:spPr bwMode="auto">
            <a:xfrm flipH="1">
              <a:off x="2892425" y="365442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97" name="Line 99"/>
            <p:cNvSpPr>
              <a:spLocks noChangeShapeType="1"/>
            </p:cNvSpPr>
            <p:nvPr/>
          </p:nvSpPr>
          <p:spPr bwMode="auto">
            <a:xfrm flipH="1" flipV="1">
              <a:off x="2892425" y="365442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98" name="Line 100"/>
            <p:cNvSpPr>
              <a:spLocks noChangeShapeType="1"/>
            </p:cNvSpPr>
            <p:nvPr/>
          </p:nvSpPr>
          <p:spPr bwMode="auto">
            <a:xfrm flipH="1">
              <a:off x="3384550" y="367665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299" name="Line 101"/>
            <p:cNvSpPr>
              <a:spLocks noChangeShapeType="1"/>
            </p:cNvSpPr>
            <p:nvPr/>
          </p:nvSpPr>
          <p:spPr bwMode="auto">
            <a:xfrm flipH="1" flipV="1">
              <a:off x="3384550" y="367665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00" name="Line 102"/>
            <p:cNvSpPr>
              <a:spLocks noChangeShapeType="1"/>
            </p:cNvSpPr>
            <p:nvPr/>
          </p:nvSpPr>
          <p:spPr bwMode="auto">
            <a:xfrm flipH="1">
              <a:off x="3333750" y="3616325"/>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01" name="Line 103"/>
            <p:cNvSpPr>
              <a:spLocks noChangeShapeType="1"/>
            </p:cNvSpPr>
            <p:nvPr/>
          </p:nvSpPr>
          <p:spPr bwMode="auto">
            <a:xfrm flipH="1" flipV="1">
              <a:off x="3333750" y="3616325"/>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02" name="Line 104"/>
            <p:cNvSpPr>
              <a:spLocks noChangeShapeType="1"/>
            </p:cNvSpPr>
            <p:nvPr/>
          </p:nvSpPr>
          <p:spPr bwMode="auto">
            <a:xfrm flipH="1">
              <a:off x="3289300" y="366395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03" name="Line 105"/>
            <p:cNvSpPr>
              <a:spLocks noChangeShapeType="1"/>
            </p:cNvSpPr>
            <p:nvPr/>
          </p:nvSpPr>
          <p:spPr bwMode="auto">
            <a:xfrm flipH="1" flipV="1">
              <a:off x="3289300" y="366395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04" name="Line 106"/>
            <p:cNvSpPr>
              <a:spLocks noChangeShapeType="1"/>
            </p:cNvSpPr>
            <p:nvPr/>
          </p:nvSpPr>
          <p:spPr bwMode="auto">
            <a:xfrm flipH="1">
              <a:off x="3384550" y="3467100"/>
              <a:ext cx="34925"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05" name="Line 107"/>
            <p:cNvSpPr>
              <a:spLocks noChangeShapeType="1"/>
            </p:cNvSpPr>
            <p:nvPr/>
          </p:nvSpPr>
          <p:spPr bwMode="auto">
            <a:xfrm flipH="1" flipV="1">
              <a:off x="3384550" y="3467100"/>
              <a:ext cx="34925"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06" name="Line 108"/>
            <p:cNvSpPr>
              <a:spLocks noChangeShapeType="1"/>
            </p:cNvSpPr>
            <p:nvPr/>
          </p:nvSpPr>
          <p:spPr bwMode="auto">
            <a:xfrm flipH="1">
              <a:off x="3333750" y="344805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07" name="Line 109"/>
            <p:cNvSpPr>
              <a:spLocks noChangeShapeType="1"/>
            </p:cNvSpPr>
            <p:nvPr/>
          </p:nvSpPr>
          <p:spPr bwMode="auto">
            <a:xfrm flipH="1" flipV="1">
              <a:off x="3333750" y="344805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08" name="Line 110"/>
            <p:cNvSpPr>
              <a:spLocks noChangeShapeType="1"/>
            </p:cNvSpPr>
            <p:nvPr/>
          </p:nvSpPr>
          <p:spPr bwMode="auto">
            <a:xfrm flipH="1">
              <a:off x="3432175" y="339725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09" name="Line 111"/>
            <p:cNvSpPr>
              <a:spLocks noChangeShapeType="1"/>
            </p:cNvSpPr>
            <p:nvPr/>
          </p:nvSpPr>
          <p:spPr bwMode="auto">
            <a:xfrm flipH="1" flipV="1">
              <a:off x="3432175" y="339725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10" name="Line 112"/>
            <p:cNvSpPr>
              <a:spLocks noChangeShapeType="1"/>
            </p:cNvSpPr>
            <p:nvPr/>
          </p:nvSpPr>
          <p:spPr bwMode="auto">
            <a:xfrm flipH="1">
              <a:off x="3486150" y="342582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11" name="Line 113"/>
            <p:cNvSpPr>
              <a:spLocks noChangeShapeType="1"/>
            </p:cNvSpPr>
            <p:nvPr/>
          </p:nvSpPr>
          <p:spPr bwMode="auto">
            <a:xfrm flipH="1" flipV="1">
              <a:off x="3486150" y="342582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12" name="Line 114"/>
            <p:cNvSpPr>
              <a:spLocks noChangeShapeType="1"/>
            </p:cNvSpPr>
            <p:nvPr/>
          </p:nvSpPr>
          <p:spPr bwMode="auto">
            <a:xfrm flipH="1">
              <a:off x="3486150" y="34671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13" name="Line 115"/>
            <p:cNvSpPr>
              <a:spLocks noChangeShapeType="1"/>
            </p:cNvSpPr>
            <p:nvPr/>
          </p:nvSpPr>
          <p:spPr bwMode="auto">
            <a:xfrm flipH="1" flipV="1">
              <a:off x="3486150" y="3467100"/>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14" name="Line 116"/>
            <p:cNvSpPr>
              <a:spLocks noChangeShapeType="1"/>
            </p:cNvSpPr>
            <p:nvPr/>
          </p:nvSpPr>
          <p:spPr bwMode="auto">
            <a:xfrm flipH="1">
              <a:off x="3486150" y="324167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15" name="Line 117"/>
            <p:cNvSpPr>
              <a:spLocks noChangeShapeType="1"/>
            </p:cNvSpPr>
            <p:nvPr/>
          </p:nvSpPr>
          <p:spPr bwMode="auto">
            <a:xfrm flipH="1" flipV="1">
              <a:off x="3486150" y="3241675"/>
              <a:ext cx="31750" cy="34925"/>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16" name="Line 118"/>
            <p:cNvSpPr>
              <a:spLocks noChangeShapeType="1"/>
            </p:cNvSpPr>
            <p:nvPr/>
          </p:nvSpPr>
          <p:spPr bwMode="auto">
            <a:xfrm flipH="1">
              <a:off x="3432175" y="3159125"/>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17" name="Line 119"/>
            <p:cNvSpPr>
              <a:spLocks noChangeShapeType="1"/>
            </p:cNvSpPr>
            <p:nvPr/>
          </p:nvSpPr>
          <p:spPr bwMode="auto">
            <a:xfrm flipH="1" flipV="1">
              <a:off x="3432175" y="3159125"/>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18" name="Line 120"/>
            <p:cNvSpPr>
              <a:spLocks noChangeShapeType="1"/>
            </p:cNvSpPr>
            <p:nvPr/>
          </p:nvSpPr>
          <p:spPr bwMode="auto">
            <a:xfrm flipH="1">
              <a:off x="3486150" y="313690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19" name="Line 121"/>
            <p:cNvSpPr>
              <a:spLocks noChangeShapeType="1"/>
            </p:cNvSpPr>
            <p:nvPr/>
          </p:nvSpPr>
          <p:spPr bwMode="auto">
            <a:xfrm flipH="1" flipV="1">
              <a:off x="3486150" y="313690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20" name="Line 122"/>
            <p:cNvSpPr>
              <a:spLocks noChangeShapeType="1"/>
            </p:cNvSpPr>
            <p:nvPr/>
          </p:nvSpPr>
          <p:spPr bwMode="auto">
            <a:xfrm flipH="1">
              <a:off x="3333750" y="304800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21" name="Line 123"/>
            <p:cNvSpPr>
              <a:spLocks noChangeShapeType="1"/>
            </p:cNvSpPr>
            <p:nvPr/>
          </p:nvSpPr>
          <p:spPr bwMode="auto">
            <a:xfrm flipH="1" flipV="1">
              <a:off x="3333750" y="3048000"/>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22" name="Line 124"/>
            <p:cNvSpPr>
              <a:spLocks noChangeShapeType="1"/>
            </p:cNvSpPr>
            <p:nvPr/>
          </p:nvSpPr>
          <p:spPr bwMode="auto">
            <a:xfrm flipH="1">
              <a:off x="3136900" y="297180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23" name="Line 125"/>
            <p:cNvSpPr>
              <a:spLocks noChangeShapeType="1"/>
            </p:cNvSpPr>
            <p:nvPr/>
          </p:nvSpPr>
          <p:spPr bwMode="auto">
            <a:xfrm flipH="1" flipV="1">
              <a:off x="3136900" y="2971800"/>
              <a:ext cx="31750"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24" name="Line 126"/>
            <p:cNvSpPr>
              <a:spLocks noChangeShapeType="1"/>
            </p:cNvSpPr>
            <p:nvPr/>
          </p:nvSpPr>
          <p:spPr bwMode="auto">
            <a:xfrm flipH="1">
              <a:off x="3432175" y="2854325"/>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25" name="Line 127"/>
            <p:cNvSpPr>
              <a:spLocks noChangeShapeType="1"/>
            </p:cNvSpPr>
            <p:nvPr/>
          </p:nvSpPr>
          <p:spPr bwMode="auto">
            <a:xfrm flipH="1" flipV="1">
              <a:off x="3432175" y="2854325"/>
              <a:ext cx="34925" cy="31750"/>
            </a:xfrm>
            <a:prstGeom prst="line">
              <a:avLst/>
            </a:prstGeom>
            <a:noFill/>
            <a:ln w="12700" cap="flat">
              <a:solidFill>
                <a:schemeClr val="accent5"/>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18" name="Group 1517"/>
          <p:cNvGrpSpPr/>
          <p:nvPr/>
        </p:nvGrpSpPr>
        <p:grpSpPr>
          <a:xfrm>
            <a:off x="2942791" y="3454322"/>
            <a:ext cx="273050" cy="21728"/>
            <a:chOff x="3209031" y="2337577"/>
            <a:chExt cx="273050" cy="25400"/>
          </a:xfrm>
        </p:grpSpPr>
        <p:sp>
          <p:nvSpPr>
            <p:cNvPr id="844" name="Line 13"/>
            <p:cNvSpPr>
              <a:spLocks noChangeShapeType="1"/>
            </p:cNvSpPr>
            <p:nvPr/>
          </p:nvSpPr>
          <p:spPr bwMode="auto">
            <a:xfrm>
              <a:off x="3209031" y="2350277"/>
              <a:ext cx="273050" cy="0"/>
            </a:xfrm>
            <a:prstGeom prst="line">
              <a:avLst/>
            </a:prstGeom>
            <a:noFill/>
            <a:ln w="12700" cap="flat">
              <a:solidFill>
                <a:schemeClr val="accent1">
                  <a:lumMod val="7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26" name="Oval 28"/>
            <p:cNvSpPr>
              <a:spLocks noChangeArrowheads="1"/>
            </p:cNvSpPr>
            <p:nvPr/>
          </p:nvSpPr>
          <p:spPr bwMode="auto">
            <a:xfrm>
              <a:off x="3332856" y="2337577"/>
              <a:ext cx="25400" cy="25400"/>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327" name="Group 1326"/>
          <p:cNvGrpSpPr/>
          <p:nvPr/>
        </p:nvGrpSpPr>
        <p:grpSpPr>
          <a:xfrm>
            <a:off x="3205856" y="4573490"/>
            <a:ext cx="1704975" cy="616544"/>
            <a:chOff x="2203450" y="3292475"/>
            <a:chExt cx="1704975" cy="720725"/>
          </a:xfrm>
          <a:solidFill>
            <a:schemeClr val="accent1">
              <a:lumMod val="75000"/>
            </a:schemeClr>
          </a:solidFill>
        </p:grpSpPr>
        <p:sp>
          <p:nvSpPr>
            <p:cNvPr id="1328" name="Oval 12"/>
            <p:cNvSpPr>
              <a:spLocks noChangeArrowheads="1"/>
            </p:cNvSpPr>
            <p:nvPr/>
          </p:nvSpPr>
          <p:spPr bwMode="auto">
            <a:xfrm>
              <a:off x="3533775" y="3749675"/>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29" name="Oval 13"/>
            <p:cNvSpPr>
              <a:spLocks noChangeArrowheads="1"/>
            </p:cNvSpPr>
            <p:nvPr/>
          </p:nvSpPr>
          <p:spPr bwMode="auto">
            <a:xfrm>
              <a:off x="3886200" y="3451225"/>
              <a:ext cx="22225"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30" name="Oval 14"/>
            <p:cNvSpPr>
              <a:spLocks noChangeArrowheads="1"/>
            </p:cNvSpPr>
            <p:nvPr/>
          </p:nvSpPr>
          <p:spPr bwMode="auto">
            <a:xfrm>
              <a:off x="3730625" y="3429000"/>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31" name="Oval 15"/>
            <p:cNvSpPr>
              <a:spLocks noChangeArrowheads="1"/>
            </p:cNvSpPr>
            <p:nvPr/>
          </p:nvSpPr>
          <p:spPr bwMode="auto">
            <a:xfrm>
              <a:off x="3340100" y="3784600"/>
              <a:ext cx="22225"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32" name="Oval 16"/>
            <p:cNvSpPr>
              <a:spLocks noChangeArrowheads="1"/>
            </p:cNvSpPr>
            <p:nvPr/>
          </p:nvSpPr>
          <p:spPr bwMode="auto">
            <a:xfrm>
              <a:off x="3438525" y="3743325"/>
              <a:ext cx="22225"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33" name="Oval 17"/>
            <p:cNvSpPr>
              <a:spLocks noChangeArrowheads="1"/>
            </p:cNvSpPr>
            <p:nvPr/>
          </p:nvSpPr>
          <p:spPr bwMode="auto">
            <a:xfrm>
              <a:off x="3533775" y="3644900"/>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34" name="Oval 18"/>
            <p:cNvSpPr>
              <a:spLocks noChangeArrowheads="1"/>
            </p:cNvSpPr>
            <p:nvPr/>
          </p:nvSpPr>
          <p:spPr bwMode="auto">
            <a:xfrm>
              <a:off x="3241675" y="3810000"/>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35" name="Oval 19"/>
            <p:cNvSpPr>
              <a:spLocks noChangeArrowheads="1"/>
            </p:cNvSpPr>
            <p:nvPr/>
          </p:nvSpPr>
          <p:spPr bwMode="auto">
            <a:xfrm>
              <a:off x="3190875" y="3740150"/>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36" name="Oval 20"/>
            <p:cNvSpPr>
              <a:spLocks noChangeArrowheads="1"/>
            </p:cNvSpPr>
            <p:nvPr/>
          </p:nvSpPr>
          <p:spPr bwMode="auto">
            <a:xfrm>
              <a:off x="3340100" y="3648075"/>
              <a:ext cx="22225"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37" name="Oval 21"/>
            <p:cNvSpPr>
              <a:spLocks noChangeArrowheads="1"/>
            </p:cNvSpPr>
            <p:nvPr/>
          </p:nvSpPr>
          <p:spPr bwMode="auto">
            <a:xfrm>
              <a:off x="3387725" y="3571875"/>
              <a:ext cx="22225"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38" name="Oval 22"/>
            <p:cNvSpPr>
              <a:spLocks noChangeArrowheads="1"/>
            </p:cNvSpPr>
            <p:nvPr/>
          </p:nvSpPr>
          <p:spPr bwMode="auto">
            <a:xfrm>
              <a:off x="3340100" y="3390900"/>
              <a:ext cx="22225"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39" name="Oval 23"/>
            <p:cNvSpPr>
              <a:spLocks noChangeArrowheads="1"/>
            </p:cNvSpPr>
            <p:nvPr/>
          </p:nvSpPr>
          <p:spPr bwMode="auto">
            <a:xfrm>
              <a:off x="3292475" y="334962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40" name="Oval 24"/>
            <p:cNvSpPr>
              <a:spLocks noChangeArrowheads="1"/>
            </p:cNvSpPr>
            <p:nvPr/>
          </p:nvSpPr>
          <p:spPr bwMode="auto">
            <a:xfrm>
              <a:off x="2946400" y="3752850"/>
              <a:ext cx="22225"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41" name="Oval 25"/>
            <p:cNvSpPr>
              <a:spLocks noChangeArrowheads="1"/>
            </p:cNvSpPr>
            <p:nvPr/>
          </p:nvSpPr>
          <p:spPr bwMode="auto">
            <a:xfrm>
              <a:off x="2946400" y="3559175"/>
              <a:ext cx="22225"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42" name="Oval 26"/>
            <p:cNvSpPr>
              <a:spLocks noChangeArrowheads="1"/>
            </p:cNvSpPr>
            <p:nvPr/>
          </p:nvSpPr>
          <p:spPr bwMode="auto">
            <a:xfrm>
              <a:off x="2895600" y="3517900"/>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43" name="Oval 27"/>
            <p:cNvSpPr>
              <a:spLocks noChangeArrowheads="1"/>
            </p:cNvSpPr>
            <p:nvPr/>
          </p:nvSpPr>
          <p:spPr bwMode="auto">
            <a:xfrm>
              <a:off x="2797175" y="3292475"/>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44" name="Oval 29"/>
            <p:cNvSpPr>
              <a:spLocks noChangeArrowheads="1"/>
            </p:cNvSpPr>
            <p:nvPr/>
          </p:nvSpPr>
          <p:spPr bwMode="auto">
            <a:xfrm>
              <a:off x="2847975" y="3784600"/>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45" name="Oval 30"/>
            <p:cNvSpPr>
              <a:spLocks noChangeArrowheads="1"/>
            </p:cNvSpPr>
            <p:nvPr/>
          </p:nvSpPr>
          <p:spPr bwMode="auto">
            <a:xfrm>
              <a:off x="2749550" y="3717925"/>
              <a:ext cx="22225"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46" name="Oval 31"/>
            <p:cNvSpPr>
              <a:spLocks noChangeArrowheads="1"/>
            </p:cNvSpPr>
            <p:nvPr/>
          </p:nvSpPr>
          <p:spPr bwMode="auto">
            <a:xfrm>
              <a:off x="2698750" y="3879850"/>
              <a:ext cx="22225"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47" name="Oval 32"/>
            <p:cNvSpPr>
              <a:spLocks noChangeArrowheads="1"/>
            </p:cNvSpPr>
            <p:nvPr/>
          </p:nvSpPr>
          <p:spPr bwMode="auto">
            <a:xfrm>
              <a:off x="2600325" y="3949700"/>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48" name="Oval 33"/>
            <p:cNvSpPr>
              <a:spLocks noChangeArrowheads="1"/>
            </p:cNvSpPr>
            <p:nvPr/>
          </p:nvSpPr>
          <p:spPr bwMode="auto">
            <a:xfrm>
              <a:off x="2647950" y="3822700"/>
              <a:ext cx="22225"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49" name="Oval 34"/>
            <p:cNvSpPr>
              <a:spLocks noChangeArrowheads="1"/>
            </p:cNvSpPr>
            <p:nvPr/>
          </p:nvSpPr>
          <p:spPr bwMode="auto">
            <a:xfrm>
              <a:off x="2600325" y="3784600"/>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50" name="Oval 35"/>
            <p:cNvSpPr>
              <a:spLocks noChangeArrowheads="1"/>
            </p:cNvSpPr>
            <p:nvPr/>
          </p:nvSpPr>
          <p:spPr bwMode="auto">
            <a:xfrm>
              <a:off x="2647950" y="3565525"/>
              <a:ext cx="22225"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51" name="Oval 36"/>
            <p:cNvSpPr>
              <a:spLocks noChangeArrowheads="1"/>
            </p:cNvSpPr>
            <p:nvPr/>
          </p:nvSpPr>
          <p:spPr bwMode="auto">
            <a:xfrm>
              <a:off x="2301875" y="394017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52" name="Oval 37"/>
            <p:cNvSpPr>
              <a:spLocks noChangeArrowheads="1"/>
            </p:cNvSpPr>
            <p:nvPr/>
          </p:nvSpPr>
          <p:spPr bwMode="auto">
            <a:xfrm>
              <a:off x="2254250" y="3924300"/>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53" name="Oval 38"/>
            <p:cNvSpPr>
              <a:spLocks noChangeArrowheads="1"/>
            </p:cNvSpPr>
            <p:nvPr/>
          </p:nvSpPr>
          <p:spPr bwMode="auto">
            <a:xfrm>
              <a:off x="2203450" y="3959225"/>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54" name="Oval 39"/>
            <p:cNvSpPr>
              <a:spLocks noChangeArrowheads="1"/>
            </p:cNvSpPr>
            <p:nvPr/>
          </p:nvSpPr>
          <p:spPr bwMode="auto">
            <a:xfrm>
              <a:off x="2254250" y="391477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55" name="Oval 40"/>
            <p:cNvSpPr>
              <a:spLocks noChangeArrowheads="1"/>
            </p:cNvSpPr>
            <p:nvPr/>
          </p:nvSpPr>
          <p:spPr bwMode="auto">
            <a:xfrm>
              <a:off x="2203450" y="3987800"/>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56" name="Oval 41"/>
            <p:cNvSpPr>
              <a:spLocks noChangeArrowheads="1"/>
            </p:cNvSpPr>
            <p:nvPr/>
          </p:nvSpPr>
          <p:spPr bwMode="auto">
            <a:xfrm>
              <a:off x="2203450" y="3860800"/>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57" name="Oval 42"/>
            <p:cNvSpPr>
              <a:spLocks noChangeArrowheads="1"/>
            </p:cNvSpPr>
            <p:nvPr/>
          </p:nvSpPr>
          <p:spPr bwMode="auto">
            <a:xfrm>
              <a:off x="2301875" y="3917950"/>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58" name="Oval 43"/>
            <p:cNvSpPr>
              <a:spLocks noChangeArrowheads="1"/>
            </p:cNvSpPr>
            <p:nvPr/>
          </p:nvSpPr>
          <p:spPr bwMode="auto">
            <a:xfrm>
              <a:off x="2355850" y="3905250"/>
              <a:ext cx="22225"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59" name="Oval 44"/>
            <p:cNvSpPr>
              <a:spLocks noChangeArrowheads="1"/>
            </p:cNvSpPr>
            <p:nvPr/>
          </p:nvSpPr>
          <p:spPr bwMode="auto">
            <a:xfrm>
              <a:off x="2403475" y="3854450"/>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60" name="Oval 45"/>
            <p:cNvSpPr>
              <a:spLocks noChangeArrowheads="1"/>
            </p:cNvSpPr>
            <p:nvPr/>
          </p:nvSpPr>
          <p:spPr bwMode="auto">
            <a:xfrm>
              <a:off x="2552700" y="3835400"/>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61" name="Oval 46"/>
            <p:cNvSpPr>
              <a:spLocks noChangeArrowheads="1"/>
            </p:cNvSpPr>
            <p:nvPr/>
          </p:nvSpPr>
          <p:spPr bwMode="auto">
            <a:xfrm>
              <a:off x="2498725" y="3892550"/>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62" name="Oval 47"/>
            <p:cNvSpPr>
              <a:spLocks noChangeArrowheads="1"/>
            </p:cNvSpPr>
            <p:nvPr/>
          </p:nvSpPr>
          <p:spPr bwMode="auto">
            <a:xfrm>
              <a:off x="2498725" y="392112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63" name="Oval 48"/>
            <p:cNvSpPr>
              <a:spLocks noChangeArrowheads="1"/>
            </p:cNvSpPr>
            <p:nvPr/>
          </p:nvSpPr>
          <p:spPr bwMode="auto">
            <a:xfrm>
              <a:off x="2749550" y="3778250"/>
              <a:ext cx="22225"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64" name="Oval 49"/>
            <p:cNvSpPr>
              <a:spLocks noChangeArrowheads="1"/>
            </p:cNvSpPr>
            <p:nvPr/>
          </p:nvSpPr>
          <p:spPr bwMode="auto">
            <a:xfrm>
              <a:off x="2797175" y="369252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65" name="Oval 50"/>
            <p:cNvSpPr>
              <a:spLocks noChangeArrowheads="1"/>
            </p:cNvSpPr>
            <p:nvPr/>
          </p:nvSpPr>
          <p:spPr bwMode="auto">
            <a:xfrm>
              <a:off x="2797175" y="372427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66" name="Oval 51"/>
            <p:cNvSpPr>
              <a:spLocks noChangeArrowheads="1"/>
            </p:cNvSpPr>
            <p:nvPr/>
          </p:nvSpPr>
          <p:spPr bwMode="auto">
            <a:xfrm>
              <a:off x="2895600" y="3670300"/>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367" name="Group 1366"/>
          <p:cNvGrpSpPr/>
          <p:nvPr/>
        </p:nvGrpSpPr>
        <p:grpSpPr>
          <a:xfrm>
            <a:off x="6161781" y="4584355"/>
            <a:ext cx="82550" cy="592100"/>
            <a:chOff x="5159375" y="3305175"/>
            <a:chExt cx="82550" cy="692150"/>
          </a:xfrm>
        </p:grpSpPr>
        <p:sp>
          <p:nvSpPr>
            <p:cNvPr id="1368" name="Line 55"/>
            <p:cNvSpPr>
              <a:spLocks noChangeShapeType="1"/>
            </p:cNvSpPr>
            <p:nvPr/>
          </p:nvSpPr>
          <p:spPr bwMode="auto">
            <a:xfrm>
              <a:off x="5200650" y="3870325"/>
              <a:ext cx="0" cy="12700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69" name="Line 56"/>
            <p:cNvSpPr>
              <a:spLocks noChangeShapeType="1"/>
            </p:cNvSpPr>
            <p:nvPr/>
          </p:nvSpPr>
          <p:spPr bwMode="auto">
            <a:xfrm>
              <a:off x="5159375" y="3997325"/>
              <a:ext cx="8255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70" name="Line 57"/>
            <p:cNvSpPr>
              <a:spLocks noChangeShapeType="1"/>
            </p:cNvSpPr>
            <p:nvPr/>
          </p:nvSpPr>
          <p:spPr bwMode="auto">
            <a:xfrm flipV="1">
              <a:off x="5200650" y="3305175"/>
              <a:ext cx="0" cy="27305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71" name="Line 58"/>
            <p:cNvSpPr>
              <a:spLocks noChangeShapeType="1"/>
            </p:cNvSpPr>
            <p:nvPr/>
          </p:nvSpPr>
          <p:spPr bwMode="auto">
            <a:xfrm>
              <a:off x="5159375" y="3305175"/>
              <a:ext cx="8255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72" name="Rectangle 59"/>
            <p:cNvSpPr>
              <a:spLocks noChangeArrowheads="1"/>
            </p:cNvSpPr>
            <p:nvPr/>
          </p:nvSpPr>
          <p:spPr bwMode="auto">
            <a:xfrm>
              <a:off x="5168900" y="3578225"/>
              <a:ext cx="60325" cy="292100"/>
            </a:xfrm>
            <a:prstGeom prst="rect">
              <a:avLst/>
            </a:prstGeom>
            <a:noFill/>
            <a:ln w="12700" cap="flat">
              <a:solidFill>
                <a:srgbClr val="0068B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373" name="Group 1372"/>
          <p:cNvGrpSpPr/>
          <p:nvPr/>
        </p:nvGrpSpPr>
        <p:grpSpPr>
          <a:xfrm>
            <a:off x="6276081" y="4614231"/>
            <a:ext cx="79375" cy="562223"/>
            <a:chOff x="5273675" y="3340100"/>
            <a:chExt cx="79375" cy="657225"/>
          </a:xfrm>
        </p:grpSpPr>
        <p:sp>
          <p:nvSpPr>
            <p:cNvPr id="1374" name="Line 61"/>
            <p:cNvSpPr>
              <a:spLocks noChangeShapeType="1"/>
            </p:cNvSpPr>
            <p:nvPr/>
          </p:nvSpPr>
          <p:spPr bwMode="auto">
            <a:xfrm>
              <a:off x="5314950" y="3933825"/>
              <a:ext cx="0" cy="6350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75" name="Line 62"/>
            <p:cNvSpPr>
              <a:spLocks noChangeShapeType="1"/>
            </p:cNvSpPr>
            <p:nvPr/>
          </p:nvSpPr>
          <p:spPr bwMode="auto">
            <a:xfrm>
              <a:off x="5273675" y="3997325"/>
              <a:ext cx="79375"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76" name="Line 63"/>
            <p:cNvSpPr>
              <a:spLocks noChangeShapeType="1"/>
            </p:cNvSpPr>
            <p:nvPr/>
          </p:nvSpPr>
          <p:spPr bwMode="auto">
            <a:xfrm flipV="1">
              <a:off x="5314950" y="3340100"/>
              <a:ext cx="0" cy="301625"/>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77" name="Line 64"/>
            <p:cNvSpPr>
              <a:spLocks noChangeShapeType="1"/>
            </p:cNvSpPr>
            <p:nvPr/>
          </p:nvSpPr>
          <p:spPr bwMode="auto">
            <a:xfrm>
              <a:off x="5273675" y="3340100"/>
              <a:ext cx="79375"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78" name="Rectangle 65"/>
            <p:cNvSpPr>
              <a:spLocks noChangeArrowheads="1"/>
            </p:cNvSpPr>
            <p:nvPr/>
          </p:nvSpPr>
          <p:spPr bwMode="auto">
            <a:xfrm>
              <a:off x="5283200" y="3641725"/>
              <a:ext cx="60325" cy="292100"/>
            </a:xfrm>
            <a:prstGeom prst="rect">
              <a:avLst/>
            </a:prstGeom>
            <a:noFill/>
            <a:ln w="12700" cap="flat">
              <a:solidFill>
                <a:srgbClr val="0068B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379" name="Group 1378"/>
          <p:cNvGrpSpPr/>
          <p:nvPr/>
        </p:nvGrpSpPr>
        <p:grpSpPr>
          <a:xfrm>
            <a:off x="6390381" y="4538182"/>
            <a:ext cx="79375" cy="616544"/>
            <a:chOff x="5387975" y="3251200"/>
            <a:chExt cx="79375" cy="720725"/>
          </a:xfrm>
        </p:grpSpPr>
        <p:sp>
          <p:nvSpPr>
            <p:cNvPr id="1380" name="Line 68"/>
            <p:cNvSpPr>
              <a:spLocks noChangeShapeType="1"/>
            </p:cNvSpPr>
            <p:nvPr/>
          </p:nvSpPr>
          <p:spPr bwMode="auto">
            <a:xfrm>
              <a:off x="5429250" y="3835400"/>
              <a:ext cx="0" cy="136525"/>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81" name="Line 69"/>
            <p:cNvSpPr>
              <a:spLocks noChangeShapeType="1"/>
            </p:cNvSpPr>
            <p:nvPr/>
          </p:nvSpPr>
          <p:spPr bwMode="auto">
            <a:xfrm>
              <a:off x="5387975" y="3971925"/>
              <a:ext cx="79375"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82" name="Line 70"/>
            <p:cNvSpPr>
              <a:spLocks noChangeShapeType="1"/>
            </p:cNvSpPr>
            <p:nvPr/>
          </p:nvSpPr>
          <p:spPr bwMode="auto">
            <a:xfrm flipV="1">
              <a:off x="5429250" y="3251200"/>
              <a:ext cx="0" cy="33655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83" name="Line 71"/>
            <p:cNvSpPr>
              <a:spLocks noChangeShapeType="1"/>
            </p:cNvSpPr>
            <p:nvPr/>
          </p:nvSpPr>
          <p:spPr bwMode="auto">
            <a:xfrm>
              <a:off x="5387975" y="3251200"/>
              <a:ext cx="79375"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84" name="Rectangle 72"/>
            <p:cNvSpPr>
              <a:spLocks noChangeArrowheads="1"/>
            </p:cNvSpPr>
            <p:nvPr/>
          </p:nvSpPr>
          <p:spPr bwMode="auto">
            <a:xfrm>
              <a:off x="5397500" y="3587750"/>
              <a:ext cx="60325" cy="247650"/>
            </a:xfrm>
            <a:prstGeom prst="rect">
              <a:avLst/>
            </a:prstGeom>
            <a:noFill/>
            <a:ln w="12700" cap="flat">
              <a:solidFill>
                <a:srgbClr val="0068B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385" name="Group 1384"/>
          <p:cNvGrpSpPr/>
          <p:nvPr/>
        </p:nvGrpSpPr>
        <p:grpSpPr>
          <a:xfrm>
            <a:off x="6504681" y="4633244"/>
            <a:ext cx="79375" cy="543211"/>
            <a:chOff x="5502275" y="3362325"/>
            <a:chExt cx="79375" cy="635000"/>
          </a:xfrm>
        </p:grpSpPr>
        <p:sp>
          <p:nvSpPr>
            <p:cNvPr id="1386" name="Line 75"/>
            <p:cNvSpPr>
              <a:spLocks noChangeShapeType="1"/>
            </p:cNvSpPr>
            <p:nvPr/>
          </p:nvSpPr>
          <p:spPr bwMode="auto">
            <a:xfrm>
              <a:off x="5540375" y="3883025"/>
              <a:ext cx="0" cy="11430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87" name="Line 76"/>
            <p:cNvSpPr>
              <a:spLocks noChangeShapeType="1"/>
            </p:cNvSpPr>
            <p:nvPr/>
          </p:nvSpPr>
          <p:spPr bwMode="auto">
            <a:xfrm>
              <a:off x="5502275" y="3997325"/>
              <a:ext cx="79375"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88" name="Line 77"/>
            <p:cNvSpPr>
              <a:spLocks noChangeShapeType="1"/>
            </p:cNvSpPr>
            <p:nvPr/>
          </p:nvSpPr>
          <p:spPr bwMode="auto">
            <a:xfrm flipV="1">
              <a:off x="5540375" y="3362325"/>
              <a:ext cx="0" cy="288925"/>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89" name="Line 78"/>
            <p:cNvSpPr>
              <a:spLocks noChangeShapeType="1"/>
            </p:cNvSpPr>
            <p:nvPr/>
          </p:nvSpPr>
          <p:spPr bwMode="auto">
            <a:xfrm>
              <a:off x="5502275" y="3362325"/>
              <a:ext cx="79375"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90" name="Rectangle 79"/>
            <p:cNvSpPr>
              <a:spLocks noChangeArrowheads="1"/>
            </p:cNvSpPr>
            <p:nvPr/>
          </p:nvSpPr>
          <p:spPr bwMode="auto">
            <a:xfrm>
              <a:off x="5511800" y="3651250"/>
              <a:ext cx="60325" cy="231775"/>
            </a:xfrm>
            <a:prstGeom prst="rect">
              <a:avLst/>
            </a:prstGeom>
            <a:noFill/>
            <a:ln w="12700" cap="flat">
              <a:solidFill>
                <a:srgbClr val="0068B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391" name="Group 1390"/>
          <p:cNvGrpSpPr/>
          <p:nvPr/>
        </p:nvGrpSpPr>
        <p:grpSpPr>
          <a:xfrm>
            <a:off x="6615806" y="4690281"/>
            <a:ext cx="82550" cy="486174"/>
            <a:chOff x="5613400" y="3429000"/>
            <a:chExt cx="82550" cy="568325"/>
          </a:xfrm>
        </p:grpSpPr>
        <p:sp>
          <p:nvSpPr>
            <p:cNvPr id="1392" name="Line 87"/>
            <p:cNvSpPr>
              <a:spLocks noChangeShapeType="1"/>
            </p:cNvSpPr>
            <p:nvPr/>
          </p:nvSpPr>
          <p:spPr bwMode="auto">
            <a:xfrm>
              <a:off x="5654675" y="3895725"/>
              <a:ext cx="0" cy="10160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93" name="Line 88"/>
            <p:cNvSpPr>
              <a:spLocks noChangeShapeType="1"/>
            </p:cNvSpPr>
            <p:nvPr/>
          </p:nvSpPr>
          <p:spPr bwMode="auto">
            <a:xfrm>
              <a:off x="5613400" y="3997325"/>
              <a:ext cx="8255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94" name="Line 89"/>
            <p:cNvSpPr>
              <a:spLocks noChangeShapeType="1"/>
            </p:cNvSpPr>
            <p:nvPr/>
          </p:nvSpPr>
          <p:spPr bwMode="auto">
            <a:xfrm flipV="1">
              <a:off x="5654675" y="3429000"/>
              <a:ext cx="0" cy="276225"/>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95" name="Line 90"/>
            <p:cNvSpPr>
              <a:spLocks noChangeShapeType="1"/>
            </p:cNvSpPr>
            <p:nvPr/>
          </p:nvSpPr>
          <p:spPr bwMode="auto">
            <a:xfrm>
              <a:off x="5613400" y="3429000"/>
              <a:ext cx="8255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96" name="Rectangle 91"/>
            <p:cNvSpPr>
              <a:spLocks noChangeArrowheads="1"/>
            </p:cNvSpPr>
            <p:nvPr/>
          </p:nvSpPr>
          <p:spPr bwMode="auto">
            <a:xfrm>
              <a:off x="5626100" y="3705225"/>
              <a:ext cx="60325" cy="190500"/>
            </a:xfrm>
            <a:prstGeom prst="rect">
              <a:avLst/>
            </a:prstGeom>
            <a:noFill/>
            <a:ln w="12700" cap="flat">
              <a:solidFill>
                <a:srgbClr val="0068B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397" name="Group 1396"/>
          <p:cNvGrpSpPr/>
          <p:nvPr/>
        </p:nvGrpSpPr>
        <p:grpSpPr>
          <a:xfrm>
            <a:off x="6730106" y="4663120"/>
            <a:ext cx="82550" cy="513334"/>
            <a:chOff x="5727700" y="3397250"/>
            <a:chExt cx="82550" cy="600075"/>
          </a:xfrm>
        </p:grpSpPr>
        <p:sp>
          <p:nvSpPr>
            <p:cNvPr id="1398" name="Line 94"/>
            <p:cNvSpPr>
              <a:spLocks noChangeShapeType="1"/>
            </p:cNvSpPr>
            <p:nvPr/>
          </p:nvSpPr>
          <p:spPr bwMode="auto">
            <a:xfrm>
              <a:off x="5768975" y="3883025"/>
              <a:ext cx="0" cy="11430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399" name="Line 95"/>
            <p:cNvSpPr>
              <a:spLocks noChangeShapeType="1"/>
            </p:cNvSpPr>
            <p:nvPr/>
          </p:nvSpPr>
          <p:spPr bwMode="auto">
            <a:xfrm>
              <a:off x="5727700" y="3997325"/>
              <a:ext cx="8255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00" name="Line 96"/>
            <p:cNvSpPr>
              <a:spLocks noChangeShapeType="1"/>
            </p:cNvSpPr>
            <p:nvPr/>
          </p:nvSpPr>
          <p:spPr bwMode="auto">
            <a:xfrm flipV="1">
              <a:off x="5768975" y="3397250"/>
              <a:ext cx="0" cy="244475"/>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01" name="Line 97"/>
            <p:cNvSpPr>
              <a:spLocks noChangeShapeType="1"/>
            </p:cNvSpPr>
            <p:nvPr/>
          </p:nvSpPr>
          <p:spPr bwMode="auto">
            <a:xfrm>
              <a:off x="5727700" y="3397250"/>
              <a:ext cx="82550"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02" name="Rectangle 98"/>
            <p:cNvSpPr>
              <a:spLocks noChangeArrowheads="1"/>
            </p:cNvSpPr>
            <p:nvPr/>
          </p:nvSpPr>
          <p:spPr bwMode="auto">
            <a:xfrm>
              <a:off x="5737225" y="3641725"/>
              <a:ext cx="60325" cy="241300"/>
            </a:xfrm>
            <a:prstGeom prst="rect">
              <a:avLst/>
            </a:prstGeom>
            <a:noFill/>
            <a:ln w="12700" cap="flat">
              <a:solidFill>
                <a:srgbClr val="0068B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403" name="Group 1402"/>
          <p:cNvGrpSpPr/>
          <p:nvPr/>
        </p:nvGrpSpPr>
        <p:grpSpPr>
          <a:xfrm>
            <a:off x="6171306" y="4942874"/>
            <a:ext cx="742950" cy="97778"/>
            <a:chOff x="5168900" y="3724275"/>
            <a:chExt cx="742950" cy="114300"/>
          </a:xfrm>
          <a:solidFill>
            <a:schemeClr val="accent1"/>
          </a:solidFill>
        </p:grpSpPr>
        <p:sp>
          <p:nvSpPr>
            <p:cNvPr id="1404" name="Rectangle 54"/>
            <p:cNvSpPr>
              <a:spLocks noChangeArrowheads="1"/>
            </p:cNvSpPr>
            <p:nvPr/>
          </p:nvSpPr>
          <p:spPr bwMode="auto">
            <a:xfrm>
              <a:off x="5168900" y="3752850"/>
              <a:ext cx="60325"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05" name="Rectangle 60"/>
            <p:cNvSpPr>
              <a:spLocks noChangeArrowheads="1"/>
            </p:cNvSpPr>
            <p:nvPr/>
          </p:nvSpPr>
          <p:spPr bwMode="auto">
            <a:xfrm>
              <a:off x="5283200" y="3816350"/>
              <a:ext cx="60325" cy="22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06" name="Rectangle 67"/>
            <p:cNvSpPr>
              <a:spLocks noChangeArrowheads="1"/>
            </p:cNvSpPr>
            <p:nvPr/>
          </p:nvSpPr>
          <p:spPr bwMode="auto">
            <a:xfrm>
              <a:off x="5397500" y="3724275"/>
              <a:ext cx="60325"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07" name="Rectangle 74"/>
            <p:cNvSpPr>
              <a:spLocks noChangeArrowheads="1"/>
            </p:cNvSpPr>
            <p:nvPr/>
          </p:nvSpPr>
          <p:spPr bwMode="auto">
            <a:xfrm>
              <a:off x="5511800" y="3752850"/>
              <a:ext cx="60325"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08" name="Rectangle 86"/>
            <p:cNvSpPr>
              <a:spLocks noChangeArrowheads="1"/>
            </p:cNvSpPr>
            <p:nvPr/>
          </p:nvSpPr>
          <p:spPr bwMode="auto">
            <a:xfrm>
              <a:off x="5626100" y="3806825"/>
              <a:ext cx="60325" cy="22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09" name="Rectangle 93"/>
            <p:cNvSpPr>
              <a:spLocks noChangeArrowheads="1"/>
            </p:cNvSpPr>
            <p:nvPr/>
          </p:nvSpPr>
          <p:spPr bwMode="auto">
            <a:xfrm>
              <a:off x="5737225" y="3778250"/>
              <a:ext cx="60325"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10" name="Rectangle 108"/>
            <p:cNvSpPr>
              <a:spLocks noChangeArrowheads="1"/>
            </p:cNvSpPr>
            <p:nvPr/>
          </p:nvSpPr>
          <p:spPr bwMode="auto">
            <a:xfrm>
              <a:off x="5851525" y="3784600"/>
              <a:ext cx="60325" cy="22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411" name="Group 1410"/>
          <p:cNvGrpSpPr/>
          <p:nvPr/>
        </p:nvGrpSpPr>
        <p:grpSpPr>
          <a:xfrm>
            <a:off x="6844406" y="4836948"/>
            <a:ext cx="79375" cy="325927"/>
            <a:chOff x="5842000" y="3600450"/>
            <a:chExt cx="79375" cy="381000"/>
          </a:xfrm>
        </p:grpSpPr>
        <p:sp>
          <p:nvSpPr>
            <p:cNvPr id="1412" name="Line 109"/>
            <p:cNvSpPr>
              <a:spLocks noChangeShapeType="1"/>
            </p:cNvSpPr>
            <p:nvPr/>
          </p:nvSpPr>
          <p:spPr bwMode="auto">
            <a:xfrm>
              <a:off x="5883275" y="3889375"/>
              <a:ext cx="0" cy="92075"/>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13" name="Line 110"/>
            <p:cNvSpPr>
              <a:spLocks noChangeShapeType="1"/>
            </p:cNvSpPr>
            <p:nvPr/>
          </p:nvSpPr>
          <p:spPr bwMode="auto">
            <a:xfrm>
              <a:off x="5842000" y="3981450"/>
              <a:ext cx="79375"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14" name="Line 111"/>
            <p:cNvSpPr>
              <a:spLocks noChangeShapeType="1"/>
            </p:cNvSpPr>
            <p:nvPr/>
          </p:nvSpPr>
          <p:spPr bwMode="auto">
            <a:xfrm flipV="1">
              <a:off x="5883275" y="3600450"/>
              <a:ext cx="0" cy="47625"/>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15" name="Line 112"/>
            <p:cNvSpPr>
              <a:spLocks noChangeShapeType="1"/>
            </p:cNvSpPr>
            <p:nvPr/>
          </p:nvSpPr>
          <p:spPr bwMode="auto">
            <a:xfrm>
              <a:off x="5842000" y="3600450"/>
              <a:ext cx="79375" cy="0"/>
            </a:xfrm>
            <a:prstGeom prst="line">
              <a:avLst/>
            </a:prstGeom>
            <a:noFill/>
            <a:ln w="12700" cap="flat">
              <a:solidFill>
                <a:srgbClr val="0068B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16" name="Rectangle 113"/>
            <p:cNvSpPr>
              <a:spLocks noChangeArrowheads="1"/>
            </p:cNvSpPr>
            <p:nvPr/>
          </p:nvSpPr>
          <p:spPr bwMode="auto">
            <a:xfrm>
              <a:off x="5851525" y="3648075"/>
              <a:ext cx="60325" cy="241300"/>
            </a:xfrm>
            <a:prstGeom prst="rect">
              <a:avLst/>
            </a:prstGeom>
            <a:noFill/>
            <a:ln w="12700" cap="flat">
              <a:solidFill>
                <a:srgbClr val="0068B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417" name="Group 1416"/>
          <p:cNvGrpSpPr/>
          <p:nvPr/>
        </p:nvGrpSpPr>
        <p:grpSpPr>
          <a:xfrm>
            <a:off x="6304656" y="3685341"/>
            <a:ext cx="593725" cy="909878"/>
            <a:chOff x="5302250" y="2254250"/>
            <a:chExt cx="593725" cy="1063625"/>
          </a:xfrm>
          <a:solidFill>
            <a:schemeClr val="accent1"/>
          </a:solidFill>
        </p:grpSpPr>
        <p:sp>
          <p:nvSpPr>
            <p:cNvPr id="1418" name="Oval 66"/>
            <p:cNvSpPr>
              <a:spLocks noChangeArrowheads="1"/>
            </p:cNvSpPr>
            <p:nvPr/>
          </p:nvSpPr>
          <p:spPr bwMode="auto">
            <a:xfrm>
              <a:off x="5302250" y="289877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19" name="Oval 73"/>
            <p:cNvSpPr>
              <a:spLocks noChangeArrowheads="1"/>
            </p:cNvSpPr>
            <p:nvPr/>
          </p:nvSpPr>
          <p:spPr bwMode="auto">
            <a:xfrm>
              <a:off x="5416550" y="3136900"/>
              <a:ext cx="22225"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20" name="Oval 80"/>
            <p:cNvSpPr>
              <a:spLocks noChangeArrowheads="1"/>
            </p:cNvSpPr>
            <p:nvPr/>
          </p:nvSpPr>
          <p:spPr bwMode="auto">
            <a:xfrm>
              <a:off x="5530850" y="3244850"/>
              <a:ext cx="22225"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21" name="Oval 81"/>
            <p:cNvSpPr>
              <a:spLocks noChangeArrowheads="1"/>
            </p:cNvSpPr>
            <p:nvPr/>
          </p:nvSpPr>
          <p:spPr bwMode="auto">
            <a:xfrm>
              <a:off x="5530850" y="3165475"/>
              <a:ext cx="22225"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22" name="Oval 82"/>
            <p:cNvSpPr>
              <a:spLocks noChangeArrowheads="1"/>
            </p:cNvSpPr>
            <p:nvPr/>
          </p:nvSpPr>
          <p:spPr bwMode="auto">
            <a:xfrm>
              <a:off x="5530850" y="3140075"/>
              <a:ext cx="22225"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23" name="Oval 83"/>
            <p:cNvSpPr>
              <a:spLocks noChangeArrowheads="1"/>
            </p:cNvSpPr>
            <p:nvPr/>
          </p:nvSpPr>
          <p:spPr bwMode="auto">
            <a:xfrm>
              <a:off x="5530850" y="3051175"/>
              <a:ext cx="22225"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24" name="Oval 84"/>
            <p:cNvSpPr>
              <a:spLocks noChangeArrowheads="1"/>
            </p:cNvSpPr>
            <p:nvPr/>
          </p:nvSpPr>
          <p:spPr bwMode="auto">
            <a:xfrm>
              <a:off x="5530850" y="2981325"/>
              <a:ext cx="22225"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25" name="Oval 85"/>
            <p:cNvSpPr>
              <a:spLocks noChangeArrowheads="1"/>
            </p:cNvSpPr>
            <p:nvPr/>
          </p:nvSpPr>
          <p:spPr bwMode="auto">
            <a:xfrm>
              <a:off x="5530850" y="2860675"/>
              <a:ext cx="22225"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26" name="Oval 92"/>
            <p:cNvSpPr>
              <a:spLocks noChangeArrowheads="1"/>
            </p:cNvSpPr>
            <p:nvPr/>
          </p:nvSpPr>
          <p:spPr bwMode="auto">
            <a:xfrm>
              <a:off x="5641975" y="3295650"/>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27" name="Oval 99"/>
            <p:cNvSpPr>
              <a:spLocks noChangeArrowheads="1"/>
            </p:cNvSpPr>
            <p:nvPr/>
          </p:nvSpPr>
          <p:spPr bwMode="auto">
            <a:xfrm>
              <a:off x="5756275" y="3244850"/>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28" name="Oval 100"/>
            <p:cNvSpPr>
              <a:spLocks noChangeArrowheads="1"/>
            </p:cNvSpPr>
            <p:nvPr/>
          </p:nvSpPr>
          <p:spPr bwMode="auto">
            <a:xfrm>
              <a:off x="5756275" y="323532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29" name="Oval 101"/>
            <p:cNvSpPr>
              <a:spLocks noChangeArrowheads="1"/>
            </p:cNvSpPr>
            <p:nvPr/>
          </p:nvSpPr>
          <p:spPr bwMode="auto">
            <a:xfrm>
              <a:off x="5756275" y="322262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30" name="Oval 102"/>
            <p:cNvSpPr>
              <a:spLocks noChangeArrowheads="1"/>
            </p:cNvSpPr>
            <p:nvPr/>
          </p:nvSpPr>
          <p:spPr bwMode="auto">
            <a:xfrm>
              <a:off x="5756275" y="3219450"/>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31" name="Oval 103"/>
            <p:cNvSpPr>
              <a:spLocks noChangeArrowheads="1"/>
            </p:cNvSpPr>
            <p:nvPr/>
          </p:nvSpPr>
          <p:spPr bwMode="auto">
            <a:xfrm>
              <a:off x="5756275" y="3171825"/>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32" name="Oval 104"/>
            <p:cNvSpPr>
              <a:spLocks noChangeArrowheads="1"/>
            </p:cNvSpPr>
            <p:nvPr/>
          </p:nvSpPr>
          <p:spPr bwMode="auto">
            <a:xfrm>
              <a:off x="5756275" y="280987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33" name="Oval 105"/>
            <p:cNvSpPr>
              <a:spLocks noChangeArrowheads="1"/>
            </p:cNvSpPr>
            <p:nvPr/>
          </p:nvSpPr>
          <p:spPr bwMode="auto">
            <a:xfrm>
              <a:off x="5756275" y="237807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34" name="Oval 106"/>
            <p:cNvSpPr>
              <a:spLocks noChangeArrowheads="1"/>
            </p:cNvSpPr>
            <p:nvPr/>
          </p:nvSpPr>
          <p:spPr bwMode="auto">
            <a:xfrm>
              <a:off x="5756275" y="2254250"/>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35" name="Oval 107"/>
            <p:cNvSpPr>
              <a:spLocks noChangeArrowheads="1"/>
            </p:cNvSpPr>
            <p:nvPr/>
          </p:nvSpPr>
          <p:spPr bwMode="auto">
            <a:xfrm>
              <a:off x="5756275" y="2552700"/>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36" name="Oval 114"/>
            <p:cNvSpPr>
              <a:spLocks noChangeArrowheads="1"/>
            </p:cNvSpPr>
            <p:nvPr/>
          </p:nvSpPr>
          <p:spPr bwMode="auto">
            <a:xfrm>
              <a:off x="5870575" y="256222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437" name="Group 1436"/>
          <p:cNvGrpSpPr/>
          <p:nvPr/>
        </p:nvGrpSpPr>
        <p:grpSpPr>
          <a:xfrm>
            <a:off x="3059806" y="5282381"/>
            <a:ext cx="2740025" cy="260741"/>
            <a:chOff x="2057400" y="4121150"/>
            <a:chExt cx="2740025" cy="304800"/>
          </a:xfrm>
          <a:solidFill>
            <a:schemeClr val="accent1"/>
          </a:solidFill>
        </p:grpSpPr>
        <p:sp>
          <p:nvSpPr>
            <p:cNvPr id="1438" name="Oval 6"/>
            <p:cNvSpPr>
              <a:spLocks noChangeArrowheads="1"/>
            </p:cNvSpPr>
            <p:nvPr/>
          </p:nvSpPr>
          <p:spPr bwMode="auto">
            <a:xfrm>
              <a:off x="2057400" y="4121150"/>
              <a:ext cx="22225"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39" name="Oval 7"/>
            <p:cNvSpPr>
              <a:spLocks noChangeArrowheads="1"/>
            </p:cNvSpPr>
            <p:nvPr/>
          </p:nvSpPr>
          <p:spPr bwMode="auto">
            <a:xfrm>
              <a:off x="2159000" y="4121150"/>
              <a:ext cx="22225"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40" name="Oval 8"/>
            <p:cNvSpPr>
              <a:spLocks noChangeArrowheads="1"/>
            </p:cNvSpPr>
            <p:nvPr/>
          </p:nvSpPr>
          <p:spPr bwMode="auto">
            <a:xfrm>
              <a:off x="2898775" y="4121150"/>
              <a:ext cx="22225"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41" name="Oval 9"/>
            <p:cNvSpPr>
              <a:spLocks noChangeArrowheads="1"/>
            </p:cNvSpPr>
            <p:nvPr/>
          </p:nvSpPr>
          <p:spPr bwMode="auto">
            <a:xfrm>
              <a:off x="3092450" y="4121150"/>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42" name="Oval 10"/>
            <p:cNvSpPr>
              <a:spLocks noChangeArrowheads="1"/>
            </p:cNvSpPr>
            <p:nvPr/>
          </p:nvSpPr>
          <p:spPr bwMode="auto">
            <a:xfrm>
              <a:off x="3736975" y="4191000"/>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43" name="Oval 11"/>
            <p:cNvSpPr>
              <a:spLocks noChangeArrowheads="1"/>
            </p:cNvSpPr>
            <p:nvPr/>
          </p:nvSpPr>
          <p:spPr bwMode="auto">
            <a:xfrm>
              <a:off x="3879850" y="4191000"/>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44" name="Oval 52"/>
            <p:cNvSpPr>
              <a:spLocks noChangeArrowheads="1"/>
            </p:cNvSpPr>
            <p:nvPr/>
          </p:nvSpPr>
          <p:spPr bwMode="auto">
            <a:xfrm>
              <a:off x="4476750" y="4260850"/>
              <a:ext cx="22225"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45" name="Oval 53"/>
            <p:cNvSpPr>
              <a:spLocks noChangeArrowheads="1"/>
            </p:cNvSpPr>
            <p:nvPr/>
          </p:nvSpPr>
          <p:spPr bwMode="auto">
            <a:xfrm>
              <a:off x="4772025" y="4260850"/>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46" name="Oval 115"/>
            <p:cNvSpPr>
              <a:spLocks noChangeArrowheads="1"/>
            </p:cNvSpPr>
            <p:nvPr/>
          </p:nvSpPr>
          <p:spPr bwMode="auto">
            <a:xfrm>
              <a:off x="4375150" y="4260850"/>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47" name="Oval 116"/>
            <p:cNvSpPr>
              <a:spLocks noChangeArrowheads="1"/>
            </p:cNvSpPr>
            <p:nvPr/>
          </p:nvSpPr>
          <p:spPr bwMode="auto">
            <a:xfrm>
              <a:off x="3784600" y="4403725"/>
              <a:ext cx="22225"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48" name="Oval 117"/>
            <p:cNvSpPr>
              <a:spLocks noChangeArrowheads="1"/>
            </p:cNvSpPr>
            <p:nvPr/>
          </p:nvSpPr>
          <p:spPr bwMode="auto">
            <a:xfrm>
              <a:off x="3883025" y="4403725"/>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49" name="Oval 118"/>
            <p:cNvSpPr>
              <a:spLocks noChangeArrowheads="1"/>
            </p:cNvSpPr>
            <p:nvPr/>
          </p:nvSpPr>
          <p:spPr bwMode="auto">
            <a:xfrm>
              <a:off x="3486150" y="4403725"/>
              <a:ext cx="25400" cy="22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451" name="Group 1450"/>
          <p:cNvGrpSpPr/>
          <p:nvPr/>
        </p:nvGrpSpPr>
        <p:grpSpPr>
          <a:xfrm>
            <a:off x="2904231" y="3364846"/>
            <a:ext cx="4083050" cy="2338523"/>
            <a:chOff x="1901825" y="1879600"/>
            <a:chExt cx="4083050" cy="2733675"/>
          </a:xfrm>
        </p:grpSpPr>
        <p:sp>
          <p:nvSpPr>
            <p:cNvPr id="1490" name="Line 13"/>
            <p:cNvSpPr>
              <a:spLocks noChangeShapeType="1"/>
            </p:cNvSpPr>
            <p:nvPr/>
          </p:nvSpPr>
          <p:spPr bwMode="auto">
            <a:xfrm>
              <a:off x="1901825" y="4073525"/>
              <a:ext cx="408305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91" name="Line 25"/>
            <p:cNvSpPr>
              <a:spLocks noChangeShapeType="1"/>
            </p:cNvSpPr>
            <p:nvPr/>
          </p:nvSpPr>
          <p:spPr bwMode="auto">
            <a:xfrm flipV="1">
              <a:off x="5095875" y="1879600"/>
              <a:ext cx="0" cy="27336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453" name="Group 1452"/>
          <p:cNvGrpSpPr/>
          <p:nvPr/>
        </p:nvGrpSpPr>
        <p:grpSpPr>
          <a:xfrm>
            <a:off x="2831206" y="5293245"/>
            <a:ext cx="73025" cy="410124"/>
            <a:chOff x="1828800" y="4133850"/>
            <a:chExt cx="73025" cy="479425"/>
          </a:xfrm>
        </p:grpSpPr>
        <p:sp>
          <p:nvSpPr>
            <p:cNvPr id="1482" name="Line 14"/>
            <p:cNvSpPr>
              <a:spLocks noChangeShapeType="1"/>
            </p:cNvSpPr>
            <p:nvPr/>
          </p:nvSpPr>
          <p:spPr bwMode="auto">
            <a:xfrm flipH="1">
              <a:off x="1828800" y="4133850"/>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83" name="Line 15"/>
            <p:cNvSpPr>
              <a:spLocks noChangeShapeType="1"/>
            </p:cNvSpPr>
            <p:nvPr/>
          </p:nvSpPr>
          <p:spPr bwMode="auto">
            <a:xfrm flipH="1">
              <a:off x="1828800" y="4203700"/>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84" name="Line 16"/>
            <p:cNvSpPr>
              <a:spLocks noChangeShapeType="1"/>
            </p:cNvSpPr>
            <p:nvPr/>
          </p:nvSpPr>
          <p:spPr bwMode="auto">
            <a:xfrm flipH="1">
              <a:off x="1828800" y="4273550"/>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85" name="Line 17"/>
            <p:cNvSpPr>
              <a:spLocks noChangeShapeType="1"/>
            </p:cNvSpPr>
            <p:nvPr/>
          </p:nvSpPr>
          <p:spPr bwMode="auto">
            <a:xfrm flipH="1">
              <a:off x="1828800" y="4343400"/>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86" name="Line 18"/>
            <p:cNvSpPr>
              <a:spLocks noChangeShapeType="1"/>
            </p:cNvSpPr>
            <p:nvPr/>
          </p:nvSpPr>
          <p:spPr bwMode="auto">
            <a:xfrm flipH="1">
              <a:off x="1828800" y="4413250"/>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87" name="Line 19"/>
            <p:cNvSpPr>
              <a:spLocks noChangeShapeType="1"/>
            </p:cNvSpPr>
            <p:nvPr/>
          </p:nvSpPr>
          <p:spPr bwMode="auto">
            <a:xfrm flipH="1">
              <a:off x="1828800" y="4486275"/>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88" name="Line 20"/>
            <p:cNvSpPr>
              <a:spLocks noChangeShapeType="1"/>
            </p:cNvSpPr>
            <p:nvPr/>
          </p:nvSpPr>
          <p:spPr bwMode="auto">
            <a:xfrm flipH="1">
              <a:off x="1828800" y="4556125"/>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89" name="Line 21"/>
            <p:cNvSpPr>
              <a:spLocks noChangeShapeType="1"/>
            </p:cNvSpPr>
            <p:nvPr/>
          </p:nvSpPr>
          <p:spPr bwMode="auto">
            <a:xfrm flipH="1">
              <a:off x="1828800" y="4613275"/>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454" name="Group 1453"/>
          <p:cNvGrpSpPr/>
          <p:nvPr/>
        </p:nvGrpSpPr>
        <p:grpSpPr>
          <a:xfrm>
            <a:off x="2831206" y="3438180"/>
            <a:ext cx="73025" cy="1762719"/>
            <a:chOff x="1828800" y="1965325"/>
            <a:chExt cx="73025" cy="2060575"/>
          </a:xfrm>
        </p:grpSpPr>
        <p:sp>
          <p:nvSpPr>
            <p:cNvPr id="1474" name="Line 6"/>
            <p:cNvSpPr>
              <a:spLocks noChangeShapeType="1"/>
            </p:cNvSpPr>
            <p:nvPr/>
          </p:nvSpPr>
          <p:spPr bwMode="auto">
            <a:xfrm flipH="1">
              <a:off x="1828800" y="2260600"/>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75" name="Line 7"/>
            <p:cNvSpPr>
              <a:spLocks noChangeShapeType="1"/>
            </p:cNvSpPr>
            <p:nvPr/>
          </p:nvSpPr>
          <p:spPr bwMode="auto">
            <a:xfrm flipH="1">
              <a:off x="1828800" y="2552700"/>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76" name="Line 8"/>
            <p:cNvSpPr>
              <a:spLocks noChangeShapeType="1"/>
            </p:cNvSpPr>
            <p:nvPr/>
          </p:nvSpPr>
          <p:spPr bwMode="auto">
            <a:xfrm flipH="1">
              <a:off x="1828800" y="2847975"/>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77" name="Line 9"/>
            <p:cNvSpPr>
              <a:spLocks noChangeShapeType="1"/>
            </p:cNvSpPr>
            <p:nvPr/>
          </p:nvSpPr>
          <p:spPr bwMode="auto">
            <a:xfrm flipH="1">
              <a:off x="1828800" y="3143250"/>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78" name="Line 10"/>
            <p:cNvSpPr>
              <a:spLocks noChangeShapeType="1"/>
            </p:cNvSpPr>
            <p:nvPr/>
          </p:nvSpPr>
          <p:spPr bwMode="auto">
            <a:xfrm flipH="1">
              <a:off x="1828800" y="3435350"/>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79" name="Line 11"/>
            <p:cNvSpPr>
              <a:spLocks noChangeShapeType="1"/>
            </p:cNvSpPr>
            <p:nvPr/>
          </p:nvSpPr>
          <p:spPr bwMode="auto">
            <a:xfrm flipH="1">
              <a:off x="1828800" y="3730625"/>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80" name="Line 12"/>
            <p:cNvSpPr>
              <a:spLocks noChangeShapeType="1"/>
            </p:cNvSpPr>
            <p:nvPr/>
          </p:nvSpPr>
          <p:spPr bwMode="auto">
            <a:xfrm flipH="1">
              <a:off x="1828800" y="4025900"/>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81" name="Line 22"/>
            <p:cNvSpPr>
              <a:spLocks noChangeShapeType="1"/>
            </p:cNvSpPr>
            <p:nvPr/>
          </p:nvSpPr>
          <p:spPr bwMode="auto">
            <a:xfrm flipH="1">
              <a:off x="1828800" y="1965325"/>
              <a:ext cx="73025"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455" name="Freeform 23"/>
          <p:cNvSpPr>
            <a:spLocks/>
          </p:cNvSpPr>
          <p:nvPr/>
        </p:nvSpPr>
        <p:spPr bwMode="auto">
          <a:xfrm>
            <a:off x="2904044" y="3438180"/>
            <a:ext cx="3191250" cy="2265189"/>
          </a:xfrm>
          <a:custGeom>
            <a:avLst/>
            <a:gdLst>
              <a:gd name="T0" fmla="*/ 2572 w 2572"/>
              <a:gd name="T1" fmla="*/ 1668 h 1668"/>
              <a:gd name="T2" fmla="*/ 0 w 2572"/>
              <a:gd name="T3" fmla="*/ 1668 h 1668"/>
              <a:gd name="T4" fmla="*/ 0 w 2572"/>
              <a:gd name="T5" fmla="*/ 0 h 1668"/>
            </a:gdLst>
            <a:ahLst/>
            <a:cxnLst>
              <a:cxn ang="0">
                <a:pos x="T0" y="T1"/>
              </a:cxn>
              <a:cxn ang="0">
                <a:pos x="T2" y="T3"/>
              </a:cxn>
              <a:cxn ang="0">
                <a:pos x="T4" y="T5"/>
              </a:cxn>
            </a:cxnLst>
            <a:rect l="0" t="0" r="r" b="b"/>
            <a:pathLst>
              <a:path w="2572" h="1668">
                <a:moveTo>
                  <a:pt x="2572" y="1668"/>
                </a:moveTo>
                <a:lnTo>
                  <a:pt x="0" y="1668"/>
                </a:lnTo>
                <a:lnTo>
                  <a:pt x="0" y="0"/>
                </a:lnTo>
              </a:path>
            </a:pathLst>
          </a:custGeom>
          <a:noFill/>
          <a:ln w="28575"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456" name="Group 1455"/>
          <p:cNvGrpSpPr/>
          <p:nvPr/>
        </p:nvGrpSpPr>
        <p:grpSpPr>
          <a:xfrm>
            <a:off x="6203056" y="5237529"/>
            <a:ext cx="784225" cy="62469"/>
            <a:chOff x="5200650" y="4613275"/>
            <a:chExt cx="784225" cy="73025"/>
          </a:xfrm>
        </p:grpSpPr>
        <p:sp>
          <p:nvSpPr>
            <p:cNvPr id="1466" name="Line 24"/>
            <p:cNvSpPr>
              <a:spLocks noChangeShapeType="1"/>
            </p:cNvSpPr>
            <p:nvPr/>
          </p:nvSpPr>
          <p:spPr bwMode="auto">
            <a:xfrm>
              <a:off x="5984875" y="4613275"/>
              <a:ext cx="0" cy="730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67" name="Line 27"/>
            <p:cNvSpPr>
              <a:spLocks noChangeShapeType="1"/>
            </p:cNvSpPr>
            <p:nvPr/>
          </p:nvSpPr>
          <p:spPr bwMode="auto">
            <a:xfrm>
              <a:off x="5200650" y="4613275"/>
              <a:ext cx="0" cy="730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68" name="Line 28"/>
            <p:cNvSpPr>
              <a:spLocks noChangeShapeType="1"/>
            </p:cNvSpPr>
            <p:nvPr/>
          </p:nvSpPr>
          <p:spPr bwMode="auto">
            <a:xfrm>
              <a:off x="5314950" y="4613275"/>
              <a:ext cx="0" cy="730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69" name="Line 29"/>
            <p:cNvSpPr>
              <a:spLocks noChangeShapeType="1"/>
            </p:cNvSpPr>
            <p:nvPr/>
          </p:nvSpPr>
          <p:spPr bwMode="auto">
            <a:xfrm>
              <a:off x="5429250" y="4613275"/>
              <a:ext cx="0" cy="730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70" name="Line 30"/>
            <p:cNvSpPr>
              <a:spLocks noChangeShapeType="1"/>
            </p:cNvSpPr>
            <p:nvPr/>
          </p:nvSpPr>
          <p:spPr bwMode="auto">
            <a:xfrm>
              <a:off x="5540375" y="4613275"/>
              <a:ext cx="0" cy="730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71" name="Line 31"/>
            <p:cNvSpPr>
              <a:spLocks noChangeShapeType="1"/>
            </p:cNvSpPr>
            <p:nvPr/>
          </p:nvSpPr>
          <p:spPr bwMode="auto">
            <a:xfrm>
              <a:off x="5654675" y="4613275"/>
              <a:ext cx="0" cy="730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72" name="Line 32"/>
            <p:cNvSpPr>
              <a:spLocks noChangeShapeType="1"/>
            </p:cNvSpPr>
            <p:nvPr/>
          </p:nvSpPr>
          <p:spPr bwMode="auto">
            <a:xfrm>
              <a:off x="5768975" y="4613275"/>
              <a:ext cx="0" cy="730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73" name="Line 33"/>
            <p:cNvSpPr>
              <a:spLocks noChangeShapeType="1"/>
            </p:cNvSpPr>
            <p:nvPr/>
          </p:nvSpPr>
          <p:spPr bwMode="auto">
            <a:xfrm>
              <a:off x="5883275" y="4613275"/>
              <a:ext cx="0" cy="730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457" name="Group 1456"/>
          <p:cNvGrpSpPr/>
          <p:nvPr/>
        </p:nvGrpSpPr>
        <p:grpSpPr>
          <a:xfrm>
            <a:off x="2904231" y="5703369"/>
            <a:ext cx="3079750" cy="62469"/>
            <a:chOff x="1901825" y="4613275"/>
            <a:chExt cx="3079750" cy="73025"/>
          </a:xfrm>
        </p:grpSpPr>
        <p:sp>
          <p:nvSpPr>
            <p:cNvPr id="1458" name="Line 26"/>
            <p:cNvSpPr>
              <a:spLocks noChangeShapeType="1"/>
            </p:cNvSpPr>
            <p:nvPr/>
          </p:nvSpPr>
          <p:spPr bwMode="auto">
            <a:xfrm>
              <a:off x="4981575" y="4613275"/>
              <a:ext cx="0" cy="7302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59" name="Line 34"/>
            <p:cNvSpPr>
              <a:spLocks noChangeShapeType="1"/>
            </p:cNvSpPr>
            <p:nvPr/>
          </p:nvSpPr>
          <p:spPr bwMode="auto">
            <a:xfrm>
              <a:off x="4489450" y="4613275"/>
              <a:ext cx="0" cy="7302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60" name="Line 35"/>
            <p:cNvSpPr>
              <a:spLocks noChangeShapeType="1"/>
            </p:cNvSpPr>
            <p:nvPr/>
          </p:nvSpPr>
          <p:spPr bwMode="auto">
            <a:xfrm>
              <a:off x="3994150" y="4613275"/>
              <a:ext cx="0" cy="7302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61" name="Line 36"/>
            <p:cNvSpPr>
              <a:spLocks noChangeShapeType="1"/>
            </p:cNvSpPr>
            <p:nvPr/>
          </p:nvSpPr>
          <p:spPr bwMode="auto">
            <a:xfrm>
              <a:off x="3498850" y="4613275"/>
              <a:ext cx="0" cy="7302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62" name="Line 37"/>
            <p:cNvSpPr>
              <a:spLocks noChangeShapeType="1"/>
            </p:cNvSpPr>
            <p:nvPr/>
          </p:nvSpPr>
          <p:spPr bwMode="auto">
            <a:xfrm>
              <a:off x="3003550" y="4613275"/>
              <a:ext cx="0" cy="7302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63" name="Line 38"/>
            <p:cNvSpPr>
              <a:spLocks noChangeShapeType="1"/>
            </p:cNvSpPr>
            <p:nvPr/>
          </p:nvSpPr>
          <p:spPr bwMode="auto">
            <a:xfrm>
              <a:off x="2508250" y="4613275"/>
              <a:ext cx="0" cy="7302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64" name="Line 39"/>
            <p:cNvSpPr>
              <a:spLocks noChangeShapeType="1"/>
            </p:cNvSpPr>
            <p:nvPr/>
          </p:nvSpPr>
          <p:spPr bwMode="auto">
            <a:xfrm>
              <a:off x="2016125" y="4613275"/>
              <a:ext cx="0" cy="7302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465" name="Line 40"/>
            <p:cNvSpPr>
              <a:spLocks noChangeShapeType="1"/>
            </p:cNvSpPr>
            <p:nvPr/>
          </p:nvSpPr>
          <p:spPr bwMode="auto">
            <a:xfrm>
              <a:off x="1901825" y="4613275"/>
              <a:ext cx="0" cy="7302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492" name="TextBox 68">
            <a:extLst>
              <a:ext uri="{FF2B5EF4-FFF2-40B4-BE49-F238E27FC236}">
                <a16:creationId xmlns:a16="http://schemas.microsoft.com/office/drawing/2014/main" xmlns="" id="{286E1427-16BA-4D0D-8A5A-5AA7A5367BF2}"/>
              </a:ext>
            </a:extLst>
          </p:cNvPr>
          <p:cNvSpPr txBox="1">
            <a:spLocks noChangeArrowheads="1"/>
          </p:cNvSpPr>
          <p:nvPr/>
        </p:nvSpPr>
        <p:spPr bwMode="auto">
          <a:xfrm>
            <a:off x="2185334" y="5389924"/>
            <a:ext cx="511570" cy="184666"/>
          </a:xfrm>
          <a:prstGeom prst="rect">
            <a:avLst/>
          </a:prstGeom>
          <a:noFill/>
          <a:ln>
            <a:noFill/>
          </a:ln>
        </p:spPr>
        <p:txBody>
          <a:bodyPr wrap="square" lIns="0" tIns="0" rIns="0" bIns="0">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Site</a:t>
            </a:r>
          </a:p>
        </p:txBody>
      </p:sp>
      <p:sp>
        <p:nvSpPr>
          <p:cNvPr id="1493" name="TextBox 68">
            <a:extLst>
              <a:ext uri="{FF2B5EF4-FFF2-40B4-BE49-F238E27FC236}">
                <a16:creationId xmlns:a16="http://schemas.microsoft.com/office/drawing/2014/main" xmlns="" id="{286E1427-16BA-4D0D-8A5A-5AA7A5367BF2}"/>
              </a:ext>
            </a:extLst>
          </p:cNvPr>
          <p:cNvSpPr txBox="1">
            <a:spLocks noChangeArrowheads="1"/>
          </p:cNvSpPr>
          <p:nvPr/>
        </p:nvSpPr>
        <p:spPr bwMode="auto">
          <a:xfrm>
            <a:off x="6105796" y="5605271"/>
            <a:ext cx="881485" cy="184666"/>
          </a:xfrm>
          <a:prstGeom prst="rect">
            <a:avLst/>
          </a:prstGeom>
          <a:noFill/>
          <a:ln>
            <a:noFill/>
          </a:ln>
        </p:spPr>
        <p:txBody>
          <a:bodyPr wrap="square" lIns="0" tIns="0" rIns="0" bIns="0">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err="1">
                <a:ln>
                  <a:noFill/>
                </a:ln>
                <a:solidFill>
                  <a:srgbClr val="000000"/>
                </a:solidFill>
                <a:effectLst/>
                <a:uLnTx/>
                <a:uFillTx/>
                <a:latin typeface="Arial"/>
                <a:ea typeface="+mn-ea"/>
                <a:cs typeface="+mn-cs"/>
              </a:rPr>
              <a:t>Centri</a:t>
            </a:r>
            <a:endParaRPr kumimoji="0" lang="en-US" altLang="en-US" sz="12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4" name="Group 3"/>
          <p:cNvGrpSpPr/>
          <p:nvPr/>
        </p:nvGrpSpPr>
        <p:grpSpPr>
          <a:xfrm>
            <a:off x="2468471" y="3356992"/>
            <a:ext cx="324406" cy="1919957"/>
            <a:chOff x="2468471" y="2283945"/>
            <a:chExt cx="324406" cy="2244382"/>
          </a:xfrm>
        </p:grpSpPr>
        <p:sp>
          <p:nvSpPr>
            <p:cNvPr id="148"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8471" y="4344177"/>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0</a:t>
              </a:r>
            </a:p>
          </p:txBody>
        </p:sp>
        <p:sp>
          <p:nvSpPr>
            <p:cNvPr id="149"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8471" y="3755540"/>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40</a:t>
              </a:r>
            </a:p>
          </p:txBody>
        </p:sp>
        <p:sp>
          <p:nvSpPr>
            <p:cNvPr id="150"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8471" y="3461221"/>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60</a:t>
              </a:r>
            </a:p>
          </p:txBody>
        </p:sp>
        <p:sp>
          <p:nvSpPr>
            <p:cNvPr id="151"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8471" y="3166902"/>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80</a:t>
              </a:r>
            </a:p>
          </p:txBody>
        </p:sp>
        <p:sp>
          <p:nvSpPr>
            <p:cNvPr id="152"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8471" y="2872583"/>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100</a:t>
              </a:r>
            </a:p>
          </p:txBody>
        </p:sp>
        <p:sp>
          <p:nvSpPr>
            <p:cNvPr id="153"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8471" y="2283945"/>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140</a:t>
              </a:r>
              <a:endParaRPr kumimoji="0" lang="en-US" alt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496"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8471" y="4049859"/>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20</a:t>
              </a:r>
            </a:p>
          </p:txBody>
        </p:sp>
        <p:sp>
          <p:nvSpPr>
            <p:cNvPr id="1497" name="TextBox 27">
              <a:extLst>
                <a:ext uri="{FF2B5EF4-FFF2-40B4-BE49-F238E27FC236}">
                  <a16:creationId xmlns:a16="http://schemas.microsoft.com/office/drawing/2014/main" xmlns="" id="{7A3FC27E-E36B-4B92-8C8D-C407548E21A6}"/>
                </a:ext>
              </a:extLst>
            </p:cNvPr>
            <p:cNvSpPr txBox="1">
              <a:spLocks noChangeArrowheads="1"/>
            </p:cNvSpPr>
            <p:nvPr/>
          </p:nvSpPr>
          <p:spPr bwMode="auto">
            <a:xfrm>
              <a:off x="2468471" y="2578264"/>
              <a:ext cx="324406" cy="184150"/>
            </a:xfrm>
            <a:prstGeom prst="rect">
              <a:avLst/>
            </a:prstGeom>
            <a:noFill/>
            <a:ln>
              <a:noFill/>
            </a:ln>
          </p:spPr>
          <p:txBody>
            <a:bodyPr wrap="none" lIns="0" tIns="0" rIns="0" bIns="0" anchor="ctr">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120</a:t>
              </a:r>
            </a:p>
          </p:txBody>
        </p:sp>
      </p:grpSp>
      <p:grpSp>
        <p:nvGrpSpPr>
          <p:cNvPr id="7" name="Group 6"/>
          <p:cNvGrpSpPr/>
          <p:nvPr/>
        </p:nvGrpSpPr>
        <p:grpSpPr>
          <a:xfrm>
            <a:off x="6136568" y="5306384"/>
            <a:ext cx="815001" cy="157973"/>
            <a:chOff x="6136568" y="5109672"/>
            <a:chExt cx="815001" cy="184666"/>
          </a:xfrm>
        </p:grpSpPr>
        <p:sp>
          <p:nvSpPr>
            <p:cNvPr id="1502"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6136568" y="5109672"/>
              <a:ext cx="136338"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a:ea typeface="+mn-ea"/>
                  <a:cs typeface="+mn-cs"/>
                </a:rPr>
                <a:t>1</a:t>
              </a:r>
              <a:endParaRPr kumimoji="0" lang="en-US" alt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503"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6249678" y="5109672"/>
              <a:ext cx="136338"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2</a:t>
              </a:r>
            </a:p>
          </p:txBody>
        </p:sp>
        <p:sp>
          <p:nvSpPr>
            <p:cNvPr id="1504"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6362789" y="5109672"/>
              <a:ext cx="136338"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3</a:t>
              </a:r>
            </a:p>
          </p:txBody>
        </p:sp>
        <p:sp>
          <p:nvSpPr>
            <p:cNvPr id="1505"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6475900" y="5109672"/>
              <a:ext cx="136338"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4</a:t>
              </a:r>
            </a:p>
          </p:txBody>
        </p:sp>
        <p:sp>
          <p:nvSpPr>
            <p:cNvPr id="1506"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6589011" y="5109672"/>
              <a:ext cx="136338"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5</a:t>
              </a:r>
            </a:p>
          </p:txBody>
        </p:sp>
        <p:sp>
          <p:nvSpPr>
            <p:cNvPr id="1507"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6702122" y="5109672"/>
              <a:ext cx="136338"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6</a:t>
              </a:r>
            </a:p>
          </p:txBody>
        </p:sp>
        <p:sp>
          <p:nvSpPr>
            <p:cNvPr id="1508" name="TextBox 28">
              <a:extLst>
                <a:ext uri="{FF2B5EF4-FFF2-40B4-BE49-F238E27FC236}">
                  <a16:creationId xmlns:a16="http://schemas.microsoft.com/office/drawing/2014/main" xmlns="" id="{CD09802F-B741-4A50-A649-7AC8192CCAD3}"/>
                </a:ext>
              </a:extLst>
            </p:cNvPr>
            <p:cNvSpPr txBox="1">
              <a:spLocks noChangeArrowheads="1"/>
            </p:cNvSpPr>
            <p:nvPr/>
          </p:nvSpPr>
          <p:spPr bwMode="auto">
            <a:xfrm>
              <a:off x="6815231" y="5109672"/>
              <a:ext cx="136338" cy="18466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o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a:ea typeface="+mn-ea"/>
                  <a:cs typeface="+mn-cs"/>
                </a:rPr>
                <a:t>7</a:t>
              </a:r>
            </a:p>
          </p:txBody>
        </p:sp>
      </p:grpSp>
      <p:sp>
        <p:nvSpPr>
          <p:cNvPr id="9" name="Left Brace 8"/>
          <p:cNvSpPr/>
          <p:nvPr/>
        </p:nvSpPr>
        <p:spPr bwMode="auto">
          <a:xfrm>
            <a:off x="2598445" y="5274232"/>
            <a:ext cx="137511" cy="401976"/>
          </a:xfrm>
          <a:prstGeom prst="leftBrace">
            <a:avLst>
              <a:gd name="adj1" fmla="val 4989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510" name="Left Brace 1509"/>
          <p:cNvSpPr/>
          <p:nvPr/>
        </p:nvSpPr>
        <p:spPr bwMode="auto">
          <a:xfrm rot="16200000">
            <a:off x="6482472" y="5093474"/>
            <a:ext cx="117634" cy="891985"/>
          </a:xfrm>
          <a:prstGeom prst="leftBrace">
            <a:avLst>
              <a:gd name="adj1" fmla="val 4989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511" name="TextBox 68">
            <a:extLst>
              <a:ext uri="{FF2B5EF4-FFF2-40B4-BE49-F238E27FC236}">
                <a16:creationId xmlns:a16="http://schemas.microsoft.com/office/drawing/2014/main" xmlns="" id="{286E1427-16BA-4D0D-8A5A-5AA7A5367BF2}"/>
              </a:ext>
            </a:extLst>
          </p:cNvPr>
          <p:cNvSpPr txBox="1">
            <a:spLocks noChangeArrowheads="1"/>
          </p:cNvSpPr>
          <p:nvPr/>
        </p:nvSpPr>
        <p:spPr bwMode="auto">
          <a:xfrm>
            <a:off x="3272992" y="3380557"/>
            <a:ext cx="132890" cy="1077218"/>
          </a:xfrm>
          <a:prstGeom prst="rect">
            <a:avLst/>
          </a:prstGeom>
          <a:noFill/>
          <a:ln>
            <a:noFill/>
          </a:ln>
        </p:spPr>
        <p:txBody>
          <a:bodyPr wrap="square" lIns="0" tIns="0" rIns="0" bIns="0">
            <a:spAutoFit/>
          </a:bodyPr>
          <a:lstStyle>
            <a:lvl1pPr>
              <a:lnSpc>
                <a:spcPct val="90000"/>
              </a:lnSpc>
              <a:spcBef>
                <a:spcPct val="20000"/>
              </a:spcBef>
              <a:buClr>
                <a:schemeClr val="tx1"/>
              </a:buClr>
              <a:buChar char="•"/>
              <a:defRPr sz="2000">
                <a:solidFill>
                  <a:schemeClr val="tx1"/>
                </a:solidFill>
                <a:latin typeface="Imago" panose="020B0604020202020204" pitchFamily="2" charset="0"/>
              </a:defRPr>
            </a:lvl1pPr>
            <a:lvl2pPr marL="742950" indent="-285750">
              <a:lnSpc>
                <a:spcPct val="90000"/>
              </a:lnSpc>
              <a:spcBef>
                <a:spcPct val="20000"/>
              </a:spcBef>
              <a:buClr>
                <a:schemeClr val="tx1"/>
              </a:buClr>
              <a:buChar char="•"/>
              <a:defRPr sz="2000">
                <a:solidFill>
                  <a:schemeClr val="tx1"/>
                </a:solidFill>
                <a:latin typeface="Imago" panose="020B0604020202020204" pitchFamily="2" charset="0"/>
              </a:defRPr>
            </a:lvl2pPr>
            <a:lvl3pPr marL="1143000" indent="-228600">
              <a:lnSpc>
                <a:spcPct val="90000"/>
              </a:lnSpc>
              <a:spcBef>
                <a:spcPct val="20000"/>
              </a:spcBef>
              <a:buClr>
                <a:schemeClr val="tx1"/>
              </a:buClr>
              <a:buChar char="•"/>
              <a:defRPr sz="2000">
                <a:solidFill>
                  <a:schemeClr val="tx1"/>
                </a:solidFill>
                <a:latin typeface="Imago" panose="020B0604020202020204" pitchFamily="2" charset="0"/>
              </a:defRPr>
            </a:lvl3pPr>
            <a:lvl4pPr marL="1600200" indent="-228600">
              <a:lnSpc>
                <a:spcPct val="90000"/>
              </a:lnSpc>
              <a:spcBef>
                <a:spcPct val="20000"/>
              </a:spcBef>
              <a:buClr>
                <a:schemeClr val="tx1"/>
              </a:buClr>
              <a:buChar char="•"/>
              <a:defRPr sz="2000">
                <a:solidFill>
                  <a:schemeClr val="tx1"/>
                </a:solidFill>
                <a:latin typeface="Imago" panose="020B0604020202020204" pitchFamily="2" charset="0"/>
              </a:defRPr>
            </a:lvl4pPr>
            <a:lvl5pPr marL="2057400" indent="-228600">
              <a:lnSpc>
                <a:spcPct val="90000"/>
              </a:lnSpc>
              <a:spcBef>
                <a:spcPct val="20000"/>
              </a:spcBef>
              <a:buClr>
                <a:schemeClr val="tx1"/>
              </a:buClr>
              <a:buChar char="•"/>
              <a:defRPr sz="2000">
                <a:solidFill>
                  <a:schemeClr val="tx1"/>
                </a:solidFill>
                <a:latin typeface="Imago" panose="020B0604020202020204" pitchFamily="2" charset="0"/>
              </a:defRPr>
            </a:lvl5pPr>
            <a:lvl6pPr marL="25146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6pPr>
            <a:lvl7pPr marL="29718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7pPr>
            <a:lvl8pPr marL="34290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8pPr>
            <a:lvl9pPr marL="3886200" indent="-228600" eaLnBrk="0" fontAlgn="base" hangingPunct="0">
              <a:lnSpc>
                <a:spcPct val="90000"/>
              </a:lnSpc>
              <a:spcBef>
                <a:spcPct val="20000"/>
              </a:spcBef>
              <a:spcAft>
                <a:spcPct val="0"/>
              </a:spcAft>
              <a:buClr>
                <a:schemeClr val="tx1"/>
              </a:buClr>
              <a:buChar char="•"/>
              <a:defRPr sz="2000">
                <a:solidFill>
                  <a:schemeClr val="tx1"/>
                </a:solidFill>
                <a:latin typeface="Imago" panose="020B0604020202020204"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3</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4</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6</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a:ea typeface="+mn-ea"/>
                <a:cs typeface="+mn-cs"/>
              </a:rPr>
              <a:t>7</a:t>
            </a:r>
          </a:p>
        </p:txBody>
      </p:sp>
      <p:grpSp>
        <p:nvGrpSpPr>
          <p:cNvPr id="1513" name="Group 1512"/>
          <p:cNvGrpSpPr/>
          <p:nvPr/>
        </p:nvGrpSpPr>
        <p:grpSpPr>
          <a:xfrm>
            <a:off x="2942791" y="4229095"/>
            <a:ext cx="273050" cy="32593"/>
            <a:chOff x="3209031" y="2674127"/>
            <a:chExt cx="273050" cy="38100"/>
          </a:xfrm>
        </p:grpSpPr>
        <p:sp>
          <p:nvSpPr>
            <p:cNvPr id="849" name="Line 18"/>
            <p:cNvSpPr>
              <a:spLocks noChangeShapeType="1"/>
            </p:cNvSpPr>
            <p:nvPr/>
          </p:nvSpPr>
          <p:spPr bwMode="auto">
            <a:xfrm>
              <a:off x="3209031" y="2693177"/>
              <a:ext cx="273050" cy="0"/>
            </a:xfrm>
            <a:prstGeom prst="line">
              <a:avLst/>
            </a:prstGeom>
            <a:noFill/>
            <a:ln w="12700" cap="flat">
              <a:solidFill>
                <a:schemeClr val="accent2">
                  <a:lumMod val="40000"/>
                  <a:lumOff val="60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sp>
          <p:nvSpPr>
            <p:cNvPr id="1512" name="Freeform 8"/>
            <p:cNvSpPr>
              <a:spLocks/>
            </p:cNvSpPr>
            <p:nvPr/>
          </p:nvSpPr>
          <p:spPr bwMode="auto">
            <a:xfrm>
              <a:off x="3323331" y="2674127"/>
              <a:ext cx="44450" cy="38100"/>
            </a:xfrm>
            <a:custGeom>
              <a:avLst/>
              <a:gdLst>
                <a:gd name="T0" fmla="*/ 14 w 28"/>
                <a:gd name="T1" fmla="*/ 24 h 24"/>
                <a:gd name="T2" fmla="*/ 0 w 28"/>
                <a:gd name="T3" fmla="*/ 0 h 24"/>
                <a:gd name="T4" fmla="*/ 28 w 28"/>
                <a:gd name="T5" fmla="*/ 0 h 24"/>
                <a:gd name="T6" fmla="*/ 14 w 28"/>
                <a:gd name="T7" fmla="*/ 24 h 24"/>
              </a:gdLst>
              <a:ahLst/>
              <a:cxnLst>
                <a:cxn ang="0">
                  <a:pos x="T0" y="T1"/>
                </a:cxn>
                <a:cxn ang="0">
                  <a:pos x="T2" y="T3"/>
                </a:cxn>
                <a:cxn ang="0">
                  <a:pos x="T4" y="T5"/>
                </a:cxn>
                <a:cxn ang="0">
                  <a:pos x="T6" y="T7"/>
                </a:cxn>
              </a:cxnLst>
              <a:rect l="0" t="0" r="r" b="b"/>
              <a:pathLst>
                <a:path w="28" h="24">
                  <a:moveTo>
                    <a:pt x="14" y="24"/>
                  </a:moveTo>
                  <a:lnTo>
                    <a:pt x="0" y="0"/>
                  </a:lnTo>
                  <a:lnTo>
                    <a:pt x="28" y="0"/>
                  </a:lnTo>
                  <a:lnTo>
                    <a:pt x="14" y="24"/>
                  </a:lnTo>
                  <a:close/>
                </a:path>
              </a:pathLst>
            </a:custGeom>
            <a:solidFill>
              <a:schemeClr val="accent2">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711" name="Straight Arrow Connector 710">
            <a:extLst>
              <a:ext uri="{FF2B5EF4-FFF2-40B4-BE49-F238E27FC236}">
                <a16:creationId xmlns:a16="http://schemas.microsoft.com/office/drawing/2014/main" xmlns="" id="{07279822-6A1C-419F-9E67-F238AAE61618}"/>
              </a:ext>
            </a:extLst>
          </p:cNvPr>
          <p:cNvCxnSpPr>
            <a:cxnSpLocks/>
            <a:endCxn id="1099" idx="0"/>
          </p:cNvCxnSpPr>
          <p:nvPr/>
        </p:nvCxnSpPr>
        <p:spPr bwMode="auto">
          <a:xfrm>
            <a:off x="3497029" y="5286484"/>
            <a:ext cx="486702" cy="112687"/>
          </a:xfrm>
          <a:prstGeom prst="straightConnector1">
            <a:avLst/>
          </a:prstGeom>
          <a:ln w="28575">
            <a:solidFill>
              <a:srgbClr val="00925B"/>
            </a:solidFill>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713" name="Straight Arrow Connector 712">
            <a:extLst>
              <a:ext uri="{FF2B5EF4-FFF2-40B4-BE49-F238E27FC236}">
                <a16:creationId xmlns:a16="http://schemas.microsoft.com/office/drawing/2014/main" xmlns="" id="{147E2853-AF14-4785-AD59-98703584C0CF}"/>
              </a:ext>
            </a:extLst>
          </p:cNvPr>
          <p:cNvCxnSpPr>
            <a:cxnSpLocks/>
            <a:stCxn id="1099" idx="0"/>
            <a:endCxn id="1111" idx="1"/>
          </p:cNvCxnSpPr>
          <p:nvPr/>
        </p:nvCxnSpPr>
        <p:spPr bwMode="auto">
          <a:xfrm flipH="1">
            <a:off x="3443981" y="5399171"/>
            <a:ext cx="539750" cy="134445"/>
          </a:xfrm>
          <a:prstGeom prst="straightConnector1">
            <a:avLst/>
          </a:prstGeom>
          <a:ln w="28575">
            <a:solidFill>
              <a:srgbClr val="00925B"/>
            </a:solidFill>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714" name="Straight Arrow Connector 713">
            <a:extLst>
              <a:ext uri="{FF2B5EF4-FFF2-40B4-BE49-F238E27FC236}">
                <a16:creationId xmlns:a16="http://schemas.microsoft.com/office/drawing/2014/main" xmlns="" id="{553B71CA-224B-4E83-85D7-EC10CDDA4255}"/>
              </a:ext>
            </a:extLst>
          </p:cNvPr>
          <p:cNvCxnSpPr>
            <a:cxnSpLocks/>
            <a:endCxn id="1123" idx="2"/>
          </p:cNvCxnSpPr>
          <p:nvPr/>
        </p:nvCxnSpPr>
        <p:spPr bwMode="auto">
          <a:xfrm>
            <a:off x="3456487" y="5525473"/>
            <a:ext cx="551057" cy="142588"/>
          </a:xfrm>
          <a:prstGeom prst="straightConnector1">
            <a:avLst/>
          </a:prstGeom>
          <a:ln w="28575">
            <a:solidFill>
              <a:srgbClr val="00925B"/>
            </a:solidFill>
            <a:headEnd type="none" w="med" len="med"/>
            <a:tailEnd type="arrow"/>
          </a:ln>
        </p:spPr>
        <p:style>
          <a:lnRef idx="1">
            <a:schemeClr val="accent6"/>
          </a:lnRef>
          <a:fillRef idx="0">
            <a:schemeClr val="accent6"/>
          </a:fillRef>
          <a:effectRef idx="0">
            <a:schemeClr val="accent6"/>
          </a:effectRef>
          <a:fontRef idx="minor">
            <a:schemeClr val="tx1"/>
          </a:fontRef>
        </p:style>
      </p:cxnSp>
      <p:cxnSp>
        <p:nvCxnSpPr>
          <p:cNvPr id="722" name="Straight Arrow Connector 721">
            <a:extLst>
              <a:ext uri="{FF2B5EF4-FFF2-40B4-BE49-F238E27FC236}">
                <a16:creationId xmlns:a16="http://schemas.microsoft.com/office/drawing/2014/main" xmlns="" id="{6693B150-FD87-4ED3-A20A-9306ABB31370}"/>
              </a:ext>
            </a:extLst>
          </p:cNvPr>
          <p:cNvCxnSpPr>
            <a:cxnSpLocks/>
          </p:cNvCxnSpPr>
          <p:nvPr/>
        </p:nvCxnSpPr>
        <p:spPr bwMode="auto">
          <a:xfrm>
            <a:off x="6154543" y="4994478"/>
            <a:ext cx="791803" cy="0"/>
          </a:xfrm>
          <a:prstGeom prst="straightConnector1">
            <a:avLst/>
          </a:prstGeom>
          <a:ln w="28575">
            <a:solidFill>
              <a:srgbClr val="00925B"/>
            </a:solidFill>
            <a:headEnd type="none" w="med" len="med"/>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2744775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711"/>
                                        </p:tgtEl>
                                        <p:attrNameLst>
                                          <p:attrName>style.visibility</p:attrName>
                                        </p:attrNameLst>
                                      </p:cBhvr>
                                      <p:to>
                                        <p:strVal val="visible"/>
                                      </p:to>
                                    </p:set>
                                    <p:animEffect transition="in" filter="wipe(left)">
                                      <p:cBhvr>
                                        <p:cTn id="11" dur="750"/>
                                        <p:tgtEl>
                                          <p:spTgt spid="711"/>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713"/>
                                        </p:tgtEl>
                                        <p:attrNameLst>
                                          <p:attrName>style.visibility</p:attrName>
                                        </p:attrNameLst>
                                      </p:cBhvr>
                                      <p:to>
                                        <p:strVal val="visible"/>
                                      </p:to>
                                    </p:set>
                                    <p:animEffect transition="in" filter="wipe(right)">
                                      <p:cBhvr>
                                        <p:cTn id="15" dur="750"/>
                                        <p:tgtEl>
                                          <p:spTgt spid="713"/>
                                        </p:tgtEl>
                                      </p:cBhvr>
                                    </p:animEffect>
                                  </p:childTnLst>
                                </p:cTn>
                              </p:par>
                            </p:childTnLst>
                          </p:cTn>
                        </p:par>
                        <p:par>
                          <p:cTn id="16" fill="hold">
                            <p:stCondLst>
                              <p:cond delay="2250"/>
                            </p:stCondLst>
                            <p:childTnLst>
                              <p:par>
                                <p:cTn id="17" presetID="22" presetClass="entr" presetSubtype="8" fill="hold" nodeType="afterEffect">
                                  <p:stCondLst>
                                    <p:cond delay="0"/>
                                  </p:stCondLst>
                                  <p:childTnLst>
                                    <p:set>
                                      <p:cBhvr>
                                        <p:cTn id="18" dur="1" fill="hold">
                                          <p:stCondLst>
                                            <p:cond delay="0"/>
                                          </p:stCondLst>
                                        </p:cTn>
                                        <p:tgtEl>
                                          <p:spTgt spid="714"/>
                                        </p:tgtEl>
                                        <p:attrNameLst>
                                          <p:attrName>style.visibility</p:attrName>
                                        </p:attrNameLst>
                                      </p:cBhvr>
                                      <p:to>
                                        <p:strVal val="visible"/>
                                      </p:to>
                                    </p:set>
                                    <p:animEffect transition="in" filter="wipe(left)">
                                      <p:cBhvr>
                                        <p:cTn id="19" dur="750"/>
                                        <p:tgtEl>
                                          <p:spTgt spid="7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750"/>
                                        <p:tgtEl>
                                          <p:spTgt spid="13"/>
                                        </p:tgtEl>
                                      </p:cBhvr>
                                    </p:animEffect>
                                  </p:childTnLst>
                                </p:cTn>
                              </p:par>
                            </p:childTnLst>
                          </p:cTn>
                        </p:par>
                        <p:par>
                          <p:cTn id="25" fill="hold">
                            <p:stCondLst>
                              <p:cond delay="750"/>
                            </p:stCondLst>
                            <p:childTnLst>
                              <p:par>
                                <p:cTn id="26" presetID="22" presetClass="entr" presetSubtype="8" fill="hold" nodeType="afterEffect">
                                  <p:stCondLst>
                                    <p:cond delay="0"/>
                                  </p:stCondLst>
                                  <p:childTnLst>
                                    <p:set>
                                      <p:cBhvr>
                                        <p:cTn id="27" dur="1" fill="hold">
                                          <p:stCondLst>
                                            <p:cond delay="0"/>
                                          </p:stCondLst>
                                        </p:cTn>
                                        <p:tgtEl>
                                          <p:spTgt spid="722"/>
                                        </p:tgtEl>
                                        <p:attrNameLst>
                                          <p:attrName>style.visibility</p:attrName>
                                        </p:attrNameLst>
                                      </p:cBhvr>
                                      <p:to>
                                        <p:strVal val="visible"/>
                                      </p:to>
                                    </p:set>
                                    <p:animEffect transition="in" filter="wipe(left)">
                                      <p:cBhvr>
                                        <p:cTn id="28" dur="750"/>
                                        <p:tgtEl>
                                          <p:spTgt spid="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6060D43D-18CA-4EEF-97B8-3B6C0D178991}"/>
              </a:ext>
            </a:extLst>
          </p:cNvPr>
          <p:cNvSpPr>
            <a:spLocks noGrp="1" noChangeArrowheads="1"/>
          </p:cNvSpPr>
          <p:nvPr>
            <p:ph type="title"/>
          </p:nvPr>
        </p:nvSpPr>
        <p:spPr>
          <a:xfrm>
            <a:off x="323850" y="274638"/>
            <a:ext cx="7560518" cy="1059105"/>
          </a:xfrm>
        </p:spPr>
        <p:txBody>
          <a:bodyPr>
            <a:normAutofit/>
          </a:bodyPr>
          <a:lstStyle/>
          <a:p>
            <a:r>
              <a:rPr lang="en-GB" altLang="en-US" dirty="0">
                <a:solidFill>
                  <a:srgbClr val="000099"/>
                </a:solidFill>
              </a:rPr>
              <a:t>Elecsys</a:t>
            </a:r>
            <a:r>
              <a:rPr lang="en-GB" altLang="en-US" baseline="30000" dirty="0">
                <a:solidFill>
                  <a:srgbClr val="000099"/>
                </a:solidFill>
              </a:rPr>
              <a:t>®</a:t>
            </a:r>
            <a:r>
              <a:rPr lang="en-GB" altLang="en-US" dirty="0">
                <a:solidFill>
                  <a:srgbClr val="000099"/>
                </a:solidFill>
              </a:rPr>
              <a:t> AMH Plus </a:t>
            </a:r>
            <a:r>
              <a:rPr lang="en-GB" altLang="en-US" dirty="0" err="1">
                <a:solidFill>
                  <a:srgbClr val="000099"/>
                </a:solidFill>
              </a:rPr>
              <a:t>esej</a:t>
            </a:r>
            <a:r>
              <a:rPr lang="en-GB" altLang="en-US" dirty="0">
                <a:solidFill>
                  <a:srgbClr val="000099"/>
                </a:solidFill>
              </a:rPr>
              <a:t> </a:t>
            </a:r>
            <a:r>
              <a:rPr lang="en-GB" altLang="en-US" dirty="0" err="1">
                <a:solidFill>
                  <a:srgbClr val="000099"/>
                </a:solidFill>
              </a:rPr>
              <a:t>može</a:t>
            </a:r>
            <a:r>
              <a:rPr lang="en-GB" altLang="en-US" dirty="0">
                <a:solidFill>
                  <a:srgbClr val="000099"/>
                </a:solidFill>
              </a:rPr>
              <a:t> </a:t>
            </a:r>
            <a:r>
              <a:rPr lang="en-GB" altLang="en-US" dirty="0" err="1">
                <a:solidFill>
                  <a:srgbClr val="000099"/>
                </a:solidFill>
              </a:rPr>
              <a:t>podržati</a:t>
            </a:r>
            <a:r>
              <a:rPr lang="en-GB" altLang="en-US" dirty="0">
                <a:solidFill>
                  <a:srgbClr val="000099"/>
                </a:solidFill>
              </a:rPr>
              <a:t> </a:t>
            </a:r>
            <a:r>
              <a:rPr lang="en-GB" altLang="en-US" dirty="0" err="1">
                <a:solidFill>
                  <a:srgbClr val="000099"/>
                </a:solidFill>
              </a:rPr>
              <a:t>procjenu</a:t>
            </a:r>
            <a:r>
              <a:rPr lang="en-GB" altLang="en-US" dirty="0">
                <a:solidFill>
                  <a:srgbClr val="000099"/>
                </a:solidFill>
              </a:rPr>
              <a:t> </a:t>
            </a:r>
            <a:r>
              <a:rPr lang="en-GB" altLang="en-US" dirty="0" err="1">
                <a:solidFill>
                  <a:srgbClr val="000099"/>
                </a:solidFill>
              </a:rPr>
              <a:t>predikcije</a:t>
            </a:r>
            <a:r>
              <a:rPr lang="en-GB" altLang="en-US" dirty="0">
                <a:solidFill>
                  <a:srgbClr val="000099"/>
                </a:solidFill>
              </a:rPr>
              <a:t> </a:t>
            </a:r>
            <a:r>
              <a:rPr lang="en-GB" altLang="en-US" dirty="0" err="1">
                <a:solidFill>
                  <a:srgbClr val="000099"/>
                </a:solidFill>
              </a:rPr>
              <a:t>odgovora</a:t>
            </a:r>
            <a:r>
              <a:rPr lang="en-GB" altLang="en-US" dirty="0">
                <a:solidFill>
                  <a:srgbClr val="000099"/>
                </a:solidFill>
              </a:rPr>
              <a:t> </a:t>
            </a:r>
            <a:r>
              <a:rPr lang="en-GB" altLang="en-US" dirty="0" err="1">
                <a:solidFill>
                  <a:srgbClr val="000099"/>
                </a:solidFill>
              </a:rPr>
              <a:t>na</a:t>
            </a:r>
            <a:r>
              <a:rPr lang="en-GB" altLang="en-US" dirty="0">
                <a:solidFill>
                  <a:srgbClr val="000099"/>
                </a:solidFill>
              </a:rPr>
              <a:t> KOS</a:t>
            </a:r>
          </a:p>
        </p:txBody>
      </p:sp>
      <p:sp>
        <p:nvSpPr>
          <p:cNvPr id="3" name="Content Placeholder 2"/>
          <p:cNvSpPr>
            <a:spLocks noGrp="1"/>
          </p:cNvSpPr>
          <p:nvPr>
            <p:ph idx="1"/>
          </p:nvPr>
        </p:nvSpPr>
        <p:spPr>
          <a:xfrm>
            <a:off x="323850" y="1665288"/>
            <a:ext cx="4364038" cy="4270597"/>
          </a:xfrm>
        </p:spPr>
        <p:txBody>
          <a:bodyPr>
            <a:normAutofit fontScale="92500" lnSpcReduction="20000"/>
          </a:bodyPr>
          <a:lstStyle/>
          <a:p>
            <a:pPr>
              <a:spcAft>
                <a:spcPts val="1200"/>
              </a:spcAft>
            </a:pPr>
            <a:r>
              <a:rPr lang="en-GB" sz="1800" dirty="0" err="1">
                <a:solidFill>
                  <a:schemeClr val="tx1"/>
                </a:solidFill>
              </a:rPr>
              <a:t>Nivo</a:t>
            </a:r>
            <a:r>
              <a:rPr lang="en-GB" sz="1800" dirty="0">
                <a:solidFill>
                  <a:schemeClr val="tx1"/>
                </a:solidFill>
              </a:rPr>
              <a:t> AMH je </a:t>
            </a:r>
            <a:r>
              <a:rPr lang="en-GB" sz="1800" dirty="0" err="1">
                <a:solidFill>
                  <a:schemeClr val="tx1"/>
                </a:solidFill>
              </a:rPr>
              <a:t>određivan</a:t>
            </a:r>
            <a:r>
              <a:rPr lang="en-GB" sz="1800" dirty="0">
                <a:solidFill>
                  <a:schemeClr val="tx1"/>
                </a:solidFill>
              </a:rPr>
              <a:t> </a:t>
            </a:r>
            <a:r>
              <a:rPr lang="en-GB" sz="1800" dirty="0" err="1">
                <a:solidFill>
                  <a:schemeClr val="tx1"/>
                </a:solidFill>
              </a:rPr>
              <a:t>kod</a:t>
            </a:r>
            <a:r>
              <a:rPr lang="en-GB" sz="1800" dirty="0">
                <a:solidFill>
                  <a:schemeClr val="tx1"/>
                </a:solidFill>
              </a:rPr>
              <a:t> 149 </a:t>
            </a:r>
            <a:r>
              <a:rPr lang="en-GB" sz="1800" dirty="0" err="1">
                <a:solidFill>
                  <a:schemeClr val="tx1"/>
                </a:solidFill>
              </a:rPr>
              <a:t>žena</a:t>
            </a:r>
            <a:r>
              <a:rPr lang="en-GB" sz="1800" dirty="0">
                <a:solidFill>
                  <a:schemeClr val="tx1"/>
                </a:solidFill>
              </a:rPr>
              <a:t> </a:t>
            </a:r>
            <a:r>
              <a:rPr lang="en-GB" sz="1800" dirty="0" err="1">
                <a:solidFill>
                  <a:schemeClr val="tx1"/>
                </a:solidFill>
              </a:rPr>
              <a:t>koje</a:t>
            </a:r>
            <a:r>
              <a:rPr lang="en-GB" sz="1800" dirty="0">
                <a:solidFill>
                  <a:schemeClr val="tx1"/>
                </a:solidFill>
              </a:rPr>
              <a:t> </a:t>
            </a:r>
            <a:r>
              <a:rPr lang="en-GB" sz="1800" dirty="0" err="1">
                <a:solidFill>
                  <a:schemeClr val="tx1"/>
                </a:solidFill>
              </a:rPr>
              <a:t>su</a:t>
            </a:r>
            <a:r>
              <a:rPr lang="en-GB" sz="1800" dirty="0">
                <a:solidFill>
                  <a:schemeClr val="tx1"/>
                </a:solidFill>
              </a:rPr>
              <a:t> bile </a:t>
            </a:r>
            <a:r>
              <a:rPr lang="en-GB" sz="1800" dirty="0" err="1">
                <a:solidFill>
                  <a:schemeClr val="tx1"/>
                </a:solidFill>
              </a:rPr>
              <a:t>na</a:t>
            </a:r>
            <a:r>
              <a:rPr lang="en-GB" sz="1800" dirty="0">
                <a:solidFill>
                  <a:schemeClr val="tx1"/>
                </a:solidFill>
              </a:rPr>
              <a:t> </a:t>
            </a:r>
            <a:r>
              <a:rPr lang="en-GB" sz="1800" dirty="0" err="1">
                <a:solidFill>
                  <a:schemeClr val="tx1"/>
                </a:solidFill>
              </a:rPr>
              <a:t>tretmanu</a:t>
            </a:r>
            <a:r>
              <a:rPr lang="en-GB" sz="1800" dirty="0">
                <a:solidFill>
                  <a:schemeClr val="tx1"/>
                </a:solidFill>
              </a:rPr>
              <a:t> </a:t>
            </a:r>
            <a:r>
              <a:rPr lang="en-GB" sz="1800" dirty="0" err="1">
                <a:solidFill>
                  <a:schemeClr val="tx1"/>
                </a:solidFill>
              </a:rPr>
              <a:t>antagonistima</a:t>
            </a:r>
            <a:r>
              <a:rPr lang="en-GB" sz="1800" dirty="0">
                <a:solidFill>
                  <a:schemeClr val="tx1"/>
                </a:solidFill>
              </a:rPr>
              <a:t> </a:t>
            </a:r>
            <a:r>
              <a:rPr lang="en-GB" sz="1800" dirty="0" err="1">
                <a:solidFill>
                  <a:schemeClr val="tx1"/>
                </a:solidFill>
              </a:rPr>
              <a:t>i</a:t>
            </a:r>
            <a:r>
              <a:rPr lang="en-GB" sz="1800" dirty="0">
                <a:solidFill>
                  <a:schemeClr val="tx1"/>
                </a:solidFill>
              </a:rPr>
              <a:t> </a:t>
            </a:r>
            <a:r>
              <a:rPr lang="en-GB" sz="1800" dirty="0" err="1">
                <a:solidFill>
                  <a:schemeClr val="tx1"/>
                </a:solidFill>
              </a:rPr>
              <a:t>primale</a:t>
            </a:r>
            <a:r>
              <a:rPr lang="en-GB" sz="1800" dirty="0">
                <a:solidFill>
                  <a:schemeClr val="tx1"/>
                </a:solidFill>
              </a:rPr>
              <a:t> </a:t>
            </a:r>
            <a:r>
              <a:rPr lang="en-GB" sz="1800" dirty="0" err="1">
                <a:solidFill>
                  <a:schemeClr val="tx1"/>
                </a:solidFill>
              </a:rPr>
              <a:t>standarndu</a:t>
            </a:r>
            <a:r>
              <a:rPr lang="en-GB" sz="1800" dirty="0">
                <a:solidFill>
                  <a:schemeClr val="tx1"/>
                </a:solidFill>
              </a:rPr>
              <a:t> FSH </a:t>
            </a:r>
            <a:r>
              <a:rPr lang="en-GB" sz="1800" dirty="0" err="1">
                <a:solidFill>
                  <a:schemeClr val="tx1"/>
                </a:solidFill>
              </a:rPr>
              <a:t>stimulacijsku</a:t>
            </a:r>
            <a:r>
              <a:rPr lang="en-GB" sz="1800" dirty="0">
                <a:solidFill>
                  <a:schemeClr val="tx1"/>
                </a:solidFill>
              </a:rPr>
              <a:t> </a:t>
            </a:r>
            <a:r>
              <a:rPr lang="en-GB" sz="1800" dirty="0" err="1">
                <a:solidFill>
                  <a:schemeClr val="tx1"/>
                </a:solidFill>
              </a:rPr>
              <a:t>dozu</a:t>
            </a:r>
            <a:r>
              <a:rPr lang="en-GB" sz="1800" dirty="0">
                <a:solidFill>
                  <a:schemeClr val="tx1"/>
                </a:solidFill>
              </a:rPr>
              <a:t> od 150 IU/</a:t>
            </a:r>
            <a:r>
              <a:rPr lang="en-GB" sz="1800" dirty="0" err="1">
                <a:solidFill>
                  <a:schemeClr val="tx1"/>
                </a:solidFill>
              </a:rPr>
              <a:t>dan</a:t>
            </a:r>
            <a:r>
              <a:rPr lang="en-GB" sz="1800" dirty="0">
                <a:solidFill>
                  <a:schemeClr val="tx1"/>
                </a:solidFill>
              </a:rPr>
              <a:t> </a:t>
            </a:r>
            <a:r>
              <a:rPr lang="en-GB" sz="1800" dirty="0" err="1">
                <a:solidFill>
                  <a:schemeClr val="tx1"/>
                </a:solidFill>
              </a:rPr>
              <a:t>tokom</a:t>
            </a:r>
            <a:r>
              <a:rPr lang="en-GB" sz="1800" dirty="0">
                <a:solidFill>
                  <a:schemeClr val="tx1"/>
                </a:solidFill>
              </a:rPr>
              <a:t> </a:t>
            </a:r>
            <a:r>
              <a:rPr lang="en-GB" sz="1800" dirty="0" err="1">
                <a:solidFill>
                  <a:schemeClr val="tx1"/>
                </a:solidFill>
              </a:rPr>
              <a:t>prvog</a:t>
            </a:r>
            <a:r>
              <a:rPr lang="en-GB" sz="1800" dirty="0">
                <a:solidFill>
                  <a:schemeClr val="tx1"/>
                </a:solidFill>
              </a:rPr>
              <a:t> KOS ciklusa</a:t>
            </a:r>
            <a:r>
              <a:rPr lang="en-GB" sz="1800" baseline="30000" dirty="0">
                <a:solidFill>
                  <a:schemeClr val="tx1"/>
                </a:solidFill>
              </a:rPr>
              <a:t>1</a:t>
            </a:r>
          </a:p>
          <a:p>
            <a:pPr>
              <a:spcAft>
                <a:spcPts val="1200"/>
              </a:spcAft>
            </a:pPr>
            <a:r>
              <a:rPr lang="en-GB" altLang="en-US" sz="1800" dirty="0">
                <a:solidFill>
                  <a:schemeClr val="tx1"/>
                </a:solidFill>
              </a:rPr>
              <a:t> </a:t>
            </a:r>
            <a:r>
              <a:rPr lang="en-GB" altLang="en-US" sz="1800" dirty="0" err="1">
                <a:solidFill>
                  <a:schemeClr val="tx1"/>
                </a:solidFill>
              </a:rPr>
              <a:t>Visok</a:t>
            </a:r>
            <a:r>
              <a:rPr lang="en-GB" altLang="en-US" sz="1800" dirty="0">
                <a:solidFill>
                  <a:schemeClr val="tx1"/>
                </a:solidFill>
              </a:rPr>
              <a:t> </a:t>
            </a:r>
            <a:r>
              <a:rPr lang="en-GB" altLang="en-US" sz="1800" dirty="0" err="1">
                <a:solidFill>
                  <a:schemeClr val="tx1"/>
                </a:solidFill>
              </a:rPr>
              <a:t>odgovor</a:t>
            </a:r>
            <a:r>
              <a:rPr lang="en-GB" altLang="en-US" sz="1800" dirty="0">
                <a:solidFill>
                  <a:schemeClr val="tx1"/>
                </a:solidFill>
              </a:rPr>
              <a:t> je </a:t>
            </a:r>
            <a:r>
              <a:rPr lang="en-GB" altLang="en-US" sz="1800" dirty="0" err="1">
                <a:solidFill>
                  <a:schemeClr val="tx1"/>
                </a:solidFill>
              </a:rPr>
              <a:t>zabilježen</a:t>
            </a:r>
            <a:r>
              <a:rPr lang="en-GB" altLang="en-US" sz="1800" dirty="0">
                <a:solidFill>
                  <a:schemeClr val="tx1"/>
                </a:solidFill>
              </a:rPr>
              <a:t> </a:t>
            </a:r>
            <a:r>
              <a:rPr lang="en-GB" altLang="en-US" sz="1800" dirty="0" err="1">
                <a:solidFill>
                  <a:schemeClr val="tx1"/>
                </a:solidFill>
              </a:rPr>
              <a:t>kod</a:t>
            </a:r>
            <a:r>
              <a:rPr lang="en-GB" altLang="en-US" sz="1800" dirty="0">
                <a:solidFill>
                  <a:schemeClr val="tx1"/>
                </a:solidFill>
              </a:rPr>
              <a:t> 16 </a:t>
            </a:r>
            <a:r>
              <a:rPr lang="en-GB" altLang="en-US" sz="1800" dirty="0" err="1">
                <a:solidFill>
                  <a:schemeClr val="tx1"/>
                </a:solidFill>
              </a:rPr>
              <a:t>žena</a:t>
            </a:r>
            <a:endParaRPr lang="en-GB" sz="1800" dirty="0">
              <a:solidFill>
                <a:schemeClr val="tx1"/>
              </a:solidFill>
            </a:endParaRPr>
          </a:p>
          <a:p>
            <a:pPr>
              <a:spcAft>
                <a:spcPts val="1200"/>
              </a:spcAft>
            </a:pPr>
            <a:r>
              <a:rPr lang="en-GB" altLang="en-US" sz="1800" b="1" dirty="0">
                <a:solidFill>
                  <a:srgbClr val="000099"/>
                </a:solidFill>
              </a:rPr>
              <a:t>AUC </a:t>
            </a:r>
            <a:r>
              <a:rPr lang="en-GB" altLang="en-US" sz="1800" b="1" dirty="0" err="1">
                <a:solidFill>
                  <a:srgbClr val="000099"/>
                </a:solidFill>
              </a:rPr>
              <a:t>za</a:t>
            </a:r>
            <a:r>
              <a:rPr lang="en-GB" altLang="en-US" sz="1800" b="1" dirty="0">
                <a:solidFill>
                  <a:srgbClr val="000099"/>
                </a:solidFill>
              </a:rPr>
              <a:t> </a:t>
            </a:r>
            <a:r>
              <a:rPr lang="en-GB" altLang="en-US" sz="1800" b="1" dirty="0" err="1">
                <a:solidFill>
                  <a:srgbClr val="000099"/>
                </a:solidFill>
              </a:rPr>
              <a:t>predikciju</a:t>
            </a:r>
            <a:r>
              <a:rPr lang="en-GB" altLang="en-US" sz="1800" b="1" dirty="0">
                <a:solidFill>
                  <a:srgbClr val="000099"/>
                </a:solidFill>
              </a:rPr>
              <a:t> </a:t>
            </a:r>
            <a:r>
              <a:rPr lang="en-GB" altLang="en-US" sz="1800" b="1" dirty="0" err="1">
                <a:solidFill>
                  <a:srgbClr val="000099"/>
                </a:solidFill>
              </a:rPr>
              <a:t>visokog</a:t>
            </a:r>
            <a:r>
              <a:rPr lang="en-GB" altLang="en-US" sz="1800" b="1" dirty="0">
                <a:solidFill>
                  <a:srgbClr val="000099"/>
                </a:solidFill>
              </a:rPr>
              <a:t> </a:t>
            </a:r>
            <a:r>
              <a:rPr lang="en-GB" altLang="en-US" sz="1800" b="1" dirty="0" err="1">
                <a:solidFill>
                  <a:srgbClr val="000099"/>
                </a:solidFill>
              </a:rPr>
              <a:t>odgovora</a:t>
            </a:r>
            <a:r>
              <a:rPr lang="en-GB" altLang="en-US" sz="1800" b="1" dirty="0">
                <a:solidFill>
                  <a:srgbClr val="000099"/>
                </a:solidFill>
              </a:rPr>
              <a:t> je </a:t>
            </a:r>
            <a:r>
              <a:rPr lang="en-GB" altLang="en-US" sz="1800" b="1" dirty="0" err="1">
                <a:solidFill>
                  <a:srgbClr val="000099"/>
                </a:solidFill>
              </a:rPr>
              <a:t>bila</a:t>
            </a:r>
            <a:r>
              <a:rPr lang="en-GB" altLang="en-US" sz="1800" b="1" dirty="0">
                <a:solidFill>
                  <a:srgbClr val="000099"/>
                </a:solidFill>
              </a:rPr>
              <a:t> 82.1%</a:t>
            </a:r>
            <a:r>
              <a:rPr lang="en-GB" altLang="en-US" sz="1800" dirty="0">
                <a:solidFill>
                  <a:schemeClr val="tx1"/>
                </a:solidFill>
              </a:rPr>
              <a:t> (95% CI 72.5–91.7%)</a:t>
            </a:r>
          </a:p>
          <a:p>
            <a:pPr>
              <a:spcAft>
                <a:spcPts val="1200"/>
              </a:spcAft>
            </a:pPr>
            <a:r>
              <a:rPr lang="en-GB" altLang="en-US" sz="1800" dirty="0">
                <a:solidFill>
                  <a:schemeClr val="tx1"/>
                </a:solidFill>
              </a:rPr>
              <a:t>“Cut-off” </a:t>
            </a:r>
            <a:r>
              <a:rPr lang="en-GB" altLang="en-US" sz="1800" dirty="0" err="1">
                <a:solidFill>
                  <a:schemeClr val="tx1"/>
                </a:solidFill>
              </a:rPr>
              <a:t>za</a:t>
            </a:r>
            <a:r>
              <a:rPr lang="en-GB" altLang="en-US" sz="1800" dirty="0">
                <a:solidFill>
                  <a:schemeClr val="tx1"/>
                </a:solidFill>
              </a:rPr>
              <a:t> </a:t>
            </a:r>
            <a:r>
              <a:rPr lang="en-GB" altLang="en-US" sz="1800" dirty="0" err="1">
                <a:solidFill>
                  <a:schemeClr val="tx1"/>
                </a:solidFill>
              </a:rPr>
              <a:t>visoki</a:t>
            </a:r>
            <a:r>
              <a:rPr lang="en-GB" altLang="en-US" sz="1800" dirty="0">
                <a:solidFill>
                  <a:schemeClr val="tx1"/>
                </a:solidFill>
              </a:rPr>
              <a:t> </a:t>
            </a:r>
            <a:r>
              <a:rPr lang="en-GB" altLang="en-US" sz="1800" dirty="0" err="1">
                <a:solidFill>
                  <a:schemeClr val="tx1"/>
                </a:solidFill>
              </a:rPr>
              <a:t>odgovor</a:t>
            </a:r>
            <a:r>
              <a:rPr lang="en-GB" altLang="en-US" sz="1800" dirty="0">
                <a:solidFill>
                  <a:schemeClr val="tx1"/>
                </a:solidFill>
              </a:rPr>
              <a:t> </a:t>
            </a:r>
            <a:r>
              <a:rPr lang="en-GB" altLang="en-US" sz="1800" dirty="0" err="1">
                <a:solidFill>
                  <a:schemeClr val="tx1"/>
                </a:solidFill>
              </a:rPr>
              <a:t>daje</a:t>
            </a:r>
            <a:r>
              <a:rPr lang="en-GB" altLang="en-US" sz="1800" dirty="0">
                <a:solidFill>
                  <a:schemeClr val="tx1"/>
                </a:solidFill>
              </a:rPr>
              <a:t>  </a:t>
            </a:r>
            <a:r>
              <a:rPr lang="en-GB" altLang="en-US" sz="1800" dirty="0"/>
              <a:t/>
            </a:r>
            <a:br>
              <a:rPr lang="en-GB" altLang="en-US" sz="1800" dirty="0"/>
            </a:br>
            <a:r>
              <a:rPr lang="en-GB" altLang="en-US" sz="1800" b="1" dirty="0" err="1">
                <a:solidFill>
                  <a:srgbClr val="000099"/>
                </a:solidFill>
              </a:rPr>
              <a:t>visoku</a:t>
            </a:r>
            <a:r>
              <a:rPr lang="en-GB" altLang="en-US" sz="1800" b="1" dirty="0">
                <a:solidFill>
                  <a:srgbClr val="000099"/>
                </a:solidFill>
              </a:rPr>
              <a:t> </a:t>
            </a:r>
            <a:r>
              <a:rPr lang="en-GB" altLang="en-US" sz="1800" b="1" dirty="0" err="1">
                <a:solidFill>
                  <a:srgbClr val="000099"/>
                </a:solidFill>
              </a:rPr>
              <a:t>senzitivnost</a:t>
            </a:r>
            <a:r>
              <a:rPr lang="en-GB" altLang="en-US" sz="1800" b="1" dirty="0">
                <a:solidFill>
                  <a:srgbClr val="000099"/>
                </a:solidFill>
              </a:rPr>
              <a:t> </a:t>
            </a:r>
            <a:r>
              <a:rPr lang="en-GB" altLang="en-US" sz="1800" b="1" dirty="0" err="1">
                <a:solidFill>
                  <a:srgbClr val="000099"/>
                </a:solidFill>
              </a:rPr>
              <a:t>i</a:t>
            </a:r>
            <a:r>
              <a:rPr lang="en-GB" altLang="en-US" sz="1800" b="1" dirty="0">
                <a:solidFill>
                  <a:srgbClr val="000099"/>
                </a:solidFill>
              </a:rPr>
              <a:t> NPV</a:t>
            </a:r>
            <a:r>
              <a:rPr lang="en-GB" altLang="en-US" sz="1800" dirty="0"/>
              <a:t>:</a:t>
            </a:r>
          </a:p>
          <a:p>
            <a:pPr lvl="1">
              <a:spcAft>
                <a:spcPts val="600"/>
              </a:spcAft>
            </a:pPr>
            <a:r>
              <a:rPr lang="en-GB" altLang="en-US" b="1" dirty="0">
                <a:solidFill>
                  <a:srgbClr val="000099"/>
                </a:solidFill>
              </a:rPr>
              <a:t>81.3% </a:t>
            </a:r>
            <a:r>
              <a:rPr lang="en-GB" altLang="en-US" dirty="0" err="1">
                <a:solidFill>
                  <a:schemeClr val="tx1"/>
                </a:solidFill>
              </a:rPr>
              <a:t>žena</a:t>
            </a:r>
            <a:r>
              <a:rPr lang="en-GB" altLang="en-US" dirty="0">
                <a:solidFill>
                  <a:schemeClr val="tx1"/>
                </a:solidFill>
              </a:rPr>
              <a:t> s </a:t>
            </a:r>
            <a:r>
              <a:rPr lang="en-GB" altLang="en-US" dirty="0" err="1">
                <a:solidFill>
                  <a:schemeClr val="tx1"/>
                </a:solidFill>
              </a:rPr>
              <a:t>rizikom</a:t>
            </a:r>
            <a:r>
              <a:rPr lang="en-GB" altLang="en-US" dirty="0">
                <a:solidFill>
                  <a:schemeClr val="tx1"/>
                </a:solidFill>
              </a:rPr>
              <a:t> </a:t>
            </a:r>
            <a:r>
              <a:rPr lang="en-GB" altLang="en-US" dirty="0" err="1">
                <a:solidFill>
                  <a:schemeClr val="tx1"/>
                </a:solidFill>
              </a:rPr>
              <a:t>visokog</a:t>
            </a:r>
            <a:r>
              <a:rPr lang="en-GB" altLang="en-US" dirty="0">
                <a:solidFill>
                  <a:schemeClr val="tx1"/>
                </a:solidFill>
              </a:rPr>
              <a:t> </a:t>
            </a:r>
            <a:r>
              <a:rPr lang="en-GB" altLang="en-US" dirty="0" err="1">
                <a:solidFill>
                  <a:schemeClr val="tx1"/>
                </a:solidFill>
              </a:rPr>
              <a:t>odgovora</a:t>
            </a:r>
            <a:r>
              <a:rPr lang="en-GB" altLang="en-US" dirty="0">
                <a:solidFill>
                  <a:schemeClr val="tx1"/>
                </a:solidFill>
              </a:rPr>
              <a:t> </a:t>
            </a:r>
            <a:r>
              <a:rPr lang="en-GB" altLang="en-US" dirty="0" err="1">
                <a:solidFill>
                  <a:schemeClr val="tx1"/>
                </a:solidFill>
              </a:rPr>
              <a:t>će</a:t>
            </a:r>
            <a:r>
              <a:rPr lang="en-GB" altLang="en-US" dirty="0">
                <a:solidFill>
                  <a:schemeClr val="tx1"/>
                </a:solidFill>
              </a:rPr>
              <a:t> </a:t>
            </a:r>
            <a:r>
              <a:rPr lang="en-GB" altLang="en-US" dirty="0" err="1">
                <a:solidFill>
                  <a:schemeClr val="tx1"/>
                </a:solidFill>
              </a:rPr>
              <a:t>biti</a:t>
            </a:r>
            <a:r>
              <a:rPr lang="en-GB" altLang="en-US" dirty="0">
                <a:solidFill>
                  <a:schemeClr val="tx1"/>
                </a:solidFill>
              </a:rPr>
              <a:t> </a:t>
            </a:r>
            <a:r>
              <a:rPr lang="en-GB" altLang="en-US" dirty="0" err="1">
                <a:solidFill>
                  <a:schemeClr val="tx1"/>
                </a:solidFill>
              </a:rPr>
              <a:t>identifikovane</a:t>
            </a:r>
            <a:r>
              <a:rPr lang="en-GB" altLang="en-US" dirty="0">
                <a:solidFill>
                  <a:schemeClr val="tx1"/>
                </a:solidFill>
              </a:rPr>
              <a:t> (</a:t>
            </a:r>
            <a:r>
              <a:rPr lang="en-GB" altLang="en-US" dirty="0" err="1">
                <a:solidFill>
                  <a:schemeClr val="tx1"/>
                </a:solidFill>
              </a:rPr>
              <a:t>imaće</a:t>
            </a:r>
            <a:r>
              <a:rPr lang="en-GB" altLang="en-US" dirty="0">
                <a:solidFill>
                  <a:schemeClr val="tx1"/>
                </a:solidFill>
              </a:rPr>
              <a:t> </a:t>
            </a:r>
            <a:r>
              <a:rPr lang="en-GB" altLang="en-US" dirty="0" err="1">
                <a:solidFill>
                  <a:schemeClr val="tx1"/>
                </a:solidFill>
              </a:rPr>
              <a:t>vrijednost</a:t>
            </a:r>
            <a:r>
              <a:rPr lang="en-GB" altLang="en-US" dirty="0">
                <a:solidFill>
                  <a:schemeClr val="tx1"/>
                </a:solidFill>
              </a:rPr>
              <a:t> </a:t>
            </a:r>
            <a:r>
              <a:rPr lang="en-GB" altLang="en-US" dirty="0" err="1">
                <a:solidFill>
                  <a:schemeClr val="tx1"/>
                </a:solidFill>
              </a:rPr>
              <a:t>iznad</a:t>
            </a:r>
            <a:r>
              <a:rPr lang="en-GB" altLang="en-US" dirty="0">
                <a:solidFill>
                  <a:schemeClr val="tx1"/>
                </a:solidFill>
              </a:rPr>
              <a:t> “cut-off-a”)</a:t>
            </a:r>
          </a:p>
          <a:p>
            <a:pPr lvl="1">
              <a:spcAft>
                <a:spcPts val="600"/>
              </a:spcAft>
            </a:pPr>
            <a:r>
              <a:rPr lang="en-GB" altLang="en-US" b="1" dirty="0">
                <a:solidFill>
                  <a:srgbClr val="000099"/>
                </a:solidFill>
              </a:rPr>
              <a:t>96.6% </a:t>
            </a:r>
            <a:r>
              <a:rPr lang="en-GB" altLang="en-US" dirty="0" err="1">
                <a:solidFill>
                  <a:schemeClr val="tx1"/>
                </a:solidFill>
              </a:rPr>
              <a:t>žena</a:t>
            </a:r>
            <a:r>
              <a:rPr lang="en-GB" altLang="en-US" dirty="0">
                <a:solidFill>
                  <a:schemeClr val="tx1"/>
                </a:solidFill>
              </a:rPr>
              <a:t> </a:t>
            </a:r>
            <a:r>
              <a:rPr lang="en-GB" altLang="en-US" dirty="0" err="1">
                <a:solidFill>
                  <a:schemeClr val="tx1"/>
                </a:solidFill>
              </a:rPr>
              <a:t>koje</a:t>
            </a:r>
            <a:r>
              <a:rPr lang="en-GB" altLang="en-US" dirty="0">
                <a:solidFill>
                  <a:schemeClr val="tx1"/>
                </a:solidFill>
              </a:rPr>
              <a:t> </a:t>
            </a:r>
            <a:r>
              <a:rPr lang="en-GB" altLang="en-US" dirty="0" err="1">
                <a:solidFill>
                  <a:schemeClr val="tx1"/>
                </a:solidFill>
              </a:rPr>
              <a:t>nisu</a:t>
            </a:r>
            <a:r>
              <a:rPr lang="en-GB" altLang="en-US" dirty="0">
                <a:solidFill>
                  <a:schemeClr val="tx1"/>
                </a:solidFill>
              </a:rPr>
              <a:t> u </a:t>
            </a:r>
            <a:r>
              <a:rPr lang="en-GB" altLang="en-US" dirty="0" err="1">
                <a:solidFill>
                  <a:schemeClr val="tx1"/>
                </a:solidFill>
              </a:rPr>
              <a:t>riziku</a:t>
            </a:r>
            <a:r>
              <a:rPr lang="en-GB" altLang="en-US" dirty="0">
                <a:solidFill>
                  <a:schemeClr val="tx1"/>
                </a:solidFill>
              </a:rPr>
              <a:t> </a:t>
            </a:r>
            <a:r>
              <a:rPr lang="en-GB" altLang="en-US" dirty="0" err="1">
                <a:solidFill>
                  <a:schemeClr val="tx1"/>
                </a:solidFill>
              </a:rPr>
              <a:t>za</a:t>
            </a:r>
            <a:r>
              <a:rPr lang="en-GB" altLang="en-US" dirty="0">
                <a:solidFill>
                  <a:schemeClr val="tx1"/>
                </a:solidFill>
              </a:rPr>
              <a:t> </a:t>
            </a:r>
            <a:r>
              <a:rPr lang="en-GB" altLang="en-US" dirty="0" err="1">
                <a:solidFill>
                  <a:schemeClr val="tx1"/>
                </a:solidFill>
              </a:rPr>
              <a:t>razvoj</a:t>
            </a:r>
            <a:r>
              <a:rPr lang="en-GB" altLang="en-US" dirty="0">
                <a:solidFill>
                  <a:schemeClr val="tx1"/>
                </a:solidFill>
              </a:rPr>
              <a:t> </a:t>
            </a:r>
            <a:r>
              <a:rPr lang="en-GB" altLang="en-US" dirty="0" err="1">
                <a:solidFill>
                  <a:schemeClr val="tx1"/>
                </a:solidFill>
              </a:rPr>
              <a:t>visokog</a:t>
            </a:r>
            <a:r>
              <a:rPr lang="en-GB" altLang="en-US" dirty="0">
                <a:solidFill>
                  <a:schemeClr val="tx1"/>
                </a:solidFill>
              </a:rPr>
              <a:t> </a:t>
            </a:r>
            <a:r>
              <a:rPr lang="en-GB" altLang="en-US" dirty="0" err="1">
                <a:solidFill>
                  <a:schemeClr val="tx1"/>
                </a:solidFill>
              </a:rPr>
              <a:t>odgovora</a:t>
            </a:r>
            <a:r>
              <a:rPr lang="en-GB" altLang="en-US" dirty="0">
                <a:solidFill>
                  <a:schemeClr val="tx1"/>
                </a:solidFill>
              </a:rPr>
              <a:t> </a:t>
            </a:r>
            <a:r>
              <a:rPr lang="en-GB" altLang="en-US" dirty="0" err="1">
                <a:solidFill>
                  <a:schemeClr val="tx1"/>
                </a:solidFill>
              </a:rPr>
              <a:t>mogu</a:t>
            </a:r>
            <a:r>
              <a:rPr lang="en-GB" altLang="en-US" dirty="0">
                <a:solidFill>
                  <a:schemeClr val="tx1"/>
                </a:solidFill>
              </a:rPr>
              <a:t> </a:t>
            </a:r>
            <a:r>
              <a:rPr lang="en-GB" altLang="en-US" dirty="0" err="1">
                <a:solidFill>
                  <a:schemeClr val="tx1"/>
                </a:solidFill>
              </a:rPr>
              <a:t>sa</a:t>
            </a:r>
            <a:r>
              <a:rPr lang="en-GB" altLang="en-US" dirty="0">
                <a:solidFill>
                  <a:schemeClr val="tx1"/>
                </a:solidFill>
              </a:rPr>
              <a:t> </a:t>
            </a:r>
            <a:r>
              <a:rPr lang="en-GB" altLang="en-US" dirty="0" err="1">
                <a:solidFill>
                  <a:schemeClr val="tx1"/>
                </a:solidFill>
              </a:rPr>
              <a:t>sigurnošću</a:t>
            </a:r>
            <a:r>
              <a:rPr lang="en-GB" altLang="en-US" dirty="0">
                <a:solidFill>
                  <a:schemeClr val="tx1"/>
                </a:solidFill>
              </a:rPr>
              <a:t> </a:t>
            </a:r>
            <a:r>
              <a:rPr lang="en-GB" altLang="en-US" dirty="0" err="1">
                <a:solidFill>
                  <a:schemeClr val="tx1"/>
                </a:solidFill>
              </a:rPr>
              <a:t>biti</a:t>
            </a:r>
            <a:r>
              <a:rPr lang="en-GB" altLang="en-US" dirty="0">
                <a:solidFill>
                  <a:schemeClr val="tx1"/>
                </a:solidFill>
              </a:rPr>
              <a:t> </a:t>
            </a:r>
            <a:r>
              <a:rPr lang="en-GB" altLang="en-US" dirty="0" err="1">
                <a:solidFill>
                  <a:schemeClr val="tx1"/>
                </a:solidFill>
              </a:rPr>
              <a:t>isključene</a:t>
            </a:r>
            <a:r>
              <a:rPr lang="en-GB" altLang="en-US" dirty="0">
                <a:solidFill>
                  <a:schemeClr val="tx1"/>
                </a:solidFill>
              </a:rPr>
              <a:t> (</a:t>
            </a:r>
            <a:r>
              <a:rPr lang="en-GB" altLang="en-US" dirty="0" err="1">
                <a:solidFill>
                  <a:schemeClr val="tx1"/>
                </a:solidFill>
              </a:rPr>
              <a:t>imaće</a:t>
            </a:r>
            <a:r>
              <a:rPr lang="en-GB" altLang="en-US" dirty="0">
                <a:solidFill>
                  <a:schemeClr val="tx1"/>
                </a:solidFill>
              </a:rPr>
              <a:t> </a:t>
            </a:r>
            <a:r>
              <a:rPr lang="en-GB" altLang="en-US" dirty="0" err="1">
                <a:solidFill>
                  <a:schemeClr val="tx1"/>
                </a:solidFill>
              </a:rPr>
              <a:t>vrijednost</a:t>
            </a:r>
            <a:r>
              <a:rPr lang="en-GB" altLang="en-US" dirty="0">
                <a:solidFill>
                  <a:schemeClr val="tx1"/>
                </a:solidFill>
              </a:rPr>
              <a:t> </a:t>
            </a:r>
            <a:r>
              <a:rPr lang="en-GB" altLang="en-US" dirty="0" err="1">
                <a:solidFill>
                  <a:schemeClr val="tx1"/>
                </a:solidFill>
              </a:rPr>
              <a:t>nižu</a:t>
            </a:r>
            <a:r>
              <a:rPr lang="en-GB" altLang="en-US" dirty="0">
                <a:solidFill>
                  <a:schemeClr val="tx1"/>
                </a:solidFill>
              </a:rPr>
              <a:t> od “cut-off-a”)</a:t>
            </a:r>
          </a:p>
          <a:p>
            <a:pPr lvl="1">
              <a:spcAft>
                <a:spcPts val="1200"/>
              </a:spcAft>
            </a:pPr>
            <a:endParaRPr lang="en-GB" altLang="en-US" dirty="0"/>
          </a:p>
        </p:txBody>
      </p:sp>
      <p:sp>
        <p:nvSpPr>
          <p:cNvPr id="4" name="Text Placeholder 3"/>
          <p:cNvSpPr>
            <a:spLocks noGrp="1"/>
          </p:cNvSpPr>
          <p:nvPr>
            <p:ph type="body" sz="quarter" idx="15"/>
          </p:nvPr>
        </p:nvSpPr>
        <p:spPr>
          <a:xfrm>
            <a:off x="35496" y="6093296"/>
            <a:ext cx="9229274" cy="536575"/>
          </a:xfrm>
        </p:spPr>
        <p:txBody>
          <a:bodyPr>
            <a:normAutofit/>
          </a:bodyPr>
          <a:lstStyle/>
          <a:p>
            <a:r>
              <a:rPr lang="en-GB" altLang="en-US" sz="900" dirty="0">
                <a:solidFill>
                  <a:schemeClr val="bg1"/>
                </a:solidFill>
              </a:rPr>
              <a:t>AUC, area under the curve; CI, confidence interval; COS, controlled ovarian stimulation; FSH, follicle-stimulating hormone; IU, international units; NPV, negative predictive value; PPV, positive predictive value</a:t>
            </a:r>
          </a:p>
        </p:txBody>
      </p:sp>
      <p:sp>
        <p:nvSpPr>
          <p:cNvPr id="5" name="Text Placeholder 4"/>
          <p:cNvSpPr>
            <a:spLocks noGrp="1"/>
          </p:cNvSpPr>
          <p:nvPr>
            <p:ph type="body" sz="quarter" idx="16"/>
          </p:nvPr>
        </p:nvSpPr>
        <p:spPr>
          <a:xfrm>
            <a:off x="35496" y="6276801"/>
            <a:ext cx="8784655" cy="536575"/>
          </a:xfrm>
        </p:spPr>
        <p:txBody>
          <a:bodyPr>
            <a:normAutofit/>
          </a:bodyPr>
          <a:lstStyle/>
          <a:p>
            <a:pPr algn="l"/>
            <a:r>
              <a:rPr lang="en-GB" altLang="en-US" sz="900" dirty="0">
                <a:solidFill>
                  <a:schemeClr val="bg1"/>
                </a:solidFill>
              </a:rPr>
              <a:t>1. Roche. </a:t>
            </a:r>
            <a:r>
              <a:rPr lang="en-GB" altLang="en-US" sz="900" i="1" dirty="0">
                <a:solidFill>
                  <a:schemeClr val="bg1"/>
                </a:solidFill>
              </a:rPr>
              <a:t>Anti-Müllerian Hormone. Elecsys</a:t>
            </a:r>
            <a:r>
              <a:rPr lang="en-GB" altLang="en-US" sz="900" i="1" baseline="30000" dirty="0">
                <a:solidFill>
                  <a:schemeClr val="bg1"/>
                </a:solidFill>
              </a:rPr>
              <a:t>®</a:t>
            </a:r>
            <a:r>
              <a:rPr lang="en-GB" altLang="en-US" sz="900" i="1" dirty="0">
                <a:solidFill>
                  <a:schemeClr val="bg1"/>
                </a:solidFill>
              </a:rPr>
              <a:t> AMH Plus package insert, </a:t>
            </a:r>
            <a:r>
              <a:rPr lang="en-GB" altLang="en-US" sz="900" dirty="0">
                <a:solidFill>
                  <a:schemeClr val="bg1"/>
                </a:solidFill>
              </a:rPr>
              <a:t>2016; 2. </a:t>
            </a:r>
            <a:r>
              <a:rPr lang="da-DK" altLang="en-US" sz="900" dirty="0">
                <a:solidFill>
                  <a:schemeClr val="bg1"/>
                </a:solidFill>
              </a:rPr>
              <a:t>Nelson SM et al. </a:t>
            </a:r>
            <a:r>
              <a:rPr lang="da-DK" altLang="en-US" sz="900" i="1" dirty="0">
                <a:solidFill>
                  <a:schemeClr val="bg1"/>
                </a:solidFill>
              </a:rPr>
              <a:t>Hum Reprod </a:t>
            </a:r>
            <a:r>
              <a:rPr lang="da-DK" altLang="en-US" sz="900" dirty="0">
                <a:solidFill>
                  <a:schemeClr val="bg1"/>
                </a:solidFill>
              </a:rPr>
              <a:t>2007;  3. Nelson SM et al. </a:t>
            </a:r>
            <a:r>
              <a:rPr lang="da-DK" altLang="en-US" sz="900" i="1" dirty="0">
                <a:solidFill>
                  <a:schemeClr val="bg1"/>
                </a:solidFill>
              </a:rPr>
              <a:t>Hum Reprod </a:t>
            </a:r>
            <a:r>
              <a:rPr lang="da-DK" altLang="en-US" sz="900" dirty="0">
                <a:solidFill>
                  <a:schemeClr val="bg1"/>
                </a:solidFill>
              </a:rPr>
              <a:t>2009</a:t>
            </a:r>
            <a:endParaRPr lang="en-GB" altLang="en-US" sz="900" dirty="0">
              <a:solidFill>
                <a:schemeClr val="bg1"/>
              </a:solidFill>
            </a:endParaRPr>
          </a:p>
        </p:txBody>
      </p:sp>
      <p:graphicFrame>
        <p:nvGraphicFramePr>
          <p:cNvPr id="14" name="Content Placeholder 1">
            <a:extLst>
              <a:ext uri="{FF2B5EF4-FFF2-40B4-BE49-F238E27FC236}">
                <a16:creationId xmlns:a16="http://schemas.microsoft.com/office/drawing/2014/main" xmlns="" id="{25E66545-BA63-47E5-86D7-543A0EACF199}"/>
              </a:ext>
            </a:extLst>
          </p:cNvPr>
          <p:cNvGraphicFramePr>
            <a:graphicFrameLocks noGrp="1"/>
          </p:cNvGraphicFramePr>
          <p:nvPr>
            <p:ph idx="17"/>
            <p:extLst>
              <p:ext uri="{D42A27DB-BD31-4B8C-83A1-F6EECF244321}">
                <p14:modId xmlns:p14="http://schemas.microsoft.com/office/powerpoint/2010/main" xmlns="" val="902027409"/>
              </p:ext>
            </p:extLst>
          </p:nvPr>
        </p:nvGraphicFramePr>
        <p:xfrm>
          <a:off x="4687888" y="1665288"/>
          <a:ext cx="4132261" cy="2772816"/>
        </p:xfrm>
        <a:graphic>
          <a:graphicData uri="http://schemas.openxmlformats.org/drawingml/2006/table">
            <a:tbl>
              <a:tblPr/>
              <a:tblGrid>
                <a:gridCol w="1315739">
                  <a:extLst>
                    <a:ext uri="{9D8B030D-6E8A-4147-A177-3AD203B41FA5}">
                      <a16:colId xmlns:a16="http://schemas.microsoft.com/office/drawing/2014/main" xmlns="" val="20000"/>
                    </a:ext>
                  </a:extLst>
                </a:gridCol>
                <a:gridCol w="1393134">
                  <a:extLst>
                    <a:ext uri="{9D8B030D-6E8A-4147-A177-3AD203B41FA5}">
                      <a16:colId xmlns:a16="http://schemas.microsoft.com/office/drawing/2014/main" xmlns="" val="20001"/>
                    </a:ext>
                  </a:extLst>
                </a:gridCol>
                <a:gridCol w="1423388">
                  <a:extLst>
                    <a:ext uri="{9D8B030D-6E8A-4147-A177-3AD203B41FA5}">
                      <a16:colId xmlns:a16="http://schemas.microsoft.com/office/drawing/2014/main" xmlns="" val="20002"/>
                    </a:ext>
                  </a:extLst>
                </a:gridCol>
              </a:tblGrid>
              <a:tr h="657498">
                <a:tc gridSpan="3">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ctr" defTabSz="914400" rtl="0" eaLnBrk="1" fontAlgn="base" latinLnBrk="0" hangingPunct="1">
                        <a:lnSpc>
                          <a:spcPct val="115000"/>
                        </a:lnSpc>
                        <a:spcBef>
                          <a:spcPts val="300"/>
                        </a:spcBef>
                        <a:spcAft>
                          <a:spcPct val="0"/>
                        </a:spcAft>
                        <a:buClrTx/>
                        <a:buSzTx/>
                        <a:buFontTx/>
                        <a:buNone/>
                        <a:tabLst/>
                      </a:pPr>
                      <a:r>
                        <a:rPr kumimoji="0" lang="hr-BA" altLang="en-US" sz="1600" b="1" i="0" u="none" strike="noStrike" cap="none" normalizeH="0" baseline="0" dirty="0">
                          <a:ln>
                            <a:noFill/>
                          </a:ln>
                          <a:solidFill>
                            <a:schemeClr val="tx1"/>
                          </a:solidFill>
                          <a:effectLst/>
                          <a:latin typeface="Times New Roman" panose="02020603050405020304" pitchFamily="18" charset="0"/>
                          <a:ea typeface="PMingLiU" pitchFamily="18" charset="-120"/>
                          <a:cs typeface="Times New Roman" panose="02020603050405020304" pitchFamily="18" charset="0"/>
                        </a:rPr>
                        <a:t>K</a:t>
                      </a:r>
                      <a:r>
                        <a:rPr kumimoji="0" lang="en-US" altLang="en-US" sz="1600" b="1" i="0" u="none" strike="noStrike" cap="none" normalizeH="0" baseline="0" dirty="0" err="1">
                          <a:ln>
                            <a:noFill/>
                          </a:ln>
                          <a:solidFill>
                            <a:schemeClr val="tx1"/>
                          </a:solidFill>
                          <a:effectLst/>
                          <a:latin typeface="Times New Roman" panose="02020603050405020304" pitchFamily="18" charset="0"/>
                          <a:ea typeface="PMingLiU" pitchFamily="18" charset="-120"/>
                          <a:cs typeface="Times New Roman" panose="02020603050405020304" pitchFamily="18" charset="0"/>
                        </a:rPr>
                        <a:t>linička</a:t>
                      </a:r>
                      <a:r>
                        <a:rPr kumimoji="0" lang="en-US" altLang="en-US" sz="1600" b="1" i="0" u="none" strike="noStrike" cap="none" normalizeH="0" baseline="0" dirty="0">
                          <a:ln>
                            <a:noFill/>
                          </a:ln>
                          <a:solidFill>
                            <a:schemeClr val="tx1"/>
                          </a:solidFill>
                          <a:effectLst/>
                          <a:latin typeface="Times New Roman" panose="02020603050405020304" pitchFamily="18" charset="0"/>
                          <a:ea typeface="PMingLiU" pitchFamily="18" charset="-120"/>
                          <a:cs typeface="Times New Roman" panose="02020603050405020304" pitchFamily="18" charset="0"/>
                        </a:rPr>
                        <a:t> </a:t>
                      </a:r>
                      <a:r>
                        <a:rPr kumimoji="0" lang="en-US" altLang="en-US" sz="1600" b="1" i="0" u="none" strike="noStrike" cap="none" normalizeH="0" baseline="0" dirty="0" err="1">
                          <a:ln>
                            <a:noFill/>
                          </a:ln>
                          <a:solidFill>
                            <a:schemeClr val="tx1"/>
                          </a:solidFill>
                          <a:effectLst/>
                          <a:latin typeface="Times New Roman" panose="02020603050405020304" pitchFamily="18" charset="0"/>
                          <a:ea typeface="PMingLiU" pitchFamily="18" charset="-120"/>
                          <a:cs typeface="Times New Roman" panose="02020603050405020304" pitchFamily="18" charset="0"/>
                        </a:rPr>
                        <a:t>vrijednost</a:t>
                      </a:r>
                      <a:r>
                        <a:rPr kumimoji="0" lang="en-US" altLang="en-US" sz="1600" b="1" i="0" u="none" strike="noStrike" cap="none" normalizeH="0" baseline="0" dirty="0">
                          <a:ln>
                            <a:noFill/>
                          </a:ln>
                          <a:solidFill>
                            <a:schemeClr val="tx1"/>
                          </a:solidFill>
                          <a:effectLst/>
                          <a:latin typeface="Times New Roman" panose="02020603050405020304" pitchFamily="18" charset="0"/>
                          <a:ea typeface="PMingLiU" pitchFamily="18" charset="-120"/>
                          <a:cs typeface="Times New Roman" panose="02020603050405020304" pitchFamily="18" charset="0"/>
                        </a:rPr>
                        <a:t> “cut-off”-a AMH </a:t>
                      </a:r>
                      <a:br>
                        <a:rPr kumimoji="0" lang="en-US" altLang="en-US" sz="1600" b="1" i="0" u="none" strike="noStrike" cap="none" normalizeH="0" baseline="0" dirty="0">
                          <a:ln>
                            <a:noFill/>
                          </a:ln>
                          <a:solidFill>
                            <a:schemeClr val="tx1"/>
                          </a:solidFill>
                          <a:effectLst/>
                          <a:latin typeface="Times New Roman" panose="02020603050405020304" pitchFamily="18" charset="0"/>
                          <a:ea typeface="PMingLiU" pitchFamily="18" charset="-120"/>
                          <a:cs typeface="Times New Roman" panose="02020603050405020304" pitchFamily="18" charset="0"/>
                        </a:rPr>
                      </a:br>
                      <a:r>
                        <a:rPr kumimoji="0" lang="en-US" altLang="en-US" sz="1600" b="1" i="0" u="none" strike="noStrike" cap="none" normalizeH="0" baseline="0" dirty="0">
                          <a:ln>
                            <a:noFill/>
                          </a:ln>
                          <a:solidFill>
                            <a:schemeClr val="tx1"/>
                          </a:solidFill>
                          <a:effectLst/>
                          <a:latin typeface="Times New Roman" panose="02020603050405020304" pitchFamily="18" charset="0"/>
                          <a:ea typeface="PMingLiU" pitchFamily="18" charset="-120"/>
                          <a:cs typeface="Times New Roman" panose="02020603050405020304" pitchFamily="18" charset="0"/>
                        </a:rPr>
                        <a:t>od 15 pmol/L (2.1 ng/mL)*</a:t>
                      </a:r>
                      <a:endParaRPr kumimoji="0" lang="en-US" altLang="en-US" sz="2400" b="1" i="0" u="none" strike="noStrike" cap="none" normalizeH="0" baseline="0" dirty="0">
                        <a:ln>
                          <a:noFill/>
                        </a:ln>
                        <a:solidFill>
                          <a:schemeClr val="tx1"/>
                        </a:solidFill>
                        <a:effectLst/>
                        <a:latin typeface="Times New Roman" panose="02020603050405020304" pitchFamily="18" charset="0"/>
                        <a:ea typeface="MS Mincho" pitchFamily="49" charset="-128"/>
                        <a:cs typeface="Times New Roman" panose="02020603050405020304" pitchFamily="18" charset="0"/>
                      </a:endParaRPr>
                    </a:p>
                  </a:txBody>
                  <a:tcPr marL="45725" marR="45725"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solidFill>
                  </a:tcPr>
                </a:tc>
                <a:tc hMerge="1">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just" defTabSz="914400" rtl="0" eaLnBrk="1" fontAlgn="base" latinLnBrk="0" hangingPunct="1">
                        <a:lnSpc>
                          <a:spcPct val="115000"/>
                        </a:lnSpc>
                        <a:spcBef>
                          <a:spcPts val="30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Imago" pitchFamily="2" charset="0"/>
                        <a:ea typeface="MS Mincho" pitchFamily="49" charset="-128"/>
                        <a:cs typeface="Times New Roman" pitchFamily="18" charset="0"/>
                      </a:endParaRPr>
                    </a:p>
                  </a:txBody>
                  <a:tcPr marL="68564" marR="685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0"/>
                  </a:ext>
                </a:extLst>
              </a:tr>
              <a:tr h="648000">
                <a:tc>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l" defTabSz="914400" rtl="0" eaLnBrk="1" fontAlgn="base" latinLnBrk="0" hangingPunct="1">
                        <a:lnSpc>
                          <a:spcPct val="115000"/>
                        </a:lnSpc>
                        <a:spcBef>
                          <a:spcPts val="300"/>
                        </a:spcBef>
                        <a:spcAft>
                          <a:spcPct val="0"/>
                        </a:spcAft>
                        <a:buClrTx/>
                        <a:buSzTx/>
                        <a:buFontTx/>
                        <a:buNone/>
                        <a:tabLst/>
                      </a:pPr>
                      <a:r>
                        <a:rPr kumimoji="0" lang="en-US" altLang="en-US" sz="1600" b="0" i="0" u="none" strike="noStrike" cap="none" normalizeH="0" baseline="0" dirty="0">
                          <a:ln>
                            <a:noFill/>
                          </a:ln>
                          <a:solidFill>
                            <a:schemeClr val="bg1"/>
                          </a:solidFill>
                          <a:effectLst/>
                          <a:latin typeface="Times New Roman" panose="02020603050405020304" pitchFamily="18" charset="0"/>
                          <a:ea typeface="PMingLiU" pitchFamily="18" charset="-120"/>
                          <a:cs typeface="Times New Roman" panose="02020603050405020304" pitchFamily="18" charset="0"/>
                        </a:rPr>
                        <a:t> </a:t>
                      </a:r>
                      <a:r>
                        <a:rPr kumimoji="0" lang="en-US" altLang="en-US" sz="1600" b="1" i="0" u="none" strike="noStrike" cap="none" normalizeH="0" baseline="0" dirty="0" err="1">
                          <a:ln>
                            <a:noFill/>
                          </a:ln>
                          <a:solidFill>
                            <a:schemeClr val="bg1"/>
                          </a:solidFill>
                          <a:effectLst/>
                          <a:latin typeface="Times New Roman" panose="02020603050405020304" pitchFamily="18" charset="0"/>
                          <a:ea typeface="PMingLiU" pitchFamily="18" charset="-120"/>
                          <a:cs typeface="Times New Roman" panose="02020603050405020304" pitchFamily="18" charset="0"/>
                        </a:rPr>
                        <a:t>Mjerenje</a:t>
                      </a:r>
                      <a:endParaRPr kumimoji="0" lang="en-US" altLang="en-US" sz="2400" b="1" i="0" u="none" strike="noStrike" cap="none" normalizeH="0" baseline="0" dirty="0">
                        <a:ln>
                          <a:noFill/>
                        </a:ln>
                        <a:solidFill>
                          <a:schemeClr val="bg1"/>
                        </a:solidFill>
                        <a:effectLst/>
                        <a:latin typeface="Times New Roman" panose="02020603050405020304" pitchFamily="18" charset="0"/>
                        <a:ea typeface="MS Mincho" pitchFamily="49" charset="-128"/>
                        <a:cs typeface="Times New Roman" panose="02020603050405020304" pitchFamily="18" charset="0"/>
                      </a:endParaRPr>
                    </a:p>
                  </a:txBody>
                  <a:tcPr marL="45725" marR="45725" marT="45723" marB="457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757FF"/>
                    </a:solidFill>
                  </a:tcPr>
                </a:tc>
                <a:tc>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ctr" defTabSz="914400" rtl="0" eaLnBrk="1" fontAlgn="base" latinLnBrk="0" hangingPunct="1">
                        <a:lnSpc>
                          <a:spcPct val="115000"/>
                        </a:lnSpc>
                        <a:spcBef>
                          <a:spcPts val="300"/>
                        </a:spcBef>
                        <a:spcAft>
                          <a:spcPct val="0"/>
                        </a:spcAft>
                        <a:buClrTx/>
                        <a:buSzTx/>
                        <a:buFontTx/>
                        <a:buNone/>
                        <a:tabLst/>
                      </a:pPr>
                      <a:r>
                        <a:rPr kumimoji="0" lang="en-US" altLang="en-US" sz="1600" b="1" i="0" u="none" strike="noStrike" cap="none" normalizeH="0" baseline="0" dirty="0" err="1">
                          <a:ln>
                            <a:noFill/>
                          </a:ln>
                          <a:solidFill>
                            <a:schemeClr val="bg1"/>
                          </a:solidFill>
                          <a:effectLst/>
                          <a:latin typeface="Times New Roman" panose="02020603050405020304" pitchFamily="18" charset="0"/>
                          <a:ea typeface="PMingLiU" pitchFamily="18" charset="-120"/>
                          <a:cs typeface="Times New Roman" panose="02020603050405020304" pitchFamily="18" charset="0"/>
                        </a:rPr>
                        <a:t>Procjena</a:t>
                      </a:r>
                      <a:r>
                        <a:rPr kumimoji="0" lang="en-US" altLang="en-US" sz="1600" b="1" i="0" u="none" strike="noStrike" cap="none" normalizeH="0" baseline="0" dirty="0">
                          <a:ln>
                            <a:noFill/>
                          </a:ln>
                          <a:solidFill>
                            <a:schemeClr val="bg1"/>
                          </a:solidFill>
                          <a:effectLst/>
                          <a:latin typeface="Times New Roman" panose="02020603050405020304" pitchFamily="18" charset="0"/>
                          <a:ea typeface="PMingLiU" pitchFamily="18" charset="-120"/>
                          <a:cs typeface="Times New Roman" panose="02020603050405020304" pitchFamily="18" charset="0"/>
                        </a:rPr>
                        <a:t> </a:t>
                      </a:r>
                      <a:r>
                        <a:rPr kumimoji="0" lang="en-US" altLang="en-US" sz="1600" b="1" i="0" u="none" strike="noStrike" cap="none" normalizeH="0" baseline="0" dirty="0" err="1">
                          <a:ln>
                            <a:noFill/>
                          </a:ln>
                          <a:solidFill>
                            <a:schemeClr val="bg1"/>
                          </a:solidFill>
                          <a:effectLst/>
                          <a:latin typeface="Times New Roman" panose="02020603050405020304" pitchFamily="18" charset="0"/>
                          <a:ea typeface="PMingLiU" pitchFamily="18" charset="-120"/>
                          <a:cs typeface="Times New Roman" panose="02020603050405020304" pitchFamily="18" charset="0"/>
                        </a:rPr>
                        <a:t>vrijednosti</a:t>
                      </a:r>
                      <a:endParaRPr kumimoji="0" lang="en-US" altLang="en-US" sz="2400" b="1" i="0" u="none" strike="noStrike" cap="none" normalizeH="0" baseline="0" dirty="0">
                        <a:ln>
                          <a:noFill/>
                        </a:ln>
                        <a:solidFill>
                          <a:schemeClr val="bg1"/>
                        </a:solidFill>
                        <a:effectLst/>
                        <a:latin typeface="Times New Roman" panose="02020603050405020304" pitchFamily="18" charset="0"/>
                        <a:ea typeface="MS Mincho" pitchFamily="49" charset="-128"/>
                        <a:cs typeface="Times New Roman" panose="02020603050405020304" pitchFamily="18" charset="0"/>
                      </a:endParaRPr>
                    </a:p>
                  </a:txBody>
                  <a:tcPr marL="45725" marR="45725" marT="45723" marB="457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757FF"/>
                    </a:solidFill>
                  </a:tcPr>
                </a:tc>
                <a:tc>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ctr" defTabSz="914400" rtl="0" eaLnBrk="1" fontAlgn="base" latinLnBrk="0" hangingPunct="1">
                        <a:lnSpc>
                          <a:spcPct val="115000"/>
                        </a:lnSpc>
                        <a:spcBef>
                          <a:spcPts val="300"/>
                        </a:spcBef>
                        <a:spcAft>
                          <a:spcPct val="0"/>
                        </a:spcAft>
                        <a:buClrTx/>
                        <a:buSzTx/>
                        <a:buFontTx/>
                        <a:buNone/>
                        <a:tabLst/>
                      </a:pPr>
                      <a:r>
                        <a:rPr kumimoji="0" lang="en-US" altLang="en-US" sz="1600" b="1" i="0" u="none" strike="noStrike" cap="none" normalizeH="0" baseline="0" dirty="0">
                          <a:ln>
                            <a:noFill/>
                          </a:ln>
                          <a:solidFill>
                            <a:schemeClr val="bg1"/>
                          </a:solidFill>
                          <a:effectLst/>
                          <a:latin typeface="Times New Roman" panose="02020603050405020304" pitchFamily="18" charset="0"/>
                          <a:ea typeface="PMingLiU" pitchFamily="18" charset="-120"/>
                          <a:cs typeface="Times New Roman" panose="02020603050405020304" pitchFamily="18" charset="0"/>
                        </a:rPr>
                        <a:t>95% CI</a:t>
                      </a:r>
                      <a:endParaRPr kumimoji="0" lang="en-US" altLang="en-US" sz="2400" b="1" i="0" u="none" strike="noStrike" cap="none" normalizeH="0" baseline="0" dirty="0">
                        <a:ln>
                          <a:noFill/>
                        </a:ln>
                        <a:solidFill>
                          <a:schemeClr val="bg1"/>
                        </a:solidFill>
                        <a:effectLst/>
                        <a:latin typeface="Times New Roman" panose="02020603050405020304" pitchFamily="18" charset="0"/>
                        <a:ea typeface="MS Mincho" pitchFamily="49" charset="-128"/>
                        <a:cs typeface="Times New Roman" panose="02020603050405020304" pitchFamily="18" charset="0"/>
                      </a:endParaRPr>
                    </a:p>
                  </a:txBody>
                  <a:tcPr marL="45725" marR="45725" marT="45723" marB="457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757FF"/>
                    </a:solidFill>
                  </a:tcPr>
                </a:tc>
                <a:extLst>
                  <a:ext uri="{0D108BD9-81ED-4DB2-BD59-A6C34878D82A}">
                    <a16:rowId xmlns:a16="http://schemas.microsoft.com/office/drawing/2014/main" xmlns="" val="10001"/>
                  </a:ext>
                </a:extLst>
              </a:tr>
              <a:tr h="365760">
                <a:tc>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l" defTabSz="914400" rtl="0" eaLnBrk="1" fontAlgn="base" latinLnBrk="0" hangingPunct="1">
                        <a:lnSpc>
                          <a:spcPct val="115000"/>
                        </a:lnSpc>
                        <a:spcBef>
                          <a:spcPts val="300"/>
                        </a:spcBef>
                        <a:spcAft>
                          <a:spcPct val="0"/>
                        </a:spcAft>
                        <a:buClrTx/>
                        <a:buSzTx/>
                        <a:buFontTx/>
                        <a:buNone/>
                        <a:tabLst/>
                      </a:pPr>
                      <a:r>
                        <a:rPr lang="en-US" altLang="en-US" sz="1400" b="1" kern="1200" dirty="0" err="1">
                          <a:solidFill>
                            <a:schemeClr val="dk1"/>
                          </a:solidFill>
                          <a:latin typeface="Times New Roman" panose="02020603050405020304" pitchFamily="18" charset="0"/>
                          <a:ea typeface="+mn-ea"/>
                          <a:cs typeface="Times New Roman" panose="02020603050405020304" pitchFamily="18" charset="0"/>
                        </a:rPr>
                        <a:t>Senzitivnost</a:t>
                      </a:r>
                      <a:endParaRPr lang="en-US" altLang="en-US" sz="1400" b="1" kern="1200" dirty="0">
                        <a:solidFill>
                          <a:schemeClr val="dk1"/>
                        </a:solidFill>
                        <a:latin typeface="Times New Roman" panose="02020603050405020304" pitchFamily="18" charset="0"/>
                        <a:ea typeface="+mn-ea"/>
                        <a:cs typeface="Times New Roman" panose="02020603050405020304" pitchFamily="18" charset="0"/>
                      </a:endParaRPr>
                    </a:p>
                  </a:txBody>
                  <a:tcPr marL="45725" marR="45725"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ctr" defTabSz="914400" rtl="0" eaLnBrk="1" fontAlgn="base" latinLnBrk="0" hangingPunct="1">
                        <a:lnSpc>
                          <a:spcPct val="115000"/>
                        </a:lnSpc>
                        <a:spcBef>
                          <a:spcPts val="300"/>
                        </a:spcBef>
                        <a:spcAft>
                          <a:spcPct val="0"/>
                        </a:spcAft>
                        <a:buClrTx/>
                        <a:buSzTx/>
                        <a:buFontTx/>
                        <a:buNone/>
                        <a:tabLst/>
                      </a:pPr>
                      <a:r>
                        <a:rPr lang="en-US" altLang="en-US" sz="1400" b="0" kern="1200" dirty="0">
                          <a:solidFill>
                            <a:schemeClr val="dk1"/>
                          </a:solidFill>
                          <a:latin typeface="Times New Roman" panose="02020603050405020304" pitchFamily="18" charset="0"/>
                          <a:ea typeface="+mn-ea"/>
                          <a:cs typeface="Times New Roman" panose="02020603050405020304" pitchFamily="18" charset="0"/>
                        </a:rPr>
                        <a:t>81.3%</a:t>
                      </a:r>
                    </a:p>
                  </a:txBody>
                  <a:tcPr marL="45725" marR="45725"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ctr" defTabSz="914400" rtl="0" eaLnBrk="1" fontAlgn="base" latinLnBrk="0" hangingPunct="1">
                        <a:lnSpc>
                          <a:spcPct val="115000"/>
                        </a:lnSpc>
                        <a:spcBef>
                          <a:spcPts val="300"/>
                        </a:spcBef>
                        <a:spcAft>
                          <a:spcPct val="0"/>
                        </a:spcAft>
                        <a:buClrTx/>
                        <a:buSzTx/>
                        <a:buFontTx/>
                        <a:buNone/>
                        <a:tabLst/>
                      </a:pPr>
                      <a:r>
                        <a:rPr lang="en-US" altLang="en-US" sz="1400" b="0" kern="1200" dirty="0">
                          <a:solidFill>
                            <a:schemeClr val="dk1"/>
                          </a:solidFill>
                          <a:latin typeface="Times New Roman" panose="02020603050405020304" pitchFamily="18" charset="0"/>
                          <a:ea typeface="+mn-ea"/>
                          <a:cs typeface="Times New Roman" panose="02020603050405020304" pitchFamily="18" charset="0"/>
                        </a:rPr>
                        <a:t>54.4–96.0%</a:t>
                      </a:r>
                    </a:p>
                  </a:txBody>
                  <a:tcPr marL="45725" marR="45725"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5760">
                <a:tc>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l" defTabSz="914400" rtl="0" eaLnBrk="1" fontAlgn="base" latinLnBrk="0" hangingPunct="1">
                        <a:lnSpc>
                          <a:spcPct val="115000"/>
                        </a:lnSpc>
                        <a:spcBef>
                          <a:spcPts val="300"/>
                        </a:spcBef>
                        <a:spcAft>
                          <a:spcPct val="0"/>
                        </a:spcAft>
                        <a:buClrTx/>
                        <a:buSzTx/>
                        <a:buFontTx/>
                        <a:buNone/>
                        <a:tabLst/>
                      </a:pPr>
                      <a:r>
                        <a:rPr lang="en-US" altLang="en-US" sz="1400" b="1" kern="1200" dirty="0" err="1">
                          <a:solidFill>
                            <a:schemeClr val="dk1"/>
                          </a:solidFill>
                          <a:latin typeface="Times New Roman" panose="02020603050405020304" pitchFamily="18" charset="0"/>
                          <a:ea typeface="+mn-ea"/>
                          <a:cs typeface="Times New Roman" panose="02020603050405020304" pitchFamily="18" charset="0"/>
                        </a:rPr>
                        <a:t>Specifičnost</a:t>
                      </a:r>
                      <a:endParaRPr lang="en-US" altLang="en-US" sz="1400" b="1" kern="1200" dirty="0">
                        <a:solidFill>
                          <a:schemeClr val="dk1"/>
                        </a:solidFill>
                        <a:latin typeface="Times New Roman" panose="02020603050405020304" pitchFamily="18" charset="0"/>
                        <a:ea typeface="+mn-ea"/>
                        <a:cs typeface="Times New Roman" panose="02020603050405020304" pitchFamily="18" charset="0"/>
                      </a:endParaRPr>
                    </a:p>
                  </a:txBody>
                  <a:tcPr marL="45725" marR="45725"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ctr" defTabSz="914400" rtl="0" eaLnBrk="1" fontAlgn="base" latinLnBrk="0" hangingPunct="1">
                        <a:lnSpc>
                          <a:spcPct val="115000"/>
                        </a:lnSpc>
                        <a:spcBef>
                          <a:spcPts val="300"/>
                        </a:spcBef>
                        <a:spcAft>
                          <a:spcPct val="0"/>
                        </a:spcAft>
                        <a:buClrTx/>
                        <a:buSzTx/>
                        <a:buFontTx/>
                        <a:buNone/>
                        <a:tabLst/>
                      </a:pPr>
                      <a:r>
                        <a:rPr lang="en-US" altLang="en-US" sz="1400" b="0" kern="1200" dirty="0">
                          <a:solidFill>
                            <a:schemeClr val="dk1"/>
                          </a:solidFill>
                          <a:latin typeface="Times New Roman" panose="02020603050405020304" pitchFamily="18" charset="0"/>
                          <a:ea typeface="+mn-ea"/>
                          <a:cs typeface="Times New Roman" panose="02020603050405020304" pitchFamily="18" charset="0"/>
                        </a:rPr>
                        <a:t>64.7%</a:t>
                      </a:r>
                    </a:p>
                  </a:txBody>
                  <a:tcPr marL="45725" marR="45725"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ctr" defTabSz="914400" rtl="0" eaLnBrk="1" fontAlgn="base" latinLnBrk="0" hangingPunct="1">
                        <a:lnSpc>
                          <a:spcPct val="115000"/>
                        </a:lnSpc>
                        <a:spcBef>
                          <a:spcPts val="300"/>
                        </a:spcBef>
                        <a:spcAft>
                          <a:spcPct val="0"/>
                        </a:spcAft>
                        <a:buClrTx/>
                        <a:buSzTx/>
                        <a:buFontTx/>
                        <a:buNone/>
                        <a:tabLst/>
                      </a:pPr>
                      <a:r>
                        <a:rPr lang="en-US" altLang="en-US" sz="1400" b="0" kern="1200" dirty="0">
                          <a:solidFill>
                            <a:schemeClr val="dk1"/>
                          </a:solidFill>
                          <a:latin typeface="Times New Roman" panose="02020603050405020304" pitchFamily="18" charset="0"/>
                          <a:ea typeface="+mn-ea"/>
                          <a:cs typeface="Times New Roman" panose="02020603050405020304" pitchFamily="18" charset="0"/>
                        </a:rPr>
                        <a:t>55.9–72.8%</a:t>
                      </a:r>
                    </a:p>
                  </a:txBody>
                  <a:tcPr marL="45725" marR="45725"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5760">
                <a:tc>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l" defTabSz="914400" rtl="0" eaLnBrk="1" fontAlgn="base" latinLnBrk="0" hangingPunct="1">
                        <a:lnSpc>
                          <a:spcPct val="115000"/>
                        </a:lnSpc>
                        <a:spcBef>
                          <a:spcPts val="300"/>
                        </a:spcBef>
                        <a:spcAft>
                          <a:spcPct val="0"/>
                        </a:spcAft>
                        <a:buClrTx/>
                        <a:buSzTx/>
                        <a:buFontTx/>
                        <a:buNone/>
                        <a:tabLst/>
                      </a:pPr>
                      <a:r>
                        <a:rPr lang="en-US" altLang="en-US" sz="1400" b="1" kern="1200" dirty="0">
                          <a:solidFill>
                            <a:schemeClr val="dk1"/>
                          </a:solidFill>
                          <a:latin typeface="Times New Roman" panose="02020603050405020304" pitchFamily="18" charset="0"/>
                          <a:ea typeface="+mn-ea"/>
                          <a:cs typeface="Times New Roman" panose="02020603050405020304" pitchFamily="18" charset="0"/>
                        </a:rPr>
                        <a:t>PPV</a:t>
                      </a:r>
                    </a:p>
                  </a:txBody>
                  <a:tcPr marL="45725" marR="45725"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ctr" defTabSz="914400" rtl="0" eaLnBrk="1" fontAlgn="base" latinLnBrk="0" hangingPunct="1">
                        <a:lnSpc>
                          <a:spcPct val="115000"/>
                        </a:lnSpc>
                        <a:spcBef>
                          <a:spcPts val="300"/>
                        </a:spcBef>
                        <a:spcAft>
                          <a:spcPct val="0"/>
                        </a:spcAft>
                        <a:buClrTx/>
                        <a:buSzTx/>
                        <a:buFontTx/>
                        <a:buNone/>
                        <a:tabLst/>
                      </a:pPr>
                      <a:r>
                        <a:rPr lang="en-US" altLang="en-US" sz="1400" b="0" kern="1200" dirty="0">
                          <a:solidFill>
                            <a:schemeClr val="dk1"/>
                          </a:solidFill>
                          <a:latin typeface="Times New Roman" panose="02020603050405020304" pitchFamily="18" charset="0"/>
                          <a:ea typeface="+mn-ea"/>
                          <a:cs typeface="Times New Roman" panose="02020603050405020304" pitchFamily="18" charset="0"/>
                        </a:rPr>
                        <a:t>21.7%</a:t>
                      </a:r>
                    </a:p>
                  </a:txBody>
                  <a:tcPr marL="45725" marR="45725"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ctr" defTabSz="914400" rtl="0" eaLnBrk="1" fontAlgn="base" latinLnBrk="0" hangingPunct="1">
                        <a:lnSpc>
                          <a:spcPct val="115000"/>
                        </a:lnSpc>
                        <a:spcBef>
                          <a:spcPts val="300"/>
                        </a:spcBef>
                        <a:spcAft>
                          <a:spcPct val="0"/>
                        </a:spcAft>
                        <a:buClrTx/>
                        <a:buSzTx/>
                        <a:buFontTx/>
                        <a:buNone/>
                        <a:tabLst/>
                      </a:pPr>
                      <a:r>
                        <a:rPr lang="en-US" altLang="en-US" sz="1400" b="0" kern="1200" dirty="0">
                          <a:solidFill>
                            <a:schemeClr val="dk1"/>
                          </a:solidFill>
                          <a:latin typeface="Times New Roman" panose="02020603050405020304" pitchFamily="18" charset="0"/>
                          <a:ea typeface="+mn-ea"/>
                          <a:cs typeface="Times New Roman" panose="02020603050405020304" pitchFamily="18" charset="0"/>
                        </a:rPr>
                        <a:t>12.1–34.2%</a:t>
                      </a:r>
                    </a:p>
                  </a:txBody>
                  <a:tcPr marL="45725" marR="45725"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5760">
                <a:tc>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l" defTabSz="914400" rtl="0" eaLnBrk="1" fontAlgn="base" latinLnBrk="0" hangingPunct="1">
                        <a:lnSpc>
                          <a:spcPct val="115000"/>
                        </a:lnSpc>
                        <a:spcBef>
                          <a:spcPts val="300"/>
                        </a:spcBef>
                        <a:spcAft>
                          <a:spcPct val="0"/>
                        </a:spcAft>
                        <a:buClrTx/>
                        <a:buSzTx/>
                        <a:buFontTx/>
                        <a:buNone/>
                        <a:tabLst/>
                      </a:pPr>
                      <a:r>
                        <a:rPr lang="en-US" altLang="en-US" sz="1400" b="1" kern="1200" dirty="0">
                          <a:solidFill>
                            <a:schemeClr val="dk1"/>
                          </a:solidFill>
                          <a:latin typeface="Times New Roman" panose="02020603050405020304" pitchFamily="18" charset="0"/>
                          <a:ea typeface="+mn-ea"/>
                          <a:cs typeface="Times New Roman" panose="02020603050405020304" pitchFamily="18" charset="0"/>
                        </a:rPr>
                        <a:t>NPV </a:t>
                      </a:r>
                    </a:p>
                  </a:txBody>
                  <a:tcPr marL="45725" marR="45725"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ctr" defTabSz="914400" rtl="0" eaLnBrk="1" fontAlgn="base" latinLnBrk="0" hangingPunct="1">
                        <a:lnSpc>
                          <a:spcPct val="115000"/>
                        </a:lnSpc>
                        <a:spcBef>
                          <a:spcPts val="300"/>
                        </a:spcBef>
                        <a:spcAft>
                          <a:spcPct val="0"/>
                        </a:spcAft>
                        <a:buClrTx/>
                        <a:buSzTx/>
                        <a:buFontTx/>
                        <a:buNone/>
                        <a:tabLst/>
                      </a:pPr>
                      <a:r>
                        <a:rPr lang="en-US" altLang="en-US" sz="1400" b="0" kern="1200" dirty="0">
                          <a:solidFill>
                            <a:schemeClr val="dk1"/>
                          </a:solidFill>
                          <a:latin typeface="Times New Roman" panose="02020603050405020304" pitchFamily="18" charset="0"/>
                          <a:ea typeface="+mn-ea"/>
                          <a:cs typeface="Times New Roman" panose="02020603050405020304" pitchFamily="18" charset="0"/>
                        </a:rPr>
                        <a:t>96.6%</a:t>
                      </a:r>
                    </a:p>
                  </a:txBody>
                  <a:tcPr marL="45725" marR="45725"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noFill/>
                  </a:tcPr>
                </a:tc>
                <a:tc>
                  <a:txBody>
                    <a:bodyPr/>
                    <a:lstStyle>
                      <a:lvl1pPr eaLnBrk="0" hangingPunct="0">
                        <a:spcBef>
                          <a:spcPct val="75000"/>
                        </a:spcBef>
                        <a:buSzPct val="100000"/>
                        <a:buFont typeface="Arial" pitchFamily="34" charset="0"/>
                        <a:defRPr>
                          <a:solidFill>
                            <a:schemeClr val="tx1"/>
                          </a:solidFill>
                          <a:latin typeface="Imago" pitchFamily="2" charset="0"/>
                        </a:defRPr>
                      </a:lvl1pPr>
                      <a:lvl2pPr marL="742950" indent="-285750" eaLnBrk="0" hangingPunct="0">
                        <a:spcBef>
                          <a:spcPct val="30000"/>
                        </a:spcBef>
                        <a:defRPr>
                          <a:solidFill>
                            <a:schemeClr val="tx1"/>
                          </a:solidFill>
                          <a:latin typeface="Imago" pitchFamily="2" charset="0"/>
                        </a:defRPr>
                      </a:lvl2pPr>
                      <a:lvl3pPr marL="1143000" indent="-228600" eaLnBrk="0" hangingPunct="0">
                        <a:spcBef>
                          <a:spcPct val="20000"/>
                        </a:spcBef>
                        <a:defRPr>
                          <a:solidFill>
                            <a:schemeClr val="tx1"/>
                          </a:solidFill>
                          <a:latin typeface="Imago" pitchFamily="2" charset="0"/>
                        </a:defRPr>
                      </a:lvl3pPr>
                      <a:lvl4pPr marL="1600200" indent="-228600" eaLnBrk="0" hangingPunct="0">
                        <a:spcBef>
                          <a:spcPct val="20000"/>
                        </a:spcBef>
                        <a:defRPr>
                          <a:solidFill>
                            <a:schemeClr val="tx1"/>
                          </a:solidFill>
                          <a:latin typeface="Imago" pitchFamily="2" charset="0"/>
                        </a:defRPr>
                      </a:lvl4pPr>
                      <a:lvl5pPr marL="2057400" indent="-228600" eaLnBrk="0" hangingPunct="0">
                        <a:spcBef>
                          <a:spcPct val="20000"/>
                        </a:spcBef>
                        <a:defRPr>
                          <a:solidFill>
                            <a:schemeClr val="tx1"/>
                          </a:solidFill>
                          <a:latin typeface="Imago" pitchFamily="2" charset="0"/>
                        </a:defRPr>
                      </a:lvl5pPr>
                      <a:lvl6pPr marL="2514600" indent="-228600" eaLnBrk="0" fontAlgn="base" hangingPunct="0">
                        <a:spcBef>
                          <a:spcPct val="20000"/>
                        </a:spcBef>
                        <a:spcAft>
                          <a:spcPct val="0"/>
                        </a:spcAft>
                        <a:defRPr>
                          <a:solidFill>
                            <a:schemeClr val="tx1"/>
                          </a:solidFill>
                          <a:latin typeface="Imago" pitchFamily="2" charset="0"/>
                        </a:defRPr>
                      </a:lvl6pPr>
                      <a:lvl7pPr marL="2971800" indent="-228600" eaLnBrk="0" fontAlgn="base" hangingPunct="0">
                        <a:spcBef>
                          <a:spcPct val="20000"/>
                        </a:spcBef>
                        <a:spcAft>
                          <a:spcPct val="0"/>
                        </a:spcAft>
                        <a:defRPr>
                          <a:solidFill>
                            <a:schemeClr val="tx1"/>
                          </a:solidFill>
                          <a:latin typeface="Imago" pitchFamily="2" charset="0"/>
                        </a:defRPr>
                      </a:lvl7pPr>
                      <a:lvl8pPr marL="3429000" indent="-228600" eaLnBrk="0" fontAlgn="base" hangingPunct="0">
                        <a:spcBef>
                          <a:spcPct val="20000"/>
                        </a:spcBef>
                        <a:spcAft>
                          <a:spcPct val="0"/>
                        </a:spcAft>
                        <a:defRPr>
                          <a:solidFill>
                            <a:schemeClr val="tx1"/>
                          </a:solidFill>
                          <a:latin typeface="Imago" pitchFamily="2" charset="0"/>
                        </a:defRPr>
                      </a:lvl8pPr>
                      <a:lvl9pPr marL="3886200" indent="-228600" eaLnBrk="0" fontAlgn="base" hangingPunct="0">
                        <a:spcBef>
                          <a:spcPct val="20000"/>
                        </a:spcBef>
                        <a:spcAft>
                          <a:spcPct val="0"/>
                        </a:spcAft>
                        <a:defRPr>
                          <a:solidFill>
                            <a:schemeClr val="tx1"/>
                          </a:solidFill>
                          <a:latin typeface="Imago" pitchFamily="2" charset="0"/>
                        </a:defRPr>
                      </a:lvl9pPr>
                    </a:lstStyle>
                    <a:p>
                      <a:pPr marL="0" marR="0" lvl="0" indent="0" algn="ctr" defTabSz="914400" rtl="0" eaLnBrk="1" fontAlgn="base" latinLnBrk="0" hangingPunct="1">
                        <a:lnSpc>
                          <a:spcPct val="115000"/>
                        </a:lnSpc>
                        <a:spcBef>
                          <a:spcPts val="300"/>
                        </a:spcBef>
                        <a:spcAft>
                          <a:spcPct val="0"/>
                        </a:spcAft>
                        <a:buClrTx/>
                        <a:buSzTx/>
                        <a:buFontTx/>
                        <a:buNone/>
                        <a:tabLst/>
                      </a:pPr>
                      <a:r>
                        <a:rPr lang="en-US" altLang="en-US" sz="1400" b="0" kern="1200" dirty="0">
                          <a:solidFill>
                            <a:schemeClr val="dk1"/>
                          </a:solidFill>
                          <a:latin typeface="Times New Roman" panose="02020603050405020304" pitchFamily="18" charset="0"/>
                          <a:ea typeface="+mn-ea"/>
                          <a:cs typeface="Times New Roman" panose="02020603050405020304" pitchFamily="18" charset="0"/>
                        </a:rPr>
                        <a:t>90.5–99.3%</a:t>
                      </a:r>
                    </a:p>
                  </a:txBody>
                  <a:tcPr marL="45725" marR="45725"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10" name="Rectangle 9">
            <a:extLst>
              <a:ext uri="{FF2B5EF4-FFF2-40B4-BE49-F238E27FC236}">
                <a16:creationId xmlns:a16="http://schemas.microsoft.com/office/drawing/2014/main" xmlns="" id="{B182A40C-A935-4818-83D6-5C6B9ED17FBD}"/>
              </a:ext>
            </a:extLst>
          </p:cNvPr>
          <p:cNvSpPr/>
          <p:nvPr/>
        </p:nvSpPr>
        <p:spPr bwMode="auto">
          <a:xfrm>
            <a:off x="323850" y="5273421"/>
            <a:ext cx="8496300" cy="648000"/>
          </a:xfrm>
          <a:prstGeom prst="rect">
            <a:avLst/>
          </a:prstGeom>
          <a:noFill/>
          <a:ln w="3175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1" i="0" u="none" strike="noStrike" kern="1200" cap="none" spc="0" normalizeH="0" baseline="0" noProof="0" dirty="0">
              <a:ln>
                <a:noFill/>
              </a:ln>
              <a:solidFill>
                <a:srgbClr val="13A89E"/>
              </a:solidFill>
              <a:effectLst/>
              <a:uLnTx/>
              <a:uFillTx/>
              <a:latin typeface="Arial"/>
              <a:ea typeface="+mn-ea"/>
              <a:cs typeface="+mn-cs"/>
            </a:endParaRPr>
          </a:p>
        </p:txBody>
      </p:sp>
      <p:sp>
        <p:nvSpPr>
          <p:cNvPr id="2" name="Rectangle 1">
            <a:extLst>
              <a:ext uri="{FF2B5EF4-FFF2-40B4-BE49-F238E27FC236}">
                <a16:creationId xmlns:a16="http://schemas.microsoft.com/office/drawing/2014/main" xmlns="" id="{CFAC2C49-A364-4800-A679-FB658FF9D811}"/>
              </a:ext>
            </a:extLst>
          </p:cNvPr>
          <p:cNvSpPr/>
          <p:nvPr/>
        </p:nvSpPr>
        <p:spPr>
          <a:xfrm>
            <a:off x="4618036" y="4458557"/>
            <a:ext cx="4525963" cy="1477328"/>
          </a:xfrm>
          <a:prstGeom prst="rect">
            <a:avLst/>
          </a:prstGeom>
        </p:spPr>
        <p:txBody>
          <a:bodyPr wrap="square">
            <a:spAutoFit/>
          </a:bodyPr>
          <a:lstStyle/>
          <a:p>
            <a:pPr>
              <a:spcAft>
                <a:spcPts val="1800"/>
              </a:spcAft>
            </a:pPr>
            <a:r>
              <a:rPr lang="en-GB" i="1" dirty="0">
                <a:latin typeface="Times New Roman" panose="02020603050405020304" pitchFamily="18" charset="0"/>
                <a:cs typeface="Times New Roman" panose="02020603050405020304" pitchFamily="18" charset="0"/>
              </a:rPr>
              <a:t>* “Cut-off” 15 </a:t>
            </a:r>
            <a:r>
              <a:rPr lang="en-GB" i="1" dirty="0" err="1">
                <a:latin typeface="Times New Roman" panose="02020603050405020304" pitchFamily="18" charset="0"/>
                <a:cs typeface="Times New Roman" panose="02020603050405020304" pitchFamily="18" charset="0"/>
              </a:rPr>
              <a:t>pmol</a:t>
            </a:r>
            <a:r>
              <a:rPr lang="en-GB" i="1" dirty="0">
                <a:latin typeface="Times New Roman" panose="02020603050405020304" pitchFamily="18" charset="0"/>
                <a:cs typeface="Times New Roman" panose="02020603050405020304" pitchFamily="18" charset="0"/>
              </a:rPr>
              <a:t>/L je </a:t>
            </a:r>
            <a:r>
              <a:rPr lang="en-GB" i="1" dirty="0" err="1">
                <a:latin typeface="Times New Roman" panose="02020603050405020304" pitchFamily="18" charset="0"/>
                <a:cs typeface="Times New Roman" panose="02020603050405020304" pitchFamily="18" charset="0"/>
              </a:rPr>
              <a:t>prethodno</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uspostavljen</a:t>
            </a:r>
            <a:r>
              <a:rPr lang="en-GB" i="1" dirty="0">
                <a:latin typeface="Times New Roman" panose="02020603050405020304" pitchFamily="18" charset="0"/>
                <a:cs typeface="Times New Roman" panose="02020603050405020304" pitchFamily="18" charset="0"/>
              </a:rPr>
              <a:t> </a:t>
            </a:r>
            <a:r>
              <a:rPr lang="hr-BA" i="1" dirty="0">
                <a:latin typeface="Times New Roman" panose="02020603050405020304" pitchFamily="18" charset="0"/>
                <a:cs typeface="Times New Roman" panose="02020603050405020304" pitchFamily="18" charset="0"/>
              </a:rPr>
              <a:t>i</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validiran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manuelnim</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esejom</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sa</a:t>
            </a:r>
            <a:r>
              <a:rPr lang="en-GB" i="1" dirty="0">
                <a:latin typeface="Times New Roman" panose="02020603050405020304" pitchFamily="18" charset="0"/>
                <a:cs typeface="Times New Roman" panose="02020603050405020304" pitchFamily="18" charset="0"/>
              </a:rPr>
              <a:t> 88.0% </a:t>
            </a:r>
            <a:r>
              <a:rPr lang="en-GB" i="1" dirty="0" err="1">
                <a:latin typeface="Times New Roman" panose="02020603050405020304" pitchFamily="18" charset="0"/>
                <a:cs typeface="Times New Roman" panose="02020603050405020304" pitchFamily="18" charset="0"/>
              </a:rPr>
              <a:t>senzitivnošću</a:t>
            </a:r>
            <a:r>
              <a:rPr lang="en-GB" i="1" dirty="0">
                <a:latin typeface="Times New Roman" panose="02020603050405020304" pitchFamily="18" charset="0"/>
                <a:cs typeface="Times New Roman" panose="02020603050405020304" pitchFamily="18" charset="0"/>
              </a:rPr>
              <a:t> </a:t>
            </a:r>
            <a:r>
              <a:rPr lang="hr-BA" i="1" dirty="0">
                <a:latin typeface="Times New Roman" panose="02020603050405020304" pitchFamily="18" charset="0"/>
                <a:cs typeface="Times New Roman" panose="02020603050405020304" pitchFamily="18" charset="0"/>
              </a:rPr>
              <a:t>i </a:t>
            </a:r>
            <a:r>
              <a:rPr lang="en-GB" i="1" dirty="0">
                <a:latin typeface="Times New Roman" panose="02020603050405020304" pitchFamily="18" charset="0"/>
                <a:cs typeface="Times New Roman" panose="02020603050405020304" pitchFamily="18" charset="0"/>
              </a:rPr>
              <a:t>76.9% </a:t>
            </a:r>
            <a:r>
              <a:rPr lang="en-GB" i="1" dirty="0" err="1">
                <a:latin typeface="Times New Roman" panose="02020603050405020304" pitchFamily="18" charset="0"/>
                <a:cs typeface="Times New Roman" panose="02020603050405020304" pitchFamily="18" charset="0"/>
              </a:rPr>
              <a:t>specificnošću</a:t>
            </a:r>
            <a:r>
              <a:rPr lang="en-GB" i="1" dirty="0">
                <a:latin typeface="Times New Roman" panose="02020603050405020304" pitchFamily="18" charset="0"/>
                <a:cs typeface="Times New Roman" panose="02020603050405020304" pitchFamily="18" charset="0"/>
              </a:rPr>
              <a:t> za </a:t>
            </a:r>
            <a:r>
              <a:rPr lang="en-GB" i="1" dirty="0" err="1">
                <a:latin typeface="Times New Roman" panose="02020603050405020304" pitchFamily="18" charset="0"/>
                <a:cs typeface="Times New Roman" panose="02020603050405020304" pitchFamily="18" charset="0"/>
              </a:rPr>
              <a:t>indentifikaciju</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žena</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koje</a:t>
            </a:r>
            <a:r>
              <a:rPr lang="en-GB" i="1" dirty="0">
                <a:latin typeface="Times New Roman" panose="02020603050405020304" pitchFamily="18" charset="0"/>
                <a:cs typeface="Times New Roman" panose="02020603050405020304" pitchFamily="18" charset="0"/>
              </a:rPr>
              <a:t> bi </a:t>
            </a:r>
            <a:r>
              <a:rPr lang="en-GB" i="1" dirty="0" err="1">
                <a:latin typeface="Times New Roman" panose="02020603050405020304" pitchFamily="18" charset="0"/>
                <a:cs typeface="Times New Roman" panose="02020603050405020304" pitchFamily="18" charset="0"/>
              </a:rPr>
              <a:t>mogle</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imati</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prekomjernu</a:t>
            </a:r>
            <a:r>
              <a:rPr lang="en-GB" i="1" dirty="0">
                <a:latin typeface="Times New Roman" panose="02020603050405020304" pitchFamily="18" charset="0"/>
                <a:cs typeface="Times New Roman" panose="02020603050405020304" pitchFamily="18" charset="0"/>
              </a:rPr>
              <a:t> reakciju</a:t>
            </a:r>
            <a:r>
              <a:rPr lang="en-GB" i="1" baseline="30000" dirty="0">
                <a:latin typeface="Times New Roman" panose="02020603050405020304" pitchFamily="18" charset="0"/>
                <a:cs typeface="Times New Roman" panose="02020603050405020304" pitchFamily="18" charset="0"/>
              </a:rPr>
              <a:t>2,3</a:t>
            </a:r>
          </a:p>
        </p:txBody>
      </p:sp>
    </p:spTree>
    <p:extLst>
      <p:ext uri="{BB962C8B-B14F-4D97-AF65-F5344CB8AC3E}">
        <p14:creationId xmlns:p14="http://schemas.microsoft.com/office/powerpoint/2010/main" xmlns="" val="393854904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p:cNvSpPr>
            <a:spLocks noGrp="1"/>
          </p:cNvSpPr>
          <p:nvPr>
            <p:ph type="title"/>
          </p:nvPr>
        </p:nvSpPr>
        <p:spPr>
          <a:xfrm>
            <a:off x="611560" y="317333"/>
            <a:ext cx="8229600" cy="1143000"/>
          </a:xfrm>
        </p:spPr>
        <p:txBody>
          <a:bodyPr/>
          <a:lstStyle/>
          <a:p>
            <a:r>
              <a:rPr lang="sr-Latn-BA" b="0" dirty="0">
                <a:solidFill>
                  <a:srgbClr val="000099"/>
                </a:solidFill>
              </a:rPr>
              <a:t>AMH</a:t>
            </a:r>
            <a:r>
              <a:rPr lang="en-GB" b="0" dirty="0">
                <a:solidFill>
                  <a:srgbClr val="000099"/>
                </a:solidFill>
              </a:rPr>
              <a:t> u </a:t>
            </a:r>
            <a:r>
              <a:rPr lang="en-GB" b="0" dirty="0" err="1">
                <a:solidFill>
                  <a:srgbClr val="000099"/>
                </a:solidFill>
              </a:rPr>
              <a:t>smjernicama</a:t>
            </a:r>
            <a:endParaRPr lang="sr-Latn-BA" b="0" dirty="0">
              <a:solidFill>
                <a:srgbClr val="000099"/>
              </a:solidFill>
            </a:endParaRPr>
          </a:p>
        </p:txBody>
      </p:sp>
      <p:sp>
        <p:nvSpPr>
          <p:cNvPr id="4" name="Text Placeholder 3">
            <a:extLst>
              <a:ext uri="{FF2B5EF4-FFF2-40B4-BE49-F238E27FC236}">
                <a16:creationId xmlns:a16="http://schemas.microsoft.com/office/drawing/2014/main" xmlns="" id="{BB493F45-4396-4105-8FE7-74A523C7A4C6}"/>
              </a:ext>
            </a:extLst>
          </p:cNvPr>
          <p:cNvSpPr>
            <a:spLocks noGrp="1"/>
          </p:cNvSpPr>
          <p:nvPr>
            <p:ph type="body" sz="quarter" idx="15"/>
          </p:nvPr>
        </p:nvSpPr>
        <p:spPr>
          <a:xfrm>
            <a:off x="35497" y="6276801"/>
            <a:ext cx="8784654" cy="536575"/>
          </a:xfrm>
        </p:spPr>
        <p:txBody>
          <a:bodyPr/>
          <a:lstStyle/>
          <a:p>
            <a:r>
              <a:rPr lang="en-GB" sz="900" dirty="0">
                <a:solidFill>
                  <a:schemeClr val="bg1"/>
                </a:solidFill>
              </a:rPr>
              <a:t>1. ASRM. </a:t>
            </a:r>
            <a:r>
              <a:rPr lang="en-GB" sz="900" i="1" dirty="0" err="1">
                <a:solidFill>
                  <a:schemeClr val="bg1"/>
                </a:solidFill>
              </a:rPr>
              <a:t>Fertil</a:t>
            </a:r>
            <a:r>
              <a:rPr lang="en-GB" sz="900" i="1" dirty="0">
                <a:solidFill>
                  <a:schemeClr val="bg1"/>
                </a:solidFill>
              </a:rPr>
              <a:t> </a:t>
            </a:r>
            <a:r>
              <a:rPr lang="en-GB" sz="900" i="1" dirty="0" err="1">
                <a:solidFill>
                  <a:schemeClr val="bg1"/>
                </a:solidFill>
              </a:rPr>
              <a:t>Steril</a:t>
            </a:r>
            <a:r>
              <a:rPr lang="en-GB" sz="900" i="1" dirty="0">
                <a:solidFill>
                  <a:schemeClr val="bg1"/>
                </a:solidFill>
              </a:rPr>
              <a:t> </a:t>
            </a:r>
            <a:r>
              <a:rPr lang="en-GB" sz="900" dirty="0">
                <a:solidFill>
                  <a:schemeClr val="bg1"/>
                </a:solidFill>
              </a:rPr>
              <a:t>2016;</a:t>
            </a:r>
          </a:p>
          <a:p>
            <a:r>
              <a:rPr lang="en-GB" sz="900" dirty="0">
                <a:solidFill>
                  <a:schemeClr val="bg1"/>
                </a:solidFill>
              </a:rPr>
              <a:t>2. </a:t>
            </a:r>
            <a:r>
              <a:rPr lang="en-US" sz="900" dirty="0" err="1">
                <a:solidFill>
                  <a:schemeClr val="bg1"/>
                </a:solidFill>
              </a:rPr>
              <a:t>FUTuRE</a:t>
            </a:r>
            <a:r>
              <a:rPr lang="en-US" sz="900" dirty="0">
                <a:solidFill>
                  <a:schemeClr val="bg1"/>
                </a:solidFill>
              </a:rPr>
              <a:t> Fertility and </a:t>
            </a:r>
            <a:r>
              <a:rPr lang="en-US" sz="900" dirty="0" err="1">
                <a:solidFill>
                  <a:schemeClr val="bg1"/>
                </a:solidFill>
              </a:rPr>
              <a:t>CanTeen</a:t>
            </a:r>
            <a:r>
              <a:rPr lang="en-US" sz="900" dirty="0">
                <a:solidFill>
                  <a:schemeClr val="bg1"/>
                </a:solidFill>
              </a:rPr>
              <a:t> Australia 2016 </a:t>
            </a:r>
            <a:endParaRPr lang="en-GB" sz="900" dirty="0">
              <a:solidFill>
                <a:schemeClr val="bg1"/>
              </a:solidFill>
            </a:endParaRPr>
          </a:p>
        </p:txBody>
      </p:sp>
      <p:sp>
        <p:nvSpPr>
          <p:cNvPr id="11" name="Rectangle 10"/>
          <p:cNvSpPr/>
          <p:nvPr/>
        </p:nvSpPr>
        <p:spPr>
          <a:xfrm>
            <a:off x="3854198" y="1004535"/>
            <a:ext cx="705337" cy="1200329"/>
          </a:xfrm>
          <a:prstGeom prst="rect">
            <a:avLst/>
          </a:prstGeom>
        </p:spPr>
        <p:txBody>
          <a:bodyPr wrap="square">
            <a:spAutoFit/>
          </a:bodyPr>
          <a:lstStyle/>
          <a:p>
            <a:pPr marL="0" indent="0" algn="ctr">
              <a:spcBef>
                <a:spcPts val="1200"/>
              </a:spcBef>
              <a:spcAft>
                <a:spcPts val="1200"/>
              </a:spcAft>
              <a:buNone/>
            </a:pPr>
            <a:r>
              <a:rPr lang="en-GB" sz="7200" dirty="0">
                <a:solidFill>
                  <a:schemeClr val="accent4"/>
                </a:solidFill>
              </a:rPr>
              <a:t>“</a:t>
            </a:r>
          </a:p>
        </p:txBody>
      </p:sp>
      <p:sp>
        <p:nvSpPr>
          <p:cNvPr id="12" name="Rectangle 11"/>
          <p:cNvSpPr/>
          <p:nvPr/>
        </p:nvSpPr>
        <p:spPr>
          <a:xfrm>
            <a:off x="8246243" y="3164775"/>
            <a:ext cx="705336" cy="1200329"/>
          </a:xfrm>
          <a:prstGeom prst="rect">
            <a:avLst/>
          </a:prstGeom>
        </p:spPr>
        <p:txBody>
          <a:bodyPr wrap="square">
            <a:spAutoFit/>
          </a:bodyPr>
          <a:lstStyle/>
          <a:p>
            <a:pPr marL="0" indent="0" algn="ctr">
              <a:spcBef>
                <a:spcPts val="1200"/>
              </a:spcBef>
              <a:spcAft>
                <a:spcPts val="1200"/>
              </a:spcAft>
              <a:buNone/>
            </a:pPr>
            <a:r>
              <a:rPr lang="en-GB" sz="7200" dirty="0">
                <a:solidFill>
                  <a:schemeClr val="accent4"/>
                </a:solidFill>
              </a:rPr>
              <a:t>”</a:t>
            </a:r>
          </a:p>
        </p:txBody>
      </p:sp>
      <p:sp>
        <p:nvSpPr>
          <p:cNvPr id="13" name="Text Placeholder 4">
            <a:extLst>
              <a:ext uri="{FF2B5EF4-FFF2-40B4-BE49-F238E27FC236}">
                <a16:creationId xmlns:a16="http://schemas.microsoft.com/office/drawing/2014/main" xmlns="" id="{165B2DCD-4018-4501-BE43-8EEA1387AD63}"/>
              </a:ext>
            </a:extLst>
          </p:cNvPr>
          <p:cNvSpPr txBox="1">
            <a:spLocks/>
          </p:cNvSpPr>
          <p:nvPr/>
        </p:nvSpPr>
        <p:spPr>
          <a:xfrm>
            <a:off x="510006" y="4144230"/>
            <a:ext cx="3283128" cy="2510480"/>
          </a:xfrm>
          <a:prstGeom prst="rect">
            <a:avLst/>
          </a:prstGeom>
        </p:spPr>
        <p:txBody>
          <a:bodyPr vert="horz" lIns="0" tIns="0" rIns="91440" bIns="45720" rtlCol="0">
            <a:noAutofit/>
          </a:bodyPr>
          <a:lstStyle>
            <a:lvl1pPr marL="177800" indent="-177800" algn="l" defTabSz="914400" rtl="0" eaLnBrk="1" latinLnBrk="0" hangingPunct="1">
              <a:spcBef>
                <a:spcPts val="0"/>
              </a:spcBef>
              <a:spcAft>
                <a:spcPts val="300"/>
              </a:spcAft>
              <a:buFont typeface="Arial" panose="020B0604020202020204" pitchFamily="34" charset="0"/>
              <a:buChar char="•"/>
              <a:defRPr sz="1600" kern="1200">
                <a:solidFill>
                  <a:schemeClr val="tx2"/>
                </a:solidFill>
                <a:latin typeface="+mn-lt"/>
                <a:ea typeface="+mn-ea"/>
                <a:cs typeface="+mn-cs"/>
              </a:defRPr>
            </a:lvl1pPr>
            <a:lvl2pPr marL="360363" indent="-182563" algn="l" defTabSz="914400" rtl="0" eaLnBrk="1" latinLnBrk="0" hangingPunct="1">
              <a:spcBef>
                <a:spcPts val="0"/>
              </a:spcBef>
              <a:spcAft>
                <a:spcPts val="300"/>
              </a:spcAft>
              <a:buFont typeface="Arial" panose="020B0604020202020204" pitchFamily="34" charset="0"/>
              <a:buChar char="–"/>
              <a:defRPr sz="1400" kern="1200">
                <a:solidFill>
                  <a:schemeClr val="tx2"/>
                </a:solidFill>
                <a:latin typeface="+mn-lt"/>
                <a:ea typeface="+mn-ea"/>
                <a:cs typeface="+mn-cs"/>
              </a:defRPr>
            </a:lvl2pPr>
            <a:lvl3pPr marL="536575" indent="-176213" algn="l" defTabSz="914400" rtl="0" eaLnBrk="1" latinLnBrk="0" hangingPunct="1">
              <a:spcBef>
                <a:spcPts val="0"/>
              </a:spcBef>
              <a:spcAft>
                <a:spcPts val="300"/>
              </a:spcAft>
              <a:buFont typeface="Arial" panose="020B0604020202020204" pitchFamily="34" charset="0"/>
              <a:buChar char="•"/>
              <a:defRPr sz="1200" kern="1200">
                <a:solidFill>
                  <a:schemeClr val="tx2"/>
                </a:solidFill>
                <a:latin typeface="+mn-lt"/>
                <a:ea typeface="+mn-ea"/>
                <a:cs typeface="+mn-cs"/>
              </a:defRPr>
            </a:lvl3pPr>
            <a:lvl4pPr marL="738188" indent="-201613" algn="l" defTabSz="914400" rtl="0" eaLnBrk="1" latinLnBrk="0" hangingPunct="1">
              <a:spcBef>
                <a:spcPts val="0"/>
              </a:spcBef>
              <a:spcAft>
                <a:spcPts val="300"/>
              </a:spcAft>
              <a:buFont typeface="Arial" panose="020B0604020202020204" pitchFamily="34" charset="0"/>
              <a:buChar char="–"/>
              <a:tabLst/>
              <a:defRPr sz="1100" kern="1200" baseline="0">
                <a:solidFill>
                  <a:schemeClr val="tx2"/>
                </a:solidFill>
                <a:latin typeface="+mn-lt"/>
                <a:ea typeface="+mn-ea"/>
                <a:cs typeface="+mn-cs"/>
              </a:defRPr>
            </a:lvl4pPr>
            <a:lvl5pPr marL="973138" indent="-217488" algn="l" defTabSz="914400" rtl="0" eaLnBrk="1" latinLnBrk="0" hangingPunct="1">
              <a:spcBef>
                <a:spcPts val="0"/>
              </a:spcBef>
              <a:spcAft>
                <a:spcPts val="300"/>
              </a:spcAft>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800" b="1" dirty="0">
                <a:solidFill>
                  <a:schemeClr val="tx1"/>
                </a:solidFill>
                <a:latin typeface="Times New Roman" panose="02020603050405020304" pitchFamily="18" charset="0"/>
                <a:cs typeface="Times New Roman" panose="02020603050405020304" pitchFamily="18" charset="0"/>
              </a:rPr>
              <a:t>Medical Services Advisory Committee</a:t>
            </a:r>
          </a:p>
          <a:p>
            <a:pPr marL="0" indent="0" algn="ctr">
              <a:buNone/>
            </a:pPr>
            <a:r>
              <a:rPr lang="sr-Latn-RS" sz="1800" dirty="0">
                <a:solidFill>
                  <a:schemeClr val="tx1"/>
                </a:solidFill>
                <a:latin typeface="Times New Roman" panose="02020603050405020304" pitchFamily="18" charset="0"/>
                <a:cs typeface="Times New Roman" panose="02020603050405020304" pitchFamily="18" charset="0"/>
              </a:rPr>
              <a:t> </a:t>
            </a:r>
            <a:r>
              <a:rPr lang="en-GB" sz="1800" dirty="0">
                <a:solidFill>
                  <a:schemeClr val="tx1"/>
                </a:solidFill>
                <a:latin typeface="Times New Roman" panose="02020603050405020304" pitchFamily="18" charset="0"/>
                <a:cs typeface="Times New Roman" panose="02020603050405020304" pitchFamily="18" charset="0"/>
              </a:rPr>
              <a:t>MBS list</a:t>
            </a:r>
            <a:r>
              <a:rPr lang="sr-Latn-RS" sz="1800" dirty="0">
                <a:solidFill>
                  <a:schemeClr val="tx1"/>
                </a:solidFill>
                <a:latin typeface="Times New Roman" panose="02020603050405020304" pitchFamily="18" charset="0"/>
                <a:cs typeface="Times New Roman" panose="02020603050405020304" pitchFamily="18" charset="0"/>
              </a:rPr>
              <a:t>a</a:t>
            </a:r>
            <a:r>
              <a:rPr lang="en-GB" sz="1800" dirty="0">
                <a:solidFill>
                  <a:schemeClr val="tx1"/>
                </a:solidFill>
                <a:latin typeface="Times New Roman" panose="02020603050405020304" pitchFamily="18" charset="0"/>
                <a:cs typeface="Times New Roman" panose="02020603050405020304" pitchFamily="18" charset="0"/>
              </a:rPr>
              <a:t> Anti-Müllerian </a:t>
            </a:r>
            <a:r>
              <a:rPr lang="sr-Latn-RS" sz="1800" dirty="0">
                <a:solidFill>
                  <a:schemeClr val="tx1"/>
                </a:solidFill>
                <a:latin typeface="Times New Roman" panose="02020603050405020304" pitchFamily="18" charset="0"/>
                <a:cs typeface="Times New Roman" panose="02020603050405020304" pitchFamily="18" charset="0"/>
              </a:rPr>
              <a:t> </a:t>
            </a:r>
            <a:r>
              <a:rPr lang="en-GB" sz="1800" dirty="0" err="1">
                <a:solidFill>
                  <a:schemeClr val="tx1"/>
                </a:solidFill>
                <a:latin typeface="Times New Roman" panose="02020603050405020304" pitchFamily="18" charset="0"/>
                <a:cs typeface="Times New Roman" panose="02020603050405020304" pitchFamily="18" charset="0"/>
              </a:rPr>
              <a:t>Hormon</a:t>
            </a:r>
            <a:r>
              <a:rPr lang="sr-Latn-RS" sz="1800" dirty="0">
                <a:solidFill>
                  <a:schemeClr val="tx1"/>
                </a:solidFill>
                <a:latin typeface="Times New Roman" panose="02020603050405020304" pitchFamily="18" charset="0"/>
                <a:cs typeface="Times New Roman" panose="02020603050405020304" pitchFamily="18" charset="0"/>
              </a:rPr>
              <a:t>a</a:t>
            </a:r>
            <a:r>
              <a:rPr lang="en-GB" sz="1800" dirty="0">
                <a:solidFill>
                  <a:schemeClr val="tx1"/>
                </a:solidFill>
                <a:latin typeface="Times New Roman" panose="02020603050405020304" pitchFamily="18" charset="0"/>
                <a:cs typeface="Times New Roman" panose="02020603050405020304" pitchFamily="18" charset="0"/>
              </a:rPr>
              <a:t> (AMH) </a:t>
            </a:r>
            <a:r>
              <a:rPr lang="sr-Latn-RS" sz="1800" dirty="0">
                <a:solidFill>
                  <a:schemeClr val="tx1"/>
                </a:solidFill>
                <a:latin typeface="Times New Roman" panose="02020603050405020304" pitchFamily="18" charset="0"/>
                <a:cs typeface="Times New Roman" panose="02020603050405020304" pitchFamily="18" charset="0"/>
              </a:rPr>
              <a:t>za ženske pacijente koje će imati ili koje koje su imale </a:t>
            </a:r>
            <a:r>
              <a:rPr lang="sr-Latn-RS" sz="1800" dirty="0" smtClean="0">
                <a:solidFill>
                  <a:schemeClr val="tx1"/>
                </a:solidFill>
                <a:latin typeface="Times New Roman" panose="02020603050405020304" pitchFamily="18" charset="0"/>
                <a:cs typeface="Times New Roman" panose="02020603050405020304" pitchFamily="18" charset="0"/>
              </a:rPr>
              <a:t>gonadotoksični </a:t>
            </a:r>
            <a:r>
              <a:rPr lang="sr-Latn-RS" sz="1800" dirty="0">
                <a:solidFill>
                  <a:schemeClr val="tx1"/>
                </a:solidFill>
                <a:latin typeface="Times New Roman" panose="02020603050405020304" pitchFamily="18" charset="0"/>
                <a:cs typeface="Times New Roman" panose="02020603050405020304" pitchFamily="18" charset="0"/>
              </a:rPr>
              <a:t>tretman </a:t>
            </a:r>
            <a:r>
              <a:rPr lang="en-GB" sz="1800" baseline="30000" dirty="0">
                <a:solidFill>
                  <a:schemeClr val="tx1"/>
                </a:solidFill>
                <a:latin typeface="Times New Roman" panose="02020603050405020304" pitchFamily="18" charset="0"/>
                <a:cs typeface="Times New Roman" panose="02020603050405020304" pitchFamily="18" charset="0"/>
              </a:rPr>
              <a:t>2</a:t>
            </a:r>
          </a:p>
          <a:p>
            <a:pPr marL="0" indent="0">
              <a:buNone/>
            </a:pPr>
            <a:r>
              <a:rPr lang="en-GB" sz="1800" i="1" dirty="0">
                <a:solidFill>
                  <a:schemeClr val="accent1"/>
                </a:solidFill>
                <a:latin typeface="Times New Roman" panose="02020603050405020304" pitchFamily="18" charset="0"/>
                <a:cs typeface="Times New Roman" panose="02020603050405020304" pitchFamily="18" charset="0"/>
              </a:rPr>
              <a:t/>
            </a:r>
            <a:br>
              <a:rPr lang="en-GB" sz="1800" i="1" dirty="0">
                <a:solidFill>
                  <a:schemeClr val="accent1"/>
                </a:solidFill>
                <a:latin typeface="Times New Roman" panose="02020603050405020304" pitchFamily="18" charset="0"/>
                <a:cs typeface="Times New Roman" panose="02020603050405020304" pitchFamily="18" charset="0"/>
              </a:rPr>
            </a:br>
            <a:endParaRPr lang="en-GB" sz="1800" i="1" dirty="0">
              <a:solidFill>
                <a:schemeClr val="accent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7B6A7D55-B4CE-4BC8-A01C-1456D64B5972}"/>
              </a:ext>
            </a:extLst>
          </p:cNvPr>
          <p:cNvSpPr/>
          <p:nvPr/>
        </p:nvSpPr>
        <p:spPr>
          <a:xfrm>
            <a:off x="4295776" y="3794916"/>
            <a:ext cx="4176388" cy="3162476"/>
          </a:xfrm>
          <a:prstGeom prst="rect">
            <a:avLst/>
          </a:prstGeom>
        </p:spPr>
        <p:txBody>
          <a:bodyPr wrap="square" anchor="ctr">
            <a:noAutofit/>
          </a:bodyPr>
          <a:lstStyle/>
          <a:p>
            <a:pPr algn="ctr">
              <a:spcBef>
                <a:spcPts val="600"/>
              </a:spcBef>
              <a:spcAft>
                <a:spcPts val="600"/>
              </a:spcAft>
            </a:pPr>
            <a:r>
              <a:rPr lang="en-GB" sz="1600" dirty="0">
                <a:latin typeface="Times New Roman" panose="02020603050405020304" pitchFamily="18" charset="0"/>
                <a:cs typeface="Times New Roman" panose="02020603050405020304" pitchFamily="18" charset="0"/>
              </a:rPr>
              <a:t>Anti-Müllerian </a:t>
            </a:r>
            <a:r>
              <a:rPr lang="en-GB" sz="1600" dirty="0" err="1">
                <a:latin typeface="Times New Roman" panose="02020603050405020304" pitchFamily="18" charset="0"/>
                <a:cs typeface="Times New Roman" panose="02020603050405020304" pitchFamily="18" charset="0"/>
              </a:rPr>
              <a:t>hormon</a:t>
            </a:r>
            <a:r>
              <a:rPr lang="sr-Latn-RS" sz="1600" dirty="0">
                <a:latin typeface="Times New Roman" panose="02020603050405020304" pitchFamily="18" charset="0"/>
                <a:cs typeface="Times New Roman" panose="02020603050405020304" pitchFamily="18" charset="0"/>
              </a:rPr>
              <a:t>e</a:t>
            </a:r>
            <a:r>
              <a:rPr lang="en-GB" sz="1600" dirty="0">
                <a:latin typeface="Times New Roman" panose="02020603050405020304" pitchFamily="18" charset="0"/>
                <a:cs typeface="Times New Roman" panose="02020603050405020304" pitchFamily="18" charset="0"/>
              </a:rPr>
              <a:t> </a:t>
            </a:r>
            <a:r>
              <a:rPr lang="sr-Latn-RS" sz="1600" dirty="0">
                <a:latin typeface="Times New Roman" panose="02020603050405020304" pitchFamily="18" charset="0"/>
                <a:cs typeface="Times New Roman" panose="02020603050405020304" pitchFamily="18" charset="0"/>
              </a:rPr>
              <a:t>je najtačniji, trenutno dostupan biohemijski indikator ovarijalne rezerve i propadanja </a:t>
            </a:r>
            <a:r>
              <a:rPr lang="en-GB" sz="1600" dirty="0" err="1">
                <a:latin typeface="Times New Roman" panose="02020603050405020304" pitchFamily="18" charset="0"/>
                <a:cs typeface="Times New Roman" panose="02020603050405020304" pitchFamily="18" charset="0"/>
              </a:rPr>
              <a:t>ovari</a:t>
            </a:r>
            <a:r>
              <a:rPr lang="sr-Latn-RS" sz="1600" dirty="0">
                <a:latin typeface="Times New Roman" panose="02020603050405020304" pitchFamily="18" charset="0"/>
                <a:cs typeface="Times New Roman" panose="02020603050405020304" pitchFamily="18" charset="0"/>
              </a:rPr>
              <a:t>juma.</a:t>
            </a:r>
            <a:endParaRPr lang="en-GB" sz="1600" dirty="0">
              <a:latin typeface="Times New Roman" panose="02020603050405020304" pitchFamily="18" charset="0"/>
              <a:cs typeface="Times New Roman" panose="02020603050405020304" pitchFamily="18" charset="0"/>
            </a:endParaRPr>
          </a:p>
          <a:p>
            <a:pPr algn="ctr">
              <a:spcBef>
                <a:spcPts val="600"/>
              </a:spcBef>
              <a:spcAft>
                <a:spcPts val="600"/>
              </a:spcAft>
            </a:pPr>
            <a:r>
              <a:rPr lang="sr-Latn-RS" sz="1600" dirty="0">
                <a:latin typeface="Times New Roman" panose="02020603050405020304" pitchFamily="18" charset="0"/>
                <a:cs typeface="Times New Roman" panose="02020603050405020304" pitchFamily="18" charset="0"/>
              </a:rPr>
              <a:t> Serumski nivoi </a:t>
            </a:r>
            <a:r>
              <a:rPr lang="en-GB" sz="1600" dirty="0">
                <a:latin typeface="Times New Roman" panose="02020603050405020304" pitchFamily="18" charset="0"/>
                <a:cs typeface="Times New Roman" panose="02020603050405020304" pitchFamily="18" charset="0"/>
              </a:rPr>
              <a:t>Anti-Müllerian </a:t>
            </a:r>
            <a:r>
              <a:rPr lang="en-GB" sz="1600" dirty="0" err="1">
                <a:latin typeface="Times New Roman" panose="02020603050405020304" pitchFamily="18" charset="0"/>
                <a:cs typeface="Times New Roman" panose="02020603050405020304" pitchFamily="18" charset="0"/>
              </a:rPr>
              <a:t>hormon</a:t>
            </a:r>
            <a:r>
              <a:rPr lang="sr-Latn-RS" sz="1600" dirty="0">
                <a:latin typeface="Times New Roman" panose="02020603050405020304" pitchFamily="18" charset="0"/>
                <a:cs typeface="Times New Roman" panose="02020603050405020304" pitchFamily="18" charset="0"/>
              </a:rPr>
              <a:t>a</a:t>
            </a:r>
            <a:r>
              <a:rPr lang="en-GB" sz="1600" dirty="0">
                <a:latin typeface="Times New Roman" panose="02020603050405020304" pitchFamily="18" charset="0"/>
                <a:cs typeface="Times New Roman" panose="02020603050405020304" pitchFamily="18" charset="0"/>
              </a:rPr>
              <a:t> </a:t>
            </a:r>
            <a:r>
              <a:rPr lang="sr-Latn-RS" sz="1600" dirty="0">
                <a:latin typeface="Times New Roman" panose="02020603050405020304" pitchFamily="18" charset="0"/>
                <a:cs typeface="Times New Roman" panose="02020603050405020304" pitchFamily="18" charset="0"/>
              </a:rPr>
              <a:t>nisu pogođeni unutar cikličnim hormonskim </a:t>
            </a:r>
            <a:r>
              <a:rPr lang="sr-Latn-RS" sz="1600" dirty="0" err="1">
                <a:latin typeface="Times New Roman" panose="02020603050405020304" pitchFamily="18" charset="0"/>
                <a:cs typeface="Times New Roman" panose="02020603050405020304" pitchFamily="18" charset="0"/>
              </a:rPr>
              <a:t>promjenama</a:t>
            </a:r>
            <a:r>
              <a:rPr lang="sr-Latn-RS" sz="1600" dirty="0">
                <a:latin typeface="Times New Roman" panose="02020603050405020304" pitchFamily="18" charset="0"/>
                <a:cs typeface="Times New Roman" panose="02020603050405020304" pitchFamily="18" charset="0"/>
              </a:rPr>
              <a:t> </a:t>
            </a:r>
            <a:r>
              <a:rPr lang="sr-Latn-RS" sz="1600" dirty="0" err="1">
                <a:latin typeface="Times New Roman" panose="02020603050405020304" pitchFamily="18" charset="0"/>
                <a:cs typeface="Times New Roman" panose="02020603050405020304" pitchFamily="18" charset="0"/>
              </a:rPr>
              <a:t>folikularnog</a:t>
            </a:r>
            <a:r>
              <a:rPr lang="sr-Latn-RS" sz="1600" dirty="0">
                <a:latin typeface="Times New Roman" panose="02020603050405020304" pitchFamily="18" charset="0"/>
                <a:cs typeface="Times New Roman" panose="02020603050405020304" pitchFamily="18" charset="0"/>
              </a:rPr>
              <a:t> rasta.</a:t>
            </a:r>
            <a:endParaRPr lang="en-GB" sz="16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28000FF5-7538-4C75-88C7-0753B7CC373D}"/>
              </a:ext>
            </a:extLst>
          </p:cNvPr>
          <p:cNvSpPr/>
          <p:nvPr/>
        </p:nvSpPr>
        <p:spPr>
          <a:xfrm>
            <a:off x="3793133" y="4073874"/>
            <a:ext cx="705337" cy="1200329"/>
          </a:xfrm>
          <a:prstGeom prst="rect">
            <a:avLst/>
          </a:prstGeom>
        </p:spPr>
        <p:txBody>
          <a:bodyPr wrap="square">
            <a:spAutoFit/>
          </a:bodyPr>
          <a:lstStyle/>
          <a:p>
            <a:pPr marL="0" indent="0" algn="ctr">
              <a:spcBef>
                <a:spcPts val="1200"/>
              </a:spcBef>
              <a:spcAft>
                <a:spcPts val="1200"/>
              </a:spcAft>
              <a:buNone/>
            </a:pPr>
            <a:r>
              <a:rPr lang="en-GB" sz="7200" dirty="0">
                <a:solidFill>
                  <a:schemeClr val="accent4"/>
                </a:solidFill>
              </a:rPr>
              <a:t>“</a:t>
            </a:r>
          </a:p>
        </p:txBody>
      </p:sp>
      <p:sp>
        <p:nvSpPr>
          <p:cNvPr id="16" name="Rectangle 15">
            <a:extLst>
              <a:ext uri="{FF2B5EF4-FFF2-40B4-BE49-F238E27FC236}">
                <a16:creationId xmlns:a16="http://schemas.microsoft.com/office/drawing/2014/main" xmlns="" id="{D12A6DE2-8FF7-455C-86A3-27784A573B40}"/>
              </a:ext>
            </a:extLst>
          </p:cNvPr>
          <p:cNvSpPr/>
          <p:nvPr/>
        </p:nvSpPr>
        <p:spPr>
          <a:xfrm>
            <a:off x="8246243" y="5757063"/>
            <a:ext cx="705336" cy="1200329"/>
          </a:xfrm>
          <a:prstGeom prst="rect">
            <a:avLst/>
          </a:prstGeom>
        </p:spPr>
        <p:txBody>
          <a:bodyPr wrap="square">
            <a:spAutoFit/>
          </a:bodyPr>
          <a:lstStyle/>
          <a:p>
            <a:pPr marL="0" indent="0" algn="ctr">
              <a:spcBef>
                <a:spcPts val="1200"/>
              </a:spcBef>
              <a:spcAft>
                <a:spcPts val="1200"/>
              </a:spcAft>
              <a:buNone/>
            </a:pPr>
            <a:r>
              <a:rPr lang="en-GB" sz="7200" dirty="0">
                <a:solidFill>
                  <a:schemeClr val="accent4"/>
                </a:solidFill>
              </a:rPr>
              <a:t>”</a:t>
            </a:r>
          </a:p>
        </p:txBody>
      </p:sp>
      <p:sp>
        <p:nvSpPr>
          <p:cNvPr id="17" name="Text Placeholder 4">
            <a:extLst>
              <a:ext uri="{FF2B5EF4-FFF2-40B4-BE49-F238E27FC236}">
                <a16:creationId xmlns:a16="http://schemas.microsoft.com/office/drawing/2014/main" xmlns="" id="{CB47DA2E-5632-413C-A2DD-7C4DBFEEFD4C}"/>
              </a:ext>
            </a:extLst>
          </p:cNvPr>
          <p:cNvSpPr txBox="1">
            <a:spLocks/>
          </p:cNvSpPr>
          <p:nvPr/>
        </p:nvSpPr>
        <p:spPr>
          <a:xfrm>
            <a:off x="539750" y="1310711"/>
            <a:ext cx="3065384" cy="1900882"/>
          </a:xfrm>
          <a:prstGeom prst="rect">
            <a:avLst/>
          </a:prstGeom>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2"/>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2"/>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2"/>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ctr">
              <a:buFont typeface="Wingdings 3"/>
              <a:buNone/>
            </a:pPr>
            <a:r>
              <a:rPr lang="en-GB" sz="2900" b="1" dirty="0">
                <a:solidFill>
                  <a:schemeClr val="tx1"/>
                </a:solidFill>
                <a:latin typeface="Times New Roman" panose="02020603050405020304" pitchFamily="18" charset="0"/>
                <a:cs typeface="Times New Roman" panose="02020603050405020304" pitchFamily="18" charset="0"/>
              </a:rPr>
              <a:t>American Society for Reproductive Medicine</a:t>
            </a:r>
          </a:p>
          <a:p>
            <a:pPr marL="0" indent="0" algn="ctr">
              <a:buFont typeface="Wingdings 3"/>
              <a:buNone/>
            </a:pPr>
            <a:r>
              <a:rPr lang="sr-Latn-RS" sz="2900" dirty="0">
                <a:solidFill>
                  <a:schemeClr val="tx1"/>
                </a:solidFill>
                <a:latin typeface="Times New Roman" panose="02020603050405020304" pitchFamily="18" charset="0"/>
                <a:cs typeface="Times New Roman" panose="02020603050405020304" pitchFamily="18" charset="0"/>
              </a:rPr>
              <a:t>Prevencija i tretman umjerenog i težeg sindroma ovarijalne hiperstimulacije:vodič</a:t>
            </a:r>
            <a:r>
              <a:rPr lang="en-GB" sz="2900" baseline="30000" dirty="0">
                <a:solidFill>
                  <a:schemeClr val="tx1"/>
                </a:solidFill>
                <a:latin typeface="Times New Roman" panose="02020603050405020304" pitchFamily="18" charset="0"/>
                <a:cs typeface="Times New Roman" panose="02020603050405020304" pitchFamily="18" charset="0"/>
              </a:rPr>
              <a:t>1</a:t>
            </a:r>
            <a:r>
              <a:rPr lang="en-GB" sz="2900" dirty="0">
                <a:solidFill>
                  <a:schemeClr val="tx1"/>
                </a:solidFill>
                <a:latin typeface="Times New Roman" panose="02020603050405020304" pitchFamily="18" charset="0"/>
                <a:cs typeface="Times New Roman" panose="02020603050405020304" pitchFamily="18" charset="0"/>
              </a:rPr>
              <a:t/>
            </a:r>
            <a:br>
              <a:rPr lang="en-GB" sz="2900" dirty="0">
                <a:solidFill>
                  <a:schemeClr val="tx1"/>
                </a:solidFill>
                <a:latin typeface="Times New Roman" panose="02020603050405020304" pitchFamily="18" charset="0"/>
                <a:cs typeface="Times New Roman" panose="02020603050405020304" pitchFamily="18" charset="0"/>
              </a:rPr>
            </a:br>
            <a:endParaRPr lang="en-GB" sz="2900"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4351966" y="742712"/>
            <a:ext cx="4101845" cy="3253115"/>
          </a:xfrm>
          <a:prstGeom prst="rect">
            <a:avLst/>
          </a:prstGeom>
        </p:spPr>
        <p:txBody>
          <a:bodyPr wrap="square" anchor="ctr">
            <a:noAutofit/>
          </a:bodyPr>
          <a:lstStyle/>
          <a:p>
            <a:pPr algn="ctr">
              <a:spcBef>
                <a:spcPts val="600"/>
              </a:spcBef>
              <a:spcAft>
                <a:spcPts val="600"/>
              </a:spcAft>
            </a:pPr>
            <a:r>
              <a:rPr lang="sr-Latn-RS" sz="1200" dirty="0">
                <a:solidFill>
                  <a:schemeClr val="tx2"/>
                </a:solidFill>
                <a:latin typeface="Times New Roman" panose="02020603050405020304" pitchFamily="18" charset="0"/>
                <a:cs typeface="Times New Roman" panose="02020603050405020304" pitchFamily="18" charset="0"/>
              </a:rPr>
              <a:t> </a:t>
            </a:r>
            <a:r>
              <a:rPr lang="sr-Latn-RS" sz="1400" dirty="0">
                <a:latin typeface="Times New Roman" panose="02020603050405020304" pitchFamily="18" charset="0"/>
                <a:cs typeface="Times New Roman" panose="02020603050405020304" pitchFamily="18" charset="0"/>
              </a:rPr>
              <a:t>Nađeno je da su mjerenja ovarijalne rezerve, naročito </a:t>
            </a:r>
            <a:r>
              <a:rPr lang="en-GB" sz="1400" dirty="0">
                <a:latin typeface="Times New Roman" panose="02020603050405020304" pitchFamily="18" charset="0"/>
                <a:cs typeface="Times New Roman" panose="02020603050405020304" pitchFamily="18" charset="0"/>
              </a:rPr>
              <a:t> AMH </a:t>
            </a:r>
            <a:r>
              <a:rPr lang="sr-Latn-RS" sz="1400" dirty="0">
                <a:latin typeface="Times New Roman" panose="02020603050405020304" pitchFamily="18" charset="0"/>
                <a:cs typeface="Times New Roman" panose="02020603050405020304" pitchFamily="18" charset="0"/>
              </a:rPr>
              <a:t>i</a:t>
            </a:r>
            <a:r>
              <a:rPr lang="en-GB" sz="1400" dirty="0">
                <a:latin typeface="Times New Roman" panose="02020603050405020304" pitchFamily="18" charset="0"/>
                <a:cs typeface="Times New Roman" panose="02020603050405020304" pitchFamily="18" charset="0"/>
              </a:rPr>
              <a:t> AFC, </a:t>
            </a:r>
            <a:r>
              <a:rPr lang="sr-Latn-RS" sz="1400" dirty="0">
                <a:latin typeface="Times New Roman" panose="02020603050405020304" pitchFamily="18" charset="0"/>
                <a:cs typeface="Times New Roman" panose="02020603050405020304" pitchFamily="18" charset="0"/>
              </a:rPr>
              <a:t>prediktivni za </a:t>
            </a:r>
            <a:r>
              <a:rPr lang="en-GB" sz="1400" dirty="0">
                <a:latin typeface="Times New Roman" panose="02020603050405020304" pitchFamily="18" charset="0"/>
                <a:cs typeface="Times New Roman" panose="02020603050405020304" pitchFamily="18" charset="0"/>
              </a:rPr>
              <a:t>OHSS </a:t>
            </a:r>
            <a:r>
              <a:rPr lang="sr-Latn-RS" sz="1400" dirty="0">
                <a:latin typeface="Times New Roman" panose="02020603050405020304" pitchFamily="18" charset="0"/>
                <a:cs typeface="Times New Roman" panose="02020603050405020304" pitchFamily="18" charset="0"/>
              </a:rPr>
              <a:t>u različitim studijama</a:t>
            </a:r>
            <a:r>
              <a:rPr lang="en-GB" sz="1400" dirty="0">
                <a:latin typeface="Times New Roman" panose="02020603050405020304" pitchFamily="18" charset="0"/>
                <a:cs typeface="Times New Roman" panose="02020603050405020304" pitchFamily="18" charset="0"/>
              </a:rPr>
              <a:t> </a:t>
            </a:r>
            <a:r>
              <a:rPr lang="sr-Latn-RS" sz="1400" dirty="0">
                <a:latin typeface="Times New Roman" panose="02020603050405020304" pitchFamily="18" charset="0"/>
                <a:cs typeface="Times New Roman" panose="02020603050405020304" pitchFamily="18" charset="0"/>
              </a:rPr>
              <a:t>i mogu biti od koristi u planiranju protokola ovarijalne stimulacije i savjetovanju pacijenata u pogledu rizika.</a:t>
            </a:r>
            <a:endParaRPr lang="en-GB" sz="1400" dirty="0">
              <a:latin typeface="Times New Roman" panose="02020603050405020304" pitchFamily="18" charset="0"/>
              <a:cs typeface="Times New Roman" panose="02020603050405020304" pitchFamily="18" charset="0"/>
            </a:endParaRPr>
          </a:p>
          <a:p>
            <a:pPr algn="ctr">
              <a:spcBef>
                <a:spcPts val="600"/>
              </a:spcBef>
              <a:spcAft>
                <a:spcPts val="600"/>
              </a:spcAft>
            </a:pPr>
            <a:r>
              <a:rPr lang="sr-Latn-RS" sz="1400" dirty="0">
                <a:latin typeface="Times New Roman" panose="02020603050405020304" pitchFamily="18" charset="0"/>
                <a:cs typeface="Times New Roman" panose="02020603050405020304" pitchFamily="18" charset="0"/>
              </a:rPr>
              <a:t> vrijednosti </a:t>
            </a:r>
            <a:r>
              <a:rPr lang="en-GB" sz="1400" dirty="0">
                <a:latin typeface="Times New Roman" panose="02020603050405020304" pitchFamily="18" charset="0"/>
                <a:cs typeface="Times New Roman" panose="02020603050405020304" pitchFamily="18" charset="0"/>
              </a:rPr>
              <a:t>AMH &gt;3.4 ng/mL, AFC &gt;24, </a:t>
            </a:r>
            <a:r>
              <a:rPr lang="sr-Latn-RS" sz="1400" dirty="0">
                <a:latin typeface="Times New Roman" panose="02020603050405020304" pitchFamily="18" charset="0"/>
                <a:cs typeface="Times New Roman" panose="02020603050405020304" pitchFamily="18" charset="0"/>
              </a:rPr>
              <a:t>razvoj više  od </a:t>
            </a:r>
            <a:r>
              <a:rPr lang="en-GB" sz="1400" dirty="0">
                <a:latin typeface="Times New Roman" panose="02020603050405020304" pitchFamily="18" charset="0"/>
                <a:cs typeface="Times New Roman" panose="02020603050405020304" pitchFamily="18" charset="0"/>
              </a:rPr>
              <a:t>25 </a:t>
            </a:r>
            <a:r>
              <a:rPr lang="sr-Latn-RS" sz="1400" dirty="0">
                <a:latin typeface="Times New Roman" panose="02020603050405020304" pitchFamily="18" charset="0"/>
                <a:cs typeface="Times New Roman" panose="02020603050405020304" pitchFamily="18" charset="0"/>
              </a:rPr>
              <a:t>folikula </a:t>
            </a:r>
            <a:r>
              <a:rPr lang="en-GB" sz="1400" dirty="0">
                <a:latin typeface="Times New Roman" panose="02020603050405020304" pitchFamily="18" charset="0"/>
                <a:cs typeface="Times New Roman" panose="02020603050405020304" pitchFamily="18" charset="0"/>
              </a:rPr>
              <a:t>,</a:t>
            </a:r>
            <a:r>
              <a:rPr lang="sr-Latn-RS" sz="1400" dirty="0">
                <a:latin typeface="Times New Roman" panose="02020603050405020304" pitchFamily="18" charset="0"/>
                <a:cs typeface="Times New Roman" panose="02020603050405020304" pitchFamily="18" charset="0"/>
              </a:rPr>
              <a:t> vrijednost </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estradiol</a:t>
            </a:r>
            <a:r>
              <a:rPr lang="sr-Latn-RS" sz="1400" dirty="0">
                <a:latin typeface="Times New Roman" panose="02020603050405020304" pitchFamily="18" charset="0"/>
                <a:cs typeface="Times New Roman" panose="02020603050405020304" pitchFamily="18" charset="0"/>
              </a:rPr>
              <a:t>a</a:t>
            </a:r>
            <a:r>
              <a:rPr lang="en-GB" sz="1400" dirty="0">
                <a:latin typeface="Times New Roman" panose="02020603050405020304" pitchFamily="18" charset="0"/>
                <a:cs typeface="Times New Roman" panose="02020603050405020304" pitchFamily="18" charset="0"/>
              </a:rPr>
              <a:t> &gt;3,500 </a:t>
            </a:r>
            <a:r>
              <a:rPr lang="en-GB" sz="1400" dirty="0" err="1">
                <a:latin typeface="Times New Roman" panose="02020603050405020304" pitchFamily="18" charset="0"/>
                <a:cs typeface="Times New Roman" panose="02020603050405020304" pitchFamily="18" charset="0"/>
              </a:rPr>
              <a:t>pg</a:t>
            </a:r>
            <a:r>
              <a:rPr lang="en-GB" sz="1400" dirty="0">
                <a:latin typeface="Times New Roman" panose="02020603050405020304" pitchFamily="18" charset="0"/>
                <a:cs typeface="Times New Roman" panose="02020603050405020304" pitchFamily="18" charset="0"/>
              </a:rPr>
              <a:t>/mL, </a:t>
            </a:r>
            <a:r>
              <a:rPr lang="sr-Latn-RS" sz="1400" dirty="0">
                <a:latin typeface="Times New Roman" panose="02020603050405020304" pitchFamily="18" charset="0"/>
                <a:cs typeface="Times New Roman" panose="02020603050405020304" pitchFamily="18" charset="0"/>
              </a:rPr>
              <a:t>ili dobijanje više od </a:t>
            </a:r>
            <a:r>
              <a:rPr lang="en-GB" sz="1400" dirty="0">
                <a:latin typeface="Times New Roman" panose="02020603050405020304" pitchFamily="18" charset="0"/>
                <a:cs typeface="Times New Roman" panose="02020603050405020304" pitchFamily="18" charset="0"/>
              </a:rPr>
              <a:t>≥24 </a:t>
            </a:r>
            <a:r>
              <a:rPr lang="en-GB" sz="1400" dirty="0" err="1">
                <a:latin typeface="Times New Roman" panose="02020603050405020304" pitchFamily="18" charset="0"/>
                <a:cs typeface="Times New Roman" panose="02020603050405020304" pitchFamily="18" charset="0"/>
              </a:rPr>
              <a:t>oo</a:t>
            </a:r>
            <a:r>
              <a:rPr lang="sr-Latn-RS" sz="1400" dirty="0">
                <a:latin typeface="Times New Roman" panose="02020603050405020304" pitchFamily="18" charset="0"/>
                <a:cs typeface="Times New Roman" panose="02020603050405020304" pitchFamily="18" charset="0"/>
              </a:rPr>
              <a:t>cite su posebno udruženi sa povećanim rizikom od OHSS-a.</a:t>
            </a:r>
            <a:endParaRPr lang="en-GB" sz="1400" dirty="0">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xmlns="" id="{800EE2C1-CEAF-4037-9EC9-B99F61301880}"/>
              </a:ext>
            </a:extLst>
          </p:cNvPr>
          <p:cNvCxnSpPr>
            <a:cxnSpLocks/>
          </p:cNvCxnSpPr>
          <p:nvPr/>
        </p:nvCxnSpPr>
        <p:spPr bwMode="auto">
          <a:xfrm rot="5400000">
            <a:off x="4559535" y="1968910"/>
            <a:ext cx="0" cy="4229408"/>
          </a:xfrm>
          <a:prstGeom prst="line">
            <a:avLst/>
          </a:prstGeom>
          <a:solidFill>
            <a:schemeClr val="accent1"/>
          </a:solidFill>
          <a:ln w="285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xmlns="" val="1041925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375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a:spLocks noGrp="1"/>
          </p:cNvSpPr>
          <p:nvPr>
            <p:ph type="title"/>
          </p:nvPr>
        </p:nvSpPr>
        <p:spPr>
          <a:xfrm>
            <a:off x="611560" y="317333"/>
            <a:ext cx="8229600" cy="1143000"/>
          </a:xfrm>
        </p:spPr>
        <p:txBody>
          <a:bodyPr/>
          <a:lstStyle/>
          <a:p>
            <a:r>
              <a:rPr lang="sr-Latn-BA" b="0" dirty="0">
                <a:solidFill>
                  <a:srgbClr val="000099"/>
                </a:solidFill>
              </a:rPr>
              <a:t>AMH</a:t>
            </a:r>
            <a:r>
              <a:rPr lang="en-GB" b="0" dirty="0">
                <a:solidFill>
                  <a:srgbClr val="000099"/>
                </a:solidFill>
              </a:rPr>
              <a:t> u </a:t>
            </a:r>
            <a:r>
              <a:rPr lang="en-GB" b="0" dirty="0" err="1">
                <a:solidFill>
                  <a:srgbClr val="000099"/>
                </a:solidFill>
              </a:rPr>
              <a:t>smjernicama</a:t>
            </a:r>
            <a:endParaRPr lang="sr-Latn-BA" b="0" dirty="0">
              <a:solidFill>
                <a:srgbClr val="000099"/>
              </a:solidFill>
            </a:endParaRPr>
          </a:p>
        </p:txBody>
      </p:sp>
      <p:sp>
        <p:nvSpPr>
          <p:cNvPr id="4" name="Text Placeholder 3">
            <a:extLst>
              <a:ext uri="{FF2B5EF4-FFF2-40B4-BE49-F238E27FC236}">
                <a16:creationId xmlns:a16="http://schemas.microsoft.com/office/drawing/2014/main" xmlns="" id="{BB493F45-4396-4105-8FE7-74A523C7A4C6}"/>
              </a:ext>
            </a:extLst>
          </p:cNvPr>
          <p:cNvSpPr>
            <a:spLocks noGrp="1"/>
          </p:cNvSpPr>
          <p:nvPr>
            <p:ph type="body" sz="quarter" idx="15"/>
          </p:nvPr>
        </p:nvSpPr>
        <p:spPr>
          <a:xfrm>
            <a:off x="107507" y="6282339"/>
            <a:ext cx="3959225" cy="536575"/>
          </a:xfrm>
        </p:spPr>
        <p:txBody>
          <a:bodyPr/>
          <a:lstStyle/>
          <a:p>
            <a:r>
              <a:rPr lang="en-GB" sz="900" dirty="0">
                <a:solidFill>
                  <a:schemeClr val="bg1"/>
                </a:solidFill>
              </a:rPr>
              <a:t>1. NICE. </a:t>
            </a:r>
            <a:r>
              <a:rPr lang="en-GB" sz="900" i="1" dirty="0">
                <a:solidFill>
                  <a:schemeClr val="bg1"/>
                </a:solidFill>
              </a:rPr>
              <a:t>Clinical guideline 156</a:t>
            </a:r>
            <a:r>
              <a:rPr lang="en-GB" sz="900" dirty="0">
                <a:solidFill>
                  <a:schemeClr val="bg1"/>
                </a:solidFill>
              </a:rPr>
              <a:t>, 2017;</a:t>
            </a:r>
          </a:p>
          <a:p>
            <a:r>
              <a:rPr lang="en-GB" sz="900" dirty="0">
                <a:solidFill>
                  <a:schemeClr val="bg1"/>
                </a:solidFill>
              </a:rPr>
              <a:t>2. RCOG. </a:t>
            </a:r>
            <a:r>
              <a:rPr lang="en-GB" sz="900" i="1" dirty="0">
                <a:solidFill>
                  <a:schemeClr val="bg1"/>
                </a:solidFill>
              </a:rPr>
              <a:t>Green-top guideline No. 5,</a:t>
            </a:r>
            <a:r>
              <a:rPr lang="en-GB" sz="900" dirty="0">
                <a:solidFill>
                  <a:schemeClr val="bg1"/>
                </a:solidFill>
              </a:rPr>
              <a:t> 2016</a:t>
            </a:r>
          </a:p>
        </p:txBody>
      </p:sp>
      <p:sp>
        <p:nvSpPr>
          <p:cNvPr id="11" name="Rectangle 10"/>
          <p:cNvSpPr/>
          <p:nvPr/>
        </p:nvSpPr>
        <p:spPr>
          <a:xfrm>
            <a:off x="4044633" y="1157289"/>
            <a:ext cx="705337" cy="1200329"/>
          </a:xfrm>
          <a:prstGeom prst="rect">
            <a:avLst/>
          </a:prstGeom>
        </p:spPr>
        <p:txBody>
          <a:bodyPr wrap="square">
            <a:spAutoFit/>
          </a:bodyPr>
          <a:lstStyle/>
          <a:p>
            <a:pPr marL="0" indent="0" algn="ctr">
              <a:spcBef>
                <a:spcPts val="1200"/>
              </a:spcBef>
              <a:spcAft>
                <a:spcPts val="1200"/>
              </a:spcAft>
              <a:buNone/>
            </a:pPr>
            <a:r>
              <a:rPr lang="en-GB" sz="7200" dirty="0">
                <a:solidFill>
                  <a:schemeClr val="accent4"/>
                </a:solidFill>
              </a:rPr>
              <a:t>“</a:t>
            </a:r>
          </a:p>
        </p:txBody>
      </p:sp>
      <p:sp>
        <p:nvSpPr>
          <p:cNvPr id="12" name="Rectangle 11"/>
          <p:cNvSpPr/>
          <p:nvPr/>
        </p:nvSpPr>
        <p:spPr>
          <a:xfrm>
            <a:off x="8148808" y="3452807"/>
            <a:ext cx="705336" cy="1200329"/>
          </a:xfrm>
          <a:prstGeom prst="rect">
            <a:avLst/>
          </a:prstGeom>
        </p:spPr>
        <p:txBody>
          <a:bodyPr wrap="square">
            <a:spAutoFit/>
          </a:bodyPr>
          <a:lstStyle/>
          <a:p>
            <a:pPr marL="0" indent="0" algn="ctr">
              <a:spcBef>
                <a:spcPts val="1200"/>
              </a:spcBef>
              <a:spcAft>
                <a:spcPts val="1200"/>
              </a:spcAft>
              <a:buNone/>
            </a:pPr>
            <a:r>
              <a:rPr lang="en-GB" sz="7200">
                <a:solidFill>
                  <a:schemeClr val="accent4"/>
                </a:solidFill>
              </a:rPr>
              <a:t>”</a:t>
            </a:r>
          </a:p>
        </p:txBody>
      </p:sp>
      <p:sp>
        <p:nvSpPr>
          <p:cNvPr id="13" name="Text Placeholder 4">
            <a:extLst>
              <a:ext uri="{FF2B5EF4-FFF2-40B4-BE49-F238E27FC236}">
                <a16:creationId xmlns:a16="http://schemas.microsoft.com/office/drawing/2014/main" xmlns="" id="{165B2DCD-4018-4501-BE43-8EEA1387AD63}"/>
              </a:ext>
            </a:extLst>
          </p:cNvPr>
          <p:cNvSpPr txBox="1">
            <a:spLocks/>
          </p:cNvSpPr>
          <p:nvPr/>
        </p:nvSpPr>
        <p:spPr>
          <a:xfrm>
            <a:off x="539749" y="4450770"/>
            <a:ext cx="3499457" cy="1800522"/>
          </a:xfrm>
          <a:prstGeom prst="rect">
            <a:avLst/>
          </a:prstGeom>
        </p:spPr>
        <p:txBody>
          <a:bodyPr vert="horz" lIns="0" tIns="0" rIns="91440" bIns="45720" rtlCol="0">
            <a:noAutofit/>
          </a:bodyPr>
          <a:lstStyle>
            <a:lvl1pPr marL="177800" indent="-177800" algn="l" defTabSz="914400" rtl="0" eaLnBrk="1" latinLnBrk="0" hangingPunct="1">
              <a:spcBef>
                <a:spcPts val="0"/>
              </a:spcBef>
              <a:spcAft>
                <a:spcPts val="300"/>
              </a:spcAft>
              <a:buFont typeface="Arial" panose="020B0604020202020204" pitchFamily="34" charset="0"/>
              <a:buChar char="•"/>
              <a:defRPr sz="1600" kern="1200">
                <a:solidFill>
                  <a:schemeClr val="tx2"/>
                </a:solidFill>
                <a:latin typeface="+mn-lt"/>
                <a:ea typeface="+mn-ea"/>
                <a:cs typeface="+mn-cs"/>
              </a:defRPr>
            </a:lvl1pPr>
            <a:lvl2pPr marL="360363" indent="-182563" algn="l" defTabSz="914400" rtl="0" eaLnBrk="1" latinLnBrk="0" hangingPunct="1">
              <a:spcBef>
                <a:spcPts val="0"/>
              </a:spcBef>
              <a:spcAft>
                <a:spcPts val="300"/>
              </a:spcAft>
              <a:buFont typeface="Arial" panose="020B0604020202020204" pitchFamily="34" charset="0"/>
              <a:buChar char="–"/>
              <a:defRPr sz="1400" kern="1200">
                <a:solidFill>
                  <a:schemeClr val="tx2"/>
                </a:solidFill>
                <a:latin typeface="+mn-lt"/>
                <a:ea typeface="+mn-ea"/>
                <a:cs typeface="+mn-cs"/>
              </a:defRPr>
            </a:lvl2pPr>
            <a:lvl3pPr marL="536575" indent="-176213" algn="l" defTabSz="914400" rtl="0" eaLnBrk="1" latinLnBrk="0" hangingPunct="1">
              <a:spcBef>
                <a:spcPts val="0"/>
              </a:spcBef>
              <a:spcAft>
                <a:spcPts val="300"/>
              </a:spcAft>
              <a:buFont typeface="Arial" panose="020B0604020202020204" pitchFamily="34" charset="0"/>
              <a:buChar char="•"/>
              <a:defRPr sz="1200" kern="1200">
                <a:solidFill>
                  <a:schemeClr val="tx2"/>
                </a:solidFill>
                <a:latin typeface="+mn-lt"/>
                <a:ea typeface="+mn-ea"/>
                <a:cs typeface="+mn-cs"/>
              </a:defRPr>
            </a:lvl3pPr>
            <a:lvl4pPr marL="738188" indent="-201613" algn="l" defTabSz="914400" rtl="0" eaLnBrk="1" latinLnBrk="0" hangingPunct="1">
              <a:spcBef>
                <a:spcPts val="0"/>
              </a:spcBef>
              <a:spcAft>
                <a:spcPts val="300"/>
              </a:spcAft>
              <a:buFont typeface="Arial" panose="020B0604020202020204" pitchFamily="34" charset="0"/>
              <a:buChar char="–"/>
              <a:tabLst/>
              <a:defRPr sz="1100" kern="1200" baseline="0">
                <a:solidFill>
                  <a:schemeClr val="tx2"/>
                </a:solidFill>
                <a:latin typeface="+mn-lt"/>
                <a:ea typeface="+mn-ea"/>
                <a:cs typeface="+mn-cs"/>
              </a:defRPr>
            </a:lvl4pPr>
            <a:lvl5pPr marL="973138" indent="-217488" algn="l" defTabSz="914400" rtl="0" eaLnBrk="1" latinLnBrk="0" hangingPunct="1">
              <a:spcBef>
                <a:spcPts val="0"/>
              </a:spcBef>
              <a:spcAft>
                <a:spcPts val="300"/>
              </a:spcAft>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800" b="1" dirty="0">
                <a:latin typeface="Times New Roman" panose="02020603050405020304" pitchFamily="18" charset="0"/>
                <a:cs typeface="Times New Roman" panose="02020603050405020304" pitchFamily="18" charset="0"/>
              </a:rPr>
              <a:t>Royal College of </a:t>
            </a:r>
            <a:br>
              <a:rPr lang="en-GB" sz="1800" b="1" dirty="0">
                <a:latin typeface="Times New Roman" panose="02020603050405020304" pitchFamily="18" charset="0"/>
                <a:cs typeface="Times New Roman" panose="02020603050405020304" pitchFamily="18" charset="0"/>
              </a:rPr>
            </a:br>
            <a:r>
              <a:rPr lang="en-GB" sz="1800" b="1" dirty="0">
                <a:latin typeface="Times New Roman" panose="02020603050405020304" pitchFamily="18" charset="0"/>
                <a:cs typeface="Times New Roman" panose="02020603050405020304" pitchFamily="18" charset="0"/>
              </a:rPr>
              <a:t>Obstetricians and Gynaecologists</a:t>
            </a:r>
          </a:p>
          <a:p>
            <a:pPr marL="0" indent="0" algn="ctr">
              <a:buNone/>
            </a:pPr>
            <a:r>
              <a:rPr lang="sr-Latn-RS" sz="1800" spc="-20" dirty="0">
                <a:solidFill>
                  <a:schemeClr val="tx1"/>
                </a:solidFill>
                <a:latin typeface="Times New Roman" panose="02020603050405020304" pitchFamily="18" charset="0"/>
                <a:cs typeface="Times New Roman" panose="02020603050405020304" pitchFamily="18" charset="0"/>
              </a:rPr>
              <a:t>Tretman sindroma </a:t>
            </a:r>
            <a:r>
              <a:rPr lang="sr-Latn-RS" sz="1800" spc="-20" dirty="0" err="1">
                <a:solidFill>
                  <a:schemeClr val="tx1"/>
                </a:solidFill>
                <a:latin typeface="Times New Roman" panose="02020603050405020304" pitchFamily="18" charset="0"/>
                <a:cs typeface="Times New Roman" panose="02020603050405020304" pitchFamily="18" charset="0"/>
              </a:rPr>
              <a:t>ovarijalne</a:t>
            </a:r>
            <a:r>
              <a:rPr lang="sr-Latn-RS" sz="1800" spc="-20" dirty="0">
                <a:solidFill>
                  <a:schemeClr val="tx1"/>
                </a:solidFill>
                <a:latin typeface="Times New Roman" panose="02020603050405020304" pitchFamily="18" charset="0"/>
                <a:cs typeface="Times New Roman" panose="02020603050405020304" pitchFamily="18" charset="0"/>
              </a:rPr>
              <a:t> </a:t>
            </a:r>
            <a:r>
              <a:rPr lang="sr-Latn-RS" sz="1800" spc="-20" dirty="0" err="1">
                <a:solidFill>
                  <a:schemeClr val="tx1"/>
                </a:solidFill>
                <a:latin typeface="Times New Roman" panose="02020603050405020304" pitchFamily="18" charset="0"/>
                <a:cs typeface="Times New Roman" panose="02020603050405020304" pitchFamily="18" charset="0"/>
              </a:rPr>
              <a:t>hiperstimulacije</a:t>
            </a:r>
            <a:r>
              <a:rPr lang="sr-Latn-RS" sz="1800" spc="-20" dirty="0">
                <a:solidFill>
                  <a:schemeClr val="tx1"/>
                </a:solidFill>
                <a:latin typeface="Times New Roman" panose="02020603050405020304" pitchFamily="18" charset="0"/>
                <a:cs typeface="Times New Roman" panose="02020603050405020304" pitchFamily="18" charset="0"/>
              </a:rPr>
              <a:t> </a:t>
            </a:r>
          </a:p>
          <a:p>
            <a:pPr marL="0" indent="0" algn="ctr">
              <a:buNone/>
            </a:pPr>
            <a:r>
              <a:rPr lang="en-GB" sz="1800" spc="-20" dirty="0">
                <a:solidFill>
                  <a:schemeClr val="tx1"/>
                </a:solidFill>
                <a:latin typeface="Times New Roman" panose="02020603050405020304" pitchFamily="18" charset="0"/>
                <a:cs typeface="Times New Roman" panose="02020603050405020304" pitchFamily="18" charset="0"/>
              </a:rPr>
              <a:t>(Green-top guideline No. 5)</a:t>
            </a:r>
            <a:r>
              <a:rPr lang="en-GB" sz="1800" spc="-20" baseline="30000" dirty="0">
                <a:solidFill>
                  <a:schemeClr val="tx1"/>
                </a:solidFill>
                <a:latin typeface="Times New Roman" panose="02020603050405020304" pitchFamily="18" charset="0"/>
                <a:cs typeface="Times New Roman" panose="02020603050405020304" pitchFamily="18" charset="0"/>
              </a:rPr>
              <a:t>2</a:t>
            </a:r>
          </a:p>
          <a:p>
            <a:pPr marL="0" indent="0">
              <a:buNone/>
            </a:pPr>
            <a:r>
              <a:rPr lang="en-GB" sz="1800" i="1" dirty="0">
                <a:solidFill>
                  <a:schemeClr val="accent1"/>
                </a:solidFill>
                <a:latin typeface="Times New Roman" panose="02020603050405020304" pitchFamily="18" charset="0"/>
                <a:cs typeface="Times New Roman" panose="02020603050405020304" pitchFamily="18" charset="0"/>
              </a:rPr>
              <a:t/>
            </a:r>
            <a:br>
              <a:rPr lang="en-GB" sz="1800" i="1" dirty="0">
                <a:solidFill>
                  <a:schemeClr val="accent1"/>
                </a:solidFill>
                <a:latin typeface="Times New Roman" panose="02020603050405020304" pitchFamily="18" charset="0"/>
                <a:cs typeface="Times New Roman" panose="02020603050405020304" pitchFamily="18" charset="0"/>
              </a:rPr>
            </a:br>
            <a:endParaRPr lang="en-GB" sz="1800" i="1" dirty="0">
              <a:solidFill>
                <a:schemeClr val="accent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7B6A7D55-B4CE-4BC8-A01C-1456D64B5972}"/>
              </a:ext>
            </a:extLst>
          </p:cNvPr>
          <p:cNvSpPr/>
          <p:nvPr/>
        </p:nvSpPr>
        <p:spPr>
          <a:xfrm>
            <a:off x="4444586" y="4279691"/>
            <a:ext cx="4031704" cy="2239525"/>
          </a:xfrm>
          <a:prstGeom prst="rect">
            <a:avLst/>
          </a:prstGeom>
        </p:spPr>
        <p:txBody>
          <a:bodyPr wrap="square" anchor="ctr">
            <a:noAutofit/>
          </a:bodyPr>
          <a:lstStyle/>
          <a:p>
            <a:pPr algn="ctr">
              <a:spcBef>
                <a:spcPts val="600"/>
              </a:spcBef>
              <a:spcAft>
                <a:spcPts val="600"/>
              </a:spcAft>
            </a:pPr>
            <a:r>
              <a:rPr lang="en-GB" sz="1400" b="1" dirty="0">
                <a:latin typeface="Times New Roman" panose="02020603050405020304" pitchFamily="18" charset="0"/>
                <a:cs typeface="Times New Roman" panose="02020603050405020304" pitchFamily="18" charset="0"/>
              </a:rPr>
              <a:t>Incidence of OHSS</a:t>
            </a:r>
          </a:p>
          <a:p>
            <a:pPr marL="0" lvl="1" indent="0" algn="ctr">
              <a:spcBef>
                <a:spcPts val="600"/>
              </a:spcBef>
              <a:spcAft>
                <a:spcPts val="600"/>
              </a:spcAft>
              <a:buNone/>
            </a:pPr>
            <a:r>
              <a:rPr lang="sr-Latn-RS" sz="1400" dirty="0">
                <a:latin typeface="Times New Roman" panose="02020603050405020304" pitchFamily="18" charset="0"/>
                <a:cs typeface="Times New Roman" panose="02020603050405020304" pitchFamily="18" charset="0"/>
              </a:rPr>
              <a:t>Neki pacijenti i</a:t>
            </a:r>
            <a:r>
              <a:rPr lang="en-GB" sz="1400" dirty="0">
                <a:latin typeface="Times New Roman" panose="02020603050405020304" pitchFamily="18" charset="0"/>
                <a:cs typeface="Times New Roman" panose="02020603050405020304" pitchFamily="18" charset="0"/>
              </a:rPr>
              <a:t> </a:t>
            </a:r>
            <a:r>
              <a:rPr lang="sr-Latn-RS" sz="1400" dirty="0">
                <a:latin typeface="Times New Roman" panose="02020603050405020304" pitchFamily="18" charset="0"/>
                <a:cs typeface="Times New Roman" panose="02020603050405020304" pitchFamily="18" charset="0"/>
              </a:rPr>
              <a:t>karakteristike ciklusa imaju povećan rizik od </a:t>
            </a:r>
            <a:r>
              <a:rPr lang="en-GB" sz="1400" dirty="0">
                <a:latin typeface="Times New Roman" panose="02020603050405020304" pitchFamily="18" charset="0"/>
                <a:cs typeface="Times New Roman" panose="02020603050405020304" pitchFamily="18" charset="0"/>
              </a:rPr>
              <a:t> OHSS</a:t>
            </a:r>
            <a:r>
              <a:rPr lang="sr-Latn-RS" sz="1400" dirty="0">
                <a:latin typeface="Times New Roman" panose="02020603050405020304" pitchFamily="18" charset="0"/>
                <a:cs typeface="Times New Roman" panose="02020603050405020304" pitchFamily="18" charset="0"/>
              </a:rPr>
              <a:t>-a</a:t>
            </a:r>
            <a:r>
              <a:rPr lang="en-GB" sz="1400" dirty="0">
                <a:latin typeface="Times New Roman" panose="02020603050405020304" pitchFamily="18" charset="0"/>
                <a:cs typeface="Times New Roman" panose="02020603050405020304" pitchFamily="18" charset="0"/>
              </a:rPr>
              <a:t>; </a:t>
            </a:r>
            <a:r>
              <a:rPr lang="sr-Latn-RS" sz="1400" dirty="0">
                <a:latin typeface="Times New Roman" panose="02020603050405020304" pitchFamily="18" charset="0"/>
                <a:cs typeface="Times New Roman" panose="02020603050405020304" pitchFamily="18" charset="0"/>
              </a:rPr>
              <a:t>žene sa prethodnom istorijom OHSS-a</a:t>
            </a:r>
            <a:r>
              <a:rPr lang="en-GB" sz="1400" dirty="0">
                <a:latin typeface="Times New Roman" panose="02020603050405020304" pitchFamily="18" charset="0"/>
                <a:cs typeface="Times New Roman" panose="02020603050405020304" pitchFamily="18" charset="0"/>
              </a:rPr>
              <a:t>, </a:t>
            </a:r>
            <a:r>
              <a:rPr lang="sr-Latn-RS" sz="1400" dirty="0">
                <a:latin typeface="Times New Roman" panose="02020603050405020304" pitchFamily="18" charset="0"/>
                <a:cs typeface="Times New Roman" panose="02020603050405020304" pitchFamily="18" charset="0"/>
              </a:rPr>
              <a:t>sindrom policističnih ovarijuma</a:t>
            </a:r>
            <a:r>
              <a:rPr lang="en-GB" sz="1400" dirty="0">
                <a:latin typeface="Times New Roman" panose="02020603050405020304" pitchFamily="18" charset="0"/>
                <a:cs typeface="Times New Roman" panose="02020603050405020304" pitchFamily="18" charset="0"/>
              </a:rPr>
              <a:t>,</a:t>
            </a:r>
            <a:r>
              <a:rPr lang="sr-Latn-RS" sz="1400" dirty="0">
                <a:latin typeface="Times New Roman" panose="02020603050405020304" pitchFamily="18" charset="0"/>
                <a:cs typeface="Times New Roman" panose="02020603050405020304" pitchFamily="18" charset="0"/>
              </a:rPr>
              <a:t> povišen </a:t>
            </a:r>
            <a:r>
              <a:rPr lang="en-GB" sz="1400" dirty="0">
                <a:latin typeface="Times New Roman" panose="02020603050405020304" pitchFamily="18" charset="0"/>
                <a:cs typeface="Times New Roman" panose="02020603050405020304" pitchFamily="18" charset="0"/>
              </a:rPr>
              <a:t>(AFC) </a:t>
            </a:r>
            <a:r>
              <a:rPr lang="sr-Latn-RS" sz="1400" dirty="0">
                <a:latin typeface="Times New Roman" panose="02020603050405020304" pitchFamily="18" charset="0"/>
                <a:cs typeface="Times New Roman" panose="02020603050405020304" pitchFamily="18" charset="0"/>
              </a:rPr>
              <a:t>ili visok</a:t>
            </a:r>
            <a:r>
              <a:rPr lang="en-GB" sz="1400" dirty="0">
                <a:latin typeface="Times New Roman" panose="02020603050405020304" pitchFamily="18" charset="0"/>
                <a:cs typeface="Times New Roman" panose="02020603050405020304" pitchFamily="18" charset="0"/>
              </a:rPr>
              <a:t> </a:t>
            </a:r>
            <a:r>
              <a:rPr lang="sr-Latn-RS" sz="1400" dirty="0">
                <a:latin typeface="Times New Roman" panose="02020603050405020304" pitchFamily="18" charset="0"/>
                <a:cs typeface="Times New Roman" panose="02020603050405020304" pitchFamily="18" charset="0"/>
              </a:rPr>
              <a:t>nivoi</a:t>
            </a:r>
            <a:r>
              <a:rPr lang="en-GB" sz="1400" dirty="0">
                <a:latin typeface="Times New Roman" panose="02020603050405020304" pitchFamily="18" charset="0"/>
                <a:cs typeface="Times New Roman" panose="02020603050405020304" pitchFamily="18" charset="0"/>
              </a:rPr>
              <a:t> </a:t>
            </a:r>
            <a:r>
              <a:rPr lang="sr-Latn-RS" sz="1400" dirty="0">
                <a:latin typeface="Times New Roman" panose="02020603050405020304" pitchFamily="18" charset="0"/>
                <a:cs typeface="Times New Roman" panose="02020603050405020304" pitchFamily="18" charset="0"/>
              </a:rPr>
              <a:t>A</a:t>
            </a:r>
            <a:r>
              <a:rPr lang="en-GB" sz="1400" dirty="0" err="1">
                <a:latin typeface="Times New Roman" panose="02020603050405020304" pitchFamily="18" charset="0"/>
                <a:cs typeface="Times New Roman" panose="02020603050405020304" pitchFamily="18" charset="0"/>
              </a:rPr>
              <a:t>nti-Müllerian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hormon</a:t>
            </a:r>
            <a:r>
              <a:rPr lang="sr-Latn-RS" sz="1400" dirty="0">
                <a:latin typeface="Times New Roman" panose="02020603050405020304" pitchFamily="18" charset="0"/>
                <a:cs typeface="Times New Roman" panose="02020603050405020304" pitchFamily="18" charset="0"/>
              </a:rPr>
              <a:t>a</a:t>
            </a:r>
            <a:r>
              <a:rPr lang="en-GB" sz="1400" dirty="0">
                <a:latin typeface="Times New Roman" panose="02020603050405020304" pitchFamily="18" charset="0"/>
                <a:cs typeface="Times New Roman" panose="02020603050405020304" pitchFamily="18" charset="0"/>
              </a:rPr>
              <a:t> (AMH) </a:t>
            </a:r>
            <a:r>
              <a:rPr lang="sr-Latn-RS" sz="1400" dirty="0">
                <a:latin typeface="Times New Roman" panose="02020603050405020304" pitchFamily="18" charset="0"/>
                <a:cs typeface="Times New Roman" panose="02020603050405020304" pitchFamily="18" charset="0"/>
              </a:rPr>
              <a:t>su u velikom riziku od</a:t>
            </a:r>
            <a:r>
              <a:rPr lang="en-GB" sz="1400" dirty="0">
                <a:latin typeface="Times New Roman" panose="02020603050405020304" pitchFamily="18" charset="0"/>
                <a:cs typeface="Times New Roman" panose="02020603050405020304" pitchFamily="18" charset="0"/>
              </a:rPr>
              <a:t> </a:t>
            </a:r>
            <a:r>
              <a:rPr lang="en-GB" sz="1400" dirty="0" smtClean="0">
                <a:latin typeface="Times New Roman" panose="02020603050405020304" pitchFamily="18" charset="0"/>
                <a:cs typeface="Times New Roman" panose="02020603050405020304" pitchFamily="18" charset="0"/>
              </a:rPr>
              <a:t>OHSS</a:t>
            </a:r>
            <a:r>
              <a:rPr lang="sr-Latn-RS" sz="1400" dirty="0">
                <a:latin typeface="Times New Roman" panose="02020603050405020304" pitchFamily="18" charset="0"/>
                <a:cs typeface="Times New Roman" panose="02020603050405020304" pitchFamily="18" charset="0"/>
              </a:rPr>
              <a:t>-a.</a:t>
            </a:r>
            <a:endParaRPr lang="en-GB" sz="1400" b="1" dirty="0">
              <a:latin typeface="Times New Roman" panose="02020603050405020304" pitchFamily="18" charset="0"/>
              <a:cs typeface="Times New Roman" panose="02020603050405020304" pitchFamily="18" charset="0"/>
            </a:endParaRPr>
          </a:p>
          <a:p>
            <a:pPr marL="247650" lvl="1" indent="0" algn="ctr">
              <a:spcBef>
                <a:spcPts val="600"/>
              </a:spcBef>
              <a:spcAft>
                <a:spcPts val="600"/>
              </a:spcAft>
              <a:buNone/>
            </a:pPr>
            <a:r>
              <a:rPr lang="en-GB" sz="1400" b="1" dirty="0">
                <a:latin typeface="Times New Roman" panose="02020603050405020304" pitchFamily="18" charset="0"/>
                <a:cs typeface="Times New Roman" panose="02020603050405020304" pitchFamily="18" charset="0"/>
              </a:rPr>
              <a:t>[</a:t>
            </a:r>
            <a:r>
              <a:rPr lang="sr-Latn-RS" sz="1400" b="1" dirty="0">
                <a:latin typeface="Times New Roman" panose="02020603050405020304" pitchFamily="18" charset="0"/>
                <a:cs typeface="Times New Roman" panose="02020603050405020304" pitchFamily="18" charset="0"/>
              </a:rPr>
              <a:t>nivo dokaza </a:t>
            </a:r>
            <a:r>
              <a:rPr lang="en-GB" sz="1400" b="1" dirty="0">
                <a:latin typeface="Times New Roman" panose="02020603050405020304" pitchFamily="18" charset="0"/>
                <a:cs typeface="Times New Roman" panose="02020603050405020304" pitchFamily="18" charset="0"/>
              </a:rPr>
              <a:t>2+]</a:t>
            </a:r>
          </a:p>
        </p:txBody>
      </p:sp>
      <p:sp>
        <p:nvSpPr>
          <p:cNvPr id="15" name="Rectangle 14">
            <a:extLst>
              <a:ext uri="{FF2B5EF4-FFF2-40B4-BE49-F238E27FC236}">
                <a16:creationId xmlns:a16="http://schemas.microsoft.com/office/drawing/2014/main" xmlns="" id="{28000FF5-7538-4C75-88C7-0753B7CC373D}"/>
              </a:ext>
            </a:extLst>
          </p:cNvPr>
          <p:cNvSpPr/>
          <p:nvPr/>
        </p:nvSpPr>
        <p:spPr>
          <a:xfrm>
            <a:off x="4044633" y="4063691"/>
            <a:ext cx="705337" cy="1200329"/>
          </a:xfrm>
          <a:prstGeom prst="rect">
            <a:avLst/>
          </a:prstGeom>
        </p:spPr>
        <p:txBody>
          <a:bodyPr wrap="square">
            <a:spAutoFit/>
          </a:bodyPr>
          <a:lstStyle/>
          <a:p>
            <a:pPr marL="0" indent="0" algn="ctr">
              <a:spcBef>
                <a:spcPts val="1200"/>
              </a:spcBef>
              <a:spcAft>
                <a:spcPts val="1200"/>
              </a:spcAft>
              <a:buNone/>
            </a:pPr>
            <a:r>
              <a:rPr lang="en-GB" sz="7200">
                <a:solidFill>
                  <a:schemeClr val="accent4"/>
                </a:solidFill>
              </a:rPr>
              <a:t>“</a:t>
            </a:r>
          </a:p>
        </p:txBody>
      </p:sp>
      <p:sp>
        <p:nvSpPr>
          <p:cNvPr id="16" name="Rectangle 15">
            <a:extLst>
              <a:ext uri="{FF2B5EF4-FFF2-40B4-BE49-F238E27FC236}">
                <a16:creationId xmlns:a16="http://schemas.microsoft.com/office/drawing/2014/main" xmlns="" id="{D12A6DE2-8FF7-455C-86A3-27784A573B40}"/>
              </a:ext>
            </a:extLst>
          </p:cNvPr>
          <p:cNvSpPr/>
          <p:nvPr/>
        </p:nvSpPr>
        <p:spPr>
          <a:xfrm>
            <a:off x="8148808" y="5973087"/>
            <a:ext cx="705336" cy="1200329"/>
          </a:xfrm>
          <a:prstGeom prst="rect">
            <a:avLst/>
          </a:prstGeom>
        </p:spPr>
        <p:txBody>
          <a:bodyPr wrap="square">
            <a:spAutoFit/>
          </a:bodyPr>
          <a:lstStyle/>
          <a:p>
            <a:pPr marL="0" indent="0" algn="ctr">
              <a:spcBef>
                <a:spcPts val="1200"/>
              </a:spcBef>
              <a:spcAft>
                <a:spcPts val="1200"/>
              </a:spcAft>
              <a:buNone/>
            </a:pPr>
            <a:r>
              <a:rPr lang="en-GB" sz="7200">
                <a:solidFill>
                  <a:schemeClr val="accent4"/>
                </a:solidFill>
              </a:rPr>
              <a:t>”</a:t>
            </a:r>
          </a:p>
        </p:txBody>
      </p:sp>
      <p:cxnSp>
        <p:nvCxnSpPr>
          <p:cNvPr id="17" name="Straight Connector 16">
            <a:extLst>
              <a:ext uri="{FF2B5EF4-FFF2-40B4-BE49-F238E27FC236}">
                <a16:creationId xmlns:a16="http://schemas.microsoft.com/office/drawing/2014/main" xmlns="" id="{800EE2C1-CEAF-4037-9EC9-B99F61301880}"/>
              </a:ext>
            </a:extLst>
          </p:cNvPr>
          <p:cNvCxnSpPr>
            <a:cxnSpLocks/>
          </p:cNvCxnSpPr>
          <p:nvPr/>
        </p:nvCxnSpPr>
        <p:spPr bwMode="auto">
          <a:xfrm rot="5400000">
            <a:off x="4572000" y="1977509"/>
            <a:ext cx="0" cy="4229408"/>
          </a:xfrm>
          <a:prstGeom prst="line">
            <a:avLst/>
          </a:prstGeom>
          <a:solidFill>
            <a:schemeClr val="accent1"/>
          </a:solidFill>
          <a:ln w="28575" cap="flat" cmpd="sng" algn="ctr">
            <a:solidFill>
              <a:schemeClr val="bg2"/>
            </a:solidFill>
            <a:prstDash val="solid"/>
            <a:round/>
            <a:headEnd type="none" w="med" len="med"/>
            <a:tailEnd type="none" w="med" len="med"/>
          </a:ln>
          <a:effectLst/>
        </p:spPr>
      </p:cxnSp>
      <p:sp>
        <p:nvSpPr>
          <p:cNvPr id="18" name="Text Placeholder 4">
            <a:extLst>
              <a:ext uri="{FF2B5EF4-FFF2-40B4-BE49-F238E27FC236}">
                <a16:creationId xmlns:a16="http://schemas.microsoft.com/office/drawing/2014/main" xmlns="" id="{CB47DA2E-5632-413C-A2DD-7C4DBFEEFD4C}"/>
              </a:ext>
            </a:extLst>
          </p:cNvPr>
          <p:cNvSpPr txBox="1">
            <a:spLocks/>
          </p:cNvSpPr>
          <p:nvPr/>
        </p:nvSpPr>
        <p:spPr>
          <a:xfrm>
            <a:off x="557687" y="1693960"/>
            <a:ext cx="3359150" cy="1402556"/>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2"/>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2"/>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2"/>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ctr">
              <a:buFont typeface="Wingdings 3"/>
              <a:buNone/>
            </a:pPr>
            <a:r>
              <a:rPr lang="en-GB" sz="1800" b="1" dirty="0">
                <a:solidFill>
                  <a:schemeClr val="tx1"/>
                </a:solidFill>
                <a:latin typeface="Times New Roman" panose="02020603050405020304" pitchFamily="18" charset="0"/>
                <a:cs typeface="Times New Roman" panose="02020603050405020304" pitchFamily="18" charset="0"/>
              </a:rPr>
              <a:t>NICE Clinical guideline 156</a:t>
            </a:r>
          </a:p>
          <a:p>
            <a:pPr marL="0" indent="0" algn="ctr">
              <a:buFont typeface="Wingdings 3"/>
              <a:buNone/>
            </a:pPr>
            <a:r>
              <a:rPr lang="sr-Latn-RS" sz="2100" dirty="0" err="1">
                <a:solidFill>
                  <a:schemeClr val="tx1"/>
                </a:solidFill>
                <a:latin typeface="Times New Roman" panose="02020603050405020304" pitchFamily="18" charset="0"/>
                <a:cs typeface="Times New Roman" panose="02020603050405020304" pitchFamily="18" charset="0"/>
              </a:rPr>
              <a:t>Procjena</a:t>
            </a:r>
            <a:r>
              <a:rPr lang="sr-Latn-RS" sz="2100" dirty="0">
                <a:solidFill>
                  <a:schemeClr val="tx1"/>
                </a:solidFill>
                <a:latin typeface="Times New Roman" panose="02020603050405020304" pitchFamily="18" charset="0"/>
                <a:cs typeface="Times New Roman" panose="02020603050405020304" pitchFamily="18" charset="0"/>
              </a:rPr>
              <a:t> i tretman pacijenata sa problemima </a:t>
            </a:r>
            <a:r>
              <a:rPr lang="sr-Latn-RS" sz="2100" dirty="0" err="1">
                <a:solidFill>
                  <a:schemeClr val="tx1"/>
                </a:solidFill>
                <a:latin typeface="Times New Roman" panose="02020603050405020304" pitchFamily="18" charset="0"/>
                <a:cs typeface="Times New Roman" panose="02020603050405020304" pitchFamily="18" charset="0"/>
              </a:rPr>
              <a:t>infertiliteta</a:t>
            </a:r>
            <a:r>
              <a:rPr lang="en-GB" sz="2100" i="1" dirty="0">
                <a:solidFill>
                  <a:schemeClr val="accent1"/>
                </a:solidFill>
                <a:latin typeface="Times New Roman" panose="02020603050405020304" pitchFamily="18" charset="0"/>
                <a:cs typeface="Times New Roman" panose="02020603050405020304" pitchFamily="18" charset="0"/>
              </a:rPr>
              <a:t/>
            </a:r>
            <a:br>
              <a:rPr lang="en-GB" sz="2100" i="1" dirty="0">
                <a:solidFill>
                  <a:schemeClr val="accent1"/>
                </a:solidFill>
                <a:latin typeface="Times New Roman" panose="02020603050405020304" pitchFamily="18" charset="0"/>
                <a:cs typeface="Times New Roman" panose="02020603050405020304" pitchFamily="18" charset="0"/>
              </a:rPr>
            </a:br>
            <a:endParaRPr lang="en-GB" sz="2100" i="1" dirty="0">
              <a:solidFill>
                <a:schemeClr val="accent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817613" y="1153030"/>
            <a:ext cx="3331195" cy="2996050"/>
          </a:xfrm>
          <a:prstGeom prst="rect">
            <a:avLst/>
          </a:prstGeom>
        </p:spPr>
        <p:txBody>
          <a:bodyPr wrap="square" anchor="ctr">
            <a:noAutofit/>
          </a:bodyPr>
          <a:lstStyle/>
          <a:p>
            <a:pPr algn="ctr">
              <a:spcBef>
                <a:spcPts val="600"/>
              </a:spcBef>
              <a:spcAft>
                <a:spcPts val="600"/>
              </a:spcAft>
            </a:pPr>
            <a:r>
              <a:rPr lang="sr-Latn-RS" sz="1400" b="1" dirty="0">
                <a:solidFill>
                  <a:schemeClr val="tx2"/>
                </a:solidFill>
                <a:latin typeface="Times New Roman" panose="02020603050405020304" pitchFamily="18" charset="0"/>
                <a:cs typeface="Times New Roman" panose="02020603050405020304" pitchFamily="18" charset="0"/>
              </a:rPr>
              <a:t>Koristite jedno od sljedećih mjerenja za predikciju vjerovatnog ovarijalnog odgovora na stimulaciju gonadotropinima za IVF</a:t>
            </a:r>
            <a:r>
              <a:rPr lang="en-GB" sz="1400" b="1" dirty="0">
                <a:solidFill>
                  <a:schemeClr val="tx2"/>
                </a:solidFill>
                <a:latin typeface="Times New Roman" panose="02020603050405020304" pitchFamily="18" charset="0"/>
                <a:cs typeface="Times New Roman" panose="02020603050405020304" pitchFamily="18" charset="0"/>
              </a:rPr>
              <a:t>:</a:t>
            </a:r>
            <a:r>
              <a:rPr lang="en-GB" sz="1400" dirty="0">
                <a:latin typeface="Times New Roman" panose="02020603050405020304" pitchFamily="18" charset="0"/>
                <a:ea typeface="ＭＳ Ｐゴシック" charset="-128"/>
                <a:cs typeface="Times New Roman" panose="02020603050405020304" pitchFamily="18" charset="0"/>
              </a:rPr>
              <a:t>                      </a:t>
            </a:r>
          </a:p>
          <a:p>
            <a:pPr marL="285750" indent="-285750">
              <a:spcAft>
                <a:spcPts val="300"/>
              </a:spcAft>
              <a:buFont typeface="Arial" panose="020B0604020202020204" pitchFamily="34" charset="0"/>
              <a:buChar char="•"/>
            </a:pPr>
            <a:r>
              <a:rPr lang="sr-Latn-RS" sz="1400" dirty="0">
                <a:latin typeface="Times New Roman" panose="02020603050405020304" pitchFamily="18" charset="0"/>
                <a:ea typeface="ＭＳ Ｐゴシック" charset="-128"/>
                <a:cs typeface="Times New Roman" panose="02020603050405020304" pitchFamily="18" charset="0"/>
              </a:rPr>
              <a:t>Ukupan</a:t>
            </a:r>
            <a:r>
              <a:rPr lang="en-GB" sz="1400" dirty="0">
                <a:latin typeface="Times New Roman" panose="02020603050405020304" pitchFamily="18" charset="0"/>
                <a:ea typeface="ＭＳ Ｐゴシック" charset="-128"/>
                <a:cs typeface="Times New Roman" panose="02020603050405020304" pitchFamily="18" charset="0"/>
              </a:rPr>
              <a:t> AFC </a:t>
            </a:r>
            <a:r>
              <a:rPr lang="sr-Latn-RS" sz="1400" dirty="0">
                <a:latin typeface="Times New Roman" panose="02020603050405020304" pitchFamily="18" charset="0"/>
                <a:ea typeface="ＭＳ Ｐゴシック" charset="-128"/>
                <a:cs typeface="Times New Roman" panose="02020603050405020304" pitchFamily="18" charset="0"/>
              </a:rPr>
              <a:t>od </a:t>
            </a:r>
            <a:r>
              <a:rPr lang="en-GB" sz="1400" dirty="0">
                <a:latin typeface="Times New Roman" panose="02020603050405020304" pitchFamily="18" charset="0"/>
                <a:ea typeface="ＭＳ Ｐゴシック" charset="-128"/>
                <a:cs typeface="Times New Roman" panose="02020603050405020304" pitchFamily="18" charset="0"/>
              </a:rPr>
              <a:t>≤4 </a:t>
            </a:r>
            <a:r>
              <a:rPr lang="sr-Latn-RS" sz="1400" dirty="0">
                <a:latin typeface="Times New Roman" panose="02020603050405020304" pitchFamily="18" charset="0"/>
                <a:ea typeface="ＭＳ Ｐゴシック" charset="-128"/>
                <a:cs typeface="Times New Roman" panose="02020603050405020304" pitchFamily="18" charset="0"/>
              </a:rPr>
              <a:t>za slab odgovor i    </a:t>
            </a:r>
            <a:r>
              <a:rPr lang="en-GB" sz="1400" dirty="0">
                <a:latin typeface="Times New Roman" panose="02020603050405020304" pitchFamily="18" charset="0"/>
                <a:ea typeface="ＭＳ Ｐゴシック" charset="-128"/>
                <a:cs typeface="Times New Roman" panose="02020603050405020304" pitchFamily="18" charset="0"/>
              </a:rPr>
              <a:t> &gt;16 </a:t>
            </a:r>
            <a:r>
              <a:rPr lang="sr-Latn-RS" sz="1400" dirty="0">
                <a:latin typeface="Times New Roman" panose="02020603050405020304" pitchFamily="18" charset="0"/>
                <a:ea typeface="ＭＳ Ｐゴシック" charset="-128"/>
                <a:cs typeface="Times New Roman" panose="02020603050405020304" pitchFamily="18" charset="0"/>
              </a:rPr>
              <a:t>za jak odgovor </a:t>
            </a:r>
            <a:endParaRPr lang="en-GB" sz="1400" dirty="0">
              <a:latin typeface="Times New Roman" panose="02020603050405020304" pitchFamily="18" charset="0"/>
              <a:ea typeface="ＭＳ Ｐゴシック" charset="-128"/>
              <a:cs typeface="Times New Roman" panose="02020603050405020304" pitchFamily="18" charset="0"/>
            </a:endParaRPr>
          </a:p>
          <a:p>
            <a:pPr marL="285750" lvl="1" indent="-285750">
              <a:spcAft>
                <a:spcPts val="300"/>
              </a:spcAft>
              <a:buFont typeface="Arial" panose="020B0604020202020204" pitchFamily="34" charset="0"/>
              <a:buChar char="•"/>
            </a:pPr>
            <a:r>
              <a:rPr lang="en-GB" sz="1400" dirty="0">
                <a:latin typeface="Times New Roman" panose="02020603050405020304" pitchFamily="18" charset="0"/>
                <a:ea typeface="ＭＳ Ｐゴシック" charset="-128"/>
                <a:cs typeface="Times New Roman" panose="02020603050405020304" pitchFamily="18" charset="0"/>
              </a:rPr>
              <a:t>AMH  ≤5.4 </a:t>
            </a:r>
            <a:r>
              <a:rPr lang="en-GB" sz="1400" dirty="0" err="1">
                <a:latin typeface="Times New Roman" panose="02020603050405020304" pitchFamily="18" charset="0"/>
                <a:ea typeface="ＭＳ Ｐゴシック" charset="-128"/>
                <a:cs typeface="Times New Roman" panose="02020603050405020304" pitchFamily="18" charset="0"/>
              </a:rPr>
              <a:t>pmol</a:t>
            </a:r>
            <a:r>
              <a:rPr lang="en-GB" sz="1400" dirty="0">
                <a:latin typeface="Times New Roman" panose="02020603050405020304" pitchFamily="18" charset="0"/>
                <a:ea typeface="ＭＳ Ｐゴシック" charset="-128"/>
                <a:cs typeface="Times New Roman" panose="02020603050405020304" pitchFamily="18" charset="0"/>
              </a:rPr>
              <a:t>/L </a:t>
            </a:r>
            <a:r>
              <a:rPr lang="sr-Latn-RS" sz="1400" dirty="0">
                <a:latin typeface="Times New Roman" panose="02020603050405020304" pitchFamily="18" charset="0"/>
                <a:ea typeface="ＭＳ Ｐゴシック" charset="-128"/>
                <a:cs typeface="Times New Roman" panose="02020603050405020304" pitchFamily="18" charset="0"/>
              </a:rPr>
              <a:t>za slab odgovor </a:t>
            </a:r>
            <a:r>
              <a:rPr lang="en-GB" sz="1400" dirty="0">
                <a:latin typeface="Times New Roman" panose="02020603050405020304" pitchFamily="18" charset="0"/>
                <a:ea typeface="ＭＳ Ｐゴシック" charset="-128"/>
                <a:cs typeface="Times New Roman" panose="02020603050405020304" pitchFamily="18" charset="0"/>
              </a:rPr>
              <a:t> </a:t>
            </a:r>
            <a:r>
              <a:rPr lang="sr-Latn-RS" sz="1400" dirty="0">
                <a:latin typeface="Times New Roman" panose="02020603050405020304" pitchFamily="18" charset="0"/>
                <a:ea typeface="ＭＳ Ｐゴシック" charset="-128"/>
                <a:cs typeface="Times New Roman" panose="02020603050405020304" pitchFamily="18" charset="0"/>
              </a:rPr>
              <a:t>i </a:t>
            </a:r>
            <a:r>
              <a:rPr lang="en-GB" sz="1400" dirty="0">
                <a:latin typeface="Times New Roman" panose="02020603050405020304" pitchFamily="18" charset="0"/>
                <a:ea typeface="ＭＳ Ｐゴシック" charset="-128"/>
                <a:cs typeface="Times New Roman" panose="02020603050405020304" pitchFamily="18" charset="0"/>
              </a:rPr>
              <a:t> ≥25.0 </a:t>
            </a:r>
            <a:r>
              <a:rPr lang="en-GB" sz="1400" dirty="0" err="1">
                <a:latin typeface="Times New Roman" panose="02020603050405020304" pitchFamily="18" charset="0"/>
                <a:ea typeface="ＭＳ Ｐゴシック" charset="-128"/>
                <a:cs typeface="Times New Roman" panose="02020603050405020304" pitchFamily="18" charset="0"/>
              </a:rPr>
              <a:t>pmol</a:t>
            </a:r>
            <a:r>
              <a:rPr lang="en-GB" sz="1400" dirty="0">
                <a:latin typeface="Times New Roman" panose="02020603050405020304" pitchFamily="18" charset="0"/>
                <a:ea typeface="ＭＳ Ｐゴシック" charset="-128"/>
                <a:cs typeface="Times New Roman" panose="02020603050405020304" pitchFamily="18" charset="0"/>
              </a:rPr>
              <a:t>/L </a:t>
            </a:r>
            <a:r>
              <a:rPr lang="sr-Latn-RS" sz="1400" dirty="0">
                <a:latin typeface="Times New Roman" panose="02020603050405020304" pitchFamily="18" charset="0"/>
                <a:ea typeface="ＭＳ Ｐゴシック" charset="-128"/>
                <a:cs typeface="Times New Roman" panose="02020603050405020304" pitchFamily="18" charset="0"/>
              </a:rPr>
              <a:t>za jak odgovor</a:t>
            </a:r>
            <a:endParaRPr lang="hr-BA" sz="1400" dirty="0">
              <a:latin typeface="Times New Roman" panose="02020603050405020304" pitchFamily="18" charset="0"/>
              <a:ea typeface="ＭＳ Ｐゴシック" charset="-128"/>
              <a:cs typeface="Times New Roman" panose="02020603050405020304" pitchFamily="18" charset="0"/>
            </a:endParaRPr>
          </a:p>
          <a:p>
            <a:pPr marL="285750" lvl="1" indent="-285750">
              <a:spcAft>
                <a:spcPts val="300"/>
              </a:spcAft>
              <a:buFont typeface="Arial" panose="020B0604020202020204" pitchFamily="34" charset="0"/>
              <a:buChar char="•"/>
            </a:pPr>
            <a:r>
              <a:rPr lang="en-GB" sz="1400" dirty="0">
                <a:latin typeface="Times New Roman" panose="02020603050405020304" pitchFamily="18" charset="0"/>
                <a:ea typeface="ＭＳ Ｐゴシック" charset="-128"/>
                <a:cs typeface="Times New Roman" panose="02020603050405020304" pitchFamily="18" charset="0"/>
              </a:rPr>
              <a:t>FSH &gt;8.9 IU/L </a:t>
            </a:r>
            <a:r>
              <a:rPr lang="sr-Latn-RS" sz="1400" dirty="0">
                <a:latin typeface="Times New Roman" panose="02020603050405020304" pitchFamily="18" charset="0"/>
                <a:ea typeface="ＭＳ Ｐゴシック" charset="-128"/>
                <a:cs typeface="Times New Roman" panose="02020603050405020304" pitchFamily="18" charset="0"/>
              </a:rPr>
              <a:t>za slab odgovor i </a:t>
            </a:r>
          </a:p>
          <a:p>
            <a:pPr marL="0" lvl="1">
              <a:spcAft>
                <a:spcPts val="300"/>
              </a:spcAft>
            </a:pPr>
            <a:r>
              <a:rPr lang="sr-Latn-RS" sz="1400" dirty="0">
                <a:latin typeface="Times New Roman" panose="02020603050405020304" pitchFamily="18" charset="0"/>
                <a:ea typeface="ＭＳ Ｐゴシック" charset="-128"/>
                <a:cs typeface="Times New Roman" panose="02020603050405020304" pitchFamily="18" charset="0"/>
              </a:rPr>
              <a:t>  </a:t>
            </a:r>
            <a:r>
              <a:rPr lang="en-GB" sz="1400" dirty="0">
                <a:latin typeface="Times New Roman" panose="02020603050405020304" pitchFamily="18" charset="0"/>
                <a:ea typeface="ＭＳ Ｐゴシック" charset="-128"/>
                <a:cs typeface="Times New Roman" panose="02020603050405020304" pitchFamily="18" charset="0"/>
              </a:rPr>
              <a:t> </a:t>
            </a:r>
            <a:r>
              <a:rPr lang="hr-BA" sz="1400" dirty="0">
                <a:latin typeface="Times New Roman" panose="02020603050405020304" pitchFamily="18" charset="0"/>
                <a:ea typeface="ＭＳ Ｐゴシック" charset="-128"/>
                <a:cs typeface="Times New Roman" panose="02020603050405020304" pitchFamily="18" charset="0"/>
              </a:rPr>
              <a:t>  </a:t>
            </a:r>
            <a:r>
              <a:rPr lang="en-GB" sz="1400" dirty="0">
                <a:latin typeface="Times New Roman" panose="02020603050405020304" pitchFamily="18" charset="0"/>
                <a:ea typeface="ＭＳ Ｐゴシック" charset="-128"/>
                <a:cs typeface="Times New Roman" panose="02020603050405020304" pitchFamily="18" charset="0"/>
              </a:rPr>
              <a:t> &lt;4 IU/L </a:t>
            </a:r>
            <a:r>
              <a:rPr lang="sr-Latn-RS" sz="1400" dirty="0">
                <a:latin typeface="Times New Roman" panose="02020603050405020304" pitchFamily="18" charset="0"/>
                <a:ea typeface="ＭＳ Ｐゴシック" charset="-128"/>
                <a:cs typeface="Times New Roman" panose="02020603050405020304" pitchFamily="18" charset="0"/>
              </a:rPr>
              <a:t>za jak odgovor </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969494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750"/>
                                        <p:tgtEl>
                                          <p:spTgt spid="1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par>
                          <p:cTn id="20" fill="hold">
                            <p:stCondLst>
                              <p:cond delay="375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000099"/>
                </a:solidFill>
              </a:rPr>
              <a:t>Zaključak</a:t>
            </a:r>
            <a:endParaRPr lang="en-GB" dirty="0">
              <a:solidFill>
                <a:srgbClr val="000099"/>
              </a:solidFill>
            </a:endParaRPr>
          </a:p>
        </p:txBody>
      </p:sp>
      <p:sp>
        <p:nvSpPr>
          <p:cNvPr id="3" name="Content Placeholder 2"/>
          <p:cNvSpPr>
            <a:spLocks noGrp="1"/>
          </p:cNvSpPr>
          <p:nvPr>
            <p:ph idx="1"/>
          </p:nvPr>
        </p:nvSpPr>
        <p:spPr/>
        <p:txBody>
          <a:bodyPr/>
          <a:lstStyle/>
          <a:p>
            <a:r>
              <a:rPr lang="en-GB" dirty="0">
                <a:solidFill>
                  <a:schemeClr val="tx1"/>
                </a:solidFill>
              </a:rPr>
              <a:t>Problem </a:t>
            </a:r>
            <a:r>
              <a:rPr lang="en-GB" dirty="0" err="1">
                <a:solidFill>
                  <a:schemeClr val="tx1"/>
                </a:solidFill>
              </a:rPr>
              <a:t>infertiliteta</a:t>
            </a:r>
            <a:r>
              <a:rPr lang="en-GB" dirty="0">
                <a:solidFill>
                  <a:schemeClr val="tx1"/>
                </a:solidFill>
              </a:rPr>
              <a:t> je </a:t>
            </a:r>
            <a:r>
              <a:rPr lang="en-GB" dirty="0" err="1">
                <a:solidFill>
                  <a:schemeClr val="tx1"/>
                </a:solidFill>
              </a:rPr>
              <a:t>široko</a:t>
            </a:r>
            <a:r>
              <a:rPr lang="en-GB" dirty="0">
                <a:solidFill>
                  <a:schemeClr val="tx1"/>
                </a:solidFill>
              </a:rPr>
              <a:t> </a:t>
            </a:r>
            <a:r>
              <a:rPr lang="en-GB" dirty="0" err="1">
                <a:solidFill>
                  <a:schemeClr val="tx1"/>
                </a:solidFill>
              </a:rPr>
              <a:t>prisutan</a:t>
            </a:r>
            <a:endParaRPr lang="en-GB" dirty="0">
              <a:solidFill>
                <a:schemeClr val="tx1"/>
              </a:solidFill>
            </a:endParaRPr>
          </a:p>
          <a:p>
            <a:r>
              <a:rPr lang="en-GB" dirty="0" err="1">
                <a:solidFill>
                  <a:schemeClr val="tx1"/>
                </a:solidFill>
              </a:rPr>
              <a:t>Ispitivanje</a:t>
            </a:r>
            <a:r>
              <a:rPr lang="en-GB" dirty="0">
                <a:solidFill>
                  <a:schemeClr val="tx1"/>
                </a:solidFill>
              </a:rPr>
              <a:t> </a:t>
            </a:r>
            <a:r>
              <a:rPr lang="en-GB" dirty="0" err="1">
                <a:solidFill>
                  <a:schemeClr val="tx1"/>
                </a:solidFill>
              </a:rPr>
              <a:t>oba</a:t>
            </a:r>
            <a:r>
              <a:rPr lang="en-GB" dirty="0">
                <a:solidFill>
                  <a:schemeClr val="tx1"/>
                </a:solidFill>
              </a:rPr>
              <a:t> </a:t>
            </a:r>
            <a:r>
              <a:rPr lang="en-GB" dirty="0" err="1">
                <a:solidFill>
                  <a:schemeClr val="tx1"/>
                </a:solidFill>
              </a:rPr>
              <a:t>partnera</a:t>
            </a:r>
            <a:r>
              <a:rPr lang="en-GB" dirty="0">
                <a:solidFill>
                  <a:schemeClr val="tx1"/>
                </a:solidFill>
              </a:rPr>
              <a:t> </a:t>
            </a:r>
            <a:r>
              <a:rPr lang="en-GB" dirty="0" err="1">
                <a:solidFill>
                  <a:schemeClr val="tx1"/>
                </a:solidFill>
              </a:rPr>
              <a:t>na</a:t>
            </a:r>
            <a:r>
              <a:rPr lang="en-GB" dirty="0">
                <a:solidFill>
                  <a:schemeClr val="tx1"/>
                </a:solidFill>
              </a:rPr>
              <a:t> </a:t>
            </a:r>
            <a:r>
              <a:rPr lang="en-GB" dirty="0" err="1">
                <a:solidFill>
                  <a:schemeClr val="tx1"/>
                </a:solidFill>
              </a:rPr>
              <a:t>infertilitet</a:t>
            </a:r>
            <a:r>
              <a:rPr lang="en-GB" dirty="0">
                <a:solidFill>
                  <a:schemeClr val="tx1"/>
                </a:solidFill>
              </a:rPr>
              <a:t> je </a:t>
            </a:r>
            <a:r>
              <a:rPr lang="en-GB" dirty="0" err="1">
                <a:solidFill>
                  <a:schemeClr val="tx1"/>
                </a:solidFill>
              </a:rPr>
              <a:t>obavezno</a:t>
            </a:r>
            <a:endParaRPr lang="en-GB" dirty="0">
              <a:solidFill>
                <a:schemeClr val="tx1"/>
              </a:solidFill>
            </a:endParaRPr>
          </a:p>
          <a:p>
            <a:r>
              <a:rPr lang="en-GB" dirty="0">
                <a:solidFill>
                  <a:schemeClr val="tx1"/>
                </a:solidFill>
              </a:rPr>
              <a:t>IVF </a:t>
            </a:r>
            <a:r>
              <a:rPr lang="sr-Latn-RS" dirty="0">
                <a:solidFill>
                  <a:schemeClr val="tx1"/>
                </a:solidFill>
              </a:rPr>
              <a:t>i</a:t>
            </a:r>
            <a:r>
              <a:rPr lang="en-GB" dirty="0">
                <a:solidFill>
                  <a:schemeClr val="tx1"/>
                </a:solidFill>
              </a:rPr>
              <a:t> ICSI </a:t>
            </a:r>
            <a:r>
              <a:rPr lang="en-GB" dirty="0" err="1">
                <a:solidFill>
                  <a:schemeClr val="tx1"/>
                </a:solidFill>
              </a:rPr>
              <a:t>su</a:t>
            </a:r>
            <a:r>
              <a:rPr lang="en-GB" dirty="0">
                <a:solidFill>
                  <a:schemeClr val="tx1"/>
                </a:solidFill>
              </a:rPr>
              <a:t> </a:t>
            </a:r>
            <a:r>
              <a:rPr lang="sr-Latn-RS" dirty="0">
                <a:solidFill>
                  <a:schemeClr val="tx1"/>
                </a:solidFill>
              </a:rPr>
              <a:t>najčešće </a:t>
            </a:r>
            <a:r>
              <a:rPr lang="en-GB" dirty="0">
                <a:solidFill>
                  <a:schemeClr val="tx1"/>
                </a:solidFill>
              </a:rPr>
              <a:t>ART </a:t>
            </a:r>
            <a:r>
              <a:rPr lang="en-GB" dirty="0" err="1">
                <a:solidFill>
                  <a:schemeClr val="tx1"/>
                </a:solidFill>
              </a:rPr>
              <a:t>te</a:t>
            </a:r>
            <a:r>
              <a:rPr lang="sr-Latn-RS" dirty="0">
                <a:solidFill>
                  <a:schemeClr val="tx1"/>
                </a:solidFill>
              </a:rPr>
              <a:t>hnike</a:t>
            </a:r>
            <a:endParaRPr lang="en-GB" dirty="0">
              <a:solidFill>
                <a:schemeClr val="tx1"/>
              </a:solidFill>
            </a:endParaRPr>
          </a:p>
          <a:p>
            <a:r>
              <a:rPr lang="en-GB" dirty="0" err="1">
                <a:solidFill>
                  <a:schemeClr val="tx1"/>
                </a:solidFill>
              </a:rPr>
              <a:t>Testiranje</a:t>
            </a:r>
            <a:r>
              <a:rPr lang="en-GB" dirty="0">
                <a:solidFill>
                  <a:schemeClr val="tx1"/>
                </a:solidFill>
              </a:rPr>
              <a:t> </a:t>
            </a:r>
            <a:r>
              <a:rPr lang="en-GB" dirty="0" err="1">
                <a:solidFill>
                  <a:schemeClr val="tx1"/>
                </a:solidFill>
              </a:rPr>
              <a:t>na</a:t>
            </a:r>
            <a:r>
              <a:rPr lang="en-GB" dirty="0">
                <a:solidFill>
                  <a:schemeClr val="tx1"/>
                </a:solidFill>
              </a:rPr>
              <a:t> AMH </a:t>
            </a:r>
            <a:r>
              <a:rPr lang="en-GB" dirty="0" err="1">
                <a:solidFill>
                  <a:schemeClr val="tx1"/>
                </a:solidFill>
              </a:rPr>
              <a:t>ima</a:t>
            </a:r>
            <a:r>
              <a:rPr lang="en-GB" dirty="0">
                <a:solidFill>
                  <a:schemeClr val="tx1"/>
                </a:solidFill>
              </a:rPr>
              <a:t> </a:t>
            </a:r>
            <a:r>
              <a:rPr lang="en-GB" dirty="0" err="1">
                <a:solidFill>
                  <a:schemeClr val="tx1"/>
                </a:solidFill>
              </a:rPr>
              <a:t>primjenu</a:t>
            </a:r>
            <a:r>
              <a:rPr lang="en-GB" dirty="0">
                <a:solidFill>
                  <a:schemeClr val="tx1"/>
                </a:solidFill>
              </a:rPr>
              <a:t> u </a:t>
            </a:r>
            <a:r>
              <a:rPr lang="en-GB" dirty="0" err="1">
                <a:solidFill>
                  <a:schemeClr val="tx1"/>
                </a:solidFill>
              </a:rPr>
              <a:t>procjeni</a:t>
            </a:r>
            <a:r>
              <a:rPr lang="en-GB" dirty="0">
                <a:solidFill>
                  <a:schemeClr val="tx1"/>
                </a:solidFill>
              </a:rPr>
              <a:t> </a:t>
            </a:r>
            <a:r>
              <a:rPr lang="en-GB" dirty="0" err="1">
                <a:solidFill>
                  <a:schemeClr val="tx1"/>
                </a:solidFill>
              </a:rPr>
              <a:t>ovarijalne</a:t>
            </a:r>
            <a:r>
              <a:rPr lang="en-GB" dirty="0">
                <a:solidFill>
                  <a:schemeClr val="tx1"/>
                </a:solidFill>
              </a:rPr>
              <a:t> reserve, </a:t>
            </a:r>
            <a:r>
              <a:rPr lang="en-GB" dirty="0" err="1">
                <a:solidFill>
                  <a:schemeClr val="tx1"/>
                </a:solidFill>
              </a:rPr>
              <a:t>kao</a:t>
            </a:r>
            <a:r>
              <a:rPr lang="en-GB" dirty="0">
                <a:solidFill>
                  <a:schemeClr val="tx1"/>
                </a:solidFill>
              </a:rPr>
              <a:t> </a:t>
            </a:r>
            <a:r>
              <a:rPr lang="en-GB" dirty="0" err="1">
                <a:solidFill>
                  <a:schemeClr val="tx1"/>
                </a:solidFill>
              </a:rPr>
              <a:t>i</a:t>
            </a:r>
            <a:r>
              <a:rPr lang="en-GB" dirty="0">
                <a:solidFill>
                  <a:schemeClr val="tx1"/>
                </a:solidFill>
              </a:rPr>
              <a:t> </a:t>
            </a:r>
            <a:r>
              <a:rPr lang="en-GB" dirty="0" err="1">
                <a:solidFill>
                  <a:schemeClr val="tx1"/>
                </a:solidFill>
              </a:rPr>
              <a:t>kod</a:t>
            </a:r>
            <a:r>
              <a:rPr lang="en-GB" dirty="0">
                <a:solidFill>
                  <a:schemeClr val="tx1"/>
                </a:solidFill>
              </a:rPr>
              <a:t> </a:t>
            </a:r>
            <a:r>
              <a:rPr lang="en-GB" dirty="0" err="1">
                <a:solidFill>
                  <a:schemeClr val="tx1"/>
                </a:solidFill>
              </a:rPr>
              <a:t>procjene</a:t>
            </a:r>
            <a:r>
              <a:rPr lang="en-GB" dirty="0">
                <a:solidFill>
                  <a:schemeClr val="tx1"/>
                </a:solidFill>
              </a:rPr>
              <a:t> </a:t>
            </a:r>
            <a:r>
              <a:rPr lang="en-GB" dirty="0" err="1">
                <a:solidFill>
                  <a:schemeClr val="tx1"/>
                </a:solidFill>
              </a:rPr>
              <a:t>odgovora</a:t>
            </a:r>
            <a:r>
              <a:rPr lang="en-GB" dirty="0">
                <a:solidFill>
                  <a:schemeClr val="tx1"/>
                </a:solidFill>
              </a:rPr>
              <a:t> </a:t>
            </a:r>
            <a:r>
              <a:rPr lang="en-GB" dirty="0" err="1">
                <a:solidFill>
                  <a:schemeClr val="tx1"/>
                </a:solidFill>
              </a:rPr>
              <a:t>na</a:t>
            </a:r>
            <a:r>
              <a:rPr lang="en-GB" dirty="0">
                <a:solidFill>
                  <a:schemeClr val="tx1"/>
                </a:solidFill>
              </a:rPr>
              <a:t> KOS</a:t>
            </a:r>
          </a:p>
          <a:p>
            <a:r>
              <a:rPr lang="en-GB" dirty="0" err="1">
                <a:solidFill>
                  <a:schemeClr val="tx1"/>
                </a:solidFill>
              </a:rPr>
              <a:t>Razvojem</a:t>
            </a:r>
            <a:r>
              <a:rPr lang="en-GB" dirty="0">
                <a:solidFill>
                  <a:schemeClr val="tx1"/>
                </a:solidFill>
              </a:rPr>
              <a:t> automat</a:t>
            </a:r>
            <a:r>
              <a:rPr lang="hr-BA" dirty="0">
                <a:solidFill>
                  <a:schemeClr val="tx1"/>
                </a:solidFill>
              </a:rPr>
              <a:t>i</a:t>
            </a:r>
            <a:r>
              <a:rPr lang="en-GB" dirty="0">
                <a:solidFill>
                  <a:schemeClr val="tx1"/>
                </a:solidFill>
              </a:rPr>
              <a:t>z</a:t>
            </a:r>
            <a:r>
              <a:rPr lang="hr-BA" dirty="0">
                <a:solidFill>
                  <a:schemeClr val="tx1"/>
                </a:solidFill>
              </a:rPr>
              <a:t>o</a:t>
            </a:r>
            <a:r>
              <a:rPr lang="en-GB" dirty="0" err="1">
                <a:solidFill>
                  <a:schemeClr val="tx1"/>
                </a:solidFill>
              </a:rPr>
              <a:t>vanog</a:t>
            </a:r>
            <a:r>
              <a:rPr lang="en-GB" dirty="0">
                <a:solidFill>
                  <a:schemeClr val="tx1"/>
                </a:solidFill>
              </a:rPr>
              <a:t> AMH </a:t>
            </a:r>
            <a:r>
              <a:rPr lang="en-GB" dirty="0" err="1">
                <a:solidFill>
                  <a:schemeClr val="tx1"/>
                </a:solidFill>
              </a:rPr>
              <a:t>testa</a:t>
            </a:r>
            <a:r>
              <a:rPr lang="en-GB" dirty="0">
                <a:solidFill>
                  <a:schemeClr val="tx1"/>
                </a:solidFill>
              </a:rPr>
              <a:t> od </a:t>
            </a:r>
            <a:r>
              <a:rPr lang="en-GB" dirty="0" err="1">
                <a:solidFill>
                  <a:schemeClr val="tx1"/>
                </a:solidFill>
              </a:rPr>
              <a:t>strane</a:t>
            </a:r>
            <a:r>
              <a:rPr lang="en-GB" dirty="0">
                <a:solidFill>
                  <a:schemeClr val="tx1"/>
                </a:solidFill>
              </a:rPr>
              <a:t> Roche-a</a:t>
            </a:r>
            <a:r>
              <a:rPr lang="hr-BA" dirty="0">
                <a:solidFill>
                  <a:schemeClr val="tx1"/>
                </a:solidFill>
              </a:rPr>
              <a:t>,</a:t>
            </a:r>
            <a:r>
              <a:rPr lang="en-GB" dirty="0">
                <a:solidFill>
                  <a:schemeClr val="tx1"/>
                </a:solidFill>
              </a:rPr>
              <a:t> AMH </a:t>
            </a:r>
            <a:r>
              <a:rPr lang="en-GB" dirty="0" err="1">
                <a:solidFill>
                  <a:schemeClr val="tx1"/>
                </a:solidFill>
              </a:rPr>
              <a:t>ulazi</a:t>
            </a:r>
            <a:r>
              <a:rPr lang="en-GB" dirty="0">
                <a:solidFill>
                  <a:schemeClr val="tx1"/>
                </a:solidFill>
              </a:rPr>
              <a:t> u </a:t>
            </a:r>
            <a:r>
              <a:rPr lang="en-GB" dirty="0" err="1">
                <a:solidFill>
                  <a:schemeClr val="tx1"/>
                </a:solidFill>
              </a:rPr>
              <a:t>rutinsku</a:t>
            </a:r>
            <a:r>
              <a:rPr lang="en-GB" dirty="0">
                <a:solidFill>
                  <a:schemeClr val="tx1"/>
                </a:solidFill>
              </a:rPr>
              <a:t> </a:t>
            </a:r>
            <a:r>
              <a:rPr lang="en-GB" dirty="0" err="1">
                <a:solidFill>
                  <a:schemeClr val="tx1"/>
                </a:solidFill>
              </a:rPr>
              <a:t>upotrebu</a:t>
            </a:r>
            <a:r>
              <a:rPr lang="en-GB" dirty="0">
                <a:solidFill>
                  <a:schemeClr val="tx1"/>
                </a:solidFill>
              </a:rPr>
              <a:t> u </a:t>
            </a:r>
            <a:r>
              <a:rPr lang="en-GB" dirty="0" err="1">
                <a:solidFill>
                  <a:schemeClr val="tx1"/>
                </a:solidFill>
              </a:rPr>
              <a:t>terapiji</a:t>
            </a:r>
            <a:r>
              <a:rPr lang="en-GB" dirty="0">
                <a:solidFill>
                  <a:schemeClr val="tx1"/>
                </a:solidFill>
              </a:rPr>
              <a:t> </a:t>
            </a:r>
            <a:r>
              <a:rPr lang="en-GB" dirty="0" err="1">
                <a:solidFill>
                  <a:schemeClr val="tx1"/>
                </a:solidFill>
              </a:rPr>
              <a:t>infertiliteta</a:t>
            </a:r>
            <a:endParaRPr lang="en-GB" dirty="0">
              <a:solidFill>
                <a:schemeClr val="tx1"/>
              </a:solidFill>
            </a:endParaRPr>
          </a:p>
          <a:p>
            <a:endParaRPr lang="en-GB" dirty="0"/>
          </a:p>
          <a:p>
            <a:endParaRPr lang="en-GB" dirty="0"/>
          </a:p>
          <a:p>
            <a:endParaRPr lang="en-GB" dirty="0"/>
          </a:p>
        </p:txBody>
      </p:sp>
      <p:sp>
        <p:nvSpPr>
          <p:cNvPr id="6" name="Title 1">
            <a:extLst>
              <a:ext uri="{FF2B5EF4-FFF2-40B4-BE49-F238E27FC236}">
                <a16:creationId xmlns:a16="http://schemas.microsoft.com/office/drawing/2014/main" xmlns="" id="{D5D2EAAD-5AFC-4E8F-ACF5-8901C2742B45}"/>
              </a:ext>
            </a:extLst>
          </p:cNvPr>
          <p:cNvSpPr txBox="1">
            <a:spLocks/>
          </p:cNvSpPr>
          <p:nvPr/>
        </p:nvSpPr>
        <p:spPr>
          <a:xfrm>
            <a:off x="609600" y="427038"/>
            <a:ext cx="8229600" cy="1143000"/>
          </a:xfrm>
          <a:prstGeom prst="rect">
            <a:avLst/>
          </a:prstGeom>
        </p:spPr>
        <p:txBody>
          <a:bodyPr vert="horz"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GB" dirty="0"/>
          </a:p>
        </p:txBody>
      </p:sp>
    </p:spTree>
    <p:extLst>
      <p:ext uri="{BB962C8B-B14F-4D97-AF65-F5344CB8AC3E}">
        <p14:creationId xmlns:p14="http://schemas.microsoft.com/office/powerpoint/2010/main" xmlns="" val="1719974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B44ABDA1-6AFB-4291-AD11-E8161A07FED0}"/>
              </a:ext>
            </a:extLst>
          </p:cNvPr>
          <p:cNvSpPr>
            <a:spLocks noGrp="1"/>
          </p:cNvSpPr>
          <p:nvPr>
            <p:ph type="ctrTitle"/>
          </p:nvPr>
        </p:nvSpPr>
        <p:spPr>
          <a:xfrm>
            <a:off x="120650" y="1196975"/>
            <a:ext cx="8915400" cy="2233613"/>
          </a:xfrm>
        </p:spPr>
        <p:txBody>
          <a:bodyPr/>
          <a:lstStyle/>
          <a:p>
            <a:pPr algn="l"/>
            <a:r>
              <a:rPr lang="en-GB" altLang="en-US" dirty="0" err="1"/>
              <a:t>Dijagnostika</a:t>
            </a:r>
            <a:r>
              <a:rPr lang="en-GB" altLang="en-US" dirty="0"/>
              <a:t> </a:t>
            </a:r>
            <a:r>
              <a:rPr lang="en-GB" altLang="en-US" dirty="0" err="1"/>
              <a:t>i</a:t>
            </a:r>
            <a:r>
              <a:rPr lang="en-GB" altLang="en-US" dirty="0"/>
              <a:t> t</a:t>
            </a:r>
            <a:r>
              <a:rPr lang="sr-Latn-CS" altLang="en-US" dirty="0" err="1"/>
              <a:t>retman</a:t>
            </a:r>
            <a:r>
              <a:rPr lang="sr-Latn-CS" altLang="en-US" dirty="0"/>
              <a:t> </a:t>
            </a:r>
            <a:r>
              <a:rPr lang="sr-Latn-CS" altLang="en-US" dirty="0" err="1"/>
              <a:t>trombofilija</a:t>
            </a:r>
            <a:r>
              <a:rPr lang="sr-Latn-CS" altLang="en-US" dirty="0"/>
              <a:t> u trudnoći – kada i kako?</a:t>
            </a:r>
            <a:endParaRPr lang="en-US" altLang="en-US" dirty="0"/>
          </a:p>
        </p:txBody>
      </p:sp>
      <p:pic>
        <p:nvPicPr>
          <p:cNvPr id="18435" name="Picture 5" descr="10719_trombofilija.jpg">
            <a:extLst>
              <a:ext uri="{FF2B5EF4-FFF2-40B4-BE49-F238E27FC236}">
                <a16:creationId xmlns:a16="http://schemas.microsoft.com/office/drawing/2014/main" xmlns="" id="{6F7E0F33-5226-4284-9689-F2B7124BCE7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088" y="3860800"/>
            <a:ext cx="1836737" cy="130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Subtitle 2">
            <a:extLst>
              <a:ext uri="{FF2B5EF4-FFF2-40B4-BE49-F238E27FC236}">
                <a16:creationId xmlns:a16="http://schemas.microsoft.com/office/drawing/2014/main" xmlns="" id="{9B064C90-85A3-4E70-BE9A-336A5DD36748}"/>
              </a:ext>
            </a:extLst>
          </p:cNvPr>
          <p:cNvSpPr>
            <a:spLocks noGrp="1"/>
          </p:cNvSpPr>
          <p:nvPr>
            <p:ph type="subTitle" idx="1"/>
          </p:nvPr>
        </p:nvSpPr>
        <p:spPr bwMode="auto">
          <a:xfrm>
            <a:off x="1631950" y="3860800"/>
            <a:ext cx="7512050" cy="1655763"/>
          </a:xfrm>
        </p:spPr>
        <p:txBody>
          <a:bodyPr wrap="square" numCol="1" anchor="t" anchorCtr="0" compatLnSpc="1">
            <a:prstTxWarp prst="textNoShape">
              <a:avLst/>
            </a:prstTxWarp>
          </a:bodyPr>
          <a:lstStyle/>
          <a:p>
            <a:pPr algn="l"/>
            <a:r>
              <a:rPr lang="en-GB" altLang="en-US" dirty="0">
                <a:solidFill>
                  <a:srgbClr val="000099"/>
                </a:solidFill>
              </a:rPr>
              <a:t>		Prof. </a:t>
            </a:r>
            <a:r>
              <a:rPr lang="en-GB" altLang="en-US" dirty="0" err="1">
                <a:solidFill>
                  <a:srgbClr val="000099"/>
                </a:solidFill>
              </a:rPr>
              <a:t>dr</a:t>
            </a:r>
            <a:r>
              <a:rPr lang="en-GB" altLang="en-US" dirty="0">
                <a:solidFill>
                  <a:srgbClr val="000099"/>
                </a:solidFill>
              </a:rPr>
              <a:t> Vesna </a:t>
            </a:r>
            <a:r>
              <a:rPr lang="en-GB" altLang="en-US" dirty="0" err="1">
                <a:solidFill>
                  <a:srgbClr val="000099"/>
                </a:solidFill>
              </a:rPr>
              <a:t>Ećim-Zlojutro</a:t>
            </a:r>
            <a:r>
              <a:rPr lang="en-GB" altLang="en-US" dirty="0">
                <a:solidFill>
                  <a:srgbClr val="000099"/>
                </a:solidFill>
              </a:rPr>
              <a:t>, spec. </a:t>
            </a:r>
            <a:r>
              <a:rPr lang="sr-Latn-RS" altLang="en-US" dirty="0">
                <a:solidFill>
                  <a:srgbClr val="000099"/>
                </a:solidFill>
              </a:rPr>
              <a:t>g</a:t>
            </a:r>
            <a:r>
              <a:rPr lang="en-GB" altLang="en-US" dirty="0" err="1">
                <a:solidFill>
                  <a:srgbClr val="000099"/>
                </a:solidFill>
              </a:rPr>
              <a:t>inekologije</a:t>
            </a:r>
            <a:r>
              <a:rPr lang="sr-Latn-RS" altLang="en-US" dirty="0">
                <a:solidFill>
                  <a:srgbClr val="000099"/>
                </a:solidFill>
              </a:rPr>
              <a:t> i akušerstva</a:t>
            </a:r>
            <a:endParaRPr lang="en-GB" altLang="en-US" dirty="0">
              <a:solidFill>
                <a:srgbClr val="000099"/>
              </a:solidFill>
            </a:endParaRPr>
          </a:p>
          <a:p>
            <a:pPr algn="l"/>
            <a:r>
              <a:rPr lang="en-GB" altLang="en-US" dirty="0">
                <a:solidFill>
                  <a:srgbClr val="000099"/>
                </a:solidFill>
              </a:rPr>
              <a:t>		Tijana </a:t>
            </a:r>
            <a:r>
              <a:rPr lang="en-GB" altLang="en-US" dirty="0" err="1">
                <a:solidFill>
                  <a:srgbClr val="000099"/>
                </a:solidFill>
              </a:rPr>
              <a:t>Jaroš</a:t>
            </a:r>
            <a:r>
              <a:rPr lang="en-GB" altLang="en-US" dirty="0">
                <a:solidFill>
                  <a:srgbClr val="000099"/>
                </a:solidFill>
              </a:rPr>
              <a:t>, spec</a:t>
            </a:r>
            <a:r>
              <a:rPr lang="sr-Latn-RS" altLang="en-US" dirty="0">
                <a:solidFill>
                  <a:srgbClr val="000099"/>
                </a:solidFill>
              </a:rPr>
              <a:t>.</a:t>
            </a:r>
            <a:r>
              <a:rPr lang="en-GB" altLang="en-US" dirty="0">
                <a:solidFill>
                  <a:srgbClr val="000099"/>
                </a:solidFill>
              </a:rPr>
              <a:t> </a:t>
            </a:r>
            <a:r>
              <a:rPr lang="en-GB" altLang="en-US" dirty="0" err="1">
                <a:solidFill>
                  <a:srgbClr val="000099"/>
                </a:solidFill>
              </a:rPr>
              <a:t>biolog</a:t>
            </a:r>
            <a:endParaRPr lang="en-GB" altLang="en-US" dirty="0">
              <a:solidFill>
                <a:srgbClr val="000099"/>
              </a:solidFill>
            </a:endParaRPr>
          </a:p>
          <a:p>
            <a:pPr algn="l"/>
            <a:r>
              <a:rPr lang="en-GB" altLang="en-US" dirty="0">
                <a:solidFill>
                  <a:srgbClr val="000099"/>
                </a:solidFil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61808B7E-6521-4354-8FCE-93E378302267}"/>
              </a:ext>
            </a:extLst>
          </p:cNvPr>
          <p:cNvSpPr>
            <a:spLocks noGrp="1"/>
          </p:cNvSpPr>
          <p:nvPr>
            <p:ph type="title"/>
          </p:nvPr>
        </p:nvSpPr>
        <p:spPr>
          <a:xfrm>
            <a:off x="179512" y="359445"/>
            <a:ext cx="8229600" cy="549275"/>
          </a:xfrm>
        </p:spPr>
        <p:txBody>
          <a:bodyPr/>
          <a:lstStyle/>
          <a:p>
            <a:r>
              <a:rPr lang="sr-Latn-CS" altLang="en-US" dirty="0"/>
              <a:t>Uvod</a:t>
            </a:r>
            <a:endParaRPr lang="en-US" altLang="en-US" dirty="0"/>
          </a:p>
        </p:txBody>
      </p:sp>
      <p:sp>
        <p:nvSpPr>
          <p:cNvPr id="3" name="Content Placeholder 2">
            <a:extLst>
              <a:ext uri="{FF2B5EF4-FFF2-40B4-BE49-F238E27FC236}">
                <a16:creationId xmlns:a16="http://schemas.microsoft.com/office/drawing/2014/main" xmlns="" id="{8756F234-115E-4BBB-BE81-C4B8136A9A91}"/>
              </a:ext>
            </a:extLst>
          </p:cNvPr>
          <p:cNvSpPr>
            <a:spLocks noGrp="1"/>
          </p:cNvSpPr>
          <p:nvPr>
            <p:ph idx="1"/>
          </p:nvPr>
        </p:nvSpPr>
        <p:spPr>
          <a:xfrm>
            <a:off x="0" y="1295400"/>
            <a:ext cx="9036050" cy="6021388"/>
          </a:xfrm>
        </p:spPr>
        <p:txBody>
          <a:bodyPr>
            <a:normAutofit fontScale="25000" lnSpcReduction="20000"/>
          </a:bodyPr>
          <a:lstStyle/>
          <a:p>
            <a:pPr fontAlgn="auto">
              <a:lnSpc>
                <a:spcPct val="120000"/>
              </a:lnSpc>
              <a:spcAft>
                <a:spcPts val="0"/>
              </a:spcAft>
              <a:defRPr/>
            </a:pPr>
            <a:r>
              <a:rPr lang="sr-Latn-CS" sz="8400" dirty="0"/>
              <a:t>T</a:t>
            </a:r>
            <a:r>
              <a:rPr lang="en-US" sz="8400" dirty="0" err="1"/>
              <a:t>rombofilija</a:t>
            </a:r>
            <a:r>
              <a:rPr lang="en-US" sz="8400" dirty="0"/>
              <a:t> je </a:t>
            </a:r>
            <a:r>
              <a:rPr lang="en-US" sz="8400" dirty="0" err="1"/>
              <a:t>bolest</a:t>
            </a:r>
            <a:r>
              <a:rPr lang="en-US" sz="8400" dirty="0"/>
              <a:t> </a:t>
            </a:r>
            <a:r>
              <a:rPr lang="en-US" sz="8400" dirty="0" err="1"/>
              <a:t>koja</a:t>
            </a:r>
            <a:r>
              <a:rPr lang="en-US" sz="8400" dirty="0"/>
              <a:t> se </a:t>
            </a:r>
            <a:r>
              <a:rPr lang="en-US" sz="8400" dirty="0" err="1"/>
              <a:t>karakteriše</a:t>
            </a:r>
            <a:r>
              <a:rPr lang="en-US" sz="8400" dirty="0"/>
              <a:t> </a:t>
            </a:r>
            <a:r>
              <a:rPr lang="en-US" sz="8400" dirty="0" err="1"/>
              <a:t>sa</a:t>
            </a:r>
            <a:r>
              <a:rPr lang="en-US" sz="8400" dirty="0"/>
              <a:t> </a:t>
            </a:r>
            <a:r>
              <a:rPr lang="en-US" sz="8400" dirty="0" err="1"/>
              <a:t>pojačanim</a:t>
            </a:r>
            <a:r>
              <a:rPr lang="en-US" sz="8400" dirty="0"/>
              <a:t> </a:t>
            </a:r>
            <a:r>
              <a:rPr lang="en-US" sz="8400" dirty="0" err="1"/>
              <a:t>stvaranjem</a:t>
            </a:r>
            <a:r>
              <a:rPr lang="hr-BA" sz="8400" dirty="0"/>
              <a:t> </a:t>
            </a:r>
            <a:r>
              <a:rPr lang="en-US" sz="8400" dirty="0"/>
              <a:t>tromba </a:t>
            </a:r>
            <a:r>
              <a:rPr lang="en-US" sz="8400" dirty="0" err="1"/>
              <a:t>zbog</a:t>
            </a:r>
            <a:r>
              <a:rPr lang="en-US" sz="8400" dirty="0"/>
              <a:t> </a:t>
            </a:r>
            <a:r>
              <a:rPr lang="en-US" sz="8400" dirty="0" err="1"/>
              <a:t>postojanja</a:t>
            </a:r>
            <a:r>
              <a:rPr lang="en-US" sz="8400" dirty="0"/>
              <a:t> </a:t>
            </a:r>
            <a:r>
              <a:rPr lang="en-US" sz="8400" dirty="0" err="1"/>
              <a:t>urođenog</a:t>
            </a:r>
            <a:r>
              <a:rPr lang="en-US" sz="8400" dirty="0"/>
              <a:t> i/</a:t>
            </a:r>
            <a:r>
              <a:rPr lang="en-US" sz="8400" dirty="0" err="1"/>
              <a:t>ili</a:t>
            </a:r>
            <a:r>
              <a:rPr lang="en-US" sz="8400" dirty="0"/>
              <a:t> </a:t>
            </a:r>
            <a:r>
              <a:rPr lang="en-US" sz="8400" dirty="0" err="1"/>
              <a:t>stečenog</a:t>
            </a:r>
            <a:r>
              <a:rPr lang="en-US" sz="8400" dirty="0"/>
              <a:t> </a:t>
            </a:r>
            <a:r>
              <a:rPr lang="en-US" sz="8400" dirty="0" err="1"/>
              <a:t>poremećaja</a:t>
            </a:r>
            <a:r>
              <a:rPr lang="sr-Latn-RS" sz="8400" dirty="0"/>
              <a:t> </a:t>
            </a:r>
            <a:r>
              <a:rPr lang="en-US" sz="8400" dirty="0" err="1"/>
              <a:t>zgrušavanja</a:t>
            </a:r>
            <a:r>
              <a:rPr lang="en-US" sz="8400" dirty="0"/>
              <a:t> </a:t>
            </a:r>
            <a:r>
              <a:rPr lang="en-US" sz="8400" dirty="0" err="1"/>
              <a:t>krvi</a:t>
            </a:r>
            <a:r>
              <a:rPr lang="en-US" sz="8400" dirty="0"/>
              <a:t>. </a:t>
            </a:r>
            <a:r>
              <a:rPr lang="vi-VN" sz="8400" dirty="0"/>
              <a:t>T</a:t>
            </a:r>
            <a:r>
              <a:rPr lang="sr-Latn-CS" sz="8400" dirty="0"/>
              <a:t>o</a:t>
            </a:r>
            <a:r>
              <a:rPr lang="vi-VN" sz="8400" dirty="0"/>
              <a:t> je</a:t>
            </a:r>
            <a:r>
              <a:rPr lang="sr-Latn-RS" sz="8400" dirty="0"/>
              <a:t> </a:t>
            </a:r>
            <a:r>
              <a:rPr lang="vi-VN" sz="8400" dirty="0"/>
              <a:t>genski defekt, koji samo povećava rizik od</a:t>
            </a:r>
            <a:r>
              <a:rPr lang="sr-Latn-RS" sz="8400" dirty="0"/>
              <a:t> </a:t>
            </a:r>
            <a:r>
              <a:rPr lang="vi-VN" sz="8400" dirty="0"/>
              <a:t>dobijanja tromboze</a:t>
            </a:r>
            <a:r>
              <a:rPr lang="hr-BA" sz="8400" dirty="0"/>
              <a:t>. </a:t>
            </a:r>
            <a:r>
              <a:rPr lang="sr-Latn-CS" sz="8400" dirty="0"/>
              <a:t>T</a:t>
            </a:r>
            <a:r>
              <a:rPr lang="en-US" sz="8400" dirty="0" err="1"/>
              <a:t>romboza</a:t>
            </a:r>
            <a:r>
              <a:rPr lang="en-US" sz="8400" dirty="0"/>
              <a:t> </a:t>
            </a:r>
            <a:r>
              <a:rPr lang="sr-Latn-CS" sz="8400" dirty="0"/>
              <a:t>je </a:t>
            </a:r>
            <a:r>
              <a:rPr lang="en-US" sz="8400" dirty="0" err="1"/>
              <a:t>najčešći</a:t>
            </a:r>
            <a:r>
              <a:rPr lang="en-US" sz="8400" dirty="0"/>
              <a:t> </a:t>
            </a:r>
            <a:r>
              <a:rPr lang="en-US" sz="8400" dirty="0" err="1"/>
              <a:t>uzrok</a:t>
            </a:r>
            <a:r>
              <a:rPr lang="en-US" sz="8400" dirty="0"/>
              <a:t> </a:t>
            </a:r>
            <a:r>
              <a:rPr lang="en-US" sz="8400" dirty="0" err="1"/>
              <a:t>smrtnosti</a:t>
            </a:r>
            <a:r>
              <a:rPr lang="en-US" sz="8400" dirty="0"/>
              <a:t> u </a:t>
            </a:r>
            <a:r>
              <a:rPr lang="en-US" sz="8400" dirty="0" err="1"/>
              <a:t>razvijenom</a:t>
            </a:r>
            <a:r>
              <a:rPr lang="en-US" sz="8400" dirty="0"/>
              <a:t> </a:t>
            </a:r>
            <a:r>
              <a:rPr lang="en-US" sz="8400" dirty="0" err="1"/>
              <a:t>sv</a:t>
            </a:r>
            <a:r>
              <a:rPr lang="sr-Latn-CS" sz="8400" dirty="0"/>
              <a:t>ij</a:t>
            </a:r>
            <a:r>
              <a:rPr lang="en-US" sz="8400" dirty="0" err="1"/>
              <a:t>etu</a:t>
            </a:r>
            <a:r>
              <a:rPr lang="sr-Latn-CS" sz="8400" dirty="0"/>
              <a:t> (3/1000).</a:t>
            </a:r>
          </a:p>
          <a:p>
            <a:pPr fontAlgn="auto">
              <a:spcAft>
                <a:spcPts val="0"/>
              </a:spcAft>
              <a:defRPr/>
            </a:pPr>
            <a:endParaRPr lang="sr-Latn-CS" sz="8400" dirty="0"/>
          </a:p>
          <a:p>
            <a:pPr fontAlgn="auto">
              <a:spcAft>
                <a:spcPts val="0"/>
              </a:spcAft>
              <a:defRPr/>
            </a:pPr>
            <a:r>
              <a:rPr lang="hr-BA" sz="8400" dirty="0"/>
              <a:t>  </a:t>
            </a:r>
            <a:r>
              <a:rPr lang="en-US" sz="8400" dirty="0" err="1"/>
              <a:t>Tromboze</a:t>
            </a:r>
            <a:r>
              <a:rPr lang="en-US" sz="8400" dirty="0"/>
              <a:t> se </a:t>
            </a:r>
            <a:r>
              <a:rPr lang="en-US" sz="8400" dirty="0" err="1"/>
              <a:t>dijele</a:t>
            </a:r>
            <a:r>
              <a:rPr lang="en-US" sz="8400" dirty="0"/>
              <a:t> </a:t>
            </a:r>
            <a:r>
              <a:rPr lang="en-US" sz="8400" dirty="0" err="1"/>
              <a:t>na</a:t>
            </a:r>
            <a:r>
              <a:rPr lang="en-US" sz="8400" dirty="0"/>
              <a:t> </a:t>
            </a:r>
            <a:r>
              <a:rPr lang="en-US" sz="8400" dirty="0" err="1" smtClean="0"/>
              <a:t>arterijske</a:t>
            </a:r>
            <a:r>
              <a:rPr lang="en-US" sz="8400" dirty="0" smtClean="0"/>
              <a:t> </a:t>
            </a:r>
            <a:r>
              <a:rPr lang="en-US" sz="8400" dirty="0" err="1"/>
              <a:t>i</a:t>
            </a:r>
            <a:r>
              <a:rPr lang="en-US" sz="8400" dirty="0"/>
              <a:t> </a:t>
            </a:r>
            <a:r>
              <a:rPr lang="en-US" sz="8400" dirty="0" err="1" smtClean="0"/>
              <a:t>venske</a:t>
            </a:r>
            <a:r>
              <a:rPr lang="en-US" sz="8400" dirty="0" smtClean="0"/>
              <a:t>. </a:t>
            </a:r>
            <a:endParaRPr lang="hr-BA" sz="8400" dirty="0"/>
          </a:p>
          <a:p>
            <a:pPr marL="0" indent="0" fontAlgn="auto">
              <a:spcAft>
                <a:spcPts val="0"/>
              </a:spcAft>
              <a:buNone/>
              <a:defRPr/>
            </a:pPr>
            <a:endParaRPr lang="en-US" sz="8400" dirty="0"/>
          </a:p>
          <a:p>
            <a:pPr fontAlgn="auto">
              <a:spcAft>
                <a:spcPts val="0"/>
              </a:spcAft>
              <a:defRPr/>
            </a:pPr>
            <a:r>
              <a:rPr lang="hr-BA" sz="8400" dirty="0"/>
              <a:t>  </a:t>
            </a:r>
            <a:r>
              <a:rPr lang="en-US" sz="8400" dirty="0"/>
              <a:t>Ne </a:t>
            </a:r>
            <a:r>
              <a:rPr lang="en-US" sz="8400" dirty="0" err="1"/>
              <a:t>može</a:t>
            </a:r>
            <a:r>
              <a:rPr lang="en-US" sz="8400" dirty="0"/>
              <a:t> </a:t>
            </a:r>
            <a:r>
              <a:rPr lang="en-US" sz="8400" dirty="0" err="1"/>
              <a:t>jedan</a:t>
            </a:r>
            <a:r>
              <a:rPr lang="en-US" sz="8400" dirty="0"/>
              <a:t> </a:t>
            </a:r>
            <a:r>
              <a:rPr lang="en-US" sz="8400" dirty="0" err="1"/>
              <a:t>faktor</a:t>
            </a:r>
            <a:r>
              <a:rPr lang="en-US" sz="8400" dirty="0"/>
              <a:t> da </a:t>
            </a:r>
            <a:r>
              <a:rPr lang="en-US" sz="8400" dirty="0" err="1"/>
              <a:t>izazove</a:t>
            </a:r>
            <a:r>
              <a:rPr lang="en-US" sz="8400" dirty="0"/>
              <a:t> </a:t>
            </a:r>
            <a:r>
              <a:rPr lang="en-US" sz="8400" dirty="0" err="1"/>
              <a:t>trombozu</a:t>
            </a:r>
            <a:r>
              <a:rPr lang="en-US" sz="8400" dirty="0"/>
              <a:t>!!!</a:t>
            </a:r>
            <a:endParaRPr lang="hr-BA" sz="8400" dirty="0"/>
          </a:p>
          <a:p>
            <a:pPr marL="0" indent="0" fontAlgn="auto">
              <a:spcAft>
                <a:spcPts val="0"/>
              </a:spcAft>
              <a:buNone/>
              <a:defRPr/>
            </a:pPr>
            <a:endParaRPr lang="en-US" sz="8400" dirty="0"/>
          </a:p>
          <a:p>
            <a:pPr fontAlgn="auto">
              <a:spcAft>
                <a:spcPts val="0"/>
              </a:spcAft>
              <a:defRPr/>
            </a:pPr>
            <a:r>
              <a:rPr lang="hr-BA" sz="8400" dirty="0"/>
              <a:t>  </a:t>
            </a:r>
            <a:r>
              <a:rPr lang="en-US" sz="8400" dirty="0" err="1"/>
              <a:t>Kod</a:t>
            </a:r>
            <a:r>
              <a:rPr lang="en-US" sz="8400" dirty="0"/>
              <a:t> </a:t>
            </a:r>
            <a:r>
              <a:rPr lang="en-US" sz="8400" dirty="0" err="1"/>
              <a:t>djece</a:t>
            </a:r>
            <a:r>
              <a:rPr lang="en-US" sz="8400" dirty="0"/>
              <a:t> je to tri do </a:t>
            </a:r>
            <a:r>
              <a:rPr lang="en-US" sz="8400" dirty="0" err="1"/>
              <a:t>četiri</a:t>
            </a:r>
            <a:r>
              <a:rPr lang="en-US" sz="8400" dirty="0"/>
              <a:t>, a </a:t>
            </a:r>
            <a:r>
              <a:rPr lang="en-US" sz="8400" dirty="0" err="1"/>
              <a:t>kod</a:t>
            </a:r>
            <a:r>
              <a:rPr lang="en-US" sz="8400" dirty="0"/>
              <a:t> </a:t>
            </a:r>
            <a:r>
              <a:rPr lang="en-US" sz="8400" dirty="0" err="1"/>
              <a:t>odraslih</a:t>
            </a:r>
            <a:r>
              <a:rPr lang="en-US" sz="8400" dirty="0"/>
              <a:t> - </a:t>
            </a:r>
            <a:r>
              <a:rPr lang="en-US" sz="8400" dirty="0" err="1"/>
              <a:t>dva</a:t>
            </a:r>
            <a:r>
              <a:rPr lang="en-US" sz="8400" dirty="0"/>
              <a:t> </a:t>
            </a:r>
            <a:r>
              <a:rPr lang="en-US" sz="8400" dirty="0" err="1"/>
              <a:t>ili</a:t>
            </a:r>
            <a:r>
              <a:rPr lang="en-US" sz="8400" dirty="0"/>
              <a:t> </a:t>
            </a:r>
            <a:r>
              <a:rPr lang="en-US" sz="8400" dirty="0" err="1"/>
              <a:t>više</a:t>
            </a:r>
            <a:r>
              <a:rPr lang="en-US" sz="8400" dirty="0"/>
              <a:t> </a:t>
            </a:r>
            <a:r>
              <a:rPr lang="en-US" sz="8400" dirty="0" err="1"/>
              <a:t>faktora</a:t>
            </a:r>
            <a:r>
              <a:rPr lang="en-US" sz="8400" dirty="0"/>
              <a:t>. </a:t>
            </a:r>
            <a:endParaRPr lang="hr-BA" sz="8400" dirty="0"/>
          </a:p>
          <a:p>
            <a:pPr marL="0" indent="0" fontAlgn="auto">
              <a:spcAft>
                <a:spcPts val="0"/>
              </a:spcAft>
              <a:buNone/>
              <a:defRPr/>
            </a:pPr>
            <a:endParaRPr lang="en-US" sz="8400" dirty="0"/>
          </a:p>
          <a:p>
            <a:pPr fontAlgn="auto">
              <a:spcAft>
                <a:spcPts val="0"/>
              </a:spcAft>
              <a:defRPr/>
            </a:pPr>
            <a:r>
              <a:rPr lang="hr-BA" sz="8400" dirty="0"/>
              <a:t>  </a:t>
            </a:r>
            <a:r>
              <a:rPr lang="en-US" sz="8400" dirty="0" err="1"/>
              <a:t>Uvijek</a:t>
            </a:r>
            <a:r>
              <a:rPr lang="en-US" sz="8400" dirty="0"/>
              <a:t> je </a:t>
            </a:r>
            <a:r>
              <a:rPr lang="en-US" sz="8400" dirty="0" err="1"/>
              <a:t>važan</a:t>
            </a:r>
            <a:r>
              <a:rPr lang="en-US" sz="8400" dirty="0"/>
              <a:t> </a:t>
            </a:r>
            <a:r>
              <a:rPr lang="en-US" sz="8400" dirty="0" err="1"/>
              <a:t>faktor</a:t>
            </a:r>
            <a:r>
              <a:rPr lang="en-US" sz="8400" dirty="0"/>
              <a:t> </a:t>
            </a:r>
            <a:r>
              <a:rPr lang="en-US" sz="8400" dirty="0" err="1"/>
              <a:t>iz</a:t>
            </a:r>
            <a:r>
              <a:rPr lang="en-US" sz="8400" dirty="0"/>
              <a:t> </a:t>
            </a:r>
            <a:r>
              <a:rPr lang="en-US" sz="8400" dirty="0" err="1"/>
              <a:t>spoljašnje</a:t>
            </a:r>
            <a:r>
              <a:rPr lang="en-US" sz="8400" dirty="0"/>
              <a:t> </a:t>
            </a:r>
            <a:r>
              <a:rPr lang="en-US" sz="8400" dirty="0" err="1" smtClean="0"/>
              <a:t>sredine</a:t>
            </a:r>
            <a:r>
              <a:rPr lang="en-US" sz="8400" dirty="0" smtClean="0"/>
              <a:t>. </a:t>
            </a:r>
            <a:r>
              <a:rPr lang="en-US" sz="9600" dirty="0"/>
              <a:t/>
            </a:r>
            <a:br>
              <a:rPr lang="en-US" sz="9600" dirty="0"/>
            </a:br>
            <a:endParaRPr lang="en-US" sz="9600" dirty="0"/>
          </a:p>
          <a:p>
            <a:pPr fontAlgn="auto">
              <a:spcAft>
                <a:spcPts val="0"/>
              </a:spcAft>
              <a:buFontTx/>
              <a:buChar char="-"/>
              <a:defRPr/>
            </a:pPr>
            <a:endParaRPr lang="en-US" sz="9600" dirty="0"/>
          </a:p>
          <a:p>
            <a:pPr fontAlgn="auto">
              <a:spcAft>
                <a:spcPts val="0"/>
              </a:spcAft>
              <a:buFontTx/>
              <a:buChar char="-"/>
              <a:defRPr/>
            </a:pPr>
            <a:endParaRPr lang="en-US" sz="9600" dirty="0"/>
          </a:p>
          <a:p>
            <a:pPr marL="0" indent="0" fontAlgn="auto">
              <a:spcAft>
                <a:spcPts val="0"/>
              </a:spcAft>
              <a:buFont typeface="Arial" panose="020B0604020202020204" pitchFamily="34" charset="0"/>
              <a:buNone/>
              <a:defRPr/>
            </a:pPr>
            <a:endParaRPr lang="en-US" sz="9600" dirty="0"/>
          </a:p>
          <a:p>
            <a:pPr marL="0" indent="0" fontAlgn="auto">
              <a:spcAft>
                <a:spcPts val="0"/>
              </a:spcAft>
              <a:buFont typeface="Arial" charset="0"/>
              <a:buNone/>
              <a:defRPr/>
            </a:pPr>
            <a:r>
              <a:rPr lang="da-DK" sz="4800" dirty="0">
                <a:solidFill>
                  <a:schemeClr val="bg1"/>
                </a:solidFill>
              </a:rPr>
              <a:t>Dizon-Towson et al, 2005.</a:t>
            </a:r>
            <a:r>
              <a:rPr lang="sr-Latn-BA" sz="4800" dirty="0">
                <a:solidFill>
                  <a:schemeClr val="bg1"/>
                </a:solidFill>
              </a:rPr>
              <a:t> , </a:t>
            </a:r>
            <a:r>
              <a:rPr lang="da-DK" sz="4800" dirty="0">
                <a:solidFill>
                  <a:schemeClr val="bg1"/>
                </a:solidFill>
              </a:rPr>
              <a:t>Said et al. 2010.</a:t>
            </a:r>
          </a:p>
          <a:p>
            <a:pPr fontAlgn="auto">
              <a:spcAft>
                <a:spcPts val="0"/>
              </a:spcAft>
              <a:buFontTx/>
              <a:buChar char="-"/>
              <a:defRPr/>
            </a:pPr>
            <a:endParaRPr lang="sr-Latn-CS" sz="5900" dirty="0"/>
          </a:p>
          <a:p>
            <a:pPr fontAlgn="auto">
              <a:spcAft>
                <a:spcPts val="0"/>
              </a:spcAft>
              <a:buFont typeface="Arial" panose="020B0604020202020204" pitchFamily="34" charset="0"/>
              <a:buNone/>
              <a:defRPr/>
            </a:pPr>
            <a:endParaRPr lang="en-US" sz="4500" dirty="0"/>
          </a:p>
        </p:txBody>
      </p:sp>
      <p:pic>
        <p:nvPicPr>
          <p:cNvPr id="19460" name="Picture 4">
            <a:extLst>
              <a:ext uri="{FF2B5EF4-FFF2-40B4-BE49-F238E27FC236}">
                <a16:creationId xmlns:a16="http://schemas.microsoft.com/office/drawing/2014/main" xmlns="" id="{696770AF-F94C-425B-9B67-479836B1943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4828083"/>
            <a:ext cx="2448273" cy="14690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2">
            <a:extLst>
              <a:ext uri="{FF2B5EF4-FFF2-40B4-BE49-F238E27FC236}">
                <a16:creationId xmlns:a16="http://schemas.microsoft.com/office/drawing/2014/main" xmlns="" id="{933A62CC-2D98-4C06-9213-EB8F6308E9AB}"/>
              </a:ext>
            </a:extLst>
          </p:cNvPr>
          <p:cNvSpPr>
            <a:spLocks noGrp="1"/>
          </p:cNvSpPr>
          <p:nvPr>
            <p:ph type="body" idx="1"/>
          </p:nvPr>
        </p:nvSpPr>
        <p:spPr bwMode="auto">
          <a:xfrm>
            <a:off x="468313" y="1098550"/>
            <a:ext cx="3825875" cy="1368425"/>
          </a:xfrm>
        </p:spPr>
        <p:txBody>
          <a:bodyPr wrap="square" numCol="1" anchorCtr="0" compatLnSpc="1">
            <a:prstTxWarp prst="textNoShape">
              <a:avLst/>
            </a:prstTxWarp>
          </a:bodyPr>
          <a:lstStyle/>
          <a:p>
            <a:r>
              <a:rPr lang="pl-PL" altLang="en-US" sz="2400" dirty="0"/>
              <a:t>Faktora rizika za </a:t>
            </a:r>
            <a:r>
              <a:rPr lang="pl-PL" altLang="en-US" sz="2400" dirty="0">
                <a:solidFill>
                  <a:srgbClr val="000099"/>
                </a:solidFill>
              </a:rPr>
              <a:t>arterijsku</a:t>
            </a:r>
            <a:r>
              <a:rPr lang="pl-PL" altLang="en-US" sz="2400" dirty="0"/>
              <a:t> trombozu:</a:t>
            </a:r>
          </a:p>
          <a:p>
            <a:endParaRPr lang="en-US" altLang="en-US" sz="2400" dirty="0"/>
          </a:p>
        </p:txBody>
      </p:sp>
      <p:sp>
        <p:nvSpPr>
          <p:cNvPr id="4099" name="Content Placeholder 3">
            <a:extLst>
              <a:ext uri="{FF2B5EF4-FFF2-40B4-BE49-F238E27FC236}">
                <a16:creationId xmlns:a16="http://schemas.microsoft.com/office/drawing/2014/main" xmlns="" id="{A9001456-A71C-421B-8BF1-09DBF830359C}"/>
              </a:ext>
            </a:extLst>
          </p:cNvPr>
          <p:cNvSpPr>
            <a:spLocks noGrp="1"/>
          </p:cNvSpPr>
          <p:nvPr>
            <p:ph sz="half" idx="2"/>
          </p:nvPr>
        </p:nvSpPr>
        <p:spPr>
          <a:xfrm>
            <a:off x="630238" y="2614613"/>
            <a:ext cx="5165725" cy="3575050"/>
          </a:xfrm>
        </p:spPr>
        <p:txBody>
          <a:bodyPr>
            <a:normAutofit fontScale="92500"/>
          </a:bodyPr>
          <a:lstStyle/>
          <a:p>
            <a:pPr fontAlgn="auto">
              <a:spcAft>
                <a:spcPts val="0"/>
              </a:spcAft>
              <a:defRPr/>
            </a:pPr>
            <a:r>
              <a:rPr lang="pt-BR" altLang="en-US" sz="2300" dirty="0"/>
              <a:t>pušenje, </a:t>
            </a:r>
          </a:p>
          <a:p>
            <a:pPr fontAlgn="auto">
              <a:spcAft>
                <a:spcPts val="0"/>
              </a:spcAft>
              <a:defRPr/>
            </a:pPr>
            <a:r>
              <a:rPr lang="pt-BR" altLang="en-US" sz="2300" dirty="0"/>
              <a:t>dijabetes, </a:t>
            </a:r>
          </a:p>
          <a:p>
            <a:pPr fontAlgn="auto">
              <a:spcAft>
                <a:spcPts val="0"/>
              </a:spcAft>
              <a:defRPr/>
            </a:pPr>
            <a:r>
              <a:rPr lang="pt-BR" altLang="en-US" sz="2300" dirty="0"/>
              <a:t>povišeni holesterol, </a:t>
            </a:r>
          </a:p>
          <a:p>
            <a:pPr fontAlgn="auto">
              <a:spcAft>
                <a:spcPts val="0"/>
              </a:spcAft>
              <a:defRPr/>
            </a:pPr>
            <a:r>
              <a:rPr lang="pt-BR" altLang="en-US" sz="2300" dirty="0"/>
              <a:t>hipertenzija i </a:t>
            </a:r>
          </a:p>
          <a:p>
            <a:pPr fontAlgn="auto">
              <a:spcAft>
                <a:spcPts val="0"/>
              </a:spcAft>
              <a:defRPr/>
            </a:pPr>
            <a:r>
              <a:rPr lang="pt-BR" altLang="en-US" sz="2300" dirty="0"/>
              <a:t>nedovoljno kretanje. </a:t>
            </a:r>
          </a:p>
          <a:p>
            <a:pPr marL="0" indent="0" fontAlgn="auto">
              <a:spcAft>
                <a:spcPts val="0"/>
              </a:spcAft>
              <a:buFont typeface="Arial" panose="020B0604020202020204" pitchFamily="34" charset="0"/>
              <a:buNone/>
              <a:defRPr/>
            </a:pPr>
            <a:endParaRPr lang="pt-BR" altLang="en-US" sz="2400" dirty="0"/>
          </a:p>
          <a:p>
            <a:pPr marL="0" indent="0" fontAlgn="auto">
              <a:spcAft>
                <a:spcPts val="0"/>
              </a:spcAft>
              <a:buFont typeface="Arial" panose="020B0604020202020204" pitchFamily="34" charset="0"/>
              <a:buNone/>
              <a:defRPr/>
            </a:pPr>
            <a:endParaRPr lang="pt-BR" altLang="en-US" sz="2400" dirty="0"/>
          </a:p>
          <a:p>
            <a:pPr marL="0" indent="0" fontAlgn="auto">
              <a:spcAft>
                <a:spcPts val="0"/>
              </a:spcAft>
              <a:buFont typeface="Arial" panose="020B0604020202020204" pitchFamily="34" charset="0"/>
              <a:buNone/>
              <a:defRPr/>
            </a:pPr>
            <a:r>
              <a:rPr lang="pt-BR" altLang="en-US" sz="2300" dirty="0"/>
              <a:t>Na te</a:t>
            </a:r>
            <a:r>
              <a:rPr lang="hr-BA" altLang="en-US" sz="2300" dirty="0"/>
              <a:t> </a:t>
            </a:r>
            <a:r>
              <a:rPr lang="pt-BR" altLang="en-US" sz="2300" dirty="0"/>
              <a:t>faktore nekako i možemo da utičemo.</a:t>
            </a:r>
            <a:br>
              <a:rPr lang="pt-BR" altLang="en-US" sz="2300" dirty="0"/>
            </a:br>
            <a:endParaRPr lang="pt-BR" altLang="en-US" sz="2300" dirty="0"/>
          </a:p>
          <a:p>
            <a:pPr fontAlgn="auto">
              <a:spcAft>
                <a:spcPts val="0"/>
              </a:spcAft>
              <a:defRPr/>
            </a:pPr>
            <a:endParaRPr lang="en-US" altLang="en-US" sz="2400" dirty="0"/>
          </a:p>
        </p:txBody>
      </p:sp>
      <p:sp>
        <p:nvSpPr>
          <p:cNvPr id="20484" name="Text Placeholder 4">
            <a:extLst>
              <a:ext uri="{FF2B5EF4-FFF2-40B4-BE49-F238E27FC236}">
                <a16:creationId xmlns:a16="http://schemas.microsoft.com/office/drawing/2014/main" xmlns="" id="{4A5BEC66-64B5-4ED1-BB34-7D834F3C9DC8}"/>
              </a:ext>
            </a:extLst>
          </p:cNvPr>
          <p:cNvSpPr>
            <a:spLocks noGrp="1"/>
          </p:cNvSpPr>
          <p:nvPr>
            <p:ph type="body" sz="quarter" idx="3"/>
          </p:nvPr>
        </p:nvSpPr>
        <p:spPr bwMode="auto">
          <a:xfrm>
            <a:off x="4629150" y="1652588"/>
            <a:ext cx="4335463" cy="800100"/>
          </a:xfrm>
        </p:spPr>
        <p:txBody>
          <a:bodyPr wrap="square" numCol="1" anchorCtr="0" compatLnSpc="1">
            <a:prstTxWarp prst="textNoShape">
              <a:avLst/>
            </a:prstTxWarp>
          </a:bodyPr>
          <a:lstStyle/>
          <a:p>
            <a:r>
              <a:rPr lang="en-US" altLang="en-US" sz="2400" dirty="0" err="1"/>
              <a:t>Faktori</a:t>
            </a:r>
            <a:r>
              <a:rPr lang="en-US" altLang="en-US" sz="2400" dirty="0"/>
              <a:t> </a:t>
            </a:r>
            <a:r>
              <a:rPr lang="en-US" altLang="en-US" sz="2400" dirty="0" err="1"/>
              <a:t>rizika</a:t>
            </a:r>
            <a:r>
              <a:rPr lang="en-US" altLang="en-US" sz="2400" dirty="0"/>
              <a:t> za</a:t>
            </a:r>
            <a:r>
              <a:rPr lang="en-US" altLang="en-US" sz="2400" dirty="0">
                <a:solidFill>
                  <a:srgbClr val="000099"/>
                </a:solidFill>
              </a:rPr>
              <a:t> </a:t>
            </a:r>
            <a:r>
              <a:rPr lang="en-US" altLang="en-US" sz="2400" dirty="0" err="1">
                <a:solidFill>
                  <a:srgbClr val="000099"/>
                </a:solidFill>
              </a:rPr>
              <a:t>venski</a:t>
            </a:r>
            <a:r>
              <a:rPr lang="en-US" altLang="en-US" sz="2400" dirty="0">
                <a:solidFill>
                  <a:srgbClr val="000099"/>
                </a:solidFill>
              </a:rPr>
              <a:t> </a:t>
            </a:r>
            <a:r>
              <a:rPr lang="en-US" altLang="en-US" sz="2400" dirty="0" err="1"/>
              <a:t>tromboembolizam</a:t>
            </a:r>
            <a:r>
              <a:rPr lang="en-US" altLang="en-US" sz="2400" dirty="0"/>
              <a:t> </a:t>
            </a:r>
            <a:r>
              <a:rPr lang="en-US" altLang="en-US" sz="2400" dirty="0" err="1"/>
              <a:t>su</a:t>
            </a:r>
            <a:r>
              <a:rPr lang="en-US" altLang="en-US" sz="2400" dirty="0"/>
              <a:t>:</a:t>
            </a:r>
          </a:p>
          <a:p>
            <a:endParaRPr lang="en-US" altLang="en-US" sz="2400" dirty="0"/>
          </a:p>
        </p:txBody>
      </p:sp>
      <p:sp>
        <p:nvSpPr>
          <p:cNvPr id="20485" name="Content Placeholder 5">
            <a:extLst>
              <a:ext uri="{FF2B5EF4-FFF2-40B4-BE49-F238E27FC236}">
                <a16:creationId xmlns:a16="http://schemas.microsoft.com/office/drawing/2014/main" xmlns="" id="{12F946CB-1429-4146-A0EC-7AD80785D4DA}"/>
              </a:ext>
            </a:extLst>
          </p:cNvPr>
          <p:cNvSpPr>
            <a:spLocks noGrp="1"/>
          </p:cNvSpPr>
          <p:nvPr>
            <p:ph sz="quarter" idx="4"/>
          </p:nvPr>
        </p:nvSpPr>
        <p:spPr bwMode="auto">
          <a:xfrm>
            <a:off x="4629150" y="2614613"/>
            <a:ext cx="3887788" cy="3575050"/>
          </a:xfrm>
        </p:spPr>
        <p:txBody>
          <a:bodyPr wrap="square" numCol="1" anchor="t" anchorCtr="0" compatLnSpc="1">
            <a:prstTxWarp prst="textNoShape">
              <a:avLst/>
            </a:prstTxWarp>
          </a:bodyPr>
          <a:lstStyle/>
          <a:p>
            <a:r>
              <a:rPr lang="en-US" altLang="en-US" dirty="0" err="1"/>
              <a:t>genetska</a:t>
            </a:r>
            <a:r>
              <a:rPr lang="en-US" altLang="en-US" dirty="0"/>
              <a:t> </a:t>
            </a:r>
            <a:r>
              <a:rPr lang="en-US" altLang="en-US" dirty="0" err="1"/>
              <a:t>predispozicija</a:t>
            </a:r>
            <a:r>
              <a:rPr lang="en-US" altLang="en-US" dirty="0"/>
              <a:t> </a:t>
            </a:r>
            <a:r>
              <a:rPr lang="en-US" altLang="en-US" dirty="0" err="1"/>
              <a:t>i</a:t>
            </a:r>
            <a:r>
              <a:rPr lang="en-US" altLang="en-US" dirty="0"/>
              <a:t> </a:t>
            </a:r>
            <a:r>
              <a:rPr lang="en-US" altLang="en-US" dirty="0" err="1"/>
              <a:t>spoljašnji</a:t>
            </a:r>
            <a:r>
              <a:rPr lang="en-US" altLang="en-US" dirty="0"/>
              <a:t> </a:t>
            </a:r>
            <a:r>
              <a:rPr lang="en-US" altLang="en-US" dirty="0" err="1"/>
              <a:t>faktori</a:t>
            </a:r>
            <a:endParaRPr lang="en-US" altLang="en-US" dirty="0"/>
          </a:p>
          <a:p>
            <a:r>
              <a:rPr lang="en-US" altLang="en-US" dirty="0" err="1"/>
              <a:t>pušenje</a:t>
            </a:r>
            <a:r>
              <a:rPr lang="en-US" altLang="en-US" dirty="0"/>
              <a:t>, </a:t>
            </a:r>
          </a:p>
          <a:p>
            <a:r>
              <a:rPr lang="en-US" altLang="en-US" dirty="0" err="1"/>
              <a:t>oralni</a:t>
            </a:r>
            <a:r>
              <a:rPr lang="en-US" altLang="en-US" dirty="0"/>
              <a:t> </a:t>
            </a:r>
            <a:r>
              <a:rPr lang="en-US" altLang="en-US" dirty="0" err="1"/>
              <a:t>kontraceptivi</a:t>
            </a:r>
            <a:r>
              <a:rPr lang="en-US" altLang="en-US" dirty="0"/>
              <a:t>, </a:t>
            </a:r>
          </a:p>
          <a:p>
            <a:r>
              <a:rPr lang="en-US" altLang="en-US" dirty="0" err="1"/>
              <a:t>imobilizacija</a:t>
            </a:r>
            <a:r>
              <a:rPr lang="en-US" altLang="en-US" dirty="0"/>
              <a:t> .</a:t>
            </a:r>
            <a:r>
              <a:rPr lang="en-US" altLang="en-US" sz="2400" dirty="0"/>
              <a:t/>
            </a:r>
            <a:br>
              <a:rPr lang="en-US" altLang="en-US" sz="2400" dirty="0"/>
            </a:br>
            <a:r>
              <a:rPr lang="en-US" altLang="en-US" sz="2400" dirty="0"/>
              <a:t/>
            </a:r>
            <a:br>
              <a:rPr lang="en-US" altLang="en-US" sz="2400" dirty="0"/>
            </a:br>
            <a:endParaRPr lang="en-US" altLang="en-US" sz="2400" dirty="0"/>
          </a:p>
          <a:p>
            <a:endParaRPr lang="en-US" alt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4BCBE68-7A86-4293-8762-B77D24474BA2}"/>
              </a:ext>
            </a:extLst>
          </p:cNvPr>
          <p:cNvSpPr>
            <a:spLocks noGrp="1"/>
          </p:cNvSpPr>
          <p:nvPr>
            <p:ph idx="1"/>
          </p:nvPr>
        </p:nvSpPr>
        <p:spPr>
          <a:xfrm>
            <a:off x="323528" y="1268760"/>
            <a:ext cx="8229600" cy="5904706"/>
          </a:xfrm>
        </p:spPr>
        <p:txBody>
          <a:bodyPr>
            <a:normAutofit/>
          </a:bodyPr>
          <a:lstStyle/>
          <a:p>
            <a:pPr fontAlgn="auto">
              <a:spcAft>
                <a:spcPts val="0"/>
              </a:spcAft>
              <a:buFont typeface="Arial" charset="0"/>
              <a:buNone/>
              <a:defRPr/>
            </a:pPr>
            <a:endParaRPr lang="sr-Latn-CS" sz="3800" dirty="0"/>
          </a:p>
          <a:p>
            <a:pPr marL="0" indent="0" fontAlgn="auto">
              <a:spcAft>
                <a:spcPts val="0"/>
              </a:spcAft>
              <a:buFont typeface="Arial" charset="0"/>
              <a:buNone/>
              <a:defRPr/>
            </a:pPr>
            <a:r>
              <a:rPr lang="vi-VN" sz="2800" dirty="0"/>
              <a:t>Od šezdesetih godina prošlog v</a:t>
            </a:r>
            <a:r>
              <a:rPr lang="sr-Latn-CS" sz="2800" dirty="0"/>
              <a:t>ij</a:t>
            </a:r>
            <a:r>
              <a:rPr lang="vi-VN" sz="2800" dirty="0"/>
              <a:t>eka, zna</a:t>
            </a:r>
            <a:r>
              <a:rPr lang="sr-Latn-CS" sz="2800" dirty="0"/>
              <a:t> se</a:t>
            </a:r>
            <a:r>
              <a:rPr lang="vi-VN" sz="2800" dirty="0"/>
              <a:t> za  nedostatak antitrombina, ili proteina C ili S.  </a:t>
            </a:r>
            <a:r>
              <a:rPr lang="sr-Latn-CS" sz="2800" dirty="0"/>
              <a:t>U </a:t>
            </a:r>
            <a:r>
              <a:rPr lang="vi-VN" sz="2800" dirty="0"/>
              <a:t>provociranju venskog tromboembolizma učestv</a:t>
            </a:r>
            <a:r>
              <a:rPr lang="sr-Latn-CS" sz="2800" dirty="0"/>
              <a:t>uje 10%.</a:t>
            </a:r>
            <a:r>
              <a:rPr lang="vi-VN" sz="2800" dirty="0"/>
              <a:t> </a:t>
            </a:r>
            <a:br>
              <a:rPr lang="vi-VN" sz="2800" dirty="0"/>
            </a:br>
            <a:r>
              <a:rPr lang="vi-VN" sz="2800" dirty="0"/>
              <a:t/>
            </a:r>
            <a:br>
              <a:rPr lang="vi-VN" sz="2800" dirty="0"/>
            </a:br>
            <a:r>
              <a:rPr lang="vi-VN" sz="2800" dirty="0"/>
              <a:t>Sredinom devedesetih, otkriven</a:t>
            </a:r>
            <a:r>
              <a:rPr lang="sr-Latn-CS" sz="2800" dirty="0"/>
              <a:t> je </a:t>
            </a:r>
            <a:r>
              <a:rPr lang="vi-VN" sz="2800" dirty="0"/>
              <a:t>faktor </a:t>
            </a:r>
            <a:r>
              <a:rPr lang="sr-Latn-CS" sz="2800" dirty="0"/>
              <a:t>V</a:t>
            </a:r>
            <a:r>
              <a:rPr lang="vi-VN" sz="2800" dirty="0"/>
              <a:t>-Lajden, poremećaj na molek</a:t>
            </a:r>
            <a:r>
              <a:rPr lang="sr-Latn-CS" sz="2800" dirty="0"/>
              <a:t>ul</a:t>
            </a:r>
            <a:r>
              <a:rPr lang="vi-VN" sz="2800" dirty="0"/>
              <a:t>u faktora pet, nazvan po gradu u kom je otkriven. </a:t>
            </a:r>
            <a:endParaRPr lang="sr-Latn-RS" sz="2800" dirty="0"/>
          </a:p>
          <a:p>
            <a:pPr marL="0" indent="0" fontAlgn="auto">
              <a:spcAft>
                <a:spcPts val="0"/>
              </a:spcAft>
              <a:buFont typeface="Arial" charset="0"/>
              <a:buNone/>
              <a:defRPr/>
            </a:pPr>
            <a:endParaRPr lang="sr-Latn-RS" sz="2800" dirty="0"/>
          </a:p>
          <a:p>
            <a:pPr marL="0" indent="0" fontAlgn="auto">
              <a:spcAft>
                <a:spcPts val="0"/>
              </a:spcAft>
              <a:buFont typeface="Arial" charset="0"/>
              <a:buNone/>
              <a:defRPr/>
            </a:pPr>
            <a:endParaRPr lang="en-GB" sz="2800" dirty="0"/>
          </a:p>
          <a:p>
            <a:pPr marL="0" indent="0" fontAlgn="auto">
              <a:spcAft>
                <a:spcPts val="0"/>
              </a:spcAft>
              <a:buNone/>
              <a:defRPr/>
            </a:pPr>
            <a:r>
              <a:rPr lang="vi-VN" sz="3000" dirty="0"/>
              <a:t/>
            </a:r>
            <a:br>
              <a:rPr lang="vi-VN" sz="3000" dirty="0"/>
            </a:br>
            <a:r>
              <a:rPr lang="vi-VN" sz="3600" dirty="0"/>
              <a:t/>
            </a:r>
            <a:br>
              <a:rPr lang="vi-VN" sz="3600" dirty="0"/>
            </a:br>
            <a:r>
              <a:rPr lang="nb-NO" sz="1300" dirty="0">
                <a:solidFill>
                  <a:schemeClr val="bg1"/>
                </a:solidFill>
              </a:rPr>
              <a:t>Kjellberg et al. 2010, Silver et al. 2010.</a:t>
            </a:r>
            <a:endParaRPr lang="en-GB" sz="1400" dirty="0"/>
          </a:p>
          <a:p>
            <a:pPr marL="0" indent="0" fontAlgn="auto">
              <a:spcAft>
                <a:spcPts val="0"/>
              </a:spcAft>
              <a:buFont typeface="Arial" charset="0"/>
              <a:buNone/>
              <a:defRPr/>
            </a:pPr>
            <a:endParaRPr lang="nb-NO" sz="1300" dirty="0">
              <a:solidFill>
                <a:schemeClr val="bg1"/>
              </a:solidFill>
            </a:endParaRPr>
          </a:p>
        </p:txBody>
      </p:sp>
      <p:sp>
        <p:nvSpPr>
          <p:cNvPr id="4" name="TextBox 3">
            <a:extLst>
              <a:ext uri="{FF2B5EF4-FFF2-40B4-BE49-F238E27FC236}">
                <a16:creationId xmlns:a16="http://schemas.microsoft.com/office/drawing/2014/main" xmlns="" id="{D77B27ED-6AE9-4FDB-A3DB-C4332F4D2E01}"/>
              </a:ext>
            </a:extLst>
          </p:cNvPr>
          <p:cNvSpPr txBox="1"/>
          <p:nvPr/>
        </p:nvSpPr>
        <p:spPr>
          <a:xfrm>
            <a:off x="323528" y="260648"/>
            <a:ext cx="6382423" cy="600164"/>
          </a:xfrm>
          <a:prstGeom prst="rect">
            <a:avLst/>
          </a:prstGeom>
          <a:noFill/>
        </p:spPr>
        <p:txBody>
          <a:bodyPr wrap="square" rtlCol="0">
            <a:spAutoFit/>
          </a:bodyPr>
          <a:lstStyle/>
          <a:p>
            <a:r>
              <a:rPr lang="sr-Latn-CS" sz="3300" dirty="0">
                <a:solidFill>
                  <a:srgbClr val="000099"/>
                </a:solidFill>
                <a:latin typeface="Times New Roman" panose="02020603050405020304" pitchFamily="18" charset="0"/>
                <a:ea typeface="+mj-ea"/>
                <a:cs typeface="Times New Roman" panose="02020603050405020304" pitchFamily="18" charset="0"/>
              </a:rPr>
              <a:t>Istorijat</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60648"/>
            <a:ext cx="6635080" cy="1143000"/>
          </a:xfrm>
        </p:spPr>
        <p:txBody>
          <a:bodyPr>
            <a:normAutofit/>
          </a:bodyPr>
          <a:lstStyle/>
          <a:p>
            <a:r>
              <a:rPr lang="sr-Latn-BA" sz="3200" dirty="0"/>
              <a:t>UZROCI I VRSTE  INFERTILITETA</a:t>
            </a:r>
          </a:p>
        </p:txBody>
      </p:sp>
      <p:sp>
        <p:nvSpPr>
          <p:cNvPr id="2" name="Content Placeholder 1"/>
          <p:cNvSpPr>
            <a:spLocks noGrp="1"/>
          </p:cNvSpPr>
          <p:nvPr>
            <p:ph idx="1"/>
          </p:nvPr>
        </p:nvSpPr>
        <p:spPr>
          <a:xfrm>
            <a:off x="457200" y="1481328"/>
            <a:ext cx="8229600" cy="5332048"/>
          </a:xfrm>
        </p:spPr>
        <p:txBody>
          <a:bodyPr>
            <a:normAutofit/>
          </a:bodyPr>
          <a:lstStyle/>
          <a:p>
            <a:r>
              <a:rPr lang="sr-Latn-BA" sz="2000" dirty="0"/>
              <a:t>Primarni infertilitet predstavlja neplodnost gdje uprkos regularnim polnim odnosima bez zaštite nikada nije došlo do ostvarivanja trudnoće.</a:t>
            </a:r>
          </a:p>
          <a:p>
            <a:r>
              <a:rPr lang="sr-Latn-BA" sz="2000" dirty="0"/>
              <a:t>Sekudarni infertilitet predstavlja neplodnost gdje je došlo do ostvarivanja trudnoće, ali nakon toga ne dolazi do ponovnog ostvarivanja trudnoće.</a:t>
            </a:r>
          </a:p>
          <a:p>
            <a:r>
              <a:rPr lang="sr-Latn-BA" sz="2000" dirty="0"/>
              <a:t>Uzroci infertiliteta mogu biti: </a:t>
            </a:r>
          </a:p>
          <a:p>
            <a:pPr lvl="1"/>
            <a:r>
              <a:rPr lang="sr-Latn-BA" sz="2000" dirty="0"/>
              <a:t>ženski</a:t>
            </a:r>
          </a:p>
          <a:p>
            <a:pPr lvl="1"/>
            <a:r>
              <a:rPr lang="sr-Latn-BA" sz="2000" dirty="0"/>
              <a:t>muški</a:t>
            </a:r>
          </a:p>
          <a:p>
            <a:pPr lvl="1"/>
            <a:r>
              <a:rPr lang="sr-Latn-BA" sz="2000" dirty="0"/>
              <a:t>kombinovani</a:t>
            </a:r>
          </a:p>
          <a:p>
            <a:pPr lvl="1"/>
            <a:r>
              <a:rPr lang="sr-Latn-BA" sz="2000" dirty="0"/>
              <a:t>nepoznati</a:t>
            </a:r>
          </a:p>
          <a:p>
            <a:pPr>
              <a:buNone/>
            </a:pPr>
            <a:endParaRPr lang="sr-Latn-BA" sz="2000" dirty="0"/>
          </a:p>
          <a:p>
            <a:pPr>
              <a:buNone/>
            </a:pPr>
            <a:r>
              <a:rPr lang="sr-Latn-BA" sz="2000" dirty="0"/>
              <a:t> Muški i ženski faktori </a:t>
            </a:r>
            <a:r>
              <a:rPr lang="sr-Latn-BA" sz="2000" dirty="0" smtClean="0"/>
              <a:t>podjednako učestvuju </a:t>
            </a:r>
            <a:r>
              <a:rPr lang="sr-Latn-BA" sz="2000" dirty="0"/>
              <a:t>u ukupnom procentu </a:t>
            </a:r>
            <a:r>
              <a:rPr lang="sr-Latn-BA" sz="2000" dirty="0" smtClean="0"/>
              <a:t>infertiliteta.</a:t>
            </a:r>
            <a:r>
              <a:rPr lang="en-GB" sz="2000" baseline="30000" dirty="0" smtClean="0"/>
              <a:t>1</a:t>
            </a:r>
            <a:endParaRPr lang="en-GB" sz="2000" baseline="30000" dirty="0"/>
          </a:p>
          <a:p>
            <a:pPr>
              <a:buNone/>
            </a:pPr>
            <a:endParaRPr lang="en-GB" sz="2000" baseline="30000" dirty="0"/>
          </a:p>
          <a:p>
            <a:pPr>
              <a:buNone/>
            </a:pPr>
            <a:r>
              <a:rPr lang="en-GB" sz="1300" baseline="30000" dirty="0"/>
              <a:t>                                                                                                             </a:t>
            </a:r>
          </a:p>
          <a:p>
            <a:pPr>
              <a:buNone/>
            </a:pPr>
            <a:r>
              <a:rPr lang="en-GB" sz="1300" baseline="30000" dirty="0"/>
              <a:t> </a:t>
            </a:r>
            <a:endParaRPr lang="en-GB" sz="1300" dirty="0"/>
          </a:p>
          <a:p>
            <a:pPr>
              <a:buNone/>
            </a:pPr>
            <a:r>
              <a:rPr lang="en-GB" sz="1300" dirty="0">
                <a:solidFill>
                  <a:schemeClr val="bg1"/>
                </a:solidFill>
              </a:rPr>
              <a:t>1. ESHRE. </a:t>
            </a:r>
            <a:r>
              <a:rPr lang="en-GB" sz="1300" i="1" dirty="0">
                <a:solidFill>
                  <a:schemeClr val="bg1"/>
                </a:solidFill>
              </a:rPr>
              <a:t>ART fact sheet</a:t>
            </a:r>
            <a:r>
              <a:rPr lang="en-GB" sz="1300" dirty="0">
                <a:solidFill>
                  <a:schemeClr val="bg1"/>
                </a:solidFill>
              </a:rPr>
              <a:t>, 2016</a:t>
            </a:r>
          </a:p>
          <a:p>
            <a:pPr>
              <a:buNone/>
            </a:pPr>
            <a:endParaRPr lang="en-GB" sz="1300" baseline="30000" dirty="0"/>
          </a:p>
          <a:p>
            <a:pPr>
              <a:buNone/>
            </a:pPr>
            <a:endParaRPr lang="en-US" sz="2000" dirty="0"/>
          </a:p>
          <a:p>
            <a:pPr>
              <a:buNone/>
            </a:pPr>
            <a:endParaRPr lang="en-US" sz="2000" dirty="0"/>
          </a:p>
          <a:p>
            <a:pPr>
              <a:buNone/>
            </a:pPr>
            <a:endParaRPr lang="sr-Latn-BA"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xmlns="" id="{A91A059D-5A6E-4350-B057-0EE8C004E650}"/>
              </a:ext>
            </a:extLst>
          </p:cNvPr>
          <p:cNvSpPr>
            <a:spLocks noGrp="1"/>
          </p:cNvSpPr>
          <p:nvPr>
            <p:ph idx="1"/>
          </p:nvPr>
        </p:nvSpPr>
        <p:spPr bwMode="auto">
          <a:xfrm>
            <a:off x="457200" y="1307678"/>
            <a:ext cx="8229600" cy="5073650"/>
          </a:xfrm>
        </p:spPr>
        <p:txBody>
          <a:bodyPr wrap="square" numCol="1" anchor="t" anchorCtr="0" compatLnSpc="1">
            <a:prstTxWarp prst="textNoShape">
              <a:avLst/>
            </a:prstTxWarp>
          </a:bodyPr>
          <a:lstStyle/>
          <a:p>
            <a:r>
              <a:rPr lang="en-US" altLang="en-US" dirty="0" err="1"/>
              <a:t>Urođena</a:t>
            </a:r>
            <a:r>
              <a:rPr lang="en-US" altLang="en-US" dirty="0"/>
              <a:t> </a:t>
            </a:r>
            <a:r>
              <a:rPr lang="en-US" altLang="en-US" dirty="0" err="1"/>
              <a:t>trombofilija</a:t>
            </a:r>
            <a:r>
              <a:rPr lang="en-US" altLang="en-US" dirty="0"/>
              <a:t> je </a:t>
            </a:r>
            <a:r>
              <a:rPr lang="en-US" altLang="en-US" dirty="0" err="1"/>
              <a:t>poremećaj</a:t>
            </a:r>
            <a:r>
              <a:rPr lang="en-US" altLang="en-US" dirty="0"/>
              <a:t> </a:t>
            </a:r>
            <a:r>
              <a:rPr lang="en-US" altLang="en-US" dirty="0" err="1"/>
              <a:t>mehanizma</a:t>
            </a:r>
            <a:r>
              <a:rPr lang="en-US" altLang="en-US" dirty="0"/>
              <a:t> </a:t>
            </a:r>
            <a:r>
              <a:rPr lang="en-US" altLang="en-US" dirty="0" err="1" smtClean="0"/>
              <a:t>hemostaze</a:t>
            </a:r>
            <a:r>
              <a:rPr lang="sr-Latn-RS" altLang="en-US" dirty="0" smtClean="0"/>
              <a:t>,</a:t>
            </a:r>
            <a:r>
              <a:rPr lang="en-US" altLang="en-US" dirty="0" smtClean="0"/>
              <a:t> </a:t>
            </a:r>
            <a:r>
              <a:rPr lang="en-US" altLang="en-US" dirty="0"/>
              <a:t>koji </a:t>
            </a:r>
            <a:r>
              <a:rPr lang="en-US" altLang="en-US" dirty="0" err="1"/>
              <a:t>predstavlja</a:t>
            </a:r>
            <a:r>
              <a:rPr lang="en-US" altLang="en-US" dirty="0"/>
              <a:t> </a:t>
            </a:r>
            <a:r>
              <a:rPr lang="en-US" altLang="en-US" dirty="0" err="1"/>
              <a:t>predispoziciju</a:t>
            </a:r>
            <a:r>
              <a:rPr lang="en-US" altLang="en-US" dirty="0"/>
              <a:t> za </a:t>
            </a:r>
            <a:r>
              <a:rPr lang="en-US" altLang="en-US" dirty="0" err="1"/>
              <a:t>razvoj</a:t>
            </a:r>
            <a:r>
              <a:rPr lang="en-US" altLang="en-US" dirty="0"/>
              <a:t> </a:t>
            </a:r>
            <a:r>
              <a:rPr lang="en-US" altLang="en-US" dirty="0" err="1"/>
              <a:t>tromboze</a:t>
            </a:r>
            <a:r>
              <a:rPr lang="en-US" altLang="en-US" dirty="0"/>
              <a:t>. </a:t>
            </a:r>
            <a:endParaRPr lang="hr-BA" altLang="en-US" dirty="0"/>
          </a:p>
          <a:p>
            <a:pPr marL="0" indent="0">
              <a:buNone/>
            </a:pPr>
            <a:endParaRPr lang="sr-Latn-RS" altLang="en-US" dirty="0"/>
          </a:p>
          <a:p>
            <a:r>
              <a:rPr lang="en-US" altLang="en-US" dirty="0" err="1"/>
              <a:t>Nastaje</a:t>
            </a:r>
            <a:r>
              <a:rPr lang="en-US" altLang="en-US" dirty="0"/>
              <a:t> </a:t>
            </a:r>
            <a:r>
              <a:rPr lang="en-US" altLang="en-US" dirty="0" err="1"/>
              <a:t>usljed</a:t>
            </a:r>
            <a:r>
              <a:rPr lang="en-US" altLang="en-US" dirty="0"/>
              <a:t> </a:t>
            </a:r>
            <a:r>
              <a:rPr lang="en-US" altLang="en-US" dirty="0" err="1"/>
              <a:t>mutacija</a:t>
            </a:r>
            <a:r>
              <a:rPr lang="en-US" altLang="en-US" dirty="0"/>
              <a:t> u </a:t>
            </a:r>
            <a:r>
              <a:rPr lang="en-US" altLang="en-US" dirty="0" err="1"/>
              <a:t>genima</a:t>
            </a:r>
            <a:r>
              <a:rPr lang="en-US" altLang="en-US" dirty="0"/>
              <a:t> koji </a:t>
            </a:r>
            <a:r>
              <a:rPr lang="en-US" altLang="en-US" dirty="0" err="1"/>
              <a:t>su</a:t>
            </a:r>
            <a:r>
              <a:rPr lang="en-US" altLang="en-US" dirty="0"/>
              <a:t> </a:t>
            </a:r>
            <a:r>
              <a:rPr lang="en-US" altLang="en-US" dirty="0" err="1"/>
              <a:t>odgovorni</a:t>
            </a:r>
            <a:r>
              <a:rPr lang="en-US" altLang="en-US" dirty="0"/>
              <a:t> za </a:t>
            </a:r>
            <a:r>
              <a:rPr lang="en-US" altLang="en-US" dirty="0" err="1"/>
              <a:t>koagluaciju</a:t>
            </a:r>
            <a:r>
              <a:rPr lang="en-US" altLang="en-US" dirty="0"/>
              <a:t> </a:t>
            </a:r>
            <a:r>
              <a:rPr lang="en-US" altLang="en-US" dirty="0" err="1"/>
              <a:t>krvi</a:t>
            </a:r>
            <a:r>
              <a:rPr lang="en-US" altLang="en-US" dirty="0"/>
              <a:t> (</a:t>
            </a:r>
            <a:r>
              <a:rPr lang="en-US" altLang="en-US" dirty="0" err="1"/>
              <a:t>Faktor</a:t>
            </a:r>
            <a:r>
              <a:rPr lang="en-US" altLang="en-US" dirty="0"/>
              <a:t> </a:t>
            </a:r>
            <a:r>
              <a:rPr lang="en-US" altLang="en-US" dirty="0" smtClean="0"/>
              <a:t>V</a:t>
            </a:r>
            <a:r>
              <a:rPr lang="sr-Latn-RS" altLang="en-US" dirty="0" smtClean="0"/>
              <a:t> </a:t>
            </a:r>
            <a:r>
              <a:rPr lang="en-US" altLang="en-US" dirty="0" smtClean="0"/>
              <a:t>- </a:t>
            </a:r>
            <a:r>
              <a:rPr lang="en-US" altLang="en-US" dirty="0"/>
              <a:t>Leiden, </a:t>
            </a:r>
            <a:r>
              <a:rPr lang="en-US" altLang="en-US" dirty="0" err="1"/>
              <a:t>Faktor</a:t>
            </a:r>
            <a:r>
              <a:rPr lang="en-US" altLang="en-US" dirty="0"/>
              <a:t> II </a:t>
            </a:r>
            <a:r>
              <a:rPr lang="en-US" altLang="en-US" dirty="0" smtClean="0"/>
              <a:t>-</a:t>
            </a:r>
            <a:r>
              <a:rPr lang="sr-Latn-RS" altLang="en-US" dirty="0" smtClean="0"/>
              <a:t> </a:t>
            </a:r>
            <a:r>
              <a:rPr lang="en-US" altLang="en-US" dirty="0" err="1" smtClean="0"/>
              <a:t>Protrombin</a:t>
            </a:r>
            <a:r>
              <a:rPr lang="en-US" altLang="en-US" dirty="0"/>
              <a:t>, MTHFR, PAI-1)</a:t>
            </a:r>
            <a:r>
              <a:rPr lang="hr-BA" altLang="en-US" dirty="0"/>
              <a:t>, </a:t>
            </a:r>
            <a:r>
              <a:rPr lang="en-US" altLang="en-US" dirty="0"/>
              <a:t>a </a:t>
            </a:r>
            <a:r>
              <a:rPr lang="en-US" altLang="en-US" dirty="0" err="1"/>
              <a:t>nasljeđuju</a:t>
            </a:r>
            <a:r>
              <a:rPr lang="en-US" altLang="en-US" dirty="0"/>
              <a:t> se od </a:t>
            </a:r>
            <a:r>
              <a:rPr lang="en-US" altLang="en-US" dirty="0" err="1"/>
              <a:t>roditelja</a:t>
            </a:r>
            <a:r>
              <a:rPr lang="en-US" altLang="en-US" dirty="0"/>
              <a:t>. </a:t>
            </a:r>
            <a:endParaRPr lang="hr-BA" altLang="en-US" dirty="0"/>
          </a:p>
          <a:p>
            <a:pPr marL="0" indent="0">
              <a:buNone/>
            </a:pPr>
            <a:endParaRPr lang="sr-Latn-RS" altLang="en-US" dirty="0"/>
          </a:p>
          <a:p>
            <a:r>
              <a:rPr lang="en-US" altLang="en-US" dirty="0" err="1"/>
              <a:t>Faktori</a:t>
            </a:r>
            <a:r>
              <a:rPr lang="en-US" altLang="en-US" dirty="0"/>
              <a:t> </a:t>
            </a:r>
            <a:r>
              <a:rPr lang="sr-Latn-RS" altLang="en-US" dirty="0"/>
              <a:t>koagulacije krvi su </a:t>
            </a:r>
            <a:r>
              <a:rPr lang="sr-Latn-RS" altLang="en-US" dirty="0">
                <a:solidFill>
                  <a:srgbClr val="FF0000"/>
                </a:solidFill>
              </a:rPr>
              <a:t>proteini</a:t>
            </a:r>
            <a:r>
              <a:rPr lang="sr-Latn-RS" altLang="en-US" dirty="0"/>
              <a:t>. Proteini su građeni od </a:t>
            </a:r>
            <a:r>
              <a:rPr lang="sr-Latn-RS" altLang="en-US" dirty="0" err="1"/>
              <a:t>aminokiselina</a:t>
            </a:r>
            <a:r>
              <a:rPr lang="sr-Latn-RS" altLang="en-US" dirty="0"/>
              <a:t> čiji niz </a:t>
            </a:r>
            <a:r>
              <a:rPr lang="sr-Latn-RS" altLang="en-US" dirty="0" err="1"/>
              <a:t>trinukleotida</a:t>
            </a:r>
            <a:r>
              <a:rPr lang="sr-Latn-RS" altLang="en-US" dirty="0"/>
              <a:t> određuje informaciona RNK. Ukoliko dođe do mutacije u pomenutim genima, dolazi do promjene u sintezi proteina što dovodi do proizvodnje  nedovoljne količine faktora koagulacija ili dolazi do promjena u njihovoj </a:t>
            </a:r>
            <a:r>
              <a:rPr lang="sr-Latn-RS" altLang="en-US" dirty="0" smtClean="0"/>
              <a:t>strukturi, </a:t>
            </a:r>
            <a:r>
              <a:rPr lang="sr-Latn-RS" altLang="en-US" dirty="0"/>
              <a:t>usljed čega oni postaju neaktivni. </a:t>
            </a:r>
            <a:endParaRPr lang="en-US" altLang="en-US" dirty="0"/>
          </a:p>
          <a:p>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xmlns="" id="{FAC86DE0-3AFB-4800-B1A4-DE4095478EEC}"/>
              </a:ext>
            </a:extLst>
          </p:cNvPr>
          <p:cNvSpPr>
            <a:spLocks noChangeArrowheads="1"/>
          </p:cNvSpPr>
          <p:nvPr/>
        </p:nvSpPr>
        <p:spPr bwMode="auto">
          <a:xfrm>
            <a:off x="107950" y="908050"/>
            <a:ext cx="8785225" cy="5201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sr-Latn-R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Dijagnostika urođenih </a:t>
            </a:r>
            <a:r>
              <a:rPr kumimoji="0" lang="sr-Latn-R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trombofilija</a:t>
            </a:r>
            <a:r>
              <a:rPr kumimoji="0" lang="sr-Latn-R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se vrši detekcijom mutacija u navedenim genima pomoću tehnike </a:t>
            </a:r>
            <a:r>
              <a:rPr kumimoji="0" lang="sr-Latn-RS"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Real-time PCR.</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sr-Latn-R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Analiza se vrši iz DNK koja je izolovana iz periferne krvi  (2 ml krvi sa Na-</a:t>
            </a:r>
            <a:r>
              <a:rPr kumimoji="0" lang="sr-Latn-R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citratom</a:t>
            </a:r>
            <a:r>
              <a:rPr kumimoji="0" lang="sr-Latn-R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sr-Latn-R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sr-Latn-R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Genetičkim ispitivanjem se otkriva da li je osoba </a:t>
            </a:r>
            <a:r>
              <a:rPr kumimoji="0" lang="sr-Latn-R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heterozigotni</a:t>
            </a:r>
            <a:r>
              <a:rPr kumimoji="0" lang="sr-Latn-R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nosilac mutacije ili je </a:t>
            </a:r>
            <a:r>
              <a:rPr kumimoji="0" lang="sr-Latn-R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homozigot</a:t>
            </a:r>
            <a:r>
              <a:rPr kumimoji="0" lang="sr-Latn-R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za normalan ili mutirani gen:</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r-Latn-RS" altLang="en-US" sz="2000" b="0" i="0" u="sng" strike="noStrike" kern="1200" cap="none" spc="0" normalizeH="0" baseline="0" noProof="0" dirty="0" err="1">
                <a:ln>
                  <a:noFill/>
                </a:ln>
                <a:solidFill>
                  <a:srgbClr val="000099"/>
                </a:solidFill>
                <a:effectLst/>
                <a:uLnTx/>
                <a:uFillTx/>
                <a:latin typeface="Times New Roman" panose="02020603050405020304" pitchFamily="18" charset="0"/>
                <a:ea typeface="Calibri" panose="020F0502020204030204" pitchFamily="34" charset="0"/>
                <a:cs typeface="Times New Roman" panose="02020603050405020304" pitchFamily="18" charset="0"/>
              </a:rPr>
              <a:t>Heterozigotni</a:t>
            </a:r>
            <a:r>
              <a:rPr kumimoji="0" lang="sr-Latn-R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nosilac ima jedan normalan i jedan mutirani </a:t>
            </a:r>
            <a:r>
              <a:rPr kumimoji="0" lang="sr-Latn-R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alel</a:t>
            </a:r>
            <a:r>
              <a:rPr kumimoji="0" lang="sr-Latn-R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Rizik za nastanak </a:t>
            </a:r>
            <a:r>
              <a:rPr kumimoji="0" lang="sr-Latn-R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trombofilija</a:t>
            </a:r>
            <a:r>
              <a:rPr kumimoji="0" lang="sr-Latn-R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zavisi od ostalih faktora koagulacije.</a:t>
            </a: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r-Latn-RS" altLang="en-US" sz="2000" b="0" i="0" u="sng" strike="noStrike" kern="1200" cap="none" spc="0" normalizeH="0" baseline="0" noProof="0" dirty="0">
                <a:ln>
                  <a:noFill/>
                </a:ln>
                <a:solidFill>
                  <a:srgbClr val="000099"/>
                </a:solidFill>
                <a:effectLst/>
                <a:uLnTx/>
                <a:uFillTx/>
                <a:latin typeface="Times New Roman" panose="02020603050405020304" pitchFamily="18" charset="0"/>
                <a:ea typeface="Calibri" panose="020F0502020204030204" pitchFamily="34" charset="0"/>
                <a:cs typeface="Times New Roman" panose="02020603050405020304" pitchFamily="18" charset="0"/>
              </a:rPr>
              <a:t>Homozigot za normalan </a:t>
            </a:r>
            <a:r>
              <a:rPr kumimoji="0" lang="sr-Latn-RS" altLang="en-US" sz="2000" b="0" i="0" u="sng" strike="noStrike" kern="1200" cap="none" spc="0" normalizeH="0" baseline="0" noProof="0" dirty="0" smtClean="0">
                <a:ln>
                  <a:noFill/>
                </a:ln>
                <a:solidFill>
                  <a:srgbClr val="000099"/>
                </a:solidFill>
                <a:effectLst/>
                <a:uLnTx/>
                <a:uFillTx/>
                <a:latin typeface="Times New Roman" panose="02020603050405020304" pitchFamily="18" charset="0"/>
                <a:ea typeface="Calibri" panose="020F0502020204030204" pitchFamily="34" charset="0"/>
                <a:cs typeface="Times New Roman" panose="02020603050405020304" pitchFamily="18" charset="0"/>
              </a:rPr>
              <a:t>alel</a:t>
            </a:r>
            <a:r>
              <a:rPr kumimoji="0" lang="sr-Latn-RS" altLang="en-US" sz="2000" b="0" i="0" strike="noStrike" kern="1200" cap="none" spc="0" normalizeH="0" baseline="0" noProof="0" dirty="0" smtClean="0">
                <a:ln>
                  <a:noFill/>
                </a:ln>
                <a:solidFill>
                  <a:srgbClr val="000099"/>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sr-Latn-R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osoba ima oba normalna alela. Nema rizika za nastanak </a:t>
            </a:r>
            <a:r>
              <a:rPr kumimoji="0" lang="sr-Latn-R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trombofilija</a:t>
            </a:r>
            <a:r>
              <a:rPr kumimoji="0" lang="sr-Latn-R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r-Latn-RS" altLang="en-US" sz="2000" b="0" i="0" u="sng" strike="noStrike" kern="1200" cap="none" spc="0" normalizeH="0" baseline="0" noProof="0" dirty="0">
                <a:ln>
                  <a:noFill/>
                </a:ln>
                <a:solidFill>
                  <a:srgbClr val="000099"/>
                </a:solidFill>
                <a:effectLst/>
                <a:uLnTx/>
                <a:uFillTx/>
                <a:latin typeface="Times New Roman" panose="02020603050405020304" pitchFamily="18" charset="0"/>
                <a:ea typeface="Calibri" panose="020F0502020204030204" pitchFamily="34" charset="0"/>
                <a:cs typeface="Times New Roman" panose="02020603050405020304" pitchFamily="18" charset="0"/>
              </a:rPr>
              <a:t>Homozigot za mutirani </a:t>
            </a:r>
            <a:r>
              <a:rPr kumimoji="0" lang="sr-Latn-RS" altLang="en-US" sz="2000" b="0" i="0" u="sng" strike="noStrike" kern="1200" cap="none" spc="0" normalizeH="0" baseline="0" noProof="0" dirty="0" smtClean="0">
                <a:ln>
                  <a:noFill/>
                </a:ln>
                <a:solidFill>
                  <a:srgbClr val="000099"/>
                </a:solidFill>
                <a:effectLst/>
                <a:uLnTx/>
                <a:uFillTx/>
                <a:latin typeface="Times New Roman" panose="02020603050405020304" pitchFamily="18" charset="0"/>
                <a:ea typeface="Calibri" panose="020F0502020204030204" pitchFamily="34" charset="0"/>
                <a:cs typeface="Times New Roman" panose="02020603050405020304" pitchFamily="18" charset="0"/>
              </a:rPr>
              <a:t>alel</a:t>
            </a:r>
            <a:r>
              <a:rPr kumimoji="0" lang="sr-Latn-RS" altLang="en-US" sz="2000" b="0" i="0" strike="noStrike" kern="1200" cap="none" spc="0" normalizeH="0" baseline="0" noProof="0" dirty="0" smtClean="0">
                <a:ln>
                  <a:noFill/>
                </a:ln>
                <a:solidFill>
                  <a:srgbClr val="00009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sr-Latn-RS" altLang="en-US" sz="2000" b="0" i="0" u="none" strike="noStrike" kern="1200" cap="none" spc="0" normalizeH="0" baseline="0" noProof="0" dirty="0" smtClean="0">
                <a:ln>
                  <a:noFill/>
                </a:ln>
                <a:solidFill>
                  <a:srgbClr val="00009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sr-Latn-R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osoba ima oba alela koja su mutirana. Visok rizik za nastanak </a:t>
            </a:r>
            <a:r>
              <a:rPr kumimoji="0" lang="sr-Latn-RS"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trombofilija</a:t>
            </a:r>
            <a:r>
              <a:rPr kumimoji="0" lang="sr-Latn-R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xmlns="" id="{21B0D204-9629-4B88-A93B-7560257D012E}"/>
              </a:ext>
            </a:extLst>
          </p:cNvPr>
          <p:cNvSpPr>
            <a:spLocks noGrp="1"/>
          </p:cNvSpPr>
          <p:nvPr>
            <p:ph idx="1"/>
          </p:nvPr>
        </p:nvSpPr>
        <p:spPr bwMode="auto">
          <a:xfrm>
            <a:off x="251520" y="404664"/>
            <a:ext cx="8229600" cy="5721350"/>
          </a:xfrm>
        </p:spPr>
        <p:txBody>
          <a:bodyPr wrap="square" numCol="1" anchor="t" anchorCtr="0" compatLnSpc="1">
            <a:prstTxWarp prst="textNoShape">
              <a:avLst/>
            </a:prstTxWarp>
            <a:normAutofit lnSpcReduction="10000"/>
          </a:bodyPr>
          <a:lstStyle/>
          <a:p>
            <a:pPr marL="0" indent="0">
              <a:buNone/>
            </a:pPr>
            <a:r>
              <a:rPr lang="hr-BA" altLang="en-US" sz="3600" dirty="0">
                <a:solidFill>
                  <a:srgbClr val="000099"/>
                </a:solidFill>
              </a:rPr>
              <a:t>1.</a:t>
            </a:r>
            <a:r>
              <a:rPr lang="en-US" altLang="en-US" sz="3600" dirty="0" err="1">
                <a:solidFill>
                  <a:srgbClr val="000099"/>
                </a:solidFill>
              </a:rPr>
              <a:t>Urođena</a:t>
            </a:r>
            <a:r>
              <a:rPr lang="en-US" altLang="en-US" sz="3600" dirty="0">
                <a:solidFill>
                  <a:srgbClr val="000099"/>
                </a:solidFill>
              </a:rPr>
              <a:t> </a:t>
            </a:r>
            <a:r>
              <a:rPr lang="en-US" altLang="en-US" sz="3600" dirty="0" err="1">
                <a:solidFill>
                  <a:srgbClr val="000099"/>
                </a:solidFill>
              </a:rPr>
              <a:t>trombofilija</a:t>
            </a:r>
            <a:r>
              <a:rPr lang="en-US" altLang="en-US" sz="3600" dirty="0">
                <a:solidFill>
                  <a:srgbClr val="000099"/>
                </a:solidFill>
              </a:rPr>
              <a:t> </a:t>
            </a:r>
            <a:endParaRPr lang="sr-Latn-RS" altLang="en-US" sz="3600" dirty="0">
              <a:solidFill>
                <a:srgbClr val="000099"/>
              </a:solidFill>
            </a:endParaRPr>
          </a:p>
          <a:p>
            <a:pPr marL="0" indent="0">
              <a:buNone/>
            </a:pPr>
            <a:endParaRPr lang="sr-Latn-RS" altLang="en-US" sz="3600" dirty="0">
              <a:solidFill>
                <a:srgbClr val="000099"/>
              </a:solidFill>
            </a:endParaRPr>
          </a:p>
          <a:p>
            <a:pPr marL="0" indent="0">
              <a:buNone/>
            </a:pPr>
            <a:endParaRPr lang="sr-Latn-RS" altLang="en-US" dirty="0"/>
          </a:p>
          <a:p>
            <a:pPr marL="0" indent="0">
              <a:buNone/>
            </a:pPr>
            <a:r>
              <a:rPr lang="sr-Latn-RS" altLang="en-US" dirty="0"/>
              <a:t>J</a:t>
            </a:r>
            <a:r>
              <a:rPr lang="en-US" altLang="en-US" dirty="0" err="1"/>
              <a:t>avlja</a:t>
            </a:r>
            <a:r>
              <a:rPr lang="en-US" altLang="en-US" dirty="0"/>
              <a:t>  u 15% </a:t>
            </a:r>
            <a:r>
              <a:rPr lang="en-US" altLang="en-US" dirty="0" err="1"/>
              <a:t>zapadne</a:t>
            </a:r>
            <a:r>
              <a:rPr lang="en-US" altLang="en-US" dirty="0"/>
              <a:t> </a:t>
            </a:r>
            <a:r>
              <a:rPr lang="en-US" altLang="en-US" dirty="0" err="1"/>
              <a:t>populacije</a:t>
            </a:r>
            <a:r>
              <a:rPr lang="en-US" altLang="en-US" dirty="0"/>
              <a:t>,</a:t>
            </a:r>
            <a:r>
              <a:rPr lang="sr-Latn-CS" altLang="en-US" dirty="0"/>
              <a:t> </a:t>
            </a:r>
            <a:r>
              <a:rPr lang="en-US" altLang="en-US" dirty="0"/>
              <a:t> </a:t>
            </a:r>
            <a:r>
              <a:rPr lang="en-US" altLang="en-US" dirty="0" err="1"/>
              <a:t>uzrok</a:t>
            </a:r>
            <a:r>
              <a:rPr lang="en-US" altLang="en-US" dirty="0"/>
              <a:t> za </a:t>
            </a:r>
            <a:r>
              <a:rPr lang="en-US" altLang="en-US" dirty="0" err="1"/>
              <a:t>nastanka</a:t>
            </a:r>
            <a:r>
              <a:rPr lang="en-US" altLang="en-US" dirty="0"/>
              <a:t> 50 % VTE u </a:t>
            </a:r>
            <a:r>
              <a:rPr lang="en-US" altLang="en-US" dirty="0" err="1"/>
              <a:t>trudnoći</a:t>
            </a:r>
            <a:r>
              <a:rPr lang="en-US" altLang="en-US" dirty="0"/>
              <a:t>.</a:t>
            </a:r>
            <a:endParaRPr lang="sr-Latn-CS" altLang="en-US" dirty="0"/>
          </a:p>
          <a:p>
            <a:pPr>
              <a:buFont typeface="Arial" panose="020B0604020202020204" pitchFamily="34" charset="0"/>
              <a:buNone/>
            </a:pPr>
            <a:endParaRPr lang="sr-Latn-CS" altLang="en-US" dirty="0"/>
          </a:p>
          <a:p>
            <a:r>
              <a:rPr lang="en-US" altLang="en-US" dirty="0" err="1"/>
              <a:t>Učestalost</a:t>
            </a:r>
            <a:r>
              <a:rPr lang="en-US" altLang="en-US" dirty="0"/>
              <a:t> VTE je </a:t>
            </a:r>
            <a:r>
              <a:rPr lang="en-US" altLang="en-US" dirty="0" err="1"/>
              <a:t>oko</a:t>
            </a:r>
            <a:r>
              <a:rPr lang="en-US" altLang="en-US" dirty="0"/>
              <a:t> 100 </a:t>
            </a:r>
            <a:r>
              <a:rPr lang="en-US" altLang="en-US" dirty="0" err="1"/>
              <a:t>na</a:t>
            </a:r>
            <a:r>
              <a:rPr lang="en-US" altLang="en-US" dirty="0"/>
              <a:t> 100 000 </a:t>
            </a:r>
            <a:r>
              <a:rPr lang="en-US" altLang="en-US" dirty="0" err="1"/>
              <a:t>porođaja</a:t>
            </a:r>
            <a:r>
              <a:rPr lang="en-US" altLang="en-US" dirty="0"/>
              <a:t>.</a:t>
            </a:r>
            <a:endParaRPr lang="hr-BA" altLang="en-US" dirty="0"/>
          </a:p>
          <a:p>
            <a:pPr marL="0" indent="0">
              <a:buNone/>
            </a:pPr>
            <a:endParaRPr lang="en-US" altLang="en-US" dirty="0"/>
          </a:p>
          <a:p>
            <a:r>
              <a:rPr lang="en-US" altLang="en-US" dirty="0" err="1">
                <a:solidFill>
                  <a:srgbClr val="FF0000"/>
                </a:solidFill>
              </a:rPr>
              <a:t>Niskorizične</a:t>
            </a:r>
            <a:r>
              <a:rPr lang="en-US" altLang="en-US" dirty="0"/>
              <a:t> - </a:t>
            </a:r>
            <a:r>
              <a:rPr lang="en-US" altLang="en-US" dirty="0" err="1"/>
              <a:t>su</a:t>
            </a:r>
            <a:r>
              <a:rPr lang="en-US" altLang="en-US" dirty="0"/>
              <a:t> </a:t>
            </a:r>
            <a:r>
              <a:rPr lang="en-US" altLang="en-US" dirty="0" err="1"/>
              <a:t>heterozigotnost</a:t>
            </a:r>
            <a:r>
              <a:rPr lang="en-US" altLang="en-US" dirty="0"/>
              <a:t> za FV Leiden, </a:t>
            </a:r>
            <a:r>
              <a:rPr lang="en-US" altLang="en-US" dirty="0" err="1"/>
              <a:t>heterozigotnost</a:t>
            </a:r>
            <a:r>
              <a:rPr lang="en-US" altLang="en-US" dirty="0"/>
              <a:t> za </a:t>
            </a:r>
            <a:r>
              <a:rPr lang="en-US" altLang="en-US" dirty="0" err="1"/>
              <a:t>protrombin</a:t>
            </a:r>
            <a:r>
              <a:rPr lang="en-US" altLang="en-US" dirty="0"/>
              <a:t> G20210A, </a:t>
            </a:r>
            <a:r>
              <a:rPr lang="en-US" altLang="en-US" dirty="0" err="1"/>
              <a:t>nedostatak</a:t>
            </a:r>
            <a:r>
              <a:rPr lang="en-US" altLang="en-US" dirty="0"/>
              <a:t> </a:t>
            </a:r>
            <a:r>
              <a:rPr lang="en-US" altLang="en-US" dirty="0" err="1"/>
              <a:t>proteina</a:t>
            </a:r>
            <a:r>
              <a:rPr lang="en-US" altLang="en-US" dirty="0"/>
              <a:t> C </a:t>
            </a:r>
            <a:r>
              <a:rPr lang="en-US" altLang="en-US" dirty="0" err="1"/>
              <a:t>ili</a:t>
            </a:r>
            <a:r>
              <a:rPr lang="en-US" altLang="en-US" dirty="0"/>
              <a:t> </a:t>
            </a:r>
            <a:r>
              <a:rPr lang="en-US" altLang="en-US" dirty="0" err="1"/>
              <a:t>proteina</a:t>
            </a:r>
            <a:r>
              <a:rPr lang="en-US" altLang="en-US" dirty="0"/>
              <a:t> S.</a:t>
            </a:r>
            <a:endParaRPr lang="sr-Latn-CS" altLang="en-US" dirty="0"/>
          </a:p>
          <a:p>
            <a:pPr>
              <a:buFont typeface="Arial" panose="020B0604020202020204" pitchFamily="34" charset="0"/>
              <a:buNone/>
            </a:pPr>
            <a:endParaRPr lang="en-US" altLang="en-US" dirty="0"/>
          </a:p>
          <a:p>
            <a:r>
              <a:rPr lang="en-US" altLang="en-US" dirty="0" err="1">
                <a:solidFill>
                  <a:srgbClr val="FF0000"/>
                </a:solidFill>
              </a:rPr>
              <a:t>Visokorizične</a:t>
            </a:r>
            <a:r>
              <a:rPr lang="en-US" altLang="en-US" dirty="0"/>
              <a:t> </a:t>
            </a:r>
            <a:r>
              <a:rPr lang="en-US" altLang="en-US" dirty="0" err="1" smtClean="0"/>
              <a:t>su</a:t>
            </a:r>
            <a:r>
              <a:rPr lang="en-US" altLang="en-US" dirty="0" smtClean="0"/>
              <a:t> </a:t>
            </a:r>
            <a:r>
              <a:rPr lang="en-US" altLang="en-US" dirty="0" err="1"/>
              <a:t>nedostatak</a:t>
            </a:r>
            <a:r>
              <a:rPr lang="en-US" altLang="en-US" dirty="0"/>
              <a:t> </a:t>
            </a:r>
            <a:r>
              <a:rPr lang="en-US" altLang="en-US" dirty="0" err="1"/>
              <a:t>antitrombina</a:t>
            </a:r>
            <a:r>
              <a:rPr lang="en-US" altLang="en-US" dirty="0"/>
              <a:t>, </a:t>
            </a:r>
            <a:r>
              <a:rPr lang="en-US" altLang="en-US" dirty="0" err="1"/>
              <a:t>istovremeno</a:t>
            </a:r>
            <a:r>
              <a:rPr lang="en-US" altLang="en-US" dirty="0"/>
              <a:t> </a:t>
            </a:r>
            <a:r>
              <a:rPr lang="en-US" altLang="en-US" dirty="0" err="1"/>
              <a:t>prisutna</a:t>
            </a:r>
            <a:r>
              <a:rPr lang="en-US" altLang="en-US" dirty="0"/>
              <a:t> </a:t>
            </a:r>
            <a:r>
              <a:rPr lang="en-US" altLang="en-US" dirty="0" err="1"/>
              <a:t>heterozigotnost</a:t>
            </a:r>
            <a:r>
              <a:rPr lang="en-US" altLang="en-US" dirty="0"/>
              <a:t>, za </a:t>
            </a:r>
            <a:r>
              <a:rPr lang="en-US" altLang="en-US" dirty="0" err="1"/>
              <a:t>mutaciju</a:t>
            </a:r>
            <a:r>
              <a:rPr lang="en-US" altLang="en-US" dirty="0"/>
              <a:t> </a:t>
            </a:r>
            <a:r>
              <a:rPr lang="en-US" altLang="en-US" dirty="0" err="1"/>
              <a:t>protrombina</a:t>
            </a:r>
            <a:r>
              <a:rPr lang="en-US" altLang="en-US" dirty="0"/>
              <a:t> G20210A </a:t>
            </a:r>
            <a:r>
              <a:rPr lang="en-US" altLang="en-US" dirty="0" err="1"/>
              <a:t>i</a:t>
            </a:r>
            <a:r>
              <a:rPr lang="en-US" altLang="en-US" dirty="0"/>
              <a:t> </a:t>
            </a:r>
            <a:r>
              <a:rPr lang="en-US" altLang="en-US" dirty="0" err="1"/>
              <a:t>faktora</a:t>
            </a:r>
            <a:r>
              <a:rPr lang="en-US" altLang="en-US" dirty="0"/>
              <a:t> V Leiden, </a:t>
            </a:r>
            <a:r>
              <a:rPr lang="en-US" altLang="en-US" dirty="0" err="1"/>
              <a:t>homozigotnost</a:t>
            </a:r>
            <a:r>
              <a:rPr lang="en-US" altLang="en-US" dirty="0"/>
              <a:t> za V Leiden </a:t>
            </a:r>
            <a:r>
              <a:rPr lang="en-US" altLang="en-US" dirty="0" err="1"/>
              <a:t>ili</a:t>
            </a:r>
            <a:r>
              <a:rPr lang="en-US" altLang="en-US" dirty="0"/>
              <a:t> </a:t>
            </a:r>
            <a:r>
              <a:rPr lang="en-US" altLang="en-US" dirty="0" err="1"/>
              <a:t>homozigotnost</a:t>
            </a:r>
            <a:r>
              <a:rPr lang="en-US" altLang="en-US" dirty="0"/>
              <a:t> za </a:t>
            </a:r>
            <a:r>
              <a:rPr lang="en-US" altLang="en-US" dirty="0" err="1"/>
              <a:t>mutaciju</a:t>
            </a:r>
            <a:r>
              <a:rPr lang="en-US" altLang="en-US" dirty="0"/>
              <a:t> </a:t>
            </a:r>
            <a:r>
              <a:rPr lang="en-US" altLang="en-US" dirty="0" err="1"/>
              <a:t>protrombina</a:t>
            </a:r>
            <a:r>
              <a:rPr lang="en-US" altLang="en-US" dirty="0"/>
              <a:t> G20210A</a:t>
            </a:r>
            <a:br>
              <a:rPr lang="en-US" altLang="en-US" dirty="0"/>
            </a:br>
            <a:endParaRPr lang="en-US" altLang="en-US" dirty="0"/>
          </a:p>
          <a:p>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xmlns="" id="{E8F38E9D-3B47-42FE-B756-5012B83C358A}"/>
              </a:ext>
            </a:extLst>
          </p:cNvPr>
          <p:cNvSpPr>
            <a:spLocks noGrp="1"/>
          </p:cNvSpPr>
          <p:nvPr>
            <p:ph idx="1"/>
          </p:nvPr>
        </p:nvSpPr>
        <p:spPr bwMode="auto">
          <a:xfrm>
            <a:off x="457200" y="404813"/>
            <a:ext cx="8229600" cy="5721350"/>
          </a:xfrm>
        </p:spPr>
        <p:txBody>
          <a:bodyPr wrap="square" numCol="1" anchor="t" anchorCtr="0" compatLnSpc="1">
            <a:prstTxWarp prst="textNoShape">
              <a:avLst/>
            </a:prstTxWarp>
          </a:bodyPr>
          <a:lstStyle/>
          <a:p>
            <a:pPr>
              <a:buFont typeface="Arial" panose="020B0604020202020204" pitchFamily="34" charset="0"/>
              <a:buNone/>
            </a:pPr>
            <a:r>
              <a:rPr lang="sr-Latn-CS" altLang="en-US" sz="3600" dirty="0">
                <a:solidFill>
                  <a:srgbClr val="000099"/>
                </a:solidFill>
              </a:rPr>
              <a:t> </a:t>
            </a:r>
            <a:r>
              <a:rPr lang="en-US" altLang="en-US" sz="3600" dirty="0" err="1">
                <a:solidFill>
                  <a:srgbClr val="000099"/>
                </a:solidFill>
              </a:rPr>
              <a:t>Najčešće</a:t>
            </a:r>
            <a:r>
              <a:rPr lang="en-US" altLang="en-US" sz="3600" dirty="0">
                <a:solidFill>
                  <a:srgbClr val="000099"/>
                </a:solidFill>
              </a:rPr>
              <a:t> </a:t>
            </a:r>
            <a:r>
              <a:rPr lang="en-US" altLang="en-US" sz="3600" dirty="0" err="1">
                <a:solidFill>
                  <a:srgbClr val="000099"/>
                </a:solidFill>
              </a:rPr>
              <a:t>urođene</a:t>
            </a:r>
            <a:r>
              <a:rPr lang="en-US" altLang="en-US" sz="3600" dirty="0">
                <a:solidFill>
                  <a:srgbClr val="000099"/>
                </a:solidFill>
              </a:rPr>
              <a:t> </a:t>
            </a:r>
            <a:r>
              <a:rPr lang="en-US" altLang="en-US" sz="3600" dirty="0" err="1">
                <a:solidFill>
                  <a:srgbClr val="000099"/>
                </a:solidFill>
              </a:rPr>
              <a:t>trombofilije</a:t>
            </a:r>
            <a:r>
              <a:rPr lang="en-US" altLang="en-US" sz="3600" dirty="0">
                <a:solidFill>
                  <a:srgbClr val="000099"/>
                </a:solidFill>
              </a:rPr>
              <a:t> s</a:t>
            </a:r>
            <a:r>
              <a:rPr lang="sr-Latn-CS" altLang="en-US" sz="3600" dirty="0">
                <a:solidFill>
                  <a:srgbClr val="000099"/>
                </a:solidFill>
              </a:rPr>
              <a:t>u</a:t>
            </a:r>
          </a:p>
          <a:p>
            <a:pPr>
              <a:buFont typeface="Arial" panose="020B0604020202020204" pitchFamily="34" charset="0"/>
              <a:buNone/>
            </a:pPr>
            <a:endParaRPr lang="en-GB" altLang="en-US" dirty="0"/>
          </a:p>
          <a:p>
            <a:pPr>
              <a:buFont typeface="Arial" panose="020B0604020202020204" pitchFamily="34" charset="0"/>
              <a:buNone/>
            </a:pPr>
            <a:endParaRPr lang="en-GB" altLang="en-US" sz="2400" dirty="0"/>
          </a:p>
          <a:p>
            <a:pPr>
              <a:buFont typeface="Arial" panose="020B0604020202020204" pitchFamily="34" charset="0"/>
              <a:buNone/>
            </a:pPr>
            <a:endParaRPr lang="sr-Latn-CS" altLang="en-US" sz="2400" dirty="0"/>
          </a:p>
          <a:p>
            <a:r>
              <a:rPr lang="en-US" altLang="en-US" dirty="0" err="1"/>
              <a:t>heterozigotnost</a:t>
            </a:r>
            <a:r>
              <a:rPr lang="en-US" altLang="en-US" dirty="0"/>
              <a:t> za </a:t>
            </a:r>
            <a:r>
              <a:rPr lang="en-US" altLang="en-US" dirty="0" err="1"/>
              <a:t>faktor</a:t>
            </a:r>
            <a:r>
              <a:rPr lang="en-US" altLang="en-US" dirty="0"/>
              <a:t> V Leiden, </a:t>
            </a:r>
            <a:endParaRPr lang="sr-Latn-CS" altLang="en-US" dirty="0"/>
          </a:p>
          <a:p>
            <a:r>
              <a:rPr lang="en-US" altLang="en-US" dirty="0" err="1"/>
              <a:t>mutacija</a:t>
            </a:r>
            <a:r>
              <a:rPr lang="en-US" altLang="en-US" dirty="0"/>
              <a:t> gena za </a:t>
            </a:r>
            <a:r>
              <a:rPr lang="en-US" altLang="en-US" dirty="0" err="1"/>
              <a:t>protrombin</a:t>
            </a:r>
            <a:r>
              <a:rPr lang="en-US" altLang="en-US" dirty="0"/>
              <a:t> G20210A,</a:t>
            </a:r>
            <a:endParaRPr lang="sr-Latn-CS" altLang="en-US" dirty="0"/>
          </a:p>
          <a:p>
            <a:r>
              <a:rPr lang="en-US" altLang="en-US" dirty="0" err="1"/>
              <a:t>homozigotnost</a:t>
            </a:r>
            <a:r>
              <a:rPr lang="en-US" altLang="en-US" dirty="0"/>
              <a:t> za 4G/4G </a:t>
            </a:r>
            <a:r>
              <a:rPr lang="en-US" altLang="en-US" dirty="0" err="1"/>
              <a:t>mutaciju</a:t>
            </a:r>
            <a:r>
              <a:rPr lang="en-US" altLang="en-US" dirty="0"/>
              <a:t> u </a:t>
            </a:r>
            <a:r>
              <a:rPr lang="en-US" altLang="en-US" dirty="0" err="1"/>
              <a:t>inhibitoru</a:t>
            </a:r>
            <a:r>
              <a:rPr lang="en-US" altLang="en-US" dirty="0"/>
              <a:t> </a:t>
            </a:r>
            <a:r>
              <a:rPr lang="en-US" altLang="en-US" dirty="0" err="1" smtClean="0"/>
              <a:t>aktivatora</a:t>
            </a:r>
            <a:r>
              <a:rPr lang="sr-Latn-RS" altLang="en-US" dirty="0" smtClean="0"/>
              <a:t> </a:t>
            </a:r>
            <a:r>
              <a:rPr lang="en-US" altLang="en-US" dirty="0" err="1" smtClean="0"/>
              <a:t>plazminogena</a:t>
            </a:r>
            <a:r>
              <a:rPr lang="en-US" altLang="en-US" dirty="0" smtClean="0"/>
              <a:t> </a:t>
            </a:r>
            <a:r>
              <a:rPr lang="en-US" altLang="en-US" dirty="0"/>
              <a:t>(PAI-1)</a:t>
            </a:r>
            <a:endParaRPr lang="sr-Latn-CS" altLang="en-US" dirty="0"/>
          </a:p>
          <a:p>
            <a:r>
              <a:rPr lang="en-US" altLang="en-US" dirty="0" err="1"/>
              <a:t>hiperhomocisteinemija</a:t>
            </a:r>
            <a:r>
              <a:rPr lang="en-US" altLang="en-US" dirty="0"/>
              <a:t> (</a:t>
            </a:r>
            <a:r>
              <a:rPr lang="en-US" altLang="en-US" dirty="0" err="1"/>
              <a:t>mutacija</a:t>
            </a:r>
            <a:r>
              <a:rPr lang="en-US" altLang="en-US" dirty="0"/>
              <a:t> gena za </a:t>
            </a:r>
            <a:r>
              <a:rPr lang="en-US" altLang="en-US" dirty="0" err="1"/>
              <a:t>metilentetrahidrofolat</a:t>
            </a:r>
            <a:r>
              <a:rPr lang="en-US" altLang="en-US" dirty="0"/>
              <a:t> </a:t>
            </a:r>
            <a:r>
              <a:rPr lang="en-US" altLang="en-US" dirty="0" err="1"/>
              <a:t>reduktazu</a:t>
            </a:r>
            <a:r>
              <a:rPr lang="en-US" altLang="en-US" dirty="0"/>
              <a:t> C677T MTHFR). </a:t>
            </a:r>
          </a:p>
          <a:p>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xmlns="" id="{B56F4B5E-FB77-4F13-A1B5-4E914A269F08}"/>
              </a:ext>
            </a:extLst>
          </p:cNvPr>
          <p:cNvSpPr>
            <a:spLocks noGrp="1"/>
          </p:cNvSpPr>
          <p:nvPr>
            <p:ph idx="1"/>
          </p:nvPr>
        </p:nvSpPr>
        <p:spPr>
          <a:xfrm>
            <a:off x="-12526" y="1412776"/>
            <a:ext cx="9036050" cy="4713238"/>
          </a:xfrm>
        </p:spPr>
        <p:txBody>
          <a:bodyPr>
            <a:normAutofit/>
          </a:bodyPr>
          <a:lstStyle/>
          <a:p>
            <a:pPr fontAlgn="auto">
              <a:spcAft>
                <a:spcPts val="0"/>
              </a:spcAft>
              <a:defRPr/>
            </a:pPr>
            <a:r>
              <a:rPr lang="en-US" altLang="en-US" u="sng" dirty="0" err="1">
                <a:solidFill>
                  <a:srgbClr val="000099"/>
                </a:solidFill>
              </a:rPr>
              <a:t>Mutacija</a:t>
            </a:r>
            <a:r>
              <a:rPr lang="en-US" altLang="en-US" u="sng" dirty="0">
                <a:solidFill>
                  <a:srgbClr val="000099"/>
                </a:solidFill>
              </a:rPr>
              <a:t> </a:t>
            </a:r>
            <a:r>
              <a:rPr lang="en-US" altLang="en-US" u="sng" dirty="0" err="1">
                <a:solidFill>
                  <a:srgbClr val="000099"/>
                </a:solidFill>
              </a:rPr>
              <a:t>faktora</a:t>
            </a:r>
            <a:r>
              <a:rPr lang="en-US" altLang="en-US" u="sng" dirty="0">
                <a:solidFill>
                  <a:srgbClr val="000099"/>
                </a:solidFill>
              </a:rPr>
              <a:t> V Leiden</a:t>
            </a:r>
            <a:r>
              <a:rPr lang="hr-BA" altLang="en-US" dirty="0">
                <a:solidFill>
                  <a:srgbClr val="000099"/>
                </a:solidFill>
              </a:rPr>
              <a:t> </a:t>
            </a:r>
            <a:r>
              <a:rPr lang="en-US" altLang="en-US" dirty="0" err="1"/>
              <a:t>prisutna</a:t>
            </a:r>
            <a:r>
              <a:rPr lang="en-US" altLang="en-US" dirty="0"/>
              <a:t> je u 5-9% e</a:t>
            </a:r>
            <a:r>
              <a:rPr lang="sr-Latn-CS" altLang="en-US" dirty="0"/>
              <a:t>v</a:t>
            </a:r>
            <a:r>
              <a:rPr lang="en-US" altLang="en-US" dirty="0" err="1"/>
              <a:t>ropske</a:t>
            </a:r>
            <a:r>
              <a:rPr lang="en-US" altLang="en-US" dirty="0"/>
              <a:t> </a:t>
            </a:r>
            <a:r>
              <a:rPr lang="en-US" altLang="en-US" dirty="0" err="1"/>
              <a:t>bjelačke</a:t>
            </a:r>
            <a:r>
              <a:rPr lang="en-US" altLang="en-US" dirty="0"/>
              <a:t> </a:t>
            </a:r>
            <a:r>
              <a:rPr lang="en-US" altLang="en-US" dirty="0" err="1"/>
              <a:t>populacije</a:t>
            </a:r>
            <a:r>
              <a:rPr lang="en-US" altLang="en-US" dirty="0"/>
              <a:t>.</a:t>
            </a:r>
            <a:endParaRPr lang="sr-Latn-CS" altLang="en-US" dirty="0"/>
          </a:p>
          <a:p>
            <a:pPr fontAlgn="auto">
              <a:spcAft>
                <a:spcPts val="0"/>
              </a:spcAft>
              <a:defRPr/>
            </a:pPr>
            <a:r>
              <a:rPr lang="en-US" altLang="en-US" dirty="0" err="1"/>
              <a:t>Rezultat</a:t>
            </a:r>
            <a:r>
              <a:rPr lang="en-US" altLang="en-US" dirty="0"/>
              <a:t> je </a:t>
            </a:r>
            <a:r>
              <a:rPr lang="en-US" altLang="en-US" dirty="0" err="1"/>
              <a:t>zamjene</a:t>
            </a:r>
            <a:r>
              <a:rPr lang="en-US" altLang="en-US" dirty="0"/>
              <a:t> </a:t>
            </a:r>
            <a:r>
              <a:rPr lang="en-US" altLang="en-US" dirty="0" err="1"/>
              <a:t>adenina</a:t>
            </a:r>
            <a:r>
              <a:rPr lang="en-US" altLang="en-US" dirty="0"/>
              <a:t> </a:t>
            </a:r>
            <a:r>
              <a:rPr lang="en-US" altLang="en-US" dirty="0" err="1"/>
              <a:t>gvaninom</a:t>
            </a:r>
            <a:r>
              <a:rPr lang="en-US" altLang="en-US" dirty="0"/>
              <a:t>, pa </a:t>
            </a:r>
            <a:r>
              <a:rPr lang="en-US" altLang="en-US" dirty="0" err="1"/>
              <a:t>kao</a:t>
            </a:r>
            <a:r>
              <a:rPr lang="en-US" altLang="en-US" dirty="0"/>
              <a:t> </a:t>
            </a:r>
            <a:r>
              <a:rPr lang="en-US" altLang="en-US" dirty="0" err="1"/>
              <a:t>posljedica</a:t>
            </a:r>
            <a:r>
              <a:rPr lang="en-US" altLang="en-US" dirty="0"/>
              <a:t> toga </a:t>
            </a:r>
            <a:r>
              <a:rPr lang="en-US" altLang="en-US" dirty="0" err="1"/>
              <a:t>faktor</a:t>
            </a:r>
            <a:r>
              <a:rPr lang="en-US" altLang="en-US" dirty="0"/>
              <a:t> V </a:t>
            </a:r>
            <a:r>
              <a:rPr lang="en-US" altLang="en-US" dirty="0" err="1"/>
              <a:t>postaje</a:t>
            </a:r>
            <a:r>
              <a:rPr lang="en-US" altLang="en-US" dirty="0"/>
              <a:t> </a:t>
            </a:r>
            <a:r>
              <a:rPr lang="en-US" altLang="en-US" dirty="0" err="1"/>
              <a:t>otporan</a:t>
            </a:r>
            <a:r>
              <a:rPr lang="en-US" altLang="en-US" dirty="0"/>
              <a:t> </a:t>
            </a:r>
            <a:r>
              <a:rPr lang="en-US" altLang="en-US" dirty="0" err="1"/>
              <a:t>na</a:t>
            </a:r>
            <a:r>
              <a:rPr lang="en-US" altLang="en-US" dirty="0"/>
              <a:t> </a:t>
            </a:r>
            <a:r>
              <a:rPr lang="en-US" altLang="en-US" dirty="0" err="1"/>
              <a:t>djelovanje</a:t>
            </a:r>
            <a:r>
              <a:rPr lang="en-US" altLang="en-US" dirty="0"/>
              <a:t> </a:t>
            </a:r>
            <a:r>
              <a:rPr lang="en-US" altLang="en-US" dirty="0" err="1"/>
              <a:t>aktiviranog</a:t>
            </a:r>
            <a:r>
              <a:rPr lang="en-US" altLang="en-US" dirty="0"/>
              <a:t> </a:t>
            </a:r>
            <a:r>
              <a:rPr lang="en-US" altLang="en-US" dirty="0" err="1"/>
              <a:t>proteina</a:t>
            </a:r>
            <a:r>
              <a:rPr lang="en-US" altLang="en-US" dirty="0"/>
              <a:t> C (APCR).</a:t>
            </a:r>
            <a:endParaRPr lang="sr-Latn-CS" altLang="en-US" dirty="0"/>
          </a:p>
          <a:p>
            <a:pPr fontAlgn="auto">
              <a:spcAft>
                <a:spcPts val="0"/>
              </a:spcAft>
              <a:defRPr/>
            </a:pPr>
            <a:r>
              <a:rPr lang="en-US" altLang="en-US" dirty="0" err="1"/>
              <a:t>Procjenjuje</a:t>
            </a:r>
            <a:r>
              <a:rPr lang="en-US" altLang="en-US" dirty="0"/>
              <a:t> se da </a:t>
            </a:r>
            <a:r>
              <a:rPr lang="en-US" altLang="en-US" dirty="0" err="1"/>
              <a:t>će</a:t>
            </a:r>
            <a:r>
              <a:rPr lang="en-US" altLang="en-US" dirty="0"/>
              <a:t> </a:t>
            </a:r>
            <a:r>
              <a:rPr lang="en-US" altLang="en-US" dirty="0" err="1"/>
              <a:t>oko</a:t>
            </a:r>
            <a:r>
              <a:rPr lang="en-US" altLang="en-US" dirty="0"/>
              <a:t> 40% </a:t>
            </a:r>
            <a:r>
              <a:rPr lang="en-US" altLang="en-US" dirty="0" err="1"/>
              <a:t>trudnica</a:t>
            </a:r>
            <a:r>
              <a:rPr lang="en-US" altLang="en-US" dirty="0"/>
              <a:t> </a:t>
            </a:r>
            <a:r>
              <a:rPr lang="en-US" altLang="en-US" dirty="0" err="1"/>
              <a:t>koje</a:t>
            </a:r>
            <a:r>
              <a:rPr lang="en-US" altLang="en-US" dirty="0"/>
              <a:t> </a:t>
            </a:r>
            <a:r>
              <a:rPr lang="en-US" altLang="en-US" dirty="0" err="1"/>
              <a:t>imaju</a:t>
            </a:r>
            <a:r>
              <a:rPr lang="en-US" altLang="en-US" dirty="0"/>
              <a:t> </a:t>
            </a:r>
            <a:r>
              <a:rPr lang="en-US" altLang="en-US" dirty="0" err="1"/>
              <a:t>mutaciju</a:t>
            </a:r>
            <a:r>
              <a:rPr lang="en-US" altLang="en-US" dirty="0"/>
              <a:t> </a:t>
            </a:r>
            <a:r>
              <a:rPr lang="en-US" altLang="en-US" dirty="0" err="1"/>
              <a:t>za</a:t>
            </a:r>
            <a:r>
              <a:rPr lang="en-US" altLang="en-US" dirty="0"/>
              <a:t> FV Leiden </a:t>
            </a:r>
            <a:r>
              <a:rPr lang="en-US" altLang="en-US" dirty="0" err="1"/>
              <a:t>imati</a:t>
            </a:r>
            <a:r>
              <a:rPr lang="en-US" altLang="en-US" dirty="0"/>
              <a:t> </a:t>
            </a:r>
            <a:r>
              <a:rPr lang="en-US" altLang="en-US" dirty="0" err="1"/>
              <a:t>neki</a:t>
            </a:r>
            <a:r>
              <a:rPr lang="en-US" altLang="en-US" dirty="0"/>
              <a:t> </a:t>
            </a:r>
            <a:r>
              <a:rPr lang="en-US" altLang="en-US" dirty="0" err="1"/>
              <a:t>tromboembolijski</a:t>
            </a:r>
            <a:r>
              <a:rPr lang="en-US" altLang="en-US" dirty="0"/>
              <a:t> </a:t>
            </a:r>
            <a:r>
              <a:rPr lang="en-US" altLang="en-US" dirty="0" err="1"/>
              <a:t>događaj</a:t>
            </a:r>
            <a:r>
              <a:rPr lang="en-US" altLang="en-US" dirty="0"/>
              <a:t>. </a:t>
            </a:r>
            <a:endParaRPr lang="sr-Latn-CS" altLang="en-US" dirty="0"/>
          </a:p>
          <a:p>
            <a:pPr fontAlgn="auto">
              <a:spcAft>
                <a:spcPts val="0"/>
              </a:spcAft>
              <a:defRPr/>
            </a:pPr>
            <a:r>
              <a:rPr lang="en-US" altLang="en-US" dirty="0" err="1"/>
              <a:t>Rizik</a:t>
            </a:r>
            <a:r>
              <a:rPr lang="en-US" altLang="en-US" dirty="0"/>
              <a:t> VTE je </a:t>
            </a:r>
            <a:r>
              <a:rPr lang="en-US" altLang="en-US" dirty="0" err="1"/>
              <a:t>veći</a:t>
            </a:r>
            <a:r>
              <a:rPr lang="en-US" altLang="en-US" dirty="0"/>
              <a:t> </a:t>
            </a:r>
            <a:r>
              <a:rPr lang="en-US" altLang="en-US" dirty="0" err="1"/>
              <a:t>oko</a:t>
            </a:r>
            <a:r>
              <a:rPr lang="en-US" altLang="en-US" dirty="0"/>
              <a:t> 8 puta </a:t>
            </a:r>
            <a:r>
              <a:rPr lang="en-US" altLang="en-US" dirty="0" err="1"/>
              <a:t>ako</a:t>
            </a:r>
            <a:r>
              <a:rPr lang="en-US" altLang="en-US" dirty="0"/>
              <a:t> je </a:t>
            </a:r>
            <a:r>
              <a:rPr lang="en-US" altLang="en-US" dirty="0" err="1"/>
              <a:t>osoba</a:t>
            </a:r>
            <a:r>
              <a:rPr lang="en-US" altLang="en-US" dirty="0"/>
              <a:t> </a:t>
            </a:r>
            <a:r>
              <a:rPr lang="en-US" altLang="en-US" dirty="0" err="1"/>
              <a:t>heterozigot</a:t>
            </a:r>
            <a:r>
              <a:rPr lang="en-US" altLang="en-US" dirty="0"/>
              <a:t> </a:t>
            </a:r>
            <a:r>
              <a:rPr lang="en-US" altLang="en-US" dirty="0" err="1"/>
              <a:t>i</a:t>
            </a:r>
            <a:r>
              <a:rPr lang="en-US" altLang="en-US" dirty="0"/>
              <a:t> 80 puta </a:t>
            </a:r>
            <a:r>
              <a:rPr lang="en-US" altLang="en-US" dirty="0" err="1"/>
              <a:t>ako</a:t>
            </a:r>
            <a:r>
              <a:rPr lang="en-US" altLang="en-US" dirty="0"/>
              <a:t> je</a:t>
            </a:r>
            <a:r>
              <a:rPr lang="hr-BA" altLang="en-US" dirty="0"/>
              <a:t> </a:t>
            </a:r>
            <a:r>
              <a:rPr lang="hr-BA" altLang="en-US" dirty="0" err="1"/>
              <a:t>homozigot</a:t>
            </a:r>
            <a:r>
              <a:rPr lang="en-US" altLang="en-US" dirty="0"/>
              <a:t>.</a:t>
            </a:r>
            <a:endParaRPr lang="sr-Latn-CS" altLang="en-US" dirty="0"/>
          </a:p>
          <a:p>
            <a:pPr fontAlgn="auto">
              <a:spcAft>
                <a:spcPts val="0"/>
              </a:spcAft>
              <a:defRPr/>
            </a:pPr>
            <a:r>
              <a:rPr lang="en-US" altLang="en-US" dirty="0" err="1"/>
              <a:t>Nasljeđuje</a:t>
            </a:r>
            <a:r>
              <a:rPr lang="en-US" altLang="en-US" dirty="0"/>
              <a:t> se </a:t>
            </a:r>
            <a:r>
              <a:rPr lang="en-US" altLang="en-US" dirty="0" err="1"/>
              <a:t>autosomno</a:t>
            </a:r>
            <a:r>
              <a:rPr lang="en-US" altLang="en-US" dirty="0"/>
              <a:t> </a:t>
            </a:r>
            <a:r>
              <a:rPr lang="en-US" altLang="en-US" dirty="0" err="1"/>
              <a:t>dominantno</a:t>
            </a:r>
            <a:r>
              <a:rPr lang="en-US" altLang="en-US" dirty="0"/>
              <a:t>. </a:t>
            </a:r>
            <a:r>
              <a:rPr lang="en-US" altLang="en-US" dirty="0" err="1"/>
              <a:t>Iako</a:t>
            </a:r>
            <a:r>
              <a:rPr lang="en-US" altLang="en-US" dirty="0"/>
              <a:t> </a:t>
            </a:r>
            <a:r>
              <a:rPr lang="en-US" altLang="en-US" dirty="0" err="1"/>
              <a:t>nema</a:t>
            </a:r>
            <a:r>
              <a:rPr lang="en-US" altLang="en-US" dirty="0"/>
              <a:t> </a:t>
            </a:r>
            <a:r>
              <a:rPr lang="en-US" altLang="en-US" dirty="0" err="1"/>
              <a:t>konsenzusa</a:t>
            </a:r>
            <a:r>
              <a:rPr lang="en-US" altLang="en-US" dirty="0"/>
              <a:t> o </a:t>
            </a:r>
            <a:r>
              <a:rPr lang="en-US" altLang="en-US" dirty="0" err="1"/>
              <a:t>povezanosti</a:t>
            </a:r>
            <a:r>
              <a:rPr lang="en-US" altLang="en-US" dirty="0"/>
              <a:t> FVL s </a:t>
            </a:r>
            <a:r>
              <a:rPr lang="en-US" altLang="en-US" dirty="0" err="1"/>
              <a:t>ranim</a:t>
            </a:r>
            <a:r>
              <a:rPr lang="en-US" altLang="en-US" dirty="0"/>
              <a:t> </a:t>
            </a:r>
            <a:r>
              <a:rPr lang="en-US" altLang="en-US" dirty="0" err="1"/>
              <a:t>gubitkom</a:t>
            </a:r>
            <a:r>
              <a:rPr lang="en-US" altLang="en-US" dirty="0"/>
              <a:t> </a:t>
            </a:r>
            <a:r>
              <a:rPr lang="en-US" altLang="en-US" dirty="0" err="1"/>
              <a:t>trudnoće</a:t>
            </a:r>
            <a:r>
              <a:rPr lang="en-US" altLang="en-US" dirty="0"/>
              <a:t> (</a:t>
            </a:r>
            <a:r>
              <a:rPr lang="en-US" altLang="en-US" dirty="0" err="1"/>
              <a:t>prije</a:t>
            </a:r>
            <a:r>
              <a:rPr lang="en-US" altLang="en-US" dirty="0"/>
              <a:t> 10 </a:t>
            </a:r>
            <a:r>
              <a:rPr lang="sr-Latn-CS" altLang="en-US" dirty="0"/>
              <a:t>nedelja)</a:t>
            </a:r>
            <a:r>
              <a:rPr lang="en-US" altLang="en-US" dirty="0"/>
              <a:t>, </a:t>
            </a:r>
            <a:r>
              <a:rPr lang="en-US" altLang="en-US" dirty="0" err="1"/>
              <a:t>dokazi</a:t>
            </a:r>
            <a:r>
              <a:rPr lang="en-US" altLang="en-US" dirty="0"/>
              <a:t> </a:t>
            </a:r>
            <a:r>
              <a:rPr lang="en-US" altLang="en-US" dirty="0" err="1"/>
              <a:t>upućuju</a:t>
            </a:r>
            <a:r>
              <a:rPr lang="en-US" altLang="en-US" dirty="0"/>
              <a:t> </a:t>
            </a:r>
            <a:r>
              <a:rPr lang="en-US" altLang="en-US" dirty="0" err="1"/>
              <a:t>na</a:t>
            </a:r>
            <a:r>
              <a:rPr lang="en-US" altLang="en-US" dirty="0"/>
              <a:t> </a:t>
            </a:r>
            <a:r>
              <a:rPr lang="en-US" altLang="en-US" dirty="0" err="1"/>
              <a:t>povezanost</a:t>
            </a:r>
            <a:r>
              <a:rPr lang="en-US" altLang="en-US" dirty="0"/>
              <a:t> </a:t>
            </a:r>
            <a:r>
              <a:rPr lang="en-US" altLang="en-US" dirty="0" err="1"/>
              <a:t>mutacije</a:t>
            </a:r>
            <a:r>
              <a:rPr lang="en-US" altLang="en-US" dirty="0"/>
              <a:t> s </a:t>
            </a:r>
            <a:r>
              <a:rPr lang="en-US" altLang="en-US" dirty="0" err="1"/>
              <a:t>gubitkom</a:t>
            </a:r>
            <a:r>
              <a:rPr lang="en-US" altLang="en-US" dirty="0"/>
              <a:t> </a:t>
            </a:r>
            <a:r>
              <a:rPr lang="en-US" altLang="en-US" dirty="0" err="1"/>
              <a:t>ploda</a:t>
            </a:r>
            <a:r>
              <a:rPr lang="en-US" altLang="en-US" dirty="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B5BAD63-B1E1-4A79-9D9C-F5E0E8E4252C}"/>
              </a:ext>
            </a:extLst>
          </p:cNvPr>
          <p:cNvSpPr>
            <a:spLocks noGrp="1"/>
          </p:cNvSpPr>
          <p:nvPr>
            <p:ph idx="1"/>
          </p:nvPr>
        </p:nvSpPr>
        <p:spPr>
          <a:xfrm>
            <a:off x="457200" y="1484784"/>
            <a:ext cx="8229600" cy="5576888"/>
          </a:xfrm>
        </p:spPr>
        <p:txBody>
          <a:bodyPr>
            <a:normAutofit/>
          </a:bodyPr>
          <a:lstStyle/>
          <a:p>
            <a:pPr marL="0" indent="0" fontAlgn="auto">
              <a:spcAft>
                <a:spcPts val="0"/>
              </a:spcAft>
              <a:buNone/>
              <a:defRPr/>
            </a:pPr>
            <a:r>
              <a:rPr lang="en-US" u="sng" dirty="0" err="1">
                <a:solidFill>
                  <a:srgbClr val="000099"/>
                </a:solidFill>
              </a:rPr>
              <a:t>Mutacija</a:t>
            </a:r>
            <a:r>
              <a:rPr lang="en-US" u="sng" dirty="0">
                <a:solidFill>
                  <a:srgbClr val="000099"/>
                </a:solidFill>
              </a:rPr>
              <a:t> </a:t>
            </a:r>
            <a:r>
              <a:rPr lang="en-US" u="sng" dirty="0" err="1">
                <a:solidFill>
                  <a:srgbClr val="000099"/>
                </a:solidFill>
              </a:rPr>
              <a:t>gena</a:t>
            </a:r>
            <a:r>
              <a:rPr lang="en-US" u="sng" dirty="0">
                <a:solidFill>
                  <a:srgbClr val="000099"/>
                </a:solidFill>
              </a:rPr>
              <a:t> </a:t>
            </a:r>
            <a:r>
              <a:rPr lang="en-US" u="sng" dirty="0" err="1">
                <a:solidFill>
                  <a:srgbClr val="000099"/>
                </a:solidFill>
              </a:rPr>
              <a:t>za</a:t>
            </a:r>
            <a:r>
              <a:rPr lang="en-US" u="sng" dirty="0">
                <a:solidFill>
                  <a:srgbClr val="000099"/>
                </a:solidFill>
              </a:rPr>
              <a:t> </a:t>
            </a:r>
            <a:r>
              <a:rPr lang="en-US" u="sng" dirty="0" err="1">
                <a:solidFill>
                  <a:srgbClr val="000099"/>
                </a:solidFill>
              </a:rPr>
              <a:t>protrombin</a:t>
            </a:r>
            <a:r>
              <a:rPr lang="en-US" u="sng" dirty="0">
                <a:solidFill>
                  <a:srgbClr val="000099"/>
                </a:solidFill>
              </a:rPr>
              <a:t> G20210A</a:t>
            </a:r>
            <a:r>
              <a:rPr lang="en-US" dirty="0">
                <a:solidFill>
                  <a:srgbClr val="000099"/>
                </a:solidFill>
              </a:rPr>
              <a:t>  </a:t>
            </a:r>
            <a:endParaRPr lang="en-US" b="1" dirty="0"/>
          </a:p>
          <a:p>
            <a:pPr fontAlgn="auto">
              <a:spcAft>
                <a:spcPts val="0"/>
              </a:spcAft>
              <a:defRPr/>
            </a:pPr>
            <a:r>
              <a:rPr lang="en-US" dirty="0"/>
              <a:t>2-3% </a:t>
            </a:r>
            <a:r>
              <a:rPr lang="en-US" dirty="0" err="1"/>
              <a:t>bjelačke</a:t>
            </a:r>
            <a:r>
              <a:rPr lang="en-US" dirty="0"/>
              <a:t> e</a:t>
            </a:r>
            <a:r>
              <a:rPr lang="sr-Latn-CS" dirty="0"/>
              <a:t>v</a:t>
            </a:r>
            <a:r>
              <a:rPr lang="en-US" dirty="0" err="1"/>
              <a:t>ropske</a:t>
            </a:r>
            <a:r>
              <a:rPr lang="en-US" dirty="0"/>
              <a:t> </a:t>
            </a:r>
            <a:r>
              <a:rPr lang="en-US" dirty="0" err="1"/>
              <a:t>populacije</a:t>
            </a:r>
            <a:r>
              <a:rPr lang="en-US" dirty="0"/>
              <a:t> </a:t>
            </a:r>
            <a:r>
              <a:rPr lang="en-US" dirty="0" err="1"/>
              <a:t>i</a:t>
            </a:r>
            <a:r>
              <a:rPr lang="en-US" dirty="0"/>
              <a:t> </a:t>
            </a:r>
            <a:r>
              <a:rPr lang="en-US" dirty="0" err="1"/>
              <a:t>dovodi</a:t>
            </a:r>
            <a:r>
              <a:rPr lang="en-US" dirty="0"/>
              <a:t> do </a:t>
            </a:r>
            <a:r>
              <a:rPr lang="en-US" dirty="0" err="1"/>
              <a:t>povišenih</a:t>
            </a:r>
            <a:r>
              <a:rPr lang="en-US" dirty="0"/>
              <a:t> </a:t>
            </a:r>
            <a:r>
              <a:rPr lang="en-US" dirty="0" err="1"/>
              <a:t>vrijednosti</a:t>
            </a:r>
            <a:r>
              <a:rPr lang="en-US" dirty="0"/>
              <a:t> </a:t>
            </a:r>
            <a:r>
              <a:rPr lang="en-US" dirty="0" err="1"/>
              <a:t>protrombina</a:t>
            </a:r>
            <a:r>
              <a:rPr lang="en-US" dirty="0"/>
              <a:t> </a:t>
            </a:r>
            <a:r>
              <a:rPr lang="en-US" dirty="0" err="1"/>
              <a:t>i</a:t>
            </a:r>
            <a:r>
              <a:rPr lang="en-US" dirty="0"/>
              <a:t> </a:t>
            </a:r>
            <a:r>
              <a:rPr lang="en-US" dirty="0" err="1"/>
              <a:t>rizika</a:t>
            </a:r>
            <a:r>
              <a:rPr lang="en-US" dirty="0"/>
              <a:t> </a:t>
            </a:r>
            <a:r>
              <a:rPr lang="en-US" dirty="0" err="1"/>
              <a:t>za</a:t>
            </a:r>
            <a:r>
              <a:rPr lang="en-US" dirty="0"/>
              <a:t> </a:t>
            </a:r>
            <a:r>
              <a:rPr lang="en-US" dirty="0" err="1"/>
              <a:t>tromboembolizam</a:t>
            </a:r>
            <a:r>
              <a:rPr lang="en-US" dirty="0"/>
              <a:t> u </a:t>
            </a:r>
            <a:r>
              <a:rPr lang="en-US" dirty="0" err="1"/>
              <a:t>trudnoći</a:t>
            </a:r>
            <a:r>
              <a:rPr lang="en-US" dirty="0"/>
              <a:t>. </a:t>
            </a:r>
            <a:endParaRPr lang="sr-Latn-CS" dirty="0"/>
          </a:p>
          <a:p>
            <a:pPr fontAlgn="auto">
              <a:spcAft>
                <a:spcPts val="0"/>
              </a:spcAft>
              <a:defRPr/>
            </a:pPr>
            <a:r>
              <a:rPr lang="en-US" dirty="0" err="1"/>
              <a:t>Homozigotnost</a:t>
            </a:r>
            <a:r>
              <a:rPr lang="en-US" dirty="0"/>
              <a:t> </a:t>
            </a:r>
            <a:r>
              <a:rPr lang="en-US" dirty="0" err="1"/>
              <a:t>za</a:t>
            </a:r>
            <a:r>
              <a:rPr lang="en-US" dirty="0"/>
              <a:t> </a:t>
            </a:r>
            <a:r>
              <a:rPr lang="en-US" dirty="0" err="1"/>
              <a:t>protrombin</a:t>
            </a:r>
            <a:r>
              <a:rPr lang="en-US" dirty="0"/>
              <a:t> </a:t>
            </a:r>
            <a:r>
              <a:rPr lang="en-US" dirty="0" err="1"/>
              <a:t>predstavlja</a:t>
            </a:r>
            <a:r>
              <a:rPr lang="en-US" dirty="0"/>
              <a:t> </a:t>
            </a:r>
            <a:r>
              <a:rPr lang="sr-Latn-CS" dirty="0"/>
              <a:t>veliki </a:t>
            </a:r>
            <a:r>
              <a:rPr lang="en-US" dirty="0" err="1"/>
              <a:t>rizik</a:t>
            </a:r>
            <a:r>
              <a:rPr lang="en-US" dirty="0"/>
              <a:t> za </a:t>
            </a:r>
            <a:r>
              <a:rPr lang="en-US" dirty="0" err="1"/>
              <a:t>trombozu</a:t>
            </a:r>
            <a:r>
              <a:rPr lang="en-US" dirty="0"/>
              <a:t> </a:t>
            </a:r>
            <a:endParaRPr lang="sr-Latn-CS" dirty="0"/>
          </a:p>
          <a:p>
            <a:pPr fontAlgn="auto">
              <a:spcAft>
                <a:spcPts val="0"/>
              </a:spcAft>
              <a:defRPr/>
            </a:pPr>
            <a:r>
              <a:rPr lang="en-US" dirty="0" err="1"/>
              <a:t>Nasljeđuje</a:t>
            </a:r>
            <a:r>
              <a:rPr lang="en-US" dirty="0"/>
              <a:t> se </a:t>
            </a:r>
            <a:r>
              <a:rPr lang="en-US" dirty="0" err="1"/>
              <a:t>autosomno</a:t>
            </a:r>
            <a:r>
              <a:rPr lang="en-US" dirty="0"/>
              <a:t> </a:t>
            </a:r>
            <a:r>
              <a:rPr lang="en-US" dirty="0" err="1"/>
              <a:t>dominantno</a:t>
            </a:r>
            <a:endParaRPr lang="hr-BA" dirty="0"/>
          </a:p>
          <a:p>
            <a:pPr marL="0" indent="0" fontAlgn="auto">
              <a:spcAft>
                <a:spcPts val="0"/>
              </a:spcAft>
              <a:buNone/>
              <a:defRPr/>
            </a:pPr>
            <a:endParaRPr lang="sr-Latn-CS" dirty="0"/>
          </a:p>
          <a:p>
            <a:pPr marL="0" indent="0" fontAlgn="auto">
              <a:spcAft>
                <a:spcPts val="0"/>
              </a:spcAft>
              <a:buNone/>
              <a:defRPr/>
            </a:pPr>
            <a:r>
              <a:rPr lang="en-US" u="sng" dirty="0" err="1">
                <a:solidFill>
                  <a:srgbClr val="000099"/>
                </a:solidFill>
              </a:rPr>
              <a:t>Antitrombin</a:t>
            </a:r>
            <a:r>
              <a:rPr lang="en-US" dirty="0"/>
              <a:t> </a:t>
            </a:r>
          </a:p>
          <a:p>
            <a:pPr fontAlgn="auto">
              <a:spcAft>
                <a:spcPts val="0"/>
              </a:spcAft>
              <a:defRPr/>
            </a:pPr>
            <a:r>
              <a:rPr lang="en-US" dirty="0" err="1"/>
              <a:t>antikoagulans</a:t>
            </a:r>
            <a:r>
              <a:rPr lang="en-US" dirty="0"/>
              <a:t> </a:t>
            </a:r>
            <a:r>
              <a:rPr lang="en-US" dirty="0" err="1"/>
              <a:t>koji</a:t>
            </a:r>
            <a:r>
              <a:rPr lang="en-US" dirty="0"/>
              <a:t> se </a:t>
            </a:r>
            <a:r>
              <a:rPr lang="en-US" dirty="0" err="1"/>
              <a:t>stvara</a:t>
            </a:r>
            <a:r>
              <a:rPr lang="en-US" dirty="0"/>
              <a:t> u </a:t>
            </a:r>
            <a:r>
              <a:rPr lang="en-US" dirty="0" err="1"/>
              <a:t>jetri</a:t>
            </a:r>
            <a:r>
              <a:rPr lang="en-US" dirty="0"/>
              <a:t> </a:t>
            </a:r>
            <a:r>
              <a:rPr lang="en-US" dirty="0" err="1"/>
              <a:t>i</a:t>
            </a:r>
            <a:r>
              <a:rPr lang="en-US" dirty="0"/>
              <a:t> </a:t>
            </a:r>
            <a:r>
              <a:rPr lang="en-US" dirty="0" err="1"/>
              <a:t>endotelnim</a:t>
            </a:r>
            <a:r>
              <a:rPr lang="en-US" dirty="0"/>
              <a:t> </a:t>
            </a:r>
            <a:r>
              <a:rPr lang="en-US" dirty="0" err="1"/>
              <a:t>ćelijama</a:t>
            </a:r>
            <a:r>
              <a:rPr lang="en-US" dirty="0"/>
              <a:t> </a:t>
            </a:r>
            <a:r>
              <a:rPr lang="en-US" dirty="0" err="1"/>
              <a:t>i</a:t>
            </a:r>
            <a:r>
              <a:rPr lang="en-US" dirty="0"/>
              <a:t> </a:t>
            </a:r>
            <a:r>
              <a:rPr lang="en-US" dirty="0" err="1"/>
              <a:t>ima</a:t>
            </a:r>
            <a:r>
              <a:rPr lang="en-US" dirty="0"/>
              <a:t> </a:t>
            </a:r>
            <a:r>
              <a:rPr lang="en-US" dirty="0" err="1" smtClean="0"/>
              <a:t>inhibi</a:t>
            </a:r>
            <a:r>
              <a:rPr lang="sr-Latn-RS" dirty="0" smtClean="0"/>
              <a:t>torni</a:t>
            </a:r>
            <a:r>
              <a:rPr lang="en-US" dirty="0" smtClean="0"/>
              <a:t> u</a:t>
            </a:r>
            <a:r>
              <a:rPr lang="sr-Latn-RS" dirty="0" smtClean="0"/>
              <a:t>ticaj</a:t>
            </a:r>
            <a:r>
              <a:rPr lang="en-US" dirty="0" smtClean="0"/>
              <a:t> </a:t>
            </a:r>
            <a:r>
              <a:rPr lang="en-US" dirty="0" err="1"/>
              <a:t>na</a:t>
            </a:r>
            <a:r>
              <a:rPr lang="en-US" dirty="0"/>
              <a:t> </a:t>
            </a:r>
            <a:r>
              <a:rPr lang="en-US" dirty="0" err="1"/>
              <a:t>trombin</a:t>
            </a:r>
            <a:r>
              <a:rPr lang="en-US" dirty="0"/>
              <a:t>, </a:t>
            </a:r>
            <a:r>
              <a:rPr lang="en-US" dirty="0" err="1"/>
              <a:t>faktore</a:t>
            </a:r>
            <a:r>
              <a:rPr lang="en-US" dirty="0"/>
              <a:t> </a:t>
            </a:r>
            <a:r>
              <a:rPr lang="en-US" dirty="0" err="1"/>
              <a:t>zgrušavanja</a:t>
            </a:r>
            <a:r>
              <a:rPr lang="en-US" dirty="0"/>
              <a:t> X, IX, XI </a:t>
            </a:r>
            <a:r>
              <a:rPr lang="en-US" dirty="0" err="1"/>
              <a:t>i</a:t>
            </a:r>
            <a:r>
              <a:rPr lang="en-US" dirty="0"/>
              <a:t> XII </a:t>
            </a:r>
            <a:r>
              <a:rPr lang="en-US" dirty="0" err="1"/>
              <a:t>i</a:t>
            </a:r>
            <a:r>
              <a:rPr lang="en-US" dirty="0"/>
              <a:t> </a:t>
            </a:r>
            <a:r>
              <a:rPr lang="en-US" dirty="0" err="1"/>
              <a:t>VIIa</a:t>
            </a:r>
            <a:r>
              <a:rPr lang="en-US" dirty="0"/>
              <a:t>. </a:t>
            </a:r>
            <a:endParaRPr lang="sr-Latn-CS" dirty="0"/>
          </a:p>
          <a:p>
            <a:pPr fontAlgn="auto">
              <a:spcAft>
                <a:spcPts val="0"/>
              </a:spcAft>
              <a:defRPr/>
            </a:pPr>
            <a:r>
              <a:rPr lang="en-US" dirty="0" err="1"/>
              <a:t>Nedostatak</a:t>
            </a:r>
            <a:r>
              <a:rPr lang="en-US" dirty="0"/>
              <a:t> AT III je </a:t>
            </a:r>
            <a:r>
              <a:rPr lang="en-US" dirty="0" err="1" smtClean="0"/>
              <a:t>prv</a:t>
            </a:r>
            <a:r>
              <a:rPr lang="sr-Latn-RS" dirty="0" smtClean="0"/>
              <a:t>a</a:t>
            </a:r>
            <a:r>
              <a:rPr lang="en-US" dirty="0" smtClean="0"/>
              <a:t> </a:t>
            </a:r>
            <a:r>
              <a:rPr lang="en-US" dirty="0" err="1"/>
              <a:t>otkrivena</a:t>
            </a:r>
            <a:r>
              <a:rPr lang="en-US" dirty="0"/>
              <a:t>, a </a:t>
            </a:r>
            <a:r>
              <a:rPr lang="en-US" dirty="0" err="1"/>
              <a:t>ujedno</a:t>
            </a:r>
            <a:r>
              <a:rPr lang="en-US" dirty="0"/>
              <a:t> </a:t>
            </a:r>
            <a:r>
              <a:rPr lang="en-US" dirty="0" err="1"/>
              <a:t>i</a:t>
            </a:r>
            <a:r>
              <a:rPr lang="en-US" dirty="0"/>
              <a:t> </a:t>
            </a:r>
            <a:r>
              <a:rPr lang="en-US" dirty="0" err="1"/>
              <a:t>najtrombogenija</a:t>
            </a:r>
            <a:r>
              <a:rPr lang="en-US" dirty="0"/>
              <a:t> </a:t>
            </a:r>
            <a:r>
              <a:rPr lang="en-US" dirty="0" err="1"/>
              <a:t>nasljedna</a:t>
            </a:r>
            <a:r>
              <a:rPr lang="en-US" dirty="0"/>
              <a:t> </a:t>
            </a:r>
            <a:r>
              <a:rPr lang="en-US" dirty="0" err="1"/>
              <a:t>trombofilija</a:t>
            </a:r>
            <a:r>
              <a:rPr lang="en-US" dirty="0"/>
              <a:t> </a:t>
            </a:r>
            <a:r>
              <a:rPr lang="en-US" dirty="0" err="1"/>
              <a:t>koja</a:t>
            </a:r>
            <a:r>
              <a:rPr lang="en-US" dirty="0"/>
              <a:t> </a:t>
            </a:r>
            <a:r>
              <a:rPr lang="en-US" dirty="0" err="1"/>
              <a:t>povećava</a:t>
            </a:r>
            <a:r>
              <a:rPr lang="en-US" dirty="0"/>
              <a:t> </a:t>
            </a:r>
            <a:r>
              <a:rPr lang="en-US" dirty="0" err="1"/>
              <a:t>rizik</a:t>
            </a:r>
            <a:r>
              <a:rPr lang="en-US" dirty="0"/>
              <a:t> </a:t>
            </a:r>
            <a:r>
              <a:rPr lang="en-US" dirty="0" err="1"/>
              <a:t>za</a:t>
            </a:r>
            <a:r>
              <a:rPr lang="en-US" dirty="0"/>
              <a:t> </a:t>
            </a:r>
            <a:r>
              <a:rPr lang="en-US" dirty="0" err="1"/>
              <a:t>nastanak</a:t>
            </a:r>
            <a:r>
              <a:rPr lang="en-US" dirty="0"/>
              <a:t> VTE 25-50 </a:t>
            </a:r>
            <a:r>
              <a:rPr lang="en-US" dirty="0" err="1"/>
              <a:t>puta</a:t>
            </a:r>
            <a:r>
              <a:rPr lang="en-US" dirty="0"/>
              <a:t>. </a:t>
            </a:r>
            <a:endParaRPr lang="sr-Latn-CS" dirty="0"/>
          </a:p>
          <a:p>
            <a:pPr fontAlgn="auto">
              <a:spcAft>
                <a:spcPts val="0"/>
              </a:spcAft>
              <a:defRPr/>
            </a:pPr>
            <a:r>
              <a:rPr lang="sr-Latn-CS" dirty="0"/>
              <a:t>N</a:t>
            </a:r>
            <a:r>
              <a:rPr lang="en-US" dirty="0" err="1"/>
              <a:t>asljeđuje</a:t>
            </a:r>
            <a:r>
              <a:rPr lang="en-US" dirty="0"/>
              <a:t> se </a:t>
            </a:r>
            <a:r>
              <a:rPr lang="en-US" dirty="0" err="1"/>
              <a:t>autosomno</a:t>
            </a:r>
            <a:r>
              <a:rPr lang="en-US" dirty="0"/>
              <a:t> </a:t>
            </a:r>
            <a:r>
              <a:rPr lang="en-US" dirty="0" err="1"/>
              <a:t>dominantno</a:t>
            </a:r>
            <a:r>
              <a:rPr lang="en-US" dirty="0"/>
              <a:t>.</a:t>
            </a:r>
          </a:p>
          <a:p>
            <a:pPr marL="0" indent="0" fontAlgn="auto">
              <a:spcAft>
                <a:spcPts val="0"/>
              </a:spcAft>
              <a:buFont typeface="Arial" charset="0"/>
              <a:buNone/>
              <a:defRPr/>
            </a:pPr>
            <a:r>
              <a:rPr lang="en-US" sz="3000" dirty="0"/>
              <a:t> </a:t>
            </a:r>
          </a:p>
          <a:p>
            <a:pPr fontAlgn="auto">
              <a:spcAft>
                <a:spcPts val="0"/>
              </a:spcAft>
              <a:defRPr/>
            </a:pP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F71BEC1-67BD-4077-BCCE-AC8DDC33C35C}"/>
              </a:ext>
            </a:extLst>
          </p:cNvPr>
          <p:cNvSpPr>
            <a:spLocks noGrp="1"/>
          </p:cNvSpPr>
          <p:nvPr>
            <p:ph idx="1"/>
          </p:nvPr>
        </p:nvSpPr>
        <p:spPr>
          <a:xfrm>
            <a:off x="395288" y="1258888"/>
            <a:ext cx="8229600" cy="5576887"/>
          </a:xfrm>
        </p:spPr>
        <p:txBody>
          <a:bodyPr/>
          <a:lstStyle/>
          <a:p>
            <a:pPr marL="0" indent="0" fontAlgn="auto">
              <a:spcAft>
                <a:spcPts val="0"/>
              </a:spcAft>
              <a:buNone/>
              <a:defRPr/>
            </a:pPr>
            <a:r>
              <a:rPr lang="en-US" u="sng" dirty="0" err="1">
                <a:solidFill>
                  <a:srgbClr val="000099"/>
                </a:solidFill>
              </a:rPr>
              <a:t>Nedostatak</a:t>
            </a:r>
            <a:r>
              <a:rPr lang="en-US" u="sng" dirty="0">
                <a:solidFill>
                  <a:srgbClr val="000099"/>
                </a:solidFill>
              </a:rPr>
              <a:t> </a:t>
            </a:r>
            <a:r>
              <a:rPr lang="en-US" u="sng" dirty="0" err="1">
                <a:solidFill>
                  <a:srgbClr val="000099"/>
                </a:solidFill>
              </a:rPr>
              <a:t>proteina</a:t>
            </a:r>
            <a:r>
              <a:rPr lang="en-US" u="sng" dirty="0">
                <a:solidFill>
                  <a:srgbClr val="000099"/>
                </a:solidFill>
              </a:rPr>
              <a:t> C </a:t>
            </a:r>
            <a:r>
              <a:rPr lang="en-US" u="sng" dirty="0" err="1">
                <a:solidFill>
                  <a:srgbClr val="000099"/>
                </a:solidFill>
              </a:rPr>
              <a:t>i</a:t>
            </a:r>
            <a:r>
              <a:rPr lang="en-US" u="sng" dirty="0">
                <a:solidFill>
                  <a:srgbClr val="000099"/>
                </a:solidFill>
              </a:rPr>
              <a:t> </a:t>
            </a:r>
            <a:r>
              <a:rPr lang="en-US" u="sng" dirty="0" err="1">
                <a:solidFill>
                  <a:srgbClr val="000099"/>
                </a:solidFill>
              </a:rPr>
              <a:t>proteina</a:t>
            </a:r>
            <a:r>
              <a:rPr lang="en-US" u="sng" dirty="0">
                <a:solidFill>
                  <a:srgbClr val="000099"/>
                </a:solidFill>
              </a:rPr>
              <a:t> S</a:t>
            </a:r>
            <a:r>
              <a:rPr lang="en-US" dirty="0">
                <a:solidFill>
                  <a:srgbClr val="000099"/>
                </a:solidFill>
              </a:rPr>
              <a:t> </a:t>
            </a:r>
            <a:endParaRPr lang="en-US" dirty="0"/>
          </a:p>
          <a:p>
            <a:pPr fontAlgn="auto">
              <a:spcAft>
                <a:spcPts val="0"/>
              </a:spcAft>
              <a:defRPr/>
            </a:pPr>
            <a:r>
              <a:rPr lang="en-US" dirty="0" err="1"/>
              <a:t>nasljeđuju</a:t>
            </a:r>
            <a:r>
              <a:rPr lang="en-US" dirty="0"/>
              <a:t> se </a:t>
            </a:r>
            <a:r>
              <a:rPr lang="en-US" dirty="0" err="1"/>
              <a:t>autosomno</a:t>
            </a:r>
            <a:r>
              <a:rPr lang="en-US" dirty="0"/>
              <a:t> </a:t>
            </a:r>
            <a:r>
              <a:rPr lang="en-US" dirty="0" err="1"/>
              <a:t>dominantno</a:t>
            </a:r>
            <a:r>
              <a:rPr lang="en-US" dirty="0"/>
              <a:t>, a </a:t>
            </a:r>
            <a:r>
              <a:rPr lang="en-US" dirty="0" err="1"/>
              <a:t>prevalenc</a:t>
            </a:r>
            <a:r>
              <a:rPr lang="sr-Latn-CS" dirty="0"/>
              <a:t>a je</a:t>
            </a:r>
            <a:r>
              <a:rPr lang="en-US" dirty="0"/>
              <a:t>  0.2-0.5%.</a:t>
            </a:r>
            <a:endParaRPr lang="sr-Latn-CS" dirty="0"/>
          </a:p>
          <a:p>
            <a:pPr fontAlgn="auto">
              <a:spcAft>
                <a:spcPts val="0"/>
              </a:spcAft>
              <a:defRPr/>
            </a:pPr>
            <a:r>
              <a:rPr lang="en-US" dirty="0" err="1"/>
              <a:t>Osobe</a:t>
            </a:r>
            <a:r>
              <a:rPr lang="en-US" dirty="0"/>
              <a:t> </a:t>
            </a:r>
            <a:r>
              <a:rPr lang="en-US" dirty="0" err="1"/>
              <a:t>koje</a:t>
            </a:r>
            <a:r>
              <a:rPr lang="en-US" dirty="0"/>
              <a:t> </a:t>
            </a:r>
            <a:r>
              <a:rPr lang="en-US" dirty="0" err="1"/>
              <a:t>su</a:t>
            </a:r>
            <a:r>
              <a:rPr lang="en-US" dirty="0"/>
              <a:t> </a:t>
            </a:r>
            <a:r>
              <a:rPr lang="en-US" dirty="0" err="1"/>
              <a:t>homozigoti</a:t>
            </a:r>
            <a:r>
              <a:rPr lang="en-US" dirty="0"/>
              <a:t> za </a:t>
            </a:r>
            <a:r>
              <a:rPr lang="en-US" dirty="0" err="1"/>
              <a:t>nedostatak</a:t>
            </a:r>
            <a:r>
              <a:rPr lang="en-US" dirty="0"/>
              <a:t> </a:t>
            </a:r>
            <a:r>
              <a:rPr lang="en-US" dirty="0" err="1"/>
              <a:t>proteina</a:t>
            </a:r>
            <a:r>
              <a:rPr lang="en-US" dirty="0"/>
              <a:t> C </a:t>
            </a:r>
            <a:r>
              <a:rPr lang="en-US" dirty="0" err="1"/>
              <a:t>sklone</a:t>
            </a:r>
            <a:r>
              <a:rPr lang="en-US" dirty="0"/>
              <a:t> </a:t>
            </a:r>
            <a:r>
              <a:rPr lang="en-US" dirty="0" err="1"/>
              <a:t>su</a:t>
            </a:r>
            <a:r>
              <a:rPr lang="en-US" dirty="0"/>
              <a:t> </a:t>
            </a:r>
            <a:r>
              <a:rPr lang="en-US" dirty="0" err="1"/>
              <a:t>trombozi</a:t>
            </a:r>
            <a:r>
              <a:rPr lang="en-US" dirty="0"/>
              <a:t> </a:t>
            </a:r>
            <a:r>
              <a:rPr lang="en-US" dirty="0" err="1"/>
              <a:t>koja</a:t>
            </a:r>
            <a:r>
              <a:rPr lang="en-US" dirty="0"/>
              <a:t> se </a:t>
            </a:r>
            <a:r>
              <a:rPr lang="en-US" dirty="0" err="1"/>
              <a:t>javlja</a:t>
            </a:r>
            <a:r>
              <a:rPr lang="en-US" dirty="0"/>
              <a:t> </a:t>
            </a:r>
            <a:r>
              <a:rPr lang="en-US" dirty="0" err="1"/>
              <a:t>već</a:t>
            </a:r>
            <a:r>
              <a:rPr lang="en-US" dirty="0"/>
              <a:t> </a:t>
            </a:r>
            <a:r>
              <a:rPr lang="en-US" dirty="0" err="1"/>
              <a:t>kod</a:t>
            </a:r>
            <a:r>
              <a:rPr lang="en-US" dirty="0"/>
              <a:t> </a:t>
            </a:r>
            <a:r>
              <a:rPr lang="en-US" dirty="0" err="1"/>
              <a:t>novorođenčadi</a:t>
            </a:r>
            <a:r>
              <a:rPr lang="en-US" dirty="0"/>
              <a:t>.</a:t>
            </a:r>
            <a:endParaRPr lang="hr-BA" dirty="0"/>
          </a:p>
          <a:p>
            <a:pPr fontAlgn="auto">
              <a:spcAft>
                <a:spcPts val="0"/>
              </a:spcAft>
              <a:defRPr/>
            </a:pPr>
            <a:endParaRPr lang="en-US" dirty="0"/>
          </a:p>
          <a:p>
            <a:pPr marL="0" indent="0" fontAlgn="auto">
              <a:spcAft>
                <a:spcPts val="0"/>
              </a:spcAft>
              <a:buNone/>
              <a:defRPr/>
            </a:pPr>
            <a:r>
              <a:rPr lang="en-US" u="sng" dirty="0">
                <a:solidFill>
                  <a:srgbClr val="000099"/>
                </a:solidFill>
              </a:rPr>
              <a:t>PAI-1 4G/4G</a:t>
            </a:r>
            <a:endParaRPr lang="en-US" dirty="0">
              <a:solidFill>
                <a:srgbClr val="000099"/>
              </a:solidFill>
            </a:endParaRPr>
          </a:p>
          <a:p>
            <a:pPr fontAlgn="auto">
              <a:spcAft>
                <a:spcPts val="0"/>
              </a:spcAft>
              <a:defRPr/>
            </a:pPr>
            <a:r>
              <a:rPr lang="sr-Latn-CS" dirty="0"/>
              <a:t>H</a:t>
            </a:r>
            <a:r>
              <a:rPr lang="en-US" dirty="0" err="1"/>
              <a:t>omozigot</a:t>
            </a:r>
            <a:r>
              <a:rPr lang="en-US" dirty="0"/>
              <a:t> </a:t>
            </a:r>
            <a:r>
              <a:rPr lang="en-US" dirty="0" err="1"/>
              <a:t>može</a:t>
            </a:r>
            <a:r>
              <a:rPr lang="en-US" dirty="0"/>
              <a:t> </a:t>
            </a:r>
            <a:r>
              <a:rPr lang="en-US" dirty="0" err="1"/>
              <a:t>uzrokovati</a:t>
            </a:r>
            <a:r>
              <a:rPr lang="en-US" dirty="0"/>
              <a:t> </a:t>
            </a:r>
            <a:r>
              <a:rPr lang="en-US" dirty="0" err="1"/>
              <a:t>komplikacije</a:t>
            </a:r>
            <a:r>
              <a:rPr lang="en-US" dirty="0"/>
              <a:t> u </a:t>
            </a:r>
            <a:r>
              <a:rPr lang="en-US" dirty="0" err="1"/>
              <a:t>trudnoći</a:t>
            </a:r>
            <a:r>
              <a:rPr lang="en-US" dirty="0"/>
              <a:t>.</a:t>
            </a:r>
            <a:endParaRPr lang="sr-Latn-CS" dirty="0"/>
          </a:p>
          <a:p>
            <a:pPr fontAlgn="auto">
              <a:spcAft>
                <a:spcPts val="0"/>
              </a:spcAft>
              <a:defRPr/>
            </a:pPr>
            <a:r>
              <a:rPr lang="sr-Latn-CS" dirty="0"/>
              <a:t>P</a:t>
            </a:r>
            <a:r>
              <a:rPr lang="en-US" dirty="0" err="1"/>
              <a:t>olimorfiz</a:t>
            </a:r>
            <a:r>
              <a:rPr lang="sr-Latn-CS" dirty="0"/>
              <a:t>am </a:t>
            </a:r>
            <a:r>
              <a:rPr lang="en-US" dirty="0"/>
              <a:t>4G/5G u </a:t>
            </a:r>
            <a:r>
              <a:rPr lang="en-US" dirty="0" err="1"/>
              <a:t>predviđanju</a:t>
            </a:r>
            <a:r>
              <a:rPr lang="en-US" dirty="0"/>
              <a:t> </a:t>
            </a:r>
            <a:r>
              <a:rPr lang="en-US" dirty="0" err="1"/>
              <a:t>venske</a:t>
            </a:r>
            <a:r>
              <a:rPr lang="en-US" dirty="0"/>
              <a:t> </a:t>
            </a:r>
            <a:r>
              <a:rPr lang="en-US" dirty="0" err="1"/>
              <a:t>tromboze</a:t>
            </a:r>
            <a:r>
              <a:rPr lang="en-US" dirty="0"/>
              <a:t> </a:t>
            </a:r>
            <a:r>
              <a:rPr lang="en-US" dirty="0" err="1"/>
              <a:t>su</a:t>
            </a:r>
            <a:r>
              <a:rPr lang="en-US" dirty="0"/>
              <a:t> </a:t>
            </a:r>
            <a:r>
              <a:rPr lang="en-US" dirty="0" err="1"/>
              <a:t>sporni</a:t>
            </a:r>
            <a:r>
              <a:rPr lang="en-US" dirty="0"/>
              <a:t>. </a:t>
            </a:r>
            <a:endParaRPr lang="sr-Latn-CS" dirty="0"/>
          </a:p>
          <a:p>
            <a:pPr fontAlgn="auto">
              <a:spcAft>
                <a:spcPts val="0"/>
              </a:spcAft>
              <a:defRPr/>
            </a:pPr>
            <a:r>
              <a:rPr lang="en-US" dirty="0" err="1"/>
              <a:t>Nasljeđuje</a:t>
            </a:r>
            <a:r>
              <a:rPr lang="en-US" dirty="0"/>
              <a:t> se </a:t>
            </a:r>
            <a:r>
              <a:rPr lang="en-US" dirty="0" err="1"/>
              <a:t>autosomno</a:t>
            </a:r>
            <a:r>
              <a:rPr lang="en-US" dirty="0"/>
              <a:t> </a:t>
            </a:r>
            <a:r>
              <a:rPr lang="en-US" dirty="0" err="1"/>
              <a:t>recesivno</a:t>
            </a:r>
            <a:r>
              <a:rPr lang="en-US" dirty="0"/>
              <a:t>.</a:t>
            </a:r>
            <a:r>
              <a:rPr lang="hr-BA" dirty="0"/>
              <a:t> </a:t>
            </a:r>
            <a:r>
              <a:rPr lang="en-US" dirty="0" err="1"/>
              <a:t>Potpuni</a:t>
            </a:r>
            <a:r>
              <a:rPr lang="en-US" dirty="0"/>
              <a:t> </a:t>
            </a:r>
            <a:r>
              <a:rPr lang="en-US" dirty="0" err="1"/>
              <a:t>nedostatak</a:t>
            </a:r>
            <a:r>
              <a:rPr lang="en-US" dirty="0"/>
              <a:t> </a:t>
            </a:r>
            <a:r>
              <a:rPr lang="en-US" dirty="0" err="1"/>
              <a:t>aktivnog</a:t>
            </a:r>
            <a:r>
              <a:rPr lang="en-US" dirty="0"/>
              <a:t> </a:t>
            </a:r>
            <a:r>
              <a:rPr lang="en-US" dirty="0" err="1"/>
              <a:t>oblika</a:t>
            </a:r>
            <a:r>
              <a:rPr lang="en-US" dirty="0"/>
              <a:t> PAI-1 ne</a:t>
            </a:r>
            <a:r>
              <a:rPr lang="sr-Latn-CS" dirty="0"/>
              <a:t>zavisno </a:t>
            </a:r>
            <a:r>
              <a:rPr lang="en-US" dirty="0" smtClean="0"/>
              <a:t>o</a:t>
            </a:r>
            <a:r>
              <a:rPr lang="sr-Latn-RS" dirty="0" smtClean="0"/>
              <a:t>d</a:t>
            </a:r>
            <a:r>
              <a:rPr lang="en-US" dirty="0" smtClean="0"/>
              <a:t> to</a:t>
            </a:r>
            <a:r>
              <a:rPr lang="sr-Latn-RS" dirty="0" smtClean="0"/>
              <a:t>ga</a:t>
            </a:r>
            <a:r>
              <a:rPr lang="en-US" dirty="0" smtClean="0"/>
              <a:t> </a:t>
            </a:r>
            <a:r>
              <a:rPr lang="sr-Latn-RS" dirty="0" smtClean="0"/>
              <a:t>da</a:t>
            </a:r>
            <a:r>
              <a:rPr lang="en-US" dirty="0" smtClean="0"/>
              <a:t> </a:t>
            </a:r>
            <a:r>
              <a:rPr lang="en-US" dirty="0"/>
              <a:t>li </a:t>
            </a:r>
            <a:r>
              <a:rPr lang="sr-Latn-CS" dirty="0"/>
              <a:t>urođen </a:t>
            </a:r>
            <a:r>
              <a:rPr lang="en-US" dirty="0" err="1"/>
              <a:t>ili</a:t>
            </a:r>
            <a:r>
              <a:rPr lang="en-US" dirty="0"/>
              <a:t> </a:t>
            </a:r>
            <a:r>
              <a:rPr lang="en-US" dirty="0" err="1"/>
              <a:t>stečen</a:t>
            </a:r>
            <a:r>
              <a:rPr lang="en-US" dirty="0"/>
              <a:t>, </a:t>
            </a:r>
            <a:r>
              <a:rPr lang="en-US" dirty="0" err="1"/>
              <a:t>povezan</a:t>
            </a:r>
            <a:r>
              <a:rPr lang="en-US" dirty="0"/>
              <a:t> je s </a:t>
            </a:r>
            <a:r>
              <a:rPr lang="en-US" dirty="0" err="1"/>
              <a:t>krvarenjima</a:t>
            </a:r>
            <a:r>
              <a:rPr lang="en-US" dirty="0"/>
              <a:t> (</a:t>
            </a:r>
            <a:r>
              <a:rPr lang="en-US" dirty="0" err="1"/>
              <a:t>menoragija</a:t>
            </a:r>
            <a:r>
              <a:rPr lang="en-US" dirty="0"/>
              <a:t>, </a:t>
            </a:r>
            <a:r>
              <a:rPr lang="en-US" dirty="0" err="1"/>
              <a:t>modrice</a:t>
            </a:r>
            <a:r>
              <a:rPr lang="en-US" dirty="0"/>
              <a:t>, </a:t>
            </a:r>
            <a:r>
              <a:rPr lang="en-US" dirty="0" err="1"/>
              <a:t>postoperativno</a:t>
            </a:r>
            <a:r>
              <a:rPr lang="en-US" dirty="0"/>
              <a:t> </a:t>
            </a:r>
            <a:r>
              <a:rPr lang="en-US" dirty="0" err="1"/>
              <a:t>krvarenje</a:t>
            </a:r>
            <a:r>
              <a:rPr lang="en-US" dirty="0"/>
              <a:t>).</a:t>
            </a:r>
          </a:p>
          <a:p>
            <a:pPr fontAlgn="auto">
              <a:spcAft>
                <a:spcPts val="0"/>
              </a:spcAft>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C73ADDC-3F99-4656-9161-E0A4D570BBA3}"/>
              </a:ext>
            </a:extLst>
          </p:cNvPr>
          <p:cNvSpPr>
            <a:spLocks noGrp="1"/>
          </p:cNvSpPr>
          <p:nvPr>
            <p:ph idx="1"/>
          </p:nvPr>
        </p:nvSpPr>
        <p:spPr>
          <a:xfrm>
            <a:off x="468313" y="1556792"/>
            <a:ext cx="8229600" cy="4824536"/>
          </a:xfrm>
        </p:spPr>
        <p:txBody>
          <a:bodyPr/>
          <a:lstStyle/>
          <a:p>
            <a:pPr marL="0" indent="0" fontAlgn="auto">
              <a:spcAft>
                <a:spcPts val="0"/>
              </a:spcAft>
              <a:buFont typeface="Arial" panose="020B0604020202020204" pitchFamily="34" charset="0"/>
              <a:buNone/>
              <a:defRPr/>
            </a:pPr>
            <a:r>
              <a:rPr lang="en-US" u="sng" dirty="0" err="1">
                <a:solidFill>
                  <a:srgbClr val="000099"/>
                </a:solidFill>
              </a:rPr>
              <a:t>Mutacija</a:t>
            </a:r>
            <a:r>
              <a:rPr lang="en-US" u="sng" dirty="0">
                <a:solidFill>
                  <a:srgbClr val="000099"/>
                </a:solidFill>
              </a:rPr>
              <a:t> </a:t>
            </a:r>
            <a:r>
              <a:rPr lang="en-US" u="sng" dirty="0" err="1">
                <a:solidFill>
                  <a:srgbClr val="000099"/>
                </a:solidFill>
              </a:rPr>
              <a:t>na</a:t>
            </a:r>
            <a:r>
              <a:rPr lang="en-US" u="sng" dirty="0">
                <a:solidFill>
                  <a:srgbClr val="000099"/>
                </a:solidFill>
              </a:rPr>
              <a:t> genu </a:t>
            </a:r>
            <a:r>
              <a:rPr lang="en-US" u="sng" dirty="0" err="1">
                <a:solidFill>
                  <a:srgbClr val="000099"/>
                </a:solidFill>
              </a:rPr>
              <a:t>za</a:t>
            </a:r>
            <a:r>
              <a:rPr lang="en-US" u="sng" dirty="0">
                <a:solidFill>
                  <a:srgbClr val="000099"/>
                </a:solidFill>
              </a:rPr>
              <a:t> MTHFR</a:t>
            </a:r>
            <a:endParaRPr lang="en-US" b="1" dirty="0"/>
          </a:p>
          <a:p>
            <a:pPr fontAlgn="auto">
              <a:spcAft>
                <a:spcPts val="0"/>
              </a:spcAft>
              <a:defRPr/>
            </a:pPr>
            <a:r>
              <a:rPr lang="en-US" dirty="0" err="1"/>
              <a:t>dovodi</a:t>
            </a:r>
            <a:r>
              <a:rPr lang="en-US" dirty="0"/>
              <a:t> do </a:t>
            </a:r>
            <a:r>
              <a:rPr lang="en-US" dirty="0" err="1"/>
              <a:t>zamjene</a:t>
            </a:r>
            <a:r>
              <a:rPr lang="en-US" dirty="0"/>
              <a:t> </a:t>
            </a:r>
            <a:r>
              <a:rPr lang="en-US" dirty="0" err="1"/>
              <a:t>alanina</a:t>
            </a:r>
            <a:r>
              <a:rPr lang="en-US" dirty="0"/>
              <a:t> </a:t>
            </a:r>
            <a:r>
              <a:rPr lang="en-US" dirty="0" err="1"/>
              <a:t>valinom</a:t>
            </a:r>
            <a:r>
              <a:rPr lang="en-US" dirty="0"/>
              <a:t>, </a:t>
            </a:r>
            <a:r>
              <a:rPr lang="en-US" dirty="0" err="1"/>
              <a:t>što</a:t>
            </a:r>
            <a:r>
              <a:rPr lang="en-US" dirty="0"/>
              <a:t> </a:t>
            </a:r>
            <a:r>
              <a:rPr lang="en-US" dirty="0" err="1"/>
              <a:t>smanjuje</a:t>
            </a:r>
            <a:r>
              <a:rPr lang="en-US" dirty="0"/>
              <a:t> pr</a:t>
            </a:r>
            <a:r>
              <a:rPr lang="sr-Latn-CS" dirty="0"/>
              <a:t>etvaranje </a:t>
            </a:r>
            <a:r>
              <a:rPr lang="en-US" dirty="0" err="1"/>
              <a:t>homocisteina</a:t>
            </a:r>
            <a:r>
              <a:rPr lang="en-US" dirty="0"/>
              <a:t> u </a:t>
            </a:r>
            <a:r>
              <a:rPr lang="en-US" dirty="0" err="1"/>
              <a:t>metionin</a:t>
            </a:r>
            <a:r>
              <a:rPr lang="en-US" dirty="0"/>
              <a:t>.</a:t>
            </a:r>
            <a:endParaRPr lang="sr-Latn-CS" dirty="0"/>
          </a:p>
          <a:p>
            <a:pPr fontAlgn="auto">
              <a:spcAft>
                <a:spcPts val="0"/>
              </a:spcAft>
              <a:defRPr/>
            </a:pPr>
            <a:r>
              <a:rPr lang="en-US" dirty="0" err="1"/>
              <a:t>Hiperhomocisteinemija</a:t>
            </a:r>
            <a:r>
              <a:rPr lang="en-US" dirty="0"/>
              <a:t> je </a:t>
            </a:r>
            <a:r>
              <a:rPr lang="en-US" dirty="0" err="1"/>
              <a:t>jedan</a:t>
            </a:r>
            <a:r>
              <a:rPr lang="en-US" dirty="0"/>
              <a:t> </a:t>
            </a:r>
            <a:r>
              <a:rPr lang="en-US" dirty="0" err="1"/>
              <a:t>od</a:t>
            </a:r>
            <a:r>
              <a:rPr lang="en-US" dirty="0"/>
              <a:t> </a:t>
            </a:r>
            <a:r>
              <a:rPr lang="en-US" dirty="0" err="1"/>
              <a:t>pokazatelja</a:t>
            </a:r>
            <a:r>
              <a:rPr lang="en-US" dirty="0"/>
              <a:t> </a:t>
            </a:r>
            <a:r>
              <a:rPr lang="en-US" dirty="0" err="1"/>
              <a:t>nedostatka</a:t>
            </a:r>
            <a:r>
              <a:rPr lang="en-US" dirty="0"/>
              <a:t> </a:t>
            </a:r>
            <a:r>
              <a:rPr lang="en-US" dirty="0" err="1"/>
              <a:t>vitamina</a:t>
            </a:r>
            <a:r>
              <a:rPr lang="en-US" dirty="0"/>
              <a:t> B6, B9 </a:t>
            </a:r>
            <a:r>
              <a:rPr lang="en-US" dirty="0" err="1"/>
              <a:t>i</a:t>
            </a:r>
            <a:r>
              <a:rPr lang="en-US" dirty="0"/>
              <a:t> B12, a </a:t>
            </a:r>
            <a:r>
              <a:rPr lang="en-US" dirty="0" err="1"/>
              <a:t>javlja</a:t>
            </a:r>
            <a:r>
              <a:rPr lang="en-US" dirty="0"/>
              <a:t> se </a:t>
            </a:r>
            <a:r>
              <a:rPr lang="en-US" dirty="0" err="1"/>
              <a:t>i</a:t>
            </a:r>
            <a:r>
              <a:rPr lang="en-US" dirty="0"/>
              <a:t> </a:t>
            </a:r>
            <a:r>
              <a:rPr lang="en-US" dirty="0" err="1"/>
              <a:t>uz</a:t>
            </a:r>
            <a:r>
              <a:rPr lang="en-US" dirty="0"/>
              <a:t> </a:t>
            </a:r>
            <a:r>
              <a:rPr lang="en-US" dirty="0" err="1"/>
              <a:t>hipotireozu</a:t>
            </a:r>
            <a:r>
              <a:rPr lang="en-US" dirty="0"/>
              <a:t> </a:t>
            </a:r>
            <a:r>
              <a:rPr lang="en-US" dirty="0" err="1"/>
              <a:t>i</a:t>
            </a:r>
            <a:r>
              <a:rPr lang="en-US" dirty="0"/>
              <a:t> </a:t>
            </a:r>
            <a:r>
              <a:rPr lang="en-US" dirty="0" err="1"/>
              <a:t>oštećenu</a:t>
            </a:r>
            <a:r>
              <a:rPr lang="en-US" dirty="0"/>
              <a:t> </a:t>
            </a:r>
            <a:r>
              <a:rPr lang="en-US" dirty="0" err="1"/>
              <a:t>funkciju</a:t>
            </a:r>
            <a:r>
              <a:rPr lang="en-US" dirty="0"/>
              <a:t> </a:t>
            </a:r>
            <a:r>
              <a:rPr lang="en-US" dirty="0" err="1"/>
              <a:t>bubrega</a:t>
            </a:r>
            <a:r>
              <a:rPr lang="en-US" dirty="0"/>
              <a:t>, </a:t>
            </a:r>
            <a:r>
              <a:rPr lang="en-US" dirty="0" err="1"/>
              <a:t>te</a:t>
            </a:r>
            <a:r>
              <a:rPr lang="en-US" dirty="0"/>
              <a:t> </a:t>
            </a:r>
            <a:r>
              <a:rPr lang="en-US" dirty="0" err="1"/>
              <a:t>upotrebu</a:t>
            </a:r>
            <a:r>
              <a:rPr lang="en-US" dirty="0"/>
              <a:t> </a:t>
            </a:r>
            <a:r>
              <a:rPr lang="en-US" dirty="0" err="1" smtClean="0"/>
              <a:t>antikonvulziva</a:t>
            </a:r>
            <a:r>
              <a:rPr lang="sr-Latn-CS" dirty="0" smtClean="0"/>
              <a:t>.</a:t>
            </a:r>
            <a:endParaRPr lang="sr-Latn-CS" dirty="0"/>
          </a:p>
          <a:p>
            <a:pPr fontAlgn="auto">
              <a:spcAft>
                <a:spcPts val="0"/>
              </a:spcAft>
              <a:defRPr/>
            </a:pPr>
            <a:r>
              <a:rPr lang="en-US" dirty="0" err="1"/>
              <a:t>Nasljeđuje</a:t>
            </a:r>
            <a:r>
              <a:rPr lang="en-US" dirty="0"/>
              <a:t> se </a:t>
            </a:r>
            <a:r>
              <a:rPr lang="en-US" dirty="0" err="1"/>
              <a:t>autosomno</a:t>
            </a:r>
            <a:r>
              <a:rPr lang="en-US" dirty="0"/>
              <a:t> </a:t>
            </a:r>
            <a:r>
              <a:rPr lang="en-US" dirty="0" err="1"/>
              <a:t>recesivno</a:t>
            </a:r>
            <a:r>
              <a:rPr lang="en-US" dirty="0"/>
              <a:t>. </a:t>
            </a:r>
            <a:r>
              <a:rPr lang="en-US" dirty="0" err="1"/>
              <a:t>Homozigoti</a:t>
            </a:r>
            <a:r>
              <a:rPr lang="en-US" dirty="0"/>
              <a:t> </a:t>
            </a:r>
            <a:r>
              <a:rPr lang="en-US" dirty="0" err="1"/>
              <a:t>imaju</a:t>
            </a:r>
            <a:r>
              <a:rPr lang="en-US" dirty="0"/>
              <a:t> </a:t>
            </a:r>
            <a:r>
              <a:rPr lang="en-US" dirty="0" err="1"/>
              <a:t>povećane</a:t>
            </a:r>
            <a:r>
              <a:rPr lang="en-US" dirty="0"/>
              <a:t> </a:t>
            </a:r>
            <a:r>
              <a:rPr lang="en-US" dirty="0" err="1"/>
              <a:t>vrijednosti</a:t>
            </a:r>
            <a:r>
              <a:rPr lang="en-US" dirty="0"/>
              <a:t> </a:t>
            </a:r>
            <a:r>
              <a:rPr lang="en-US" dirty="0" err="1" smtClean="0"/>
              <a:t>homocisteina</a:t>
            </a:r>
            <a:r>
              <a:rPr lang="sr-Latn-RS" dirty="0" smtClean="0"/>
              <a:t>,</a:t>
            </a:r>
            <a:r>
              <a:rPr lang="en-US" dirty="0" smtClean="0"/>
              <a:t> </a:t>
            </a:r>
            <a:r>
              <a:rPr lang="en-US" dirty="0" err="1"/>
              <a:t>što</a:t>
            </a:r>
            <a:r>
              <a:rPr lang="en-US" dirty="0"/>
              <a:t> </a:t>
            </a:r>
            <a:r>
              <a:rPr lang="en-US" dirty="0" err="1"/>
              <a:t>su</a:t>
            </a:r>
            <a:r>
              <a:rPr lang="en-US" dirty="0"/>
              <a:t> </a:t>
            </a:r>
            <a:r>
              <a:rPr lang="en-US" dirty="0" err="1"/>
              <a:t>rizici</a:t>
            </a:r>
            <a:r>
              <a:rPr lang="en-US" dirty="0"/>
              <a:t> </a:t>
            </a:r>
            <a:r>
              <a:rPr lang="en-US" dirty="0" err="1"/>
              <a:t>za</a:t>
            </a:r>
            <a:r>
              <a:rPr lang="en-US" dirty="0"/>
              <a:t> </a:t>
            </a:r>
            <a:r>
              <a:rPr lang="en-US" dirty="0" err="1"/>
              <a:t>arterijsku</a:t>
            </a:r>
            <a:r>
              <a:rPr lang="en-US" dirty="0"/>
              <a:t> </a:t>
            </a:r>
            <a:r>
              <a:rPr lang="en-US" dirty="0" err="1"/>
              <a:t>i</a:t>
            </a:r>
            <a:r>
              <a:rPr lang="en-US" dirty="0"/>
              <a:t> </a:t>
            </a:r>
            <a:r>
              <a:rPr lang="en-US" dirty="0" err="1"/>
              <a:t>vensku</a:t>
            </a:r>
            <a:r>
              <a:rPr lang="en-US" dirty="0"/>
              <a:t> </a:t>
            </a:r>
            <a:r>
              <a:rPr lang="en-US" dirty="0" err="1" smtClean="0"/>
              <a:t>trombozu</a:t>
            </a:r>
            <a:r>
              <a:rPr lang="sr-Latn-RS" dirty="0" smtClean="0"/>
              <a:t>,</a:t>
            </a:r>
            <a:r>
              <a:rPr lang="en-US" dirty="0" smtClean="0"/>
              <a:t> </a:t>
            </a:r>
            <a:r>
              <a:rPr lang="en-US" dirty="0" err="1"/>
              <a:t>te</a:t>
            </a:r>
            <a:r>
              <a:rPr lang="en-US" dirty="0"/>
              <a:t> </a:t>
            </a:r>
            <a:r>
              <a:rPr lang="en-US" dirty="0" err="1"/>
              <a:t>komplikacije</a:t>
            </a:r>
            <a:r>
              <a:rPr lang="en-US" dirty="0"/>
              <a:t> u </a:t>
            </a:r>
            <a:r>
              <a:rPr lang="en-US" dirty="0" err="1"/>
              <a:t>trudnoći</a:t>
            </a:r>
            <a:endParaRPr lang="en-US" dirty="0"/>
          </a:p>
          <a:p>
            <a:pPr fontAlgn="auto">
              <a:spcAft>
                <a:spcPts val="0"/>
              </a:spcAft>
              <a:defRPr/>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xmlns="" id="{65D0A2EF-DB3C-4043-BC7C-C685E44116C1}"/>
              </a:ext>
            </a:extLst>
          </p:cNvPr>
          <p:cNvSpPr>
            <a:spLocks noGrp="1"/>
          </p:cNvSpPr>
          <p:nvPr>
            <p:ph idx="1"/>
          </p:nvPr>
        </p:nvSpPr>
        <p:spPr>
          <a:xfrm>
            <a:off x="457200" y="476672"/>
            <a:ext cx="8229600" cy="5721350"/>
          </a:xfrm>
        </p:spPr>
        <p:txBody>
          <a:bodyPr/>
          <a:lstStyle/>
          <a:p>
            <a:pPr marL="0" indent="0" fontAlgn="auto">
              <a:spcAft>
                <a:spcPts val="0"/>
              </a:spcAft>
              <a:buFont typeface="Arial" panose="020B0604020202020204" pitchFamily="34" charset="0"/>
              <a:buNone/>
              <a:defRPr/>
            </a:pPr>
            <a:r>
              <a:rPr lang="sr-Latn-RS" altLang="en-US" sz="3600" dirty="0">
                <a:solidFill>
                  <a:srgbClr val="000099"/>
                </a:solidFill>
              </a:rPr>
              <a:t>2.</a:t>
            </a:r>
            <a:r>
              <a:rPr lang="en-US" altLang="en-US" sz="3600" dirty="0">
                <a:solidFill>
                  <a:srgbClr val="000099"/>
                </a:solidFill>
              </a:rPr>
              <a:t> </a:t>
            </a:r>
            <a:r>
              <a:rPr lang="en-US" altLang="en-US" sz="3600" dirty="0" err="1">
                <a:solidFill>
                  <a:srgbClr val="000099"/>
                </a:solidFill>
              </a:rPr>
              <a:t>Stečena</a:t>
            </a:r>
            <a:r>
              <a:rPr lang="en-US" altLang="en-US" sz="3600" dirty="0">
                <a:solidFill>
                  <a:srgbClr val="000099"/>
                </a:solidFill>
              </a:rPr>
              <a:t> </a:t>
            </a:r>
            <a:r>
              <a:rPr lang="en-US" altLang="en-US" sz="3600" dirty="0" err="1">
                <a:solidFill>
                  <a:srgbClr val="000099"/>
                </a:solidFill>
              </a:rPr>
              <a:t>trombofilija</a:t>
            </a:r>
            <a:endParaRPr lang="sr-Latn-RS" altLang="en-US" sz="3600" dirty="0">
              <a:solidFill>
                <a:srgbClr val="000099"/>
              </a:solidFill>
            </a:endParaRPr>
          </a:p>
          <a:p>
            <a:pPr marL="0" indent="0" fontAlgn="auto">
              <a:spcAft>
                <a:spcPts val="0"/>
              </a:spcAft>
              <a:buFont typeface="Arial" panose="020B0604020202020204" pitchFamily="34" charset="0"/>
              <a:buNone/>
              <a:defRPr/>
            </a:pPr>
            <a:endParaRPr lang="hr-BA" altLang="en-US" sz="3600" dirty="0">
              <a:solidFill>
                <a:srgbClr val="000099"/>
              </a:solidFill>
            </a:endParaRPr>
          </a:p>
          <a:p>
            <a:pPr marL="0" indent="0" fontAlgn="auto">
              <a:spcAft>
                <a:spcPts val="0"/>
              </a:spcAft>
              <a:buFont typeface="Arial" panose="020B0604020202020204" pitchFamily="34" charset="0"/>
              <a:buNone/>
              <a:defRPr/>
            </a:pPr>
            <a:r>
              <a:rPr lang="hr-BA" altLang="en-US" dirty="0">
                <a:solidFill>
                  <a:srgbClr val="000099"/>
                </a:solidFill>
              </a:rPr>
              <a:t> </a:t>
            </a:r>
            <a:r>
              <a:rPr lang="en-US" altLang="en-US" dirty="0"/>
              <a:t>-</a:t>
            </a:r>
            <a:r>
              <a:rPr lang="hr-BA" altLang="en-US" dirty="0"/>
              <a:t> </a:t>
            </a:r>
            <a:r>
              <a:rPr lang="en-US" altLang="en-US" dirty="0" err="1"/>
              <a:t>antifosfolipidni</a:t>
            </a:r>
            <a:r>
              <a:rPr lang="en-US" altLang="en-US" dirty="0"/>
              <a:t> </a:t>
            </a:r>
            <a:r>
              <a:rPr lang="en-US" altLang="en-US" dirty="0" err="1"/>
              <a:t>sindrom</a:t>
            </a:r>
            <a:r>
              <a:rPr lang="en-US" altLang="en-US" dirty="0"/>
              <a:t> </a:t>
            </a:r>
            <a:endParaRPr lang="sr-Latn-RS" altLang="en-US" dirty="0"/>
          </a:p>
          <a:p>
            <a:pPr marL="0" indent="0" fontAlgn="auto">
              <a:spcAft>
                <a:spcPts val="0"/>
              </a:spcAft>
              <a:buFont typeface="Arial" panose="020B0604020202020204" pitchFamily="34" charset="0"/>
              <a:buNone/>
              <a:defRPr/>
            </a:pPr>
            <a:endParaRPr lang="sr-Latn-RS" altLang="en-US" dirty="0"/>
          </a:p>
          <a:p>
            <a:pPr marL="0" indent="0" fontAlgn="auto">
              <a:spcAft>
                <a:spcPts val="0"/>
              </a:spcAft>
              <a:buFont typeface="Arial" panose="020B0604020202020204" pitchFamily="34" charset="0"/>
              <a:buNone/>
              <a:defRPr/>
            </a:pPr>
            <a:endParaRPr lang="sr-Latn-CS" altLang="en-US" dirty="0"/>
          </a:p>
          <a:p>
            <a:pPr marL="0" indent="0" fontAlgn="auto">
              <a:spcAft>
                <a:spcPts val="0"/>
              </a:spcAft>
              <a:buFont typeface="Arial" panose="020B0604020202020204" pitchFamily="34" charset="0"/>
              <a:buNone/>
              <a:defRPr/>
            </a:pPr>
            <a:endParaRPr lang="sr-Latn-CS" altLang="en-US" dirty="0"/>
          </a:p>
          <a:p>
            <a:pPr fontAlgn="auto">
              <a:spcAft>
                <a:spcPts val="0"/>
              </a:spcAft>
              <a:defRPr/>
            </a:pPr>
            <a:r>
              <a:rPr lang="en-US" altLang="en-US" dirty="0"/>
              <a:t>(</a:t>
            </a:r>
            <a:r>
              <a:rPr lang="en-US" altLang="en-US" dirty="0" err="1"/>
              <a:t>prisustvo</a:t>
            </a:r>
            <a:r>
              <a:rPr lang="en-US" altLang="en-US" dirty="0"/>
              <a:t> lupus </a:t>
            </a:r>
            <a:r>
              <a:rPr lang="en-US" altLang="en-US" dirty="0" err="1"/>
              <a:t>antikoagulansa</a:t>
            </a:r>
            <a:r>
              <a:rPr lang="en-US" altLang="en-US" dirty="0"/>
              <a:t>, </a:t>
            </a:r>
            <a:r>
              <a:rPr lang="en-US" altLang="en-US" dirty="0" err="1"/>
              <a:t>antikardiolipinskih</a:t>
            </a:r>
            <a:r>
              <a:rPr lang="en-US" altLang="en-US" dirty="0"/>
              <a:t> </a:t>
            </a:r>
            <a:r>
              <a:rPr lang="en-US" altLang="en-US" dirty="0" err="1"/>
              <a:t>antitijela</a:t>
            </a:r>
            <a:r>
              <a:rPr lang="en-US" altLang="en-US" dirty="0"/>
              <a:t> </a:t>
            </a:r>
            <a:r>
              <a:rPr lang="en-US" altLang="en-US" dirty="0" err="1"/>
              <a:t>i</a:t>
            </a:r>
            <a:r>
              <a:rPr lang="en-US" altLang="en-US" dirty="0"/>
              <a:t> beta2gliko</a:t>
            </a:r>
            <a:r>
              <a:rPr lang="sr-Latn-CS" altLang="en-US" dirty="0"/>
              <a:t>-</a:t>
            </a:r>
            <a:r>
              <a:rPr lang="en-US" altLang="en-US" dirty="0"/>
              <a:t>proteina1)</a:t>
            </a:r>
            <a:r>
              <a:rPr lang="en-US" altLang="en-US" b="1" dirty="0"/>
              <a:t> </a:t>
            </a:r>
            <a:r>
              <a:rPr lang="en-US" altLang="en-US" dirty="0"/>
              <a:t>je </a:t>
            </a:r>
            <a:r>
              <a:rPr lang="en-US" altLang="en-US" dirty="0" err="1"/>
              <a:t>neupalna</a:t>
            </a:r>
            <a:r>
              <a:rPr lang="en-US" altLang="en-US" dirty="0"/>
              <a:t> </a:t>
            </a:r>
            <a:r>
              <a:rPr lang="en-US" altLang="en-US" dirty="0" err="1"/>
              <a:t>autoimuna</a:t>
            </a:r>
            <a:r>
              <a:rPr lang="en-US" altLang="en-US" dirty="0"/>
              <a:t> </a:t>
            </a:r>
            <a:r>
              <a:rPr lang="en-US" altLang="en-US" dirty="0" err="1"/>
              <a:t>bolest</a:t>
            </a:r>
            <a:r>
              <a:rPr lang="en-US" altLang="en-US" dirty="0"/>
              <a:t> </a:t>
            </a:r>
            <a:r>
              <a:rPr lang="en-US" altLang="en-US" dirty="0" err="1"/>
              <a:t>obilježena</a:t>
            </a:r>
            <a:r>
              <a:rPr lang="en-US" altLang="en-US" dirty="0"/>
              <a:t> </a:t>
            </a:r>
            <a:r>
              <a:rPr lang="en-US" altLang="en-US" dirty="0" err="1"/>
              <a:t>trombozom</a:t>
            </a:r>
            <a:r>
              <a:rPr lang="en-US" altLang="en-US" dirty="0"/>
              <a:t> </a:t>
            </a:r>
            <a:r>
              <a:rPr lang="en-US" altLang="en-US" dirty="0" err="1"/>
              <a:t>ili</a:t>
            </a:r>
            <a:r>
              <a:rPr lang="en-US" altLang="en-US" dirty="0"/>
              <a:t> </a:t>
            </a:r>
            <a:r>
              <a:rPr lang="en-US" altLang="en-US" dirty="0" err="1"/>
              <a:t>komplikacijama</a:t>
            </a:r>
            <a:r>
              <a:rPr lang="en-US" altLang="en-US" dirty="0"/>
              <a:t> u </a:t>
            </a:r>
            <a:r>
              <a:rPr lang="en-US" altLang="en-US" dirty="0" err="1"/>
              <a:t>trudnoći</a:t>
            </a:r>
            <a:r>
              <a:rPr lang="en-US" altLang="en-US" dirty="0"/>
              <a:t> </a:t>
            </a:r>
            <a:r>
              <a:rPr lang="en-US" altLang="en-US" dirty="0" smtClean="0"/>
              <a:t>u</a:t>
            </a:r>
            <a:r>
              <a:rPr lang="sr-Latn-RS" altLang="en-US" dirty="0" smtClean="0"/>
              <a:t>z</a:t>
            </a:r>
            <a:r>
              <a:rPr lang="en-US" altLang="en-US" dirty="0" smtClean="0"/>
              <a:t> </a:t>
            </a:r>
            <a:r>
              <a:rPr lang="en-US" altLang="en-US" dirty="0" err="1" smtClean="0"/>
              <a:t>pri</a:t>
            </a:r>
            <a:r>
              <a:rPr lang="sr-Latn-RS" altLang="en-US" dirty="0" smtClean="0"/>
              <a:t>sustvo</a:t>
            </a:r>
            <a:r>
              <a:rPr lang="en-US" altLang="en-US" dirty="0" smtClean="0"/>
              <a:t> </a:t>
            </a:r>
            <a:r>
              <a:rPr lang="en-US" altLang="en-US" dirty="0" err="1"/>
              <a:t>autoimune</a:t>
            </a:r>
            <a:r>
              <a:rPr lang="en-US" altLang="en-US" dirty="0"/>
              <a:t> </a:t>
            </a:r>
            <a:r>
              <a:rPr lang="en-US" altLang="en-US" dirty="0" err="1" smtClean="0"/>
              <a:t>trombocitopenije</a:t>
            </a:r>
            <a:r>
              <a:rPr lang="en-US" altLang="en-US" dirty="0" smtClean="0"/>
              <a:t> </a:t>
            </a:r>
            <a:r>
              <a:rPr lang="en-US" altLang="en-US" dirty="0" err="1"/>
              <a:t>i</a:t>
            </a:r>
            <a:r>
              <a:rPr lang="en-US" altLang="en-US" dirty="0"/>
              <a:t> </a:t>
            </a:r>
            <a:r>
              <a:rPr lang="en-US" altLang="en-US" dirty="0" err="1"/>
              <a:t>antifosfolipidnih</a:t>
            </a:r>
            <a:r>
              <a:rPr lang="en-US" altLang="en-US" dirty="0"/>
              <a:t> </a:t>
            </a:r>
            <a:r>
              <a:rPr lang="sr-Latn-CS" altLang="en-US" dirty="0"/>
              <a:t>antit</a:t>
            </a:r>
            <a:r>
              <a:rPr lang="en-US" altLang="en-US" dirty="0" err="1" smtClean="0"/>
              <a:t>ijela</a:t>
            </a:r>
            <a:r>
              <a:rPr lang="en-US" altLang="en-US" dirty="0" smtClean="0"/>
              <a:t>.</a:t>
            </a:r>
            <a:endParaRPr lang="en-US" altLang="en-US" dirty="0"/>
          </a:p>
          <a:p>
            <a:pPr fontAlgn="auto">
              <a:spcAft>
                <a:spcPts val="0"/>
              </a:spcAft>
              <a:defRPr/>
            </a:pPr>
            <a:endParaRPr lang="en-US"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E8192D07-C045-4D67-A15F-617927C20B29}"/>
              </a:ext>
            </a:extLst>
          </p:cNvPr>
          <p:cNvSpPr>
            <a:spLocks noGrp="1"/>
          </p:cNvSpPr>
          <p:nvPr>
            <p:ph type="title"/>
          </p:nvPr>
        </p:nvSpPr>
        <p:spPr>
          <a:xfrm>
            <a:off x="457200" y="216123"/>
            <a:ext cx="8229600" cy="836613"/>
          </a:xfrm>
        </p:spPr>
        <p:txBody>
          <a:bodyPr/>
          <a:lstStyle/>
          <a:p>
            <a:r>
              <a:rPr lang="sr-Latn-CS" altLang="en-US" sz="3600" dirty="0"/>
              <a:t>Komplikacije u trudnoći</a:t>
            </a:r>
            <a:endParaRPr lang="en-US" altLang="en-US" sz="3600" dirty="0"/>
          </a:p>
        </p:txBody>
      </p:sp>
      <p:sp>
        <p:nvSpPr>
          <p:cNvPr id="31747" name="Content Placeholder 2">
            <a:extLst>
              <a:ext uri="{FF2B5EF4-FFF2-40B4-BE49-F238E27FC236}">
                <a16:creationId xmlns:a16="http://schemas.microsoft.com/office/drawing/2014/main" xmlns="" id="{5EC83B61-BFB0-45F8-84F9-ADF6DBF6FA06}"/>
              </a:ext>
            </a:extLst>
          </p:cNvPr>
          <p:cNvSpPr>
            <a:spLocks noGrp="1"/>
          </p:cNvSpPr>
          <p:nvPr>
            <p:ph idx="1"/>
          </p:nvPr>
        </p:nvSpPr>
        <p:spPr bwMode="auto">
          <a:xfrm>
            <a:off x="0" y="836613"/>
            <a:ext cx="9036050" cy="6553200"/>
          </a:xfrm>
        </p:spPr>
        <p:txBody>
          <a:bodyPr wrap="square" numCol="1" anchor="t" anchorCtr="0" compatLnSpc="1">
            <a:prstTxWarp prst="textNoShape">
              <a:avLst/>
            </a:prstTxWarp>
          </a:bodyPr>
          <a:lstStyle/>
          <a:p>
            <a:pPr>
              <a:buFont typeface="Arial" panose="020B0604020202020204" pitchFamily="34" charset="0"/>
              <a:buNone/>
            </a:pPr>
            <a:endParaRPr lang="sr-Latn-CS" altLang="en-US" sz="2800" dirty="0"/>
          </a:p>
          <a:p>
            <a:r>
              <a:rPr lang="en-US" altLang="en-US" dirty="0" err="1"/>
              <a:t>ponavljajuć</a:t>
            </a:r>
            <a:r>
              <a:rPr lang="sr-Latn-RS" altLang="en-US" dirty="0"/>
              <a:t>i</a:t>
            </a:r>
            <a:r>
              <a:rPr lang="en-US" altLang="en-US" dirty="0"/>
              <a:t> </a:t>
            </a:r>
            <a:r>
              <a:rPr lang="en-US" altLang="en-US" dirty="0" err="1"/>
              <a:t>pobačaj</a:t>
            </a:r>
            <a:r>
              <a:rPr lang="sr-Latn-CS" altLang="en-US" dirty="0"/>
              <a:t>i,</a:t>
            </a:r>
            <a:r>
              <a:rPr lang="en-US" altLang="en-US" dirty="0"/>
              <a:t> </a:t>
            </a:r>
            <a:endParaRPr lang="sr-Latn-CS" altLang="en-US" dirty="0"/>
          </a:p>
          <a:p>
            <a:r>
              <a:rPr lang="sr-Latn-CS" altLang="en-US" dirty="0" err="1"/>
              <a:t>intrauterina</a:t>
            </a:r>
            <a:r>
              <a:rPr lang="sr-Latn-CS" altLang="en-US" dirty="0"/>
              <a:t> smrt ploda,</a:t>
            </a:r>
          </a:p>
          <a:p>
            <a:r>
              <a:rPr lang="en-US" altLang="en-US" dirty="0" err="1"/>
              <a:t>intrauterini</a:t>
            </a:r>
            <a:r>
              <a:rPr lang="en-US" altLang="en-US" dirty="0"/>
              <a:t> </a:t>
            </a:r>
            <a:r>
              <a:rPr lang="en-US" altLang="en-US" dirty="0" err="1"/>
              <a:t>zastoj</a:t>
            </a:r>
            <a:r>
              <a:rPr lang="en-US" altLang="en-US" dirty="0"/>
              <a:t> u </a:t>
            </a:r>
            <a:r>
              <a:rPr lang="en-US" altLang="en-US" dirty="0" err="1"/>
              <a:t>rastu</a:t>
            </a:r>
            <a:r>
              <a:rPr lang="en-US" altLang="en-US" dirty="0"/>
              <a:t> </a:t>
            </a:r>
            <a:r>
              <a:rPr lang="en-US" altLang="en-US" dirty="0" err="1"/>
              <a:t>ploda</a:t>
            </a:r>
            <a:r>
              <a:rPr lang="en-US" altLang="en-US" dirty="0"/>
              <a:t>, </a:t>
            </a:r>
            <a:endParaRPr lang="sr-Latn-CS" altLang="en-US" dirty="0"/>
          </a:p>
          <a:p>
            <a:r>
              <a:rPr lang="en-US" altLang="en-US" dirty="0" err="1"/>
              <a:t>preeklampsij</a:t>
            </a:r>
            <a:r>
              <a:rPr lang="hr-BA" altLang="en-US" dirty="0"/>
              <a:t>a</a:t>
            </a:r>
            <a:r>
              <a:rPr lang="en-US" altLang="en-US" dirty="0"/>
              <a:t>,</a:t>
            </a:r>
            <a:endParaRPr lang="sr-Latn-CS" altLang="en-US" dirty="0"/>
          </a:p>
          <a:p>
            <a:r>
              <a:rPr lang="en-US" altLang="en-US" dirty="0" err="1" smtClean="0"/>
              <a:t>abrupcij</a:t>
            </a:r>
            <a:r>
              <a:rPr lang="sr-Latn-RS" altLang="en-US" dirty="0" smtClean="0"/>
              <a:t>a</a:t>
            </a:r>
            <a:r>
              <a:rPr lang="en-US" altLang="en-US" dirty="0" smtClean="0"/>
              <a:t> </a:t>
            </a:r>
            <a:r>
              <a:rPr lang="en-US" altLang="en-US" dirty="0" err="1"/>
              <a:t>posteljice</a:t>
            </a:r>
            <a:r>
              <a:rPr lang="en-US" altLang="en-US" dirty="0"/>
              <a:t> </a:t>
            </a:r>
            <a:r>
              <a:rPr lang="en-US" altLang="en-US" dirty="0" err="1"/>
              <a:t>i</a:t>
            </a:r>
            <a:r>
              <a:rPr lang="en-US" altLang="en-US" dirty="0"/>
              <a:t> </a:t>
            </a:r>
            <a:endParaRPr lang="sr-Latn-CS" altLang="en-US" dirty="0"/>
          </a:p>
          <a:p>
            <a:r>
              <a:rPr lang="en-US" altLang="en-US" dirty="0" err="1"/>
              <a:t>prijevremeni</a:t>
            </a:r>
            <a:r>
              <a:rPr lang="en-US" altLang="en-US" dirty="0"/>
              <a:t> </a:t>
            </a:r>
            <a:r>
              <a:rPr lang="en-US" altLang="en-US" dirty="0" err="1"/>
              <a:t>porođaj</a:t>
            </a:r>
            <a:r>
              <a:rPr lang="en-US" altLang="en-US" dirty="0"/>
              <a:t>. </a:t>
            </a:r>
            <a:endParaRPr lang="hr-BA" altLang="en-US" dirty="0"/>
          </a:p>
          <a:p>
            <a:endParaRPr lang="sr-Latn-CS" altLang="en-US" sz="2400" dirty="0"/>
          </a:p>
          <a:p>
            <a:pPr>
              <a:buFont typeface="Arial" panose="020B0604020202020204" pitchFamily="34" charset="0"/>
              <a:buNone/>
            </a:pPr>
            <a:r>
              <a:rPr lang="hr-BA" altLang="en-US" dirty="0"/>
              <a:t>  </a:t>
            </a:r>
            <a:r>
              <a:rPr lang="en-US" altLang="en-US" dirty="0"/>
              <a:t>15% </a:t>
            </a:r>
            <a:r>
              <a:rPr lang="en-US" altLang="en-US" dirty="0" err="1"/>
              <a:t>svih</a:t>
            </a:r>
            <a:r>
              <a:rPr lang="en-US" altLang="en-US" dirty="0"/>
              <a:t> </a:t>
            </a:r>
            <a:r>
              <a:rPr lang="en-US" altLang="en-US" dirty="0" err="1"/>
              <a:t>klinički</a:t>
            </a:r>
            <a:r>
              <a:rPr lang="en-US" altLang="en-US" dirty="0"/>
              <a:t> </a:t>
            </a:r>
            <a:r>
              <a:rPr lang="en-US" altLang="en-US" dirty="0" err="1"/>
              <a:t>prepoznatih</a:t>
            </a:r>
            <a:r>
              <a:rPr lang="en-US" altLang="en-US" dirty="0"/>
              <a:t> </a:t>
            </a:r>
            <a:r>
              <a:rPr lang="en-US" altLang="en-US" dirty="0" err="1"/>
              <a:t>trudnoća</a:t>
            </a:r>
            <a:r>
              <a:rPr lang="en-US" altLang="en-US" dirty="0"/>
              <a:t> </a:t>
            </a:r>
            <a:r>
              <a:rPr lang="en-US" altLang="en-US" dirty="0" err="1"/>
              <a:t>završava</a:t>
            </a:r>
            <a:r>
              <a:rPr lang="sr-Latn-CS" altLang="en-US" dirty="0"/>
              <a:t> </a:t>
            </a:r>
            <a:r>
              <a:rPr lang="en-US" altLang="en-US" dirty="0" err="1"/>
              <a:t>pobačajem</a:t>
            </a:r>
            <a:r>
              <a:rPr lang="hr-BA" altLang="en-US" dirty="0"/>
              <a:t>, </a:t>
            </a:r>
            <a:r>
              <a:rPr lang="sr-Latn-RS" altLang="en-US" dirty="0" smtClean="0"/>
              <a:t>kod</a:t>
            </a:r>
            <a:r>
              <a:rPr lang="sr-Latn-BA" altLang="en-US" dirty="0" smtClean="0"/>
              <a:t> </a:t>
            </a:r>
            <a:r>
              <a:rPr lang="en-US" altLang="en-US" dirty="0"/>
              <a:t>1% </a:t>
            </a:r>
            <a:r>
              <a:rPr lang="en-US" altLang="en-US" dirty="0" err="1"/>
              <a:t>parova</a:t>
            </a:r>
            <a:r>
              <a:rPr lang="en-US" altLang="en-US" dirty="0"/>
              <a:t> </a:t>
            </a:r>
            <a:r>
              <a:rPr lang="en-US" altLang="en-US" dirty="0" err="1"/>
              <a:t>javljaju</a:t>
            </a:r>
            <a:r>
              <a:rPr lang="hr-BA" altLang="en-US" dirty="0"/>
              <a:t> </a:t>
            </a:r>
            <a:r>
              <a:rPr lang="en-US" altLang="en-US" dirty="0"/>
              <a:t>se </a:t>
            </a:r>
            <a:r>
              <a:rPr lang="en-US" altLang="en-US" dirty="0" err="1"/>
              <a:t>ponavljani</a:t>
            </a:r>
            <a:r>
              <a:rPr lang="en-US" altLang="en-US" dirty="0"/>
              <a:t> </a:t>
            </a:r>
            <a:r>
              <a:rPr lang="en-US" altLang="en-US" dirty="0" err="1"/>
              <a:t>pobačaji</a:t>
            </a:r>
            <a:r>
              <a:rPr lang="en-US" altLang="en-US" dirty="0"/>
              <a:t>.</a:t>
            </a:r>
            <a:r>
              <a:rPr lang="hr-BA" altLang="en-US" dirty="0"/>
              <a:t> </a:t>
            </a:r>
            <a:r>
              <a:rPr lang="en-US" altLang="en-US" dirty="0" err="1"/>
              <a:t>Prisutnost</a:t>
            </a:r>
            <a:r>
              <a:rPr lang="en-US" altLang="en-US" dirty="0"/>
              <a:t> </a:t>
            </a:r>
            <a:r>
              <a:rPr lang="en-US" altLang="en-US" dirty="0" err="1"/>
              <a:t>ovih</a:t>
            </a:r>
            <a:r>
              <a:rPr lang="en-US" altLang="en-US" dirty="0"/>
              <a:t> </a:t>
            </a:r>
            <a:r>
              <a:rPr lang="en-US" altLang="en-US" dirty="0" err="1"/>
              <a:t>mutacija</a:t>
            </a:r>
            <a:r>
              <a:rPr lang="en-US" altLang="en-US" dirty="0"/>
              <a:t> ne mora </a:t>
            </a:r>
            <a:r>
              <a:rPr lang="en-US" altLang="en-US" dirty="0" err="1"/>
              <a:t>nužno</a:t>
            </a:r>
            <a:r>
              <a:rPr lang="en-US" altLang="en-US" dirty="0"/>
              <a:t> </a:t>
            </a:r>
            <a:r>
              <a:rPr lang="en-US" altLang="en-US" dirty="0" err="1"/>
              <a:t>dovesti</a:t>
            </a:r>
            <a:r>
              <a:rPr lang="en-US" altLang="en-US" dirty="0"/>
              <a:t> do </a:t>
            </a:r>
            <a:r>
              <a:rPr lang="en-US" altLang="en-US" dirty="0" err="1"/>
              <a:t>bolesti</a:t>
            </a:r>
            <a:r>
              <a:rPr lang="en-US" altLang="en-US" dirty="0"/>
              <a:t>. To </a:t>
            </a:r>
            <a:r>
              <a:rPr lang="en-US" altLang="en-US" dirty="0" err="1"/>
              <a:t>znači</a:t>
            </a:r>
            <a:r>
              <a:rPr lang="en-US" altLang="en-US" dirty="0"/>
              <a:t> da </a:t>
            </a:r>
            <a:r>
              <a:rPr lang="en-US" altLang="en-US" dirty="0" err="1"/>
              <a:t>osoba</a:t>
            </a:r>
            <a:r>
              <a:rPr lang="sr-Latn-BA" altLang="en-US" dirty="0"/>
              <a:t> </a:t>
            </a:r>
            <a:r>
              <a:rPr lang="en-US" altLang="en-US" dirty="0" err="1"/>
              <a:t>ima</a:t>
            </a:r>
            <a:r>
              <a:rPr lang="en-US" altLang="en-US" dirty="0"/>
              <a:t> </a:t>
            </a:r>
            <a:r>
              <a:rPr lang="en-US" altLang="en-US" dirty="0" err="1"/>
              <a:t>povećan</a:t>
            </a:r>
            <a:r>
              <a:rPr lang="en-US" altLang="en-US" dirty="0"/>
              <a:t> </a:t>
            </a:r>
            <a:r>
              <a:rPr lang="en-US" altLang="en-US" dirty="0" err="1"/>
              <a:t>rizik</a:t>
            </a:r>
            <a:r>
              <a:rPr lang="en-US" altLang="en-US" dirty="0"/>
              <a:t> za </a:t>
            </a:r>
            <a:r>
              <a:rPr lang="en-US" altLang="en-US" dirty="0" err="1"/>
              <a:t>nastanak</a:t>
            </a:r>
            <a:r>
              <a:rPr lang="sr-Latn-BA" altLang="en-US" dirty="0"/>
              <a:t> </a:t>
            </a:r>
            <a:r>
              <a:rPr lang="en-US" altLang="en-US" dirty="0" err="1"/>
              <a:t>trombofilija</a:t>
            </a:r>
            <a:r>
              <a:rPr lang="en-US" altLang="en-US" dirty="0"/>
              <a:t>. </a:t>
            </a:r>
            <a:r>
              <a:rPr lang="en-US" altLang="en-US" dirty="0" err="1"/>
              <a:t>Sve</a:t>
            </a:r>
            <a:r>
              <a:rPr lang="en-US" altLang="en-US" dirty="0"/>
              <a:t> </a:t>
            </a:r>
            <a:r>
              <a:rPr lang="en-US" altLang="en-US" dirty="0" err="1"/>
              <a:t>zavisi</a:t>
            </a:r>
            <a:r>
              <a:rPr lang="en-US" altLang="en-US" dirty="0"/>
              <a:t> </a:t>
            </a:r>
            <a:r>
              <a:rPr lang="en-US" altLang="en-US" dirty="0" err="1"/>
              <a:t>i</a:t>
            </a:r>
            <a:r>
              <a:rPr lang="en-US" altLang="en-US" dirty="0"/>
              <a:t> od</a:t>
            </a:r>
            <a:r>
              <a:rPr lang="sr-Latn-BA" altLang="en-US" dirty="0"/>
              <a:t> </a:t>
            </a:r>
            <a:r>
              <a:rPr lang="en-US" altLang="en-US" dirty="0" err="1"/>
              <a:t>vrijednosti</a:t>
            </a:r>
            <a:r>
              <a:rPr lang="en-US" altLang="en-US" dirty="0"/>
              <a:t> </a:t>
            </a:r>
            <a:r>
              <a:rPr lang="en-US" altLang="en-US" dirty="0" err="1"/>
              <a:t>ostalih</a:t>
            </a:r>
            <a:r>
              <a:rPr lang="en-US" altLang="en-US" dirty="0"/>
              <a:t> </a:t>
            </a:r>
            <a:r>
              <a:rPr lang="en-US" altLang="en-US" dirty="0" err="1"/>
              <a:t>faktora</a:t>
            </a:r>
            <a:r>
              <a:rPr lang="en-US" altLang="en-US" dirty="0"/>
              <a:t> </a:t>
            </a:r>
            <a:r>
              <a:rPr lang="en-US" altLang="en-US" dirty="0" err="1" smtClean="0"/>
              <a:t>koagulacije</a:t>
            </a:r>
            <a:r>
              <a:rPr lang="sr-Latn-RS" altLang="en-US" dirty="0" smtClean="0"/>
              <a:t>,</a:t>
            </a:r>
            <a:r>
              <a:rPr lang="en-US" altLang="en-US" dirty="0" smtClean="0"/>
              <a:t> </a:t>
            </a:r>
            <a:r>
              <a:rPr lang="en-US" altLang="en-US" dirty="0" err="1"/>
              <a:t>te</a:t>
            </a:r>
            <a:r>
              <a:rPr lang="en-US" altLang="en-US" dirty="0"/>
              <a:t> </a:t>
            </a:r>
            <a:r>
              <a:rPr lang="en-US" altLang="en-US" dirty="0" err="1"/>
              <a:t>ljekar</a:t>
            </a:r>
            <a:r>
              <a:rPr lang="en-US" altLang="en-US" dirty="0"/>
              <a:t> </a:t>
            </a:r>
            <a:r>
              <a:rPr lang="en-US" altLang="en-US" dirty="0" err="1"/>
              <a:t>donosi</a:t>
            </a:r>
            <a:r>
              <a:rPr lang="en-US" altLang="en-US" dirty="0"/>
              <a:t> </a:t>
            </a:r>
            <a:r>
              <a:rPr lang="en-US" altLang="en-US" dirty="0" err="1"/>
              <a:t>konačnu</a:t>
            </a:r>
            <a:r>
              <a:rPr lang="en-US" altLang="en-US" dirty="0"/>
              <a:t> </a:t>
            </a:r>
            <a:r>
              <a:rPr lang="en-US" altLang="en-US" dirty="0" err="1"/>
              <a:t>odluku</a:t>
            </a:r>
            <a:r>
              <a:rPr lang="en-US" altLang="en-US" dirty="0"/>
              <a:t> o </a:t>
            </a:r>
            <a:r>
              <a:rPr lang="en-US" altLang="en-US" dirty="0" err="1"/>
              <a:t>tretmanu</a:t>
            </a:r>
            <a:r>
              <a:rPr lang="en-US" altLang="en-US" dirty="0"/>
              <a:t> </a:t>
            </a:r>
            <a:r>
              <a:rPr lang="en-US" altLang="en-US" dirty="0" err="1"/>
              <a:t>ovih</a:t>
            </a:r>
            <a:r>
              <a:rPr lang="en-US" altLang="en-US" dirty="0"/>
              <a:t> </a:t>
            </a:r>
            <a:r>
              <a:rPr lang="en-US" altLang="en-US" dirty="0" err="1"/>
              <a:t>pacijenata</a:t>
            </a:r>
            <a:r>
              <a:rPr lang="en-US" altLang="en-US" dirty="0"/>
              <a:t>. </a:t>
            </a:r>
          </a:p>
        </p:txBody>
      </p:sp>
      <p:sp>
        <p:nvSpPr>
          <p:cNvPr id="31748" name="Rectangle 1">
            <a:extLst>
              <a:ext uri="{FF2B5EF4-FFF2-40B4-BE49-F238E27FC236}">
                <a16:creationId xmlns:a16="http://schemas.microsoft.com/office/drawing/2014/main" xmlns="" id="{A0CF509A-1B4C-4312-BCA1-8818358492B4}"/>
              </a:ext>
            </a:extLst>
          </p:cNvPr>
          <p:cNvSpPr>
            <a:spLocks noChangeArrowheads="1"/>
          </p:cNvSpPr>
          <p:nvPr/>
        </p:nvSpPr>
        <p:spPr bwMode="auto">
          <a:xfrm>
            <a:off x="34925" y="5910263"/>
            <a:ext cx="885666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r-Latn-BA" altLang="en-US" sz="1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r-Latn-BA" altLang="en-US" sz="1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r-Latn-BA" altLang="en-US" sz="1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Rey E et al 2003, Preston FE et al 1996. , Kocher O. et al 2007, </a:t>
            </a:r>
            <a:r>
              <a:rPr kumimoji="0" lang="en-US" altLang="en-US" sz="1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Sottilotta</a:t>
            </a:r>
            <a:r>
              <a:rPr kumimoji="0" lang="en-US" altLang="en-US" sz="1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G et al 2006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sz="half" idx="2"/>
          </p:nvPr>
        </p:nvSpPr>
        <p:spPr>
          <a:xfrm>
            <a:off x="395536" y="1240566"/>
            <a:ext cx="3998080" cy="6724938"/>
          </a:xfrm>
        </p:spPr>
        <p:txBody>
          <a:bodyPr>
            <a:normAutofit/>
          </a:bodyPr>
          <a:lstStyle/>
          <a:p>
            <a:pPr algn="ctr">
              <a:spcAft>
                <a:spcPts val="600"/>
              </a:spcAft>
              <a:buNone/>
            </a:pPr>
            <a:r>
              <a:rPr lang="sr-Latn-BA" sz="2400" b="1" dirty="0">
                <a:solidFill>
                  <a:srgbClr val="000099"/>
                </a:solidFill>
              </a:rPr>
              <a:t>UZROCI NEPLODNOSTI</a:t>
            </a:r>
            <a:r>
              <a:rPr lang="en-US" sz="2400" b="1" dirty="0">
                <a:solidFill>
                  <a:srgbClr val="000099"/>
                </a:solidFill>
              </a:rPr>
              <a:t> </a:t>
            </a:r>
          </a:p>
          <a:p>
            <a:pPr algn="ctr">
              <a:spcAft>
                <a:spcPts val="600"/>
              </a:spcAft>
              <a:buNone/>
            </a:pPr>
            <a:r>
              <a:rPr lang="sr-Latn-BA" sz="2400" b="1" dirty="0">
                <a:solidFill>
                  <a:srgbClr val="000099"/>
                </a:solidFill>
              </a:rPr>
              <a:t>KOD ŽENA</a:t>
            </a:r>
            <a:endParaRPr lang="en-US" sz="2400" b="1" dirty="0">
              <a:solidFill>
                <a:srgbClr val="000099"/>
              </a:solidFill>
            </a:endParaRPr>
          </a:p>
          <a:p>
            <a:pPr>
              <a:spcBef>
                <a:spcPts val="0"/>
              </a:spcBef>
              <a:spcAft>
                <a:spcPts val="600"/>
              </a:spcAft>
              <a:buNone/>
            </a:pPr>
            <a:endParaRPr lang="sr-Latn-BA" sz="1600" dirty="0"/>
          </a:p>
          <a:p>
            <a:pPr marL="0" indent="0">
              <a:spcBef>
                <a:spcPts val="0"/>
              </a:spcBef>
              <a:spcAft>
                <a:spcPts val="600"/>
              </a:spcAft>
              <a:buNone/>
            </a:pPr>
            <a:endParaRPr lang="hr-BA" sz="2000" dirty="0"/>
          </a:p>
          <a:p>
            <a:pPr>
              <a:spcBef>
                <a:spcPts val="0"/>
              </a:spcBef>
              <a:spcAft>
                <a:spcPts val="600"/>
              </a:spcAft>
            </a:pPr>
            <a:r>
              <a:rPr lang="sr-Latn-BA" sz="2000" dirty="0"/>
              <a:t>Upale polnih organa sa posljedicama</a:t>
            </a:r>
            <a:endParaRPr lang="sr-Latn-BA" sz="2000" baseline="30000" dirty="0"/>
          </a:p>
          <a:p>
            <a:pPr>
              <a:spcBef>
                <a:spcPts val="0"/>
              </a:spcBef>
              <a:spcAft>
                <a:spcPts val="600"/>
              </a:spcAft>
            </a:pPr>
            <a:r>
              <a:rPr lang="sr-Latn-BA" sz="2000" dirty="0"/>
              <a:t>Ovarijalni </a:t>
            </a:r>
            <a:r>
              <a:rPr lang="sr-Latn-BA" sz="2000" dirty="0" smtClean="0"/>
              <a:t>faktor - disfunkcija jajnika - anovulacija</a:t>
            </a:r>
            <a:r>
              <a:rPr lang="en-GB" sz="2000" baseline="30000" dirty="0"/>
              <a:t>1</a:t>
            </a:r>
            <a:endParaRPr lang="sr-Latn-BA" sz="2000" baseline="30000" dirty="0"/>
          </a:p>
          <a:p>
            <a:pPr>
              <a:spcBef>
                <a:spcPts val="0"/>
              </a:spcBef>
              <a:spcAft>
                <a:spcPts val="600"/>
              </a:spcAft>
            </a:pPr>
            <a:r>
              <a:rPr lang="sr-Latn-BA" sz="2000" dirty="0"/>
              <a:t>Uterini </a:t>
            </a:r>
            <a:r>
              <a:rPr lang="sr-Latn-BA" sz="2000" dirty="0" smtClean="0"/>
              <a:t>faktor - abnormalnosti </a:t>
            </a:r>
            <a:r>
              <a:rPr lang="sr-Latn-BA" sz="2000" dirty="0"/>
              <a:t>materice </a:t>
            </a:r>
            <a:endParaRPr lang="sr-Latn-BA" sz="2000" baseline="30000" dirty="0"/>
          </a:p>
          <a:p>
            <a:pPr>
              <a:spcBef>
                <a:spcPts val="0"/>
              </a:spcBef>
              <a:spcAft>
                <a:spcPts val="600"/>
              </a:spcAft>
            </a:pPr>
            <a:r>
              <a:rPr lang="sr-Latn-BA" sz="2000" dirty="0"/>
              <a:t>Endometrioza i adenomioza</a:t>
            </a:r>
          </a:p>
          <a:p>
            <a:pPr>
              <a:spcBef>
                <a:spcPts val="0"/>
              </a:spcBef>
              <a:spcAft>
                <a:spcPts val="600"/>
              </a:spcAft>
            </a:pPr>
            <a:r>
              <a:rPr lang="sr-Latn-BA" sz="2000" dirty="0"/>
              <a:t>Idiopatska neplodnost</a:t>
            </a:r>
            <a:r>
              <a:rPr lang="en-GB" sz="2000" baseline="30000" dirty="0"/>
              <a:t>1</a:t>
            </a:r>
            <a:endParaRPr lang="sr-Latn-BA" sz="2000" dirty="0"/>
          </a:p>
          <a:p>
            <a:pPr>
              <a:spcBef>
                <a:spcPts val="0"/>
              </a:spcBef>
              <a:spcAft>
                <a:spcPts val="600"/>
              </a:spcAft>
            </a:pPr>
            <a:r>
              <a:rPr lang="sr-Latn-BA" sz="2000" dirty="0"/>
              <a:t>Endokrinopatije</a:t>
            </a:r>
            <a:r>
              <a:rPr lang="en-GB" sz="2000" baseline="30000" dirty="0"/>
              <a:t>1,2</a:t>
            </a:r>
            <a:endParaRPr lang="sr-Latn-BA" sz="2000" baseline="30000" dirty="0"/>
          </a:p>
        </p:txBody>
      </p:sp>
      <p:sp>
        <p:nvSpPr>
          <p:cNvPr id="8" name="Title 2"/>
          <p:cNvSpPr>
            <a:spLocks noGrp="1"/>
          </p:cNvSpPr>
          <p:nvPr>
            <p:ph sz="quarter" idx="4"/>
          </p:nvPr>
        </p:nvSpPr>
        <p:spPr>
          <a:xfrm>
            <a:off x="4572000" y="1224850"/>
            <a:ext cx="3867054" cy="5722361"/>
          </a:xfrm>
        </p:spPr>
        <p:txBody>
          <a:bodyPr>
            <a:normAutofit fontScale="97500"/>
          </a:bodyPr>
          <a:lstStyle/>
          <a:p>
            <a:pPr algn="ctr">
              <a:spcBef>
                <a:spcPts val="400"/>
              </a:spcBef>
              <a:spcAft>
                <a:spcPts val="600"/>
              </a:spcAft>
              <a:buNone/>
            </a:pPr>
            <a:r>
              <a:rPr lang="sr-Latn-BA" sz="2500" b="1" dirty="0">
                <a:solidFill>
                  <a:srgbClr val="000099"/>
                </a:solidFill>
              </a:rPr>
              <a:t>UZROCI NEPLODNOSTI</a:t>
            </a:r>
            <a:r>
              <a:rPr lang="en-US" sz="2500" b="1" dirty="0">
                <a:solidFill>
                  <a:srgbClr val="000099"/>
                </a:solidFill>
              </a:rPr>
              <a:t> </a:t>
            </a:r>
          </a:p>
          <a:p>
            <a:pPr algn="ctr">
              <a:spcBef>
                <a:spcPts val="400"/>
              </a:spcBef>
              <a:spcAft>
                <a:spcPts val="600"/>
              </a:spcAft>
              <a:buNone/>
            </a:pPr>
            <a:r>
              <a:rPr lang="sr-Latn-BA" sz="2500" b="1" dirty="0">
                <a:solidFill>
                  <a:srgbClr val="000099"/>
                </a:solidFill>
              </a:rPr>
              <a:t>KOD MUŠKARCA</a:t>
            </a:r>
            <a:endParaRPr lang="en-US" sz="2500" b="1" dirty="0">
              <a:solidFill>
                <a:srgbClr val="000099"/>
              </a:solidFill>
            </a:endParaRPr>
          </a:p>
          <a:p>
            <a:pPr>
              <a:spcAft>
                <a:spcPts val="600"/>
              </a:spcAft>
              <a:buNone/>
            </a:pPr>
            <a:endParaRPr lang="sr-Latn-BA" sz="1600" dirty="0">
              <a:solidFill>
                <a:schemeClr val="tx1"/>
              </a:solidFill>
            </a:endParaRPr>
          </a:p>
          <a:p>
            <a:pPr>
              <a:spcAft>
                <a:spcPts val="600"/>
              </a:spcAft>
            </a:pPr>
            <a:r>
              <a:rPr lang="sr-Latn-BA" dirty="0"/>
              <a:t>Pretestikularni poremećaji –poremećaji osovine              </a:t>
            </a:r>
            <a:r>
              <a:rPr lang="sr-Latn-BA" dirty="0" err="1"/>
              <a:t>hipotalamus</a:t>
            </a:r>
            <a:r>
              <a:rPr lang="sr-Latn-BA" dirty="0"/>
              <a:t>-hipofiza-testis</a:t>
            </a:r>
            <a:r>
              <a:rPr lang="en-GB" baseline="30000" dirty="0"/>
              <a:t>1,3</a:t>
            </a:r>
            <a:r>
              <a:rPr lang="sr-Latn-BA" dirty="0"/>
              <a:t> </a:t>
            </a:r>
          </a:p>
          <a:p>
            <a:pPr>
              <a:spcAft>
                <a:spcPts val="600"/>
              </a:spcAft>
            </a:pPr>
            <a:r>
              <a:rPr lang="sr-Latn-BA" dirty="0"/>
              <a:t>Testikularni poremećaji,           </a:t>
            </a:r>
            <a:r>
              <a:rPr lang="sr-Latn-BA" dirty="0" err="1"/>
              <a:t>agenezija</a:t>
            </a:r>
            <a:r>
              <a:rPr lang="sr-Latn-BA" dirty="0"/>
              <a:t>, </a:t>
            </a:r>
            <a:r>
              <a:rPr lang="sr-Latn-BA" dirty="0" err="1"/>
              <a:t>kriptorhizam</a:t>
            </a:r>
            <a:r>
              <a:rPr lang="sr-Latn-BA" dirty="0"/>
              <a:t>, genetski poreme</a:t>
            </a:r>
            <a:r>
              <a:rPr lang="sr-Latn-RS" dirty="0"/>
              <a:t>ć</a:t>
            </a:r>
            <a:r>
              <a:rPr lang="sr-Latn-BA" dirty="0"/>
              <a:t>aji, trauma, upala, </a:t>
            </a:r>
            <a:r>
              <a:rPr lang="sr-Latn-BA" dirty="0" err="1"/>
              <a:t>varikokela</a:t>
            </a:r>
            <a:r>
              <a:rPr lang="sr-Latn-BA" dirty="0"/>
              <a:t>, </a:t>
            </a:r>
            <a:r>
              <a:rPr lang="sr-Latn-BA" dirty="0" err="1"/>
              <a:t>lijekovi</a:t>
            </a:r>
            <a:r>
              <a:rPr lang="en-GB" baseline="30000" dirty="0"/>
              <a:t>1,3</a:t>
            </a:r>
            <a:endParaRPr lang="sr-Latn-BA" baseline="30000" dirty="0"/>
          </a:p>
          <a:p>
            <a:pPr>
              <a:spcAft>
                <a:spcPts val="600"/>
              </a:spcAft>
            </a:pPr>
            <a:r>
              <a:rPr lang="sr-Latn-BA" dirty="0"/>
              <a:t>Posttestikularni </a:t>
            </a:r>
            <a:r>
              <a:rPr lang="sr-Latn-BA" dirty="0" smtClean="0"/>
              <a:t>poremećaji -</a:t>
            </a:r>
            <a:r>
              <a:rPr lang="sr-Latn-BA" dirty="0"/>
              <a:t>opstruktivna azoospermija, poremećaji ejakulacije</a:t>
            </a:r>
            <a:r>
              <a:rPr lang="en-GB" baseline="30000" dirty="0"/>
              <a:t>1,3</a:t>
            </a:r>
            <a:endParaRPr lang="sr-Latn-BA" baseline="30000" dirty="0"/>
          </a:p>
          <a:p>
            <a:endParaRPr lang="sr-Latn-BA" sz="2200" dirty="0">
              <a:solidFill>
                <a:schemeClr val="tx1"/>
              </a:solidFill>
            </a:endParaRPr>
          </a:p>
        </p:txBody>
      </p:sp>
      <p:grpSp>
        <p:nvGrpSpPr>
          <p:cNvPr id="3" name="Group 2"/>
          <p:cNvGrpSpPr/>
          <p:nvPr/>
        </p:nvGrpSpPr>
        <p:grpSpPr>
          <a:xfrm>
            <a:off x="107504" y="6381328"/>
            <a:ext cx="8856984" cy="707886"/>
            <a:chOff x="1619672" y="4869160"/>
            <a:chExt cx="7488832" cy="2244929"/>
          </a:xfrm>
        </p:grpSpPr>
        <p:sp>
          <p:nvSpPr>
            <p:cNvPr id="2" name="TextBox 1"/>
            <p:cNvSpPr txBox="1"/>
            <p:nvPr/>
          </p:nvSpPr>
          <p:spPr>
            <a:xfrm>
              <a:off x="1619672" y="4869160"/>
              <a:ext cx="7200800" cy="2244929"/>
            </a:xfrm>
            <a:prstGeom prst="rect">
              <a:avLst/>
            </a:prstGeom>
            <a:noFill/>
          </p:spPr>
          <p:txBody>
            <a:bodyPr wrap="square" rtlCol="0">
              <a:spAutoFit/>
            </a:bodyPr>
            <a:lstStyle/>
            <a:p>
              <a:r>
                <a:rPr lang="en-GB" sz="800" dirty="0">
                  <a:solidFill>
                    <a:schemeClr val="bg1"/>
                  </a:solidFill>
                  <a:latin typeface="Times New Roman" panose="02020603050405020304" pitchFamily="18" charset="0"/>
                  <a:cs typeface="Times New Roman" panose="02020603050405020304" pitchFamily="18" charset="0"/>
                </a:rPr>
                <a:t>1</a:t>
              </a:r>
              <a:r>
                <a:rPr lang="sr-Latn-RS" sz="800" dirty="0">
                  <a:solidFill>
                    <a:schemeClr val="bg1"/>
                  </a:solidFill>
                  <a:latin typeface="Times New Roman" panose="02020603050405020304" pitchFamily="18" charset="0"/>
                  <a:cs typeface="Times New Roman" panose="02020603050405020304" pitchFamily="18" charset="0"/>
                </a:rPr>
                <a:t>. Šimunić, V. et all,: Reprodukcijska endokrinologija i neplodnost; medicinski potpomognuta oplodnja i IVF, Školska knjiga, Zagreb, 2012, 8 (145). </a:t>
              </a:r>
              <a:r>
                <a:rPr lang="en-GB" sz="800" dirty="0">
                  <a:solidFill>
                    <a:schemeClr val="bg1"/>
                  </a:solidFill>
                  <a:latin typeface="Times New Roman" panose="02020603050405020304" pitchFamily="18" charset="0"/>
                  <a:cs typeface="Times New Roman" panose="02020603050405020304" pitchFamily="18" charset="0"/>
                </a:rPr>
                <a:t>2</a:t>
              </a:r>
              <a:r>
                <a:rPr lang="sr-Latn-RS" sz="800" dirty="0">
                  <a:solidFill>
                    <a:schemeClr val="bg1"/>
                  </a:solidFill>
                  <a:latin typeface="Times New Roman" panose="02020603050405020304" pitchFamily="18" charset="0"/>
                  <a:cs typeface="Times New Roman" panose="02020603050405020304" pitchFamily="18" charset="0"/>
                </a:rPr>
                <a:t>. Dumić, M.: Endokrinopatije i nepolodnost, u Šimunić, V. et all,: Reprodukcijska endokrinologija i neplodnost; medicinski potpomognuta oplodnja i IVF, Školska knjiga, Zagreb, 2012, 19 (223-334). </a:t>
              </a:r>
              <a:r>
                <a:rPr lang="en-GB" sz="800" dirty="0">
                  <a:solidFill>
                    <a:schemeClr val="bg1"/>
                  </a:solidFill>
                  <a:latin typeface="Times New Roman" panose="02020603050405020304" pitchFamily="18" charset="0"/>
                  <a:cs typeface="Times New Roman" panose="02020603050405020304" pitchFamily="18" charset="0"/>
                </a:rPr>
                <a:t>3</a:t>
              </a:r>
              <a:r>
                <a:rPr lang="sr-Latn-RS" sz="800" dirty="0">
                  <a:solidFill>
                    <a:schemeClr val="bg1"/>
                  </a:solidFill>
                  <a:latin typeface="Times New Roman" panose="02020603050405020304" pitchFamily="18" charset="0"/>
                  <a:cs typeface="Times New Roman" panose="02020603050405020304" pitchFamily="18" charset="0"/>
                </a:rPr>
                <a:t> Ježek, D.: Poremećaji građe i funkcije muške spolne žlijezde, i neplodnost muškarca, u Šimunić, V. et all,: Reprodukcijska endokrinologija i neplodnost; medicinski potpomognuta oplodnja i IVF, Školska knjiga, Zagreb, 2012, 18 (309-321). </a:t>
              </a:r>
              <a:endParaRPr lang="en-US" sz="800" dirty="0">
                <a:solidFill>
                  <a:schemeClr val="bg1"/>
                </a:solidFill>
                <a:latin typeface="Times New Roman" panose="02020603050405020304" pitchFamily="18" charset="0"/>
                <a:cs typeface="Times New Roman" panose="02020603050405020304" pitchFamily="18" charset="0"/>
              </a:endParaRPr>
            </a:p>
            <a:p>
              <a:endParaRPr lang="en-US" sz="800" dirty="0">
                <a:solidFill>
                  <a:schemeClr val="bg1"/>
                </a:solidFill>
                <a:latin typeface="Times New Roman" panose="02020603050405020304" pitchFamily="18" charset="0"/>
                <a:cs typeface="Times New Roman" panose="02020603050405020304" pitchFamily="18" charset="0"/>
              </a:endParaRPr>
            </a:p>
            <a:p>
              <a:endParaRPr lang="en-US" sz="8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907704" y="5099990"/>
              <a:ext cx="7200800" cy="683241"/>
            </a:xfrm>
            <a:prstGeom prst="rect">
              <a:avLst/>
            </a:prstGeom>
            <a:noFill/>
          </p:spPr>
          <p:txBody>
            <a:bodyPr wrap="square" rtlCol="0">
              <a:spAutoFit/>
            </a:bodyPr>
            <a:lstStyle/>
            <a:p>
              <a:endParaRPr lang="en-US" sz="8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19672" y="6080564"/>
              <a:ext cx="7200800" cy="683241"/>
            </a:xfrm>
            <a:prstGeom prst="rect">
              <a:avLst/>
            </a:prstGeom>
            <a:noFill/>
          </p:spPr>
          <p:txBody>
            <a:bodyPr wrap="square" rtlCol="0">
              <a:spAutoFit/>
            </a:bodyPr>
            <a:lstStyle/>
            <a:p>
              <a:endParaRPr lang="en-US" sz="800"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xmlns="" id="{E9FE815E-66C7-4E00-A9B0-39899380763B}"/>
              </a:ext>
            </a:extLst>
          </p:cNvPr>
          <p:cNvSpPr>
            <a:spLocks noGrp="1"/>
          </p:cNvSpPr>
          <p:nvPr>
            <p:ph idx="1"/>
          </p:nvPr>
        </p:nvSpPr>
        <p:spPr>
          <a:xfrm>
            <a:off x="0" y="1412875"/>
            <a:ext cx="9144000" cy="6119813"/>
          </a:xfrm>
        </p:spPr>
        <p:txBody>
          <a:bodyPr>
            <a:normAutofit/>
          </a:bodyPr>
          <a:lstStyle/>
          <a:p>
            <a:pPr fontAlgn="auto">
              <a:spcAft>
                <a:spcPts val="0"/>
              </a:spcAft>
              <a:buFont typeface="Arial" panose="020B0604020202020204" pitchFamily="34" charset="0"/>
              <a:buNone/>
              <a:defRPr/>
            </a:pPr>
            <a:endParaRPr lang="en-GB" altLang="en-US" sz="2800" dirty="0"/>
          </a:p>
          <a:p>
            <a:pPr fontAlgn="auto">
              <a:spcAft>
                <a:spcPts val="0"/>
              </a:spcAft>
              <a:defRPr/>
            </a:pPr>
            <a:r>
              <a:rPr lang="sr-Latn-CS" altLang="en-US" sz="2300" dirty="0"/>
              <a:t>P</a:t>
            </a:r>
            <a:r>
              <a:rPr lang="en-US" altLang="en-US" sz="2300" dirty="0" err="1"/>
              <a:t>oremećaji</a:t>
            </a:r>
            <a:r>
              <a:rPr lang="en-US" altLang="en-US" sz="2300" dirty="0"/>
              <a:t> </a:t>
            </a:r>
            <a:r>
              <a:rPr lang="en-US" altLang="en-US" sz="2300" dirty="0" err="1"/>
              <a:t>zgrušavanja</a:t>
            </a:r>
            <a:r>
              <a:rPr lang="en-US" altLang="en-US" sz="2300" dirty="0"/>
              <a:t> </a:t>
            </a:r>
            <a:r>
              <a:rPr lang="en-US" altLang="en-US" sz="2300" dirty="0" err="1"/>
              <a:t>krvi</a:t>
            </a:r>
            <a:r>
              <a:rPr lang="en-US" altLang="en-US" sz="2300" dirty="0"/>
              <a:t> </a:t>
            </a:r>
            <a:r>
              <a:rPr lang="sr-Latn-CS" altLang="en-US" sz="2300" dirty="0"/>
              <a:t>su </a:t>
            </a:r>
            <a:r>
              <a:rPr lang="en-US" altLang="en-US" sz="2300" dirty="0" err="1"/>
              <a:t>uzrok</a:t>
            </a:r>
            <a:r>
              <a:rPr lang="en-US" altLang="en-US" sz="2300" dirty="0"/>
              <a:t> 55-62% </a:t>
            </a:r>
            <a:r>
              <a:rPr lang="en-US" altLang="en-US" sz="2300" dirty="0" err="1"/>
              <a:t>ponavljanih</a:t>
            </a:r>
            <a:r>
              <a:rPr lang="en-US" altLang="en-US" sz="2300" dirty="0"/>
              <a:t> </a:t>
            </a:r>
            <a:r>
              <a:rPr lang="en-US" altLang="en-US" sz="2300" dirty="0" err="1"/>
              <a:t>pobačaja</a:t>
            </a:r>
            <a:r>
              <a:rPr lang="en-US" altLang="en-US" sz="2300" dirty="0"/>
              <a:t>. </a:t>
            </a:r>
            <a:endParaRPr lang="sr-Latn-CS" altLang="en-US" sz="2300" dirty="0"/>
          </a:p>
          <a:p>
            <a:pPr fontAlgn="auto">
              <a:spcAft>
                <a:spcPts val="0"/>
              </a:spcAft>
              <a:defRPr/>
            </a:pPr>
            <a:endParaRPr lang="sr-Latn-CS" altLang="en-US" sz="2300" dirty="0"/>
          </a:p>
          <a:p>
            <a:pPr fontAlgn="auto">
              <a:spcAft>
                <a:spcPts val="0"/>
              </a:spcAft>
              <a:defRPr/>
            </a:pPr>
            <a:r>
              <a:rPr lang="en-US" altLang="en-US" sz="2300" dirty="0" err="1"/>
              <a:t>Patofiziologija</a:t>
            </a:r>
            <a:r>
              <a:rPr lang="en-US" altLang="en-US" sz="2300" dirty="0"/>
              <a:t> </a:t>
            </a:r>
            <a:r>
              <a:rPr lang="en-US" altLang="en-US" sz="2300" dirty="0" err="1"/>
              <a:t>nije</a:t>
            </a:r>
            <a:r>
              <a:rPr lang="en-US" altLang="en-US" sz="2300" dirty="0"/>
              <a:t> </a:t>
            </a:r>
            <a:r>
              <a:rPr lang="en-US" altLang="en-US" sz="2300" dirty="0" err="1"/>
              <a:t>sasvim</a:t>
            </a:r>
            <a:r>
              <a:rPr lang="en-US" altLang="en-US" sz="2300" dirty="0"/>
              <a:t> </a:t>
            </a:r>
            <a:r>
              <a:rPr lang="en-US" altLang="en-US" sz="2300" dirty="0" err="1"/>
              <a:t>poznata</a:t>
            </a:r>
            <a:r>
              <a:rPr lang="en-US" altLang="en-US" sz="2300" dirty="0"/>
              <a:t>, </a:t>
            </a:r>
            <a:r>
              <a:rPr lang="en-US" altLang="en-US" sz="2300" dirty="0" err="1"/>
              <a:t>ali</a:t>
            </a:r>
            <a:r>
              <a:rPr lang="en-US" altLang="en-US" sz="2300" dirty="0"/>
              <a:t> se </a:t>
            </a:r>
            <a:r>
              <a:rPr lang="en-US" altLang="en-US" sz="2300" dirty="0" err="1"/>
              <a:t>smatra</a:t>
            </a:r>
            <a:r>
              <a:rPr lang="en-US" altLang="en-US" sz="2300" dirty="0"/>
              <a:t> da se </a:t>
            </a:r>
            <a:r>
              <a:rPr lang="en-US" altLang="en-US" sz="2300" dirty="0" err="1"/>
              <a:t>radi</a:t>
            </a:r>
            <a:r>
              <a:rPr lang="en-US" altLang="en-US" sz="2300" dirty="0"/>
              <a:t> o </a:t>
            </a:r>
            <a:r>
              <a:rPr lang="en-US" altLang="en-US" sz="2300" dirty="0" err="1"/>
              <a:t>trombozi</a:t>
            </a:r>
            <a:r>
              <a:rPr lang="en-US" altLang="en-US" sz="2300" dirty="0"/>
              <a:t> u </a:t>
            </a:r>
            <a:r>
              <a:rPr lang="en-US" altLang="en-US" sz="2300" dirty="0" err="1"/>
              <a:t>području</a:t>
            </a:r>
            <a:r>
              <a:rPr lang="en-US" altLang="en-US" sz="2300" dirty="0"/>
              <a:t> </a:t>
            </a:r>
            <a:r>
              <a:rPr lang="en-US" altLang="en-US" sz="2300" dirty="0" err="1"/>
              <a:t>uteroplacentarne</a:t>
            </a:r>
            <a:r>
              <a:rPr lang="en-US" altLang="en-US" sz="2300" dirty="0"/>
              <a:t> </a:t>
            </a:r>
            <a:r>
              <a:rPr lang="en-US" altLang="en-US" sz="2300" dirty="0" err="1" smtClean="0"/>
              <a:t>cirkulacije</a:t>
            </a:r>
            <a:r>
              <a:rPr lang="sr-Latn-RS" altLang="en-US" sz="2300" dirty="0" smtClean="0"/>
              <a:t>,</a:t>
            </a:r>
            <a:r>
              <a:rPr lang="en-US" altLang="en-US" sz="2300" dirty="0" smtClean="0"/>
              <a:t> </a:t>
            </a:r>
            <a:r>
              <a:rPr lang="en-US" altLang="en-US" sz="2300" dirty="0" err="1"/>
              <a:t>što</a:t>
            </a:r>
            <a:r>
              <a:rPr lang="en-US" altLang="en-US" sz="2300" dirty="0"/>
              <a:t> </a:t>
            </a:r>
            <a:r>
              <a:rPr lang="en-US" altLang="en-US" sz="2300" dirty="0" err="1"/>
              <a:t>vodi</a:t>
            </a:r>
            <a:r>
              <a:rPr lang="en-US" altLang="en-US" sz="2300" dirty="0"/>
              <a:t> </a:t>
            </a:r>
            <a:r>
              <a:rPr lang="en-US" altLang="en-US" sz="2300" dirty="0" err="1"/>
              <a:t>insuficijenciji</a:t>
            </a:r>
            <a:r>
              <a:rPr lang="en-US" altLang="en-US" sz="2300" dirty="0"/>
              <a:t> </a:t>
            </a:r>
            <a:r>
              <a:rPr lang="en-US" altLang="en-US" sz="2300" dirty="0" err="1"/>
              <a:t>posteljice</a:t>
            </a:r>
            <a:r>
              <a:rPr lang="en-US" altLang="en-US" sz="2300" dirty="0"/>
              <a:t>.</a:t>
            </a:r>
            <a:endParaRPr lang="sr-Latn-CS" altLang="en-US" sz="2300" dirty="0"/>
          </a:p>
          <a:p>
            <a:pPr fontAlgn="auto">
              <a:spcAft>
                <a:spcPts val="0"/>
              </a:spcAft>
              <a:defRPr/>
            </a:pPr>
            <a:endParaRPr lang="sr-Latn-CS" altLang="en-US" sz="2300" dirty="0"/>
          </a:p>
          <a:p>
            <a:pPr fontAlgn="auto">
              <a:spcAft>
                <a:spcPts val="0"/>
              </a:spcAft>
              <a:defRPr/>
            </a:pPr>
            <a:r>
              <a:rPr lang="vi-VN" altLang="en-US" sz="2300" dirty="0"/>
              <a:t>Jedna od prvih studija </a:t>
            </a:r>
            <a:r>
              <a:rPr lang="sr-Latn-CS" altLang="en-US" sz="2300" dirty="0"/>
              <a:t>-</a:t>
            </a:r>
            <a:r>
              <a:rPr lang="vi-VN" altLang="en-US" sz="2300" dirty="0"/>
              <a:t> Kupferminka i s</a:t>
            </a:r>
            <a:r>
              <a:rPr lang="sr-Latn-RS" altLang="en-US" sz="2300" dirty="0"/>
              <a:t>a</a:t>
            </a:r>
            <a:r>
              <a:rPr lang="vi-VN" altLang="en-US" sz="2300" dirty="0"/>
              <a:t>radni</a:t>
            </a:r>
            <a:r>
              <a:rPr lang="hr-BA" altLang="en-US" sz="2300" dirty="0"/>
              <a:t>ka</a:t>
            </a:r>
            <a:r>
              <a:rPr lang="vi-VN" altLang="en-US" sz="2300" dirty="0"/>
              <a:t> iz 1999. god</a:t>
            </a:r>
            <a:r>
              <a:rPr lang="sr-Latn-CS" altLang="en-US" sz="2300" dirty="0"/>
              <a:t>.- </a:t>
            </a:r>
            <a:r>
              <a:rPr lang="vi-VN" altLang="en-US" sz="2300" dirty="0"/>
              <a:t>pronašli prevalencu od 65% mutacija povezanih s trombofilijom </a:t>
            </a:r>
            <a:r>
              <a:rPr lang="sr-Latn-CS" altLang="en-US" sz="2300" dirty="0"/>
              <a:t>i </a:t>
            </a:r>
            <a:r>
              <a:rPr lang="vi-VN" altLang="en-US" sz="2300" dirty="0"/>
              <a:t>nepovoljni</a:t>
            </a:r>
            <a:r>
              <a:rPr lang="sr-Latn-RS" altLang="en-US" sz="2300" dirty="0"/>
              <a:t>m</a:t>
            </a:r>
            <a:r>
              <a:rPr lang="vi-VN" altLang="en-US" sz="2300" dirty="0"/>
              <a:t> </a:t>
            </a:r>
            <a:r>
              <a:rPr lang="sr-Latn-CS" altLang="en-US" sz="2300" dirty="0"/>
              <a:t>i</a:t>
            </a:r>
            <a:r>
              <a:rPr lang="vi-VN" altLang="en-US" sz="2300" dirty="0"/>
              <a:t>shodi</a:t>
            </a:r>
            <a:r>
              <a:rPr lang="sr-Latn-RS" altLang="en-US" sz="2300" dirty="0"/>
              <a:t>ma</a:t>
            </a:r>
            <a:r>
              <a:rPr lang="vi-VN" altLang="en-US" sz="2300" dirty="0"/>
              <a:t> trudnoća</a:t>
            </a:r>
            <a:r>
              <a:rPr lang="sr-Latn-CS" altLang="en-US" sz="2300" dirty="0"/>
              <a:t>.</a:t>
            </a:r>
          </a:p>
          <a:p>
            <a:pPr fontAlgn="auto">
              <a:spcAft>
                <a:spcPts val="0"/>
              </a:spcAft>
              <a:buFont typeface="Arial" panose="020B0604020202020204" pitchFamily="34" charset="0"/>
              <a:buNone/>
              <a:defRPr/>
            </a:pPr>
            <a:endParaRPr lang="en-GB" altLang="en-US" sz="2800" dirty="0"/>
          </a:p>
          <a:p>
            <a:pPr fontAlgn="auto">
              <a:spcAft>
                <a:spcPts val="0"/>
              </a:spcAft>
              <a:buFont typeface="Arial" panose="020B0604020202020204" pitchFamily="34" charset="0"/>
              <a:buNone/>
              <a:defRPr/>
            </a:pPr>
            <a:endParaRPr lang="en-GB" altLang="en-US" sz="2800" dirty="0"/>
          </a:p>
          <a:p>
            <a:pPr fontAlgn="auto">
              <a:spcAft>
                <a:spcPts val="0"/>
              </a:spcAft>
              <a:buFont typeface="Arial" panose="020B0604020202020204" pitchFamily="34" charset="0"/>
              <a:buNone/>
              <a:defRPr/>
            </a:pPr>
            <a:r>
              <a:rPr lang="vi-VN" altLang="en-US" sz="1300" dirty="0">
                <a:solidFill>
                  <a:schemeClr val="bg1"/>
                </a:solidFill>
              </a:rPr>
              <a:t/>
            </a:r>
            <a:br>
              <a:rPr lang="vi-VN" altLang="en-US" sz="1300" dirty="0">
                <a:solidFill>
                  <a:schemeClr val="bg1"/>
                </a:solidFill>
              </a:rPr>
            </a:br>
            <a:r>
              <a:rPr lang="vi-VN" altLang="en-US" sz="1300" dirty="0">
                <a:solidFill>
                  <a:schemeClr val="bg1"/>
                </a:solidFill>
              </a:rPr>
              <a:t>Facco F et al, meta an. 2009</a:t>
            </a:r>
            <a:r>
              <a:rPr lang="en-US" altLang="en-US" sz="1300" dirty="0">
                <a:solidFill>
                  <a:schemeClr val="bg1"/>
                </a:solidFill>
              </a:rPr>
              <a:t>, </a:t>
            </a:r>
            <a:r>
              <a:rPr lang="vi-VN" altLang="en-US" sz="1300" dirty="0">
                <a:solidFill>
                  <a:schemeClr val="bg1"/>
                </a:solidFill>
              </a:rPr>
              <a:t>Alfirevic et al 2002.</a:t>
            </a:r>
            <a:r>
              <a:rPr lang="en-US" altLang="en-US" sz="1300" dirty="0">
                <a:solidFill>
                  <a:schemeClr val="bg1"/>
                </a:solidFill>
              </a:rPr>
              <a:t>, </a:t>
            </a:r>
            <a:r>
              <a:rPr lang="vi-VN" altLang="en-US" sz="1300" dirty="0">
                <a:solidFill>
                  <a:schemeClr val="bg1"/>
                </a:solidFill>
              </a:rPr>
              <a:t>Kocher et al. 2007</a:t>
            </a:r>
          </a:p>
          <a:p>
            <a:pPr fontAlgn="auto">
              <a:spcAft>
                <a:spcPts val="0"/>
              </a:spcAft>
              <a:buFont typeface="Arial" panose="020B0604020202020204" pitchFamily="34" charset="0"/>
              <a:buNone/>
              <a:defRPr/>
            </a:pPr>
            <a:r>
              <a:rPr lang="vi-VN" altLang="en-US" sz="2800" dirty="0"/>
              <a:t/>
            </a:r>
            <a:br>
              <a:rPr lang="vi-VN" altLang="en-US" sz="2800" dirty="0"/>
            </a:br>
            <a:endParaRPr lang="en-US" altLang="en-US" sz="2800" dirty="0"/>
          </a:p>
          <a:p>
            <a:pPr fontAlgn="auto">
              <a:spcAft>
                <a:spcPts val="0"/>
              </a:spcAft>
              <a:defRPr/>
            </a:pPr>
            <a:endParaRPr lang="en-US" altLang="en-U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FF8450E-3499-4BF7-984C-71035345E378}"/>
              </a:ext>
            </a:extLst>
          </p:cNvPr>
          <p:cNvSpPr>
            <a:spLocks noGrp="1"/>
          </p:cNvSpPr>
          <p:nvPr>
            <p:ph idx="1"/>
          </p:nvPr>
        </p:nvSpPr>
        <p:spPr>
          <a:xfrm>
            <a:off x="323850" y="1268413"/>
            <a:ext cx="8229600" cy="5721350"/>
          </a:xfrm>
        </p:spPr>
        <p:txBody>
          <a:bodyPr>
            <a:normAutofit/>
          </a:bodyPr>
          <a:lstStyle/>
          <a:p>
            <a:pPr fontAlgn="auto">
              <a:spcAft>
                <a:spcPts val="0"/>
              </a:spcAft>
              <a:buFont typeface="Arial" charset="0"/>
              <a:buChar char="•"/>
              <a:defRPr/>
            </a:pPr>
            <a:r>
              <a:rPr lang="vi-VN" dirty="0"/>
              <a:t>Povezanost teške preeklampsije i urođenih uzroka trombofilije prvi put je objavljena 1995. godine. </a:t>
            </a:r>
            <a:endParaRPr lang="sr-Latn-CS" dirty="0"/>
          </a:p>
          <a:p>
            <a:pPr fontAlgn="auto">
              <a:spcAft>
                <a:spcPts val="0"/>
              </a:spcAft>
              <a:buFont typeface="Arial" charset="0"/>
              <a:buChar char="•"/>
              <a:defRPr/>
            </a:pPr>
            <a:endParaRPr lang="sr-Latn-CS" dirty="0"/>
          </a:p>
          <a:p>
            <a:pPr fontAlgn="auto">
              <a:spcAft>
                <a:spcPts val="0"/>
              </a:spcAft>
              <a:buFont typeface="Arial" charset="0"/>
              <a:buChar char="•"/>
              <a:defRPr/>
            </a:pPr>
            <a:r>
              <a:rPr lang="sr-Latn-CS" dirty="0"/>
              <a:t>I</a:t>
            </a:r>
            <a:r>
              <a:rPr lang="vi-VN" dirty="0"/>
              <a:t>zvor zabune je relativ</a:t>
            </a:r>
            <a:r>
              <a:rPr lang="sr-Latn-RS" dirty="0"/>
              <a:t>n</a:t>
            </a:r>
            <a:r>
              <a:rPr lang="vi-VN" dirty="0"/>
              <a:t>o visoka prevalenc</a:t>
            </a:r>
            <a:r>
              <a:rPr lang="sr-Latn-CS" dirty="0"/>
              <a:t>a</a:t>
            </a:r>
            <a:r>
              <a:rPr lang="vi-VN" dirty="0"/>
              <a:t> trombofilije </a:t>
            </a:r>
            <a:r>
              <a:rPr lang="sr-Latn-RS" dirty="0" smtClean="0"/>
              <a:t>kod</a:t>
            </a:r>
            <a:r>
              <a:rPr lang="vi-VN" dirty="0" smtClean="0"/>
              <a:t> </a:t>
            </a:r>
            <a:r>
              <a:rPr lang="vi-VN" dirty="0"/>
              <a:t>zdravih, asimptomatskih osoba (npr. faktor </a:t>
            </a:r>
            <a:r>
              <a:rPr lang="vi-VN" dirty="0" smtClean="0"/>
              <a:t>V </a:t>
            </a:r>
            <a:r>
              <a:rPr lang="vi-VN" dirty="0"/>
              <a:t>Leiden u sjevernoj Europi). </a:t>
            </a:r>
            <a:endParaRPr lang="sr-Latn-CS" dirty="0"/>
          </a:p>
          <a:p>
            <a:pPr fontAlgn="auto">
              <a:spcAft>
                <a:spcPts val="0"/>
              </a:spcAft>
              <a:buFont typeface="Arial" charset="0"/>
              <a:buNone/>
              <a:defRPr/>
            </a:pPr>
            <a:endParaRPr lang="sr-Latn-CS" dirty="0"/>
          </a:p>
          <a:p>
            <a:pPr fontAlgn="auto">
              <a:spcAft>
                <a:spcPts val="0"/>
              </a:spcAft>
              <a:buFont typeface="Arial" charset="0"/>
              <a:buChar char="•"/>
              <a:defRPr/>
            </a:pPr>
            <a:r>
              <a:rPr lang="vi-VN" dirty="0"/>
              <a:t>Dvije velike prospektivne, kohortne studije nisu pokazale povezanost između trombofilije i nepovoljnog ishoda trudnoće.</a:t>
            </a:r>
            <a:endParaRPr lang="hr-BA" dirty="0"/>
          </a:p>
          <a:p>
            <a:pPr fontAlgn="auto">
              <a:spcAft>
                <a:spcPts val="0"/>
              </a:spcAft>
              <a:buFont typeface="Arial" charset="0"/>
              <a:buChar char="•"/>
              <a:defRPr/>
            </a:pPr>
            <a:endParaRPr lang="sr-Latn-CS" dirty="0">
              <a:solidFill>
                <a:srgbClr val="FFFF00"/>
              </a:solidFill>
            </a:endParaRPr>
          </a:p>
          <a:p>
            <a:pPr fontAlgn="auto">
              <a:spcAft>
                <a:spcPts val="0"/>
              </a:spcAft>
              <a:buFont typeface="Arial" charset="0"/>
              <a:buChar char="•"/>
              <a:defRPr/>
            </a:pPr>
            <a:r>
              <a:rPr lang="sr-Latn-CS" dirty="0">
                <a:solidFill>
                  <a:srgbClr val="000099"/>
                </a:solidFill>
              </a:rPr>
              <a:t>M</a:t>
            </a:r>
            <a:r>
              <a:rPr lang="vi-VN" dirty="0">
                <a:solidFill>
                  <a:srgbClr val="000099"/>
                </a:solidFill>
              </a:rPr>
              <a:t>noge žene s trombofilijom imaju normalan ishod trud</a:t>
            </a:r>
            <a:r>
              <a:rPr lang="sr-Latn-CS" dirty="0">
                <a:solidFill>
                  <a:srgbClr val="000099"/>
                </a:solidFill>
              </a:rPr>
              <a:t>n</a:t>
            </a:r>
            <a:r>
              <a:rPr lang="vi-VN" dirty="0">
                <a:solidFill>
                  <a:srgbClr val="000099"/>
                </a:solidFill>
              </a:rPr>
              <a:t>oće. </a:t>
            </a:r>
            <a:r>
              <a:rPr lang="vi-VN" sz="2800" dirty="0">
                <a:solidFill>
                  <a:srgbClr val="000099"/>
                </a:solidFill>
              </a:rPr>
              <a:t/>
            </a:r>
            <a:br>
              <a:rPr lang="vi-VN" sz="2800" dirty="0">
                <a:solidFill>
                  <a:srgbClr val="000099"/>
                </a:solidFill>
              </a:rPr>
            </a:br>
            <a:r>
              <a:rPr lang="vi-VN" dirty="0"/>
              <a:t/>
            </a:r>
            <a:br>
              <a:rPr lang="vi-VN" dirty="0"/>
            </a:br>
            <a:r>
              <a:rPr lang="vi-VN" dirty="0"/>
              <a:t/>
            </a:r>
            <a:br>
              <a:rPr lang="vi-VN" dirty="0"/>
            </a:b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babaroga3\My Documents\tablica-1-husar.jpg">
            <a:extLst>
              <a:ext uri="{FF2B5EF4-FFF2-40B4-BE49-F238E27FC236}">
                <a16:creationId xmlns:a16="http://schemas.microsoft.com/office/drawing/2014/main" xmlns="" id="{91A7E92D-0FCD-470F-880B-7759D5CB2C4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750" y="1052513"/>
            <a:ext cx="7416800" cy="5184775"/>
          </a:xfr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90E9E2A9-00B4-4B24-9A50-A609F8BA56FA}"/>
              </a:ext>
            </a:extLst>
          </p:cNvPr>
          <p:cNvSpPr/>
          <p:nvPr/>
        </p:nvSpPr>
        <p:spPr>
          <a:xfrm>
            <a:off x="107950" y="6453188"/>
            <a:ext cx="7542213" cy="30797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3"/>
              </a:rPr>
              <a:t>http://</a:t>
            </a:r>
            <a:r>
              <a:rPr kumimoji="0" lang="en-GB" sz="14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hlinkClick r:id="rId3"/>
              </a:rPr>
              <a:t>www.hdgo.hr/Pages/Print.aspx?sifraStranica=607&amp;kultura=hr</a:t>
            </a:r>
            <a:r>
              <a:rPr kumimoji="0" lang="en-GB" sz="14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a:ln>
                  <a:noFill/>
                </a:ln>
                <a:solidFill>
                  <a:srgbClr val="5B9BD5">
                    <a:lumMod val="50000"/>
                  </a:srgbClr>
                </a:solidFill>
                <a:effectLst/>
                <a:uLnTx/>
                <a:uFillTx/>
                <a:latin typeface="Arial" panose="020B0604020202020204" pitchFamily="34" charset="0"/>
                <a:ea typeface="+mn-ea"/>
                <a:cs typeface="Arial" panose="020B0604020202020204" pitchFamily="34" charset="0"/>
              </a:rPr>
              <a:t>pristupljeno</a:t>
            </a:r>
            <a:r>
              <a:rPr kumimoji="0" lang="en-GB" sz="14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 12/2019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xmlns="" id="{2CD88B31-C6FB-48B3-A46D-61E138B61D16}"/>
              </a:ext>
            </a:extLst>
          </p:cNvPr>
          <p:cNvSpPr>
            <a:spLocks noGrp="1"/>
          </p:cNvSpPr>
          <p:nvPr>
            <p:ph type="title"/>
          </p:nvPr>
        </p:nvSpPr>
        <p:spPr>
          <a:xfrm>
            <a:off x="323850" y="-26988"/>
            <a:ext cx="8229600" cy="1368426"/>
          </a:xfrm>
        </p:spPr>
        <p:txBody>
          <a:bodyPr/>
          <a:lstStyle/>
          <a:p>
            <a:r>
              <a:rPr lang="sr-Latn-CS" altLang="en-US" sz="3600"/>
              <a:t>Dijagnoza</a:t>
            </a:r>
            <a:endParaRPr lang="en-US" altLang="en-US" sz="3600"/>
          </a:p>
        </p:txBody>
      </p:sp>
      <p:sp>
        <p:nvSpPr>
          <p:cNvPr id="19459" name="Content Placeholder 2">
            <a:extLst>
              <a:ext uri="{FF2B5EF4-FFF2-40B4-BE49-F238E27FC236}">
                <a16:creationId xmlns:a16="http://schemas.microsoft.com/office/drawing/2014/main" xmlns="" id="{05E4320A-95AE-4CB8-B98C-4237A2E704BE}"/>
              </a:ext>
            </a:extLst>
          </p:cNvPr>
          <p:cNvSpPr>
            <a:spLocks noGrp="1"/>
          </p:cNvSpPr>
          <p:nvPr>
            <p:ph idx="1"/>
          </p:nvPr>
        </p:nvSpPr>
        <p:spPr>
          <a:xfrm>
            <a:off x="457200" y="1988839"/>
            <a:ext cx="8229600" cy="4319885"/>
          </a:xfrm>
        </p:spPr>
        <p:txBody>
          <a:bodyPr>
            <a:normAutofit/>
          </a:bodyPr>
          <a:lstStyle/>
          <a:p>
            <a:pPr fontAlgn="auto">
              <a:spcAft>
                <a:spcPts val="0"/>
              </a:spcAft>
              <a:defRPr/>
            </a:pPr>
            <a:r>
              <a:rPr lang="en-US" dirty="0" err="1"/>
              <a:t>lična</a:t>
            </a:r>
            <a:r>
              <a:rPr lang="en-US" dirty="0"/>
              <a:t> </a:t>
            </a:r>
            <a:r>
              <a:rPr lang="sr-Latn-CS" dirty="0"/>
              <a:t>i </a:t>
            </a:r>
            <a:r>
              <a:rPr lang="en-US" dirty="0" err="1"/>
              <a:t>porodična</a:t>
            </a:r>
            <a:r>
              <a:rPr lang="en-US" dirty="0"/>
              <a:t> </a:t>
            </a:r>
            <a:r>
              <a:rPr lang="en-US" dirty="0" err="1"/>
              <a:t>anamneza</a:t>
            </a:r>
            <a:r>
              <a:rPr lang="en-US" dirty="0"/>
              <a:t>  </a:t>
            </a:r>
            <a:endParaRPr lang="hr-BA" dirty="0"/>
          </a:p>
          <a:p>
            <a:pPr marL="0" indent="0" fontAlgn="auto">
              <a:spcAft>
                <a:spcPts val="0"/>
              </a:spcAft>
              <a:buNone/>
              <a:defRPr/>
            </a:pPr>
            <a:endParaRPr lang="sr-Latn-CS" dirty="0"/>
          </a:p>
          <a:p>
            <a:pPr fontAlgn="auto">
              <a:spcAft>
                <a:spcPts val="0"/>
              </a:spcAft>
              <a:buFont typeface="Arial" charset="0"/>
              <a:buChar char="•"/>
              <a:defRPr/>
            </a:pPr>
            <a:r>
              <a:rPr lang="en-US" dirty="0" err="1"/>
              <a:t>laboratorijsko</a:t>
            </a:r>
            <a:r>
              <a:rPr lang="en-US" dirty="0"/>
              <a:t> </a:t>
            </a:r>
            <a:r>
              <a:rPr lang="en-US" dirty="0" err="1"/>
              <a:t>ispitivanje</a:t>
            </a:r>
            <a:r>
              <a:rPr lang="en-US" dirty="0"/>
              <a:t> </a:t>
            </a:r>
            <a:r>
              <a:rPr lang="hr-BA" dirty="0"/>
              <a:t> </a:t>
            </a:r>
            <a:endParaRPr lang="hr-BA" dirty="0" smtClean="0"/>
          </a:p>
          <a:p>
            <a:pPr fontAlgn="auto">
              <a:spcAft>
                <a:spcPts val="0"/>
              </a:spcAft>
              <a:buNone/>
              <a:defRPr/>
            </a:pPr>
            <a:r>
              <a:rPr lang="hr-BA" dirty="0" smtClean="0"/>
              <a:t>           - </a:t>
            </a:r>
            <a:r>
              <a:rPr lang="sr-Latn-CS" dirty="0" smtClean="0"/>
              <a:t>KS</a:t>
            </a:r>
            <a:r>
              <a:rPr lang="sr-Latn-CS" dirty="0"/>
              <a:t>,</a:t>
            </a:r>
            <a:r>
              <a:rPr lang="en-US" dirty="0"/>
              <a:t> </a:t>
            </a:r>
            <a:r>
              <a:rPr lang="en-US" dirty="0" err="1"/>
              <a:t>osnovne</a:t>
            </a:r>
            <a:r>
              <a:rPr lang="en-US" dirty="0"/>
              <a:t> </a:t>
            </a:r>
            <a:r>
              <a:rPr lang="en-US" dirty="0" err="1"/>
              <a:t>biohemijske</a:t>
            </a:r>
            <a:r>
              <a:rPr lang="en-US" dirty="0"/>
              <a:t> </a:t>
            </a:r>
            <a:r>
              <a:rPr lang="en-US" dirty="0" err="1" smtClean="0"/>
              <a:t>analize</a:t>
            </a:r>
            <a:r>
              <a:rPr lang="en-US" dirty="0" smtClean="0"/>
              <a:t> </a:t>
            </a:r>
            <a:r>
              <a:rPr lang="en-US" dirty="0"/>
              <a:t>i </a:t>
            </a:r>
            <a:r>
              <a:rPr lang="en-US" dirty="0" err="1"/>
              <a:t>koagulacioni</a:t>
            </a:r>
            <a:r>
              <a:rPr lang="en-US" dirty="0"/>
              <a:t> </a:t>
            </a:r>
            <a:r>
              <a:rPr lang="en-US" dirty="0" err="1"/>
              <a:t>testovi</a:t>
            </a:r>
            <a:r>
              <a:rPr lang="en-US" dirty="0"/>
              <a:t> PV,  </a:t>
            </a:r>
            <a:r>
              <a:rPr lang="en-US" dirty="0" err="1"/>
              <a:t>aPTT</a:t>
            </a:r>
            <a:r>
              <a:rPr lang="en-US" dirty="0"/>
              <a:t>, </a:t>
            </a:r>
            <a:r>
              <a:rPr lang="en-US" dirty="0" err="1"/>
              <a:t>trombinsko</a:t>
            </a:r>
            <a:r>
              <a:rPr lang="en-US" dirty="0"/>
              <a:t> </a:t>
            </a:r>
            <a:r>
              <a:rPr lang="en-US" dirty="0" err="1"/>
              <a:t>vrijeme</a:t>
            </a:r>
            <a:r>
              <a:rPr lang="en-US" dirty="0"/>
              <a:t> i </a:t>
            </a:r>
            <a:r>
              <a:rPr lang="en-US" dirty="0" err="1"/>
              <a:t>koncentracija</a:t>
            </a:r>
            <a:r>
              <a:rPr lang="en-US" dirty="0"/>
              <a:t> </a:t>
            </a:r>
            <a:r>
              <a:rPr lang="en-US" dirty="0" err="1" smtClean="0"/>
              <a:t>fibrinogena</a:t>
            </a:r>
            <a:endParaRPr lang="sr-Latn-CS" dirty="0"/>
          </a:p>
          <a:p>
            <a:pPr fontAlgn="auto">
              <a:spcAft>
                <a:spcPts val="0"/>
              </a:spcAft>
              <a:buFont typeface="Arial" charset="0"/>
              <a:buNone/>
              <a:defRPr/>
            </a:pPr>
            <a:r>
              <a:rPr lang="hr-BA" dirty="0"/>
              <a:t>		- </a:t>
            </a:r>
            <a:r>
              <a:rPr lang="en-US" dirty="0"/>
              <a:t>vitamin B12, </a:t>
            </a:r>
            <a:r>
              <a:rPr lang="en-US" dirty="0" err="1" smtClean="0"/>
              <a:t>foln</a:t>
            </a:r>
            <a:r>
              <a:rPr lang="sr-Latn-RS" dirty="0" smtClean="0"/>
              <a:t>a</a:t>
            </a:r>
            <a:r>
              <a:rPr lang="en-US" dirty="0" smtClean="0"/>
              <a:t> </a:t>
            </a:r>
            <a:r>
              <a:rPr lang="en-US" dirty="0" err="1" smtClean="0"/>
              <a:t>kiselin</a:t>
            </a:r>
            <a:r>
              <a:rPr lang="sr-Latn-RS" dirty="0" smtClean="0"/>
              <a:t>a</a:t>
            </a:r>
            <a:r>
              <a:rPr lang="en-US" dirty="0" smtClean="0"/>
              <a:t>, </a:t>
            </a:r>
            <a:r>
              <a:rPr lang="en-US" dirty="0" err="1"/>
              <a:t>homocistein</a:t>
            </a:r>
            <a:r>
              <a:rPr lang="en-US" dirty="0"/>
              <a:t> u </a:t>
            </a:r>
            <a:r>
              <a:rPr lang="en-US" dirty="0" err="1"/>
              <a:t>serumu</a:t>
            </a:r>
            <a:r>
              <a:rPr lang="en-US" dirty="0"/>
              <a:t>, test </a:t>
            </a:r>
            <a:r>
              <a:rPr lang="en-US" dirty="0" err="1"/>
              <a:t>rezistencije</a:t>
            </a:r>
            <a:r>
              <a:rPr lang="en-US" dirty="0"/>
              <a:t> </a:t>
            </a:r>
            <a:r>
              <a:rPr lang="en-US" dirty="0" err="1"/>
              <a:t>na</a:t>
            </a:r>
            <a:r>
              <a:rPr lang="en-US" dirty="0"/>
              <a:t> </a:t>
            </a:r>
            <a:r>
              <a:rPr lang="en-US" dirty="0" err="1"/>
              <a:t>aktivirani</a:t>
            </a:r>
            <a:r>
              <a:rPr lang="en-US" dirty="0"/>
              <a:t> protein C (APCR), </a:t>
            </a:r>
            <a:r>
              <a:rPr lang="en-US" dirty="0" err="1"/>
              <a:t>aktivnost</a:t>
            </a:r>
            <a:r>
              <a:rPr lang="en-US" dirty="0"/>
              <a:t> </a:t>
            </a:r>
            <a:r>
              <a:rPr lang="en-US" dirty="0" err="1"/>
              <a:t>antitrombina</a:t>
            </a:r>
            <a:r>
              <a:rPr lang="en-US" dirty="0"/>
              <a:t>, </a:t>
            </a:r>
            <a:r>
              <a:rPr lang="en-US" dirty="0" err="1"/>
              <a:t>proteina</a:t>
            </a:r>
            <a:r>
              <a:rPr lang="en-US" dirty="0"/>
              <a:t> C, </a:t>
            </a:r>
            <a:r>
              <a:rPr lang="en-US" dirty="0" err="1"/>
              <a:t>proteina</a:t>
            </a:r>
            <a:r>
              <a:rPr lang="en-US" dirty="0"/>
              <a:t> S, </a:t>
            </a:r>
            <a:r>
              <a:rPr lang="en-US" dirty="0" err="1"/>
              <a:t>vrednost</a:t>
            </a:r>
            <a:r>
              <a:rPr lang="en-US" dirty="0"/>
              <a:t> FVIII, lupus </a:t>
            </a:r>
            <a:r>
              <a:rPr lang="en-US" dirty="0" err="1"/>
              <a:t>antikoagulans</a:t>
            </a:r>
            <a:r>
              <a:rPr lang="en-US" dirty="0"/>
              <a:t> (LA), </a:t>
            </a:r>
            <a:r>
              <a:rPr lang="en-US" dirty="0" err="1"/>
              <a:t>antikardiolipinska</a:t>
            </a:r>
            <a:r>
              <a:rPr lang="en-US" dirty="0"/>
              <a:t> </a:t>
            </a:r>
            <a:r>
              <a:rPr lang="en-US" dirty="0" err="1"/>
              <a:t>antitela</a:t>
            </a:r>
            <a:r>
              <a:rPr lang="en-US" dirty="0"/>
              <a:t> </a:t>
            </a:r>
            <a:r>
              <a:rPr lang="en-US" dirty="0" smtClean="0"/>
              <a:t>(</a:t>
            </a:r>
            <a:r>
              <a:rPr lang="en-US" dirty="0" err="1" smtClean="0"/>
              <a:t>IgG</a:t>
            </a:r>
            <a:r>
              <a:rPr lang="en-US" dirty="0" smtClean="0"/>
              <a:t> </a:t>
            </a:r>
            <a:r>
              <a:rPr lang="en-US" dirty="0"/>
              <a:t>i </a:t>
            </a:r>
            <a:r>
              <a:rPr lang="en-US" dirty="0" err="1"/>
              <a:t>IgM</a:t>
            </a:r>
            <a:r>
              <a:rPr lang="en-US" dirty="0"/>
              <a:t> </a:t>
            </a:r>
            <a:r>
              <a:rPr lang="en-US" dirty="0" err="1" smtClean="0"/>
              <a:t>klas</a:t>
            </a:r>
            <a:r>
              <a:rPr lang="sr-Latn-RS" dirty="0" smtClean="0"/>
              <a:t>e</a:t>
            </a:r>
            <a:r>
              <a:rPr lang="en-US" dirty="0" smtClean="0"/>
              <a:t>) </a:t>
            </a:r>
            <a:r>
              <a:rPr lang="en-US" dirty="0" err="1"/>
              <a:t>kao</a:t>
            </a:r>
            <a:r>
              <a:rPr lang="en-US" dirty="0"/>
              <a:t> </a:t>
            </a:r>
            <a:r>
              <a:rPr lang="en-US" dirty="0" err="1"/>
              <a:t>i</a:t>
            </a:r>
            <a:r>
              <a:rPr lang="en-US" dirty="0"/>
              <a:t> </a:t>
            </a:r>
            <a:r>
              <a:rPr lang="en-US" dirty="0" smtClean="0"/>
              <a:t>beta</a:t>
            </a:r>
            <a:r>
              <a:rPr lang="sr-Latn-RS" dirty="0" smtClean="0"/>
              <a:t>2</a:t>
            </a:r>
            <a:r>
              <a:rPr lang="en-US" dirty="0" err="1" smtClean="0"/>
              <a:t>glikoprotein</a:t>
            </a:r>
            <a:r>
              <a:rPr lang="hr-BA" dirty="0" smtClean="0"/>
              <a:t> </a:t>
            </a:r>
            <a:r>
              <a:rPr lang="en-US" dirty="0"/>
              <a:t>1 </a:t>
            </a:r>
            <a:r>
              <a:rPr lang="en-US" dirty="0" smtClean="0"/>
              <a:t>(</a:t>
            </a:r>
            <a:r>
              <a:rPr lang="en-US" dirty="0" err="1" smtClean="0"/>
              <a:t>IgG</a:t>
            </a:r>
            <a:r>
              <a:rPr lang="en-US" dirty="0" smtClean="0"/>
              <a:t> </a:t>
            </a:r>
            <a:r>
              <a:rPr lang="en-US" dirty="0"/>
              <a:t>i </a:t>
            </a:r>
            <a:r>
              <a:rPr lang="en-US" dirty="0" err="1"/>
              <a:t>IgM</a:t>
            </a:r>
            <a:r>
              <a:rPr lang="en-US" dirty="0"/>
              <a:t> </a:t>
            </a:r>
            <a:r>
              <a:rPr lang="en-US" dirty="0" err="1" smtClean="0"/>
              <a:t>klas</a:t>
            </a:r>
            <a:r>
              <a:rPr lang="sr-Latn-RS" dirty="0" smtClean="0"/>
              <a:t>e</a:t>
            </a:r>
            <a:r>
              <a:rPr lang="en-US" dirty="0" smtClean="0"/>
              <a:t>),</a:t>
            </a:r>
            <a:r>
              <a:rPr lang="hr-BA" dirty="0" smtClean="0"/>
              <a:t> </a:t>
            </a:r>
            <a:r>
              <a:rPr lang="en-US" dirty="0"/>
              <a:t>FV Leiden, FII 20210A, MTHFR C677T, </a:t>
            </a:r>
            <a:r>
              <a:rPr lang="en-US" dirty="0" smtClean="0"/>
              <a:t>PAI.</a:t>
            </a:r>
            <a:r>
              <a:rPr lang="en-US" sz="2800" dirty="0"/>
              <a:t/>
            </a:r>
            <a:br>
              <a:rPr lang="en-US" sz="2800" dirty="0"/>
            </a:br>
            <a:endParaRPr 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xmlns="" id="{88ABD153-41F5-4129-BF3E-145FF8663D61}"/>
              </a:ext>
            </a:extLst>
          </p:cNvPr>
          <p:cNvSpPr>
            <a:spLocks noGrp="1"/>
          </p:cNvSpPr>
          <p:nvPr>
            <p:ph idx="1"/>
          </p:nvPr>
        </p:nvSpPr>
        <p:spPr bwMode="auto">
          <a:xfrm>
            <a:off x="457200" y="2276872"/>
            <a:ext cx="8229600" cy="4536678"/>
          </a:xfrm>
        </p:spPr>
        <p:txBody>
          <a:bodyPr wrap="square" numCol="1" anchor="t" anchorCtr="0" compatLnSpc="1">
            <a:prstTxWarp prst="textNoShape">
              <a:avLst/>
            </a:prstTxWarp>
          </a:bodyPr>
          <a:lstStyle/>
          <a:p>
            <a:r>
              <a:rPr lang="en-US" altLang="en-US" dirty="0" err="1"/>
              <a:t>Rezultate</a:t>
            </a:r>
            <a:r>
              <a:rPr lang="en-US" altLang="en-US" dirty="0"/>
              <a:t> </a:t>
            </a:r>
            <a:r>
              <a:rPr lang="en-US" altLang="en-US" dirty="0" err="1"/>
              <a:t>antifosfolipidnih</a:t>
            </a:r>
            <a:r>
              <a:rPr lang="en-US" altLang="en-US" dirty="0"/>
              <a:t> </a:t>
            </a:r>
            <a:r>
              <a:rPr lang="en-US" altLang="en-US" dirty="0" err="1"/>
              <a:t>antit</a:t>
            </a:r>
            <a:r>
              <a:rPr lang="sr-Latn-CS" altLang="en-US" dirty="0" err="1"/>
              <a:t>ij</a:t>
            </a:r>
            <a:r>
              <a:rPr lang="en-US" altLang="en-US" dirty="0" err="1"/>
              <a:t>ela</a:t>
            </a:r>
            <a:r>
              <a:rPr lang="en-US" altLang="en-US" dirty="0"/>
              <a:t> </a:t>
            </a:r>
            <a:r>
              <a:rPr lang="en-US" altLang="en-US" dirty="0" err="1"/>
              <a:t>treba</a:t>
            </a:r>
            <a:r>
              <a:rPr lang="en-US" altLang="en-US" dirty="0"/>
              <a:t> </a:t>
            </a:r>
            <a:r>
              <a:rPr lang="en-US" altLang="en-US" dirty="0" err="1"/>
              <a:t>ponoviti</a:t>
            </a:r>
            <a:r>
              <a:rPr lang="en-US" altLang="en-US" dirty="0"/>
              <a:t> </a:t>
            </a:r>
            <a:r>
              <a:rPr lang="en-US" altLang="en-US" dirty="0" err="1"/>
              <a:t>još</a:t>
            </a:r>
            <a:r>
              <a:rPr lang="en-US" altLang="en-US" dirty="0"/>
              <a:t> </a:t>
            </a:r>
            <a:r>
              <a:rPr lang="en-US" altLang="en-US" dirty="0" err="1"/>
              <a:t>iz</a:t>
            </a:r>
            <a:r>
              <a:rPr lang="en-US" altLang="en-US" dirty="0"/>
              <a:t> </a:t>
            </a:r>
            <a:r>
              <a:rPr lang="en-US" altLang="en-US" dirty="0" err="1"/>
              <a:t>jednog</a:t>
            </a:r>
            <a:r>
              <a:rPr lang="en-US" altLang="en-US" dirty="0"/>
              <a:t> </a:t>
            </a:r>
            <a:r>
              <a:rPr lang="en-US" altLang="en-US" dirty="0" err="1"/>
              <a:t>uzorka</a:t>
            </a:r>
            <a:r>
              <a:rPr lang="en-US" altLang="en-US" dirty="0"/>
              <a:t> </a:t>
            </a:r>
            <a:r>
              <a:rPr lang="en-US" altLang="en-US" dirty="0" err="1"/>
              <a:t>krvi</a:t>
            </a:r>
            <a:r>
              <a:rPr lang="en-US" altLang="en-US" dirty="0"/>
              <a:t> u </a:t>
            </a:r>
            <a:r>
              <a:rPr lang="en-US" altLang="en-US" dirty="0" err="1"/>
              <a:t>razmaku</a:t>
            </a:r>
            <a:r>
              <a:rPr lang="en-US" altLang="en-US" dirty="0"/>
              <a:t> od 12 </a:t>
            </a:r>
            <a:r>
              <a:rPr lang="en-US" altLang="en-US" dirty="0" err="1"/>
              <a:t>nedelja</a:t>
            </a:r>
            <a:r>
              <a:rPr lang="en-US" altLang="en-US" dirty="0"/>
              <a:t>, </a:t>
            </a:r>
            <a:r>
              <a:rPr lang="en-US" altLang="en-US" dirty="0" err="1"/>
              <a:t>dok</a:t>
            </a:r>
            <a:r>
              <a:rPr lang="en-US" altLang="en-US" dirty="0"/>
              <a:t> </a:t>
            </a:r>
            <a:r>
              <a:rPr lang="en-US" altLang="en-US" dirty="0" err="1"/>
              <a:t>genetske</a:t>
            </a:r>
            <a:r>
              <a:rPr lang="en-US" altLang="en-US" dirty="0"/>
              <a:t> </a:t>
            </a:r>
            <a:r>
              <a:rPr lang="en-US" altLang="en-US" dirty="0" err="1"/>
              <a:t>analize</a:t>
            </a:r>
            <a:r>
              <a:rPr lang="en-US" altLang="en-US" dirty="0"/>
              <a:t> ne </a:t>
            </a:r>
            <a:r>
              <a:rPr lang="en-US" altLang="en-US" dirty="0" err="1"/>
              <a:t>treba</a:t>
            </a:r>
            <a:r>
              <a:rPr lang="en-US" altLang="en-US" dirty="0"/>
              <a:t> </a:t>
            </a:r>
            <a:r>
              <a:rPr lang="en-US" altLang="en-US" dirty="0" err="1"/>
              <a:t>ponavljati</a:t>
            </a:r>
            <a:r>
              <a:rPr lang="en-US" altLang="en-US" dirty="0" smtClean="0"/>
              <a:t>.</a:t>
            </a:r>
            <a:endParaRPr lang="sr-Latn-RS" altLang="en-US" dirty="0" smtClean="0"/>
          </a:p>
          <a:p>
            <a:pPr>
              <a:buNone/>
            </a:pPr>
            <a:endParaRPr lang="en-US" altLang="en-US" dirty="0"/>
          </a:p>
          <a:p>
            <a:r>
              <a:rPr lang="en-US" altLang="en-US" dirty="0" err="1">
                <a:solidFill>
                  <a:srgbClr val="000099"/>
                </a:solidFill>
              </a:rPr>
              <a:t>Riziko</a:t>
            </a:r>
            <a:r>
              <a:rPr lang="en-US" altLang="en-US" dirty="0">
                <a:solidFill>
                  <a:srgbClr val="000099"/>
                </a:solidFill>
              </a:rPr>
              <a:t> </a:t>
            </a:r>
            <a:r>
              <a:rPr lang="en-US" altLang="en-US" dirty="0" err="1">
                <a:solidFill>
                  <a:srgbClr val="000099"/>
                </a:solidFill>
              </a:rPr>
              <a:t>grupa</a:t>
            </a:r>
            <a:r>
              <a:rPr lang="en-US" altLang="en-US" dirty="0">
                <a:solidFill>
                  <a:srgbClr val="000099"/>
                </a:solidFill>
              </a:rPr>
              <a:t> </a:t>
            </a:r>
            <a:endParaRPr lang="sr-Latn-CS" altLang="en-US" dirty="0">
              <a:solidFill>
                <a:srgbClr val="000099"/>
              </a:solidFill>
            </a:endParaRPr>
          </a:p>
          <a:p>
            <a:pPr>
              <a:buNone/>
            </a:pPr>
            <a:r>
              <a:rPr lang="sr-Latn-RS" altLang="en-US" dirty="0" smtClean="0"/>
              <a:t> </a:t>
            </a:r>
            <a:r>
              <a:rPr lang="sr-Latn-RS" altLang="en-US" dirty="0" smtClean="0"/>
              <a:t>  - </a:t>
            </a:r>
            <a:r>
              <a:rPr lang="en-US" altLang="en-US" dirty="0" err="1" smtClean="0"/>
              <a:t>Pacijent</a:t>
            </a:r>
            <a:r>
              <a:rPr lang="sr-Latn-CS" altLang="en-US" dirty="0"/>
              <a:t>kinje </a:t>
            </a:r>
            <a:r>
              <a:rPr lang="en-US" altLang="en-US" dirty="0"/>
              <a:t>s</a:t>
            </a:r>
            <a:r>
              <a:rPr lang="sr-Latn-CS" altLang="en-US" dirty="0"/>
              <a:t>a pozitivnom </a:t>
            </a:r>
            <a:r>
              <a:rPr lang="en-US" altLang="en-US" dirty="0"/>
              <a:t> </a:t>
            </a:r>
            <a:r>
              <a:rPr lang="en-US" altLang="en-US" dirty="0" err="1"/>
              <a:t>anamnezom</a:t>
            </a:r>
            <a:r>
              <a:rPr lang="en-US" altLang="en-US" dirty="0"/>
              <a:t> (</a:t>
            </a:r>
            <a:r>
              <a:rPr lang="en-US" altLang="en-US" dirty="0" err="1"/>
              <a:t>ličnom</a:t>
            </a:r>
            <a:r>
              <a:rPr lang="en-US" altLang="en-US" dirty="0"/>
              <a:t> </a:t>
            </a:r>
            <a:r>
              <a:rPr lang="en-US" altLang="en-US" dirty="0" err="1"/>
              <a:t>ili</a:t>
            </a:r>
            <a:r>
              <a:rPr lang="en-US" altLang="en-US" dirty="0"/>
              <a:t> </a:t>
            </a:r>
            <a:r>
              <a:rPr lang="en-US" altLang="en-US" dirty="0" err="1"/>
              <a:t>porodičnom</a:t>
            </a:r>
            <a:r>
              <a:rPr lang="en-US" altLang="en-US" dirty="0"/>
              <a:t>)</a:t>
            </a:r>
            <a:endParaRPr lang="sr-Latn-RS" altLang="en-US" dirty="0"/>
          </a:p>
          <a:p>
            <a:pPr>
              <a:buNone/>
            </a:pPr>
            <a:r>
              <a:rPr lang="sr-Latn-RS" altLang="en-US" dirty="0" smtClean="0"/>
              <a:t>   - V</a:t>
            </a:r>
            <a:r>
              <a:rPr lang="en-US" altLang="en-US" dirty="0" err="1"/>
              <a:t>enske</a:t>
            </a:r>
            <a:r>
              <a:rPr lang="en-US" altLang="en-US" dirty="0"/>
              <a:t> </a:t>
            </a:r>
            <a:r>
              <a:rPr lang="en-US" altLang="en-US" dirty="0" err="1"/>
              <a:t>tromboze</a:t>
            </a:r>
            <a:r>
              <a:rPr lang="en-US" altLang="en-US" dirty="0"/>
              <a:t> ko</a:t>
            </a:r>
            <a:r>
              <a:rPr lang="sr-Latn-RS" altLang="en-US" dirty="0"/>
              <a:t>d</a:t>
            </a:r>
            <a:r>
              <a:rPr lang="en-US" altLang="en-US" dirty="0"/>
              <a:t> </a:t>
            </a:r>
            <a:r>
              <a:rPr lang="en-US" altLang="en-US" dirty="0" err="1"/>
              <a:t>trudn</a:t>
            </a:r>
            <a:r>
              <a:rPr lang="sr-Latn-RS" altLang="en-US" dirty="0" err="1"/>
              <a:t>ice</a:t>
            </a:r>
            <a:r>
              <a:rPr lang="en-US" altLang="en-US" dirty="0"/>
              <a:t> </a:t>
            </a:r>
            <a:r>
              <a:rPr lang="en-US" altLang="en-US" dirty="0" err="1"/>
              <a:t>ili</a:t>
            </a:r>
            <a:r>
              <a:rPr lang="en-US" altLang="en-US" dirty="0"/>
              <a:t> </a:t>
            </a:r>
            <a:r>
              <a:rPr lang="sr-Latn-RS" altLang="en-US" dirty="0"/>
              <a:t>žene koja </a:t>
            </a:r>
            <a:r>
              <a:rPr lang="en-US" altLang="en-US" dirty="0" err="1"/>
              <a:t>planira</a:t>
            </a:r>
            <a:r>
              <a:rPr lang="en-US" altLang="en-US" dirty="0"/>
              <a:t> </a:t>
            </a:r>
            <a:r>
              <a:rPr lang="en-US" altLang="en-US" dirty="0" err="1" smtClean="0"/>
              <a:t>trudnoću</a:t>
            </a:r>
            <a:endParaRPr lang="en-US" altLang="en-US" dirty="0" smtClean="0"/>
          </a:p>
          <a:p>
            <a:pPr>
              <a:buNone/>
            </a:pPr>
            <a:r>
              <a:rPr lang="sr-Latn-RS" altLang="en-US" dirty="0" smtClean="0"/>
              <a:t>   - Ž</a:t>
            </a:r>
            <a:r>
              <a:rPr lang="en-US" altLang="en-US" dirty="0" err="1" smtClean="0"/>
              <a:t>enu</a:t>
            </a:r>
            <a:r>
              <a:rPr lang="en-US" altLang="en-US" dirty="0" smtClean="0"/>
              <a:t> s </a:t>
            </a:r>
            <a:r>
              <a:rPr lang="en-US" altLang="en-US" dirty="0" err="1" smtClean="0"/>
              <a:t>anamnezom</a:t>
            </a:r>
            <a:r>
              <a:rPr lang="en-US" altLang="en-US" dirty="0" smtClean="0"/>
              <a:t> </a:t>
            </a:r>
            <a:r>
              <a:rPr lang="en-US" altLang="en-US" dirty="0" err="1" smtClean="0"/>
              <a:t>smrti</a:t>
            </a:r>
            <a:r>
              <a:rPr lang="en-US" altLang="en-US" dirty="0" smtClean="0"/>
              <a:t> </a:t>
            </a:r>
            <a:r>
              <a:rPr lang="en-US" altLang="en-US" dirty="0" err="1" smtClean="0"/>
              <a:t>ploda</a:t>
            </a:r>
            <a:r>
              <a:rPr lang="en-US" altLang="en-US" dirty="0" smtClean="0"/>
              <a:t> u </a:t>
            </a:r>
            <a:r>
              <a:rPr lang="en-US" altLang="en-US" dirty="0" err="1" smtClean="0"/>
              <a:t>trudnoći</a:t>
            </a:r>
            <a:r>
              <a:rPr lang="en-US" altLang="en-US" dirty="0" smtClean="0"/>
              <a:t>, </a:t>
            </a:r>
            <a:r>
              <a:rPr lang="en-US" altLang="en-US" dirty="0" err="1" smtClean="0"/>
              <a:t>zastoja</a:t>
            </a:r>
            <a:r>
              <a:rPr lang="en-US" altLang="en-US" dirty="0" smtClean="0"/>
              <a:t> u </a:t>
            </a:r>
            <a:r>
              <a:rPr lang="en-US" altLang="en-US" dirty="0" err="1" smtClean="0"/>
              <a:t>rastu</a:t>
            </a:r>
            <a:r>
              <a:rPr lang="en-US" altLang="en-US" dirty="0" smtClean="0"/>
              <a:t> </a:t>
            </a:r>
            <a:r>
              <a:rPr lang="en-US" altLang="en-US" dirty="0" err="1" smtClean="0"/>
              <a:t>ploda</a:t>
            </a:r>
            <a:r>
              <a:rPr lang="en-US" altLang="en-US" dirty="0" smtClean="0"/>
              <a:t>, </a:t>
            </a:r>
            <a:r>
              <a:rPr lang="en-US" altLang="en-US" dirty="0" err="1" smtClean="0"/>
              <a:t>preeklampsije</a:t>
            </a:r>
            <a:r>
              <a:rPr lang="en-US" altLang="en-US" dirty="0" smtClean="0"/>
              <a:t>, </a:t>
            </a:r>
            <a:r>
              <a:rPr lang="en-US" altLang="en-US" dirty="0" err="1" smtClean="0"/>
              <a:t>abrupcije</a:t>
            </a:r>
            <a:r>
              <a:rPr lang="en-US" altLang="en-US" dirty="0" smtClean="0"/>
              <a:t> </a:t>
            </a:r>
            <a:r>
              <a:rPr lang="en-US" altLang="en-US" dirty="0" err="1" smtClean="0"/>
              <a:t>posteljice</a:t>
            </a:r>
            <a:endParaRPr lang="en-US" altLang="en-US" dirty="0" smtClean="0"/>
          </a:p>
          <a:p>
            <a:endParaRPr lang="en-US"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5FFDD689-BC7F-431E-BFAC-2663D2114B58}"/>
              </a:ext>
            </a:extLst>
          </p:cNvPr>
          <p:cNvSpPr>
            <a:spLocks noGrp="1"/>
          </p:cNvSpPr>
          <p:nvPr>
            <p:ph type="title"/>
          </p:nvPr>
        </p:nvSpPr>
        <p:spPr>
          <a:xfrm>
            <a:off x="467544" y="260648"/>
            <a:ext cx="8229600" cy="836613"/>
          </a:xfrm>
        </p:spPr>
        <p:txBody>
          <a:bodyPr/>
          <a:lstStyle/>
          <a:p>
            <a:r>
              <a:rPr lang="sr-Latn-CS" altLang="en-US" sz="4000" dirty="0"/>
              <a:t>Preporuke</a:t>
            </a:r>
            <a:endParaRPr lang="en-US" altLang="en-US" sz="4000" dirty="0"/>
          </a:p>
        </p:txBody>
      </p:sp>
      <p:sp>
        <p:nvSpPr>
          <p:cNvPr id="3" name="Content Placeholder 2">
            <a:extLst>
              <a:ext uri="{FF2B5EF4-FFF2-40B4-BE49-F238E27FC236}">
                <a16:creationId xmlns:a16="http://schemas.microsoft.com/office/drawing/2014/main" xmlns="" id="{4B69AFAA-DE7A-451C-AB93-F25695D64EC8}"/>
              </a:ext>
            </a:extLst>
          </p:cNvPr>
          <p:cNvSpPr>
            <a:spLocks noGrp="1"/>
          </p:cNvSpPr>
          <p:nvPr>
            <p:ph idx="1"/>
          </p:nvPr>
        </p:nvSpPr>
        <p:spPr>
          <a:xfrm>
            <a:off x="457200" y="1484783"/>
            <a:ext cx="8229600" cy="4641379"/>
          </a:xfrm>
        </p:spPr>
        <p:txBody>
          <a:bodyPr>
            <a:normAutofit/>
          </a:bodyPr>
          <a:lstStyle/>
          <a:p>
            <a:pPr fontAlgn="auto">
              <a:spcAft>
                <a:spcPts val="0"/>
              </a:spcAft>
              <a:defRPr/>
            </a:pPr>
            <a:r>
              <a:rPr lang="en-US" dirty="0" err="1"/>
              <a:t>Američkog</a:t>
            </a:r>
            <a:r>
              <a:rPr lang="en-US" dirty="0"/>
              <a:t> </a:t>
            </a:r>
            <a:r>
              <a:rPr lang="en-US" dirty="0" err="1"/>
              <a:t>udruženja</a:t>
            </a:r>
            <a:r>
              <a:rPr lang="en-US" dirty="0"/>
              <a:t> </a:t>
            </a:r>
            <a:r>
              <a:rPr lang="en-US" dirty="0" err="1"/>
              <a:t>opstetričara</a:t>
            </a:r>
            <a:r>
              <a:rPr lang="en-US" dirty="0"/>
              <a:t> </a:t>
            </a:r>
            <a:r>
              <a:rPr lang="en-US" dirty="0" err="1"/>
              <a:t>i</a:t>
            </a:r>
            <a:r>
              <a:rPr lang="en-US" dirty="0"/>
              <a:t> </a:t>
            </a:r>
            <a:r>
              <a:rPr lang="en-US" dirty="0" err="1"/>
              <a:t>ginekologa</a:t>
            </a:r>
            <a:r>
              <a:rPr lang="en-US" dirty="0"/>
              <a:t> (ACOG) </a:t>
            </a:r>
            <a:r>
              <a:rPr lang="en-US" dirty="0" err="1"/>
              <a:t>koje</a:t>
            </a:r>
            <a:r>
              <a:rPr lang="en-US" dirty="0"/>
              <a:t> se </a:t>
            </a:r>
            <a:r>
              <a:rPr lang="en-US" dirty="0" err="1"/>
              <a:t>odnose</a:t>
            </a:r>
            <a:r>
              <a:rPr lang="en-US" dirty="0"/>
              <a:t> </a:t>
            </a:r>
            <a:r>
              <a:rPr lang="en-US" dirty="0" err="1"/>
              <a:t>na</a:t>
            </a:r>
            <a:r>
              <a:rPr lang="en-US" dirty="0"/>
              <a:t> </a:t>
            </a:r>
            <a:r>
              <a:rPr lang="en-US" dirty="0" err="1"/>
              <a:t>testov</a:t>
            </a:r>
            <a:r>
              <a:rPr lang="sr-Latn-CS" dirty="0"/>
              <a:t>e </a:t>
            </a:r>
            <a:r>
              <a:rPr lang="en-US" dirty="0"/>
              <a:t>za </a:t>
            </a:r>
            <a:r>
              <a:rPr lang="en-US" dirty="0" err="1"/>
              <a:t>nasljednu</a:t>
            </a:r>
            <a:r>
              <a:rPr lang="en-US" dirty="0"/>
              <a:t> </a:t>
            </a:r>
            <a:r>
              <a:rPr lang="en-US" dirty="0" err="1"/>
              <a:t>trombofiliju</a:t>
            </a:r>
            <a:r>
              <a:rPr lang="en-US" dirty="0"/>
              <a:t> </a:t>
            </a:r>
            <a:r>
              <a:rPr lang="en-US" dirty="0" err="1"/>
              <a:t>su</a:t>
            </a:r>
            <a:r>
              <a:rPr lang="sr-Latn-CS" dirty="0"/>
              <a:t>:</a:t>
            </a:r>
          </a:p>
          <a:p>
            <a:pPr marL="0" indent="0" fontAlgn="auto">
              <a:spcAft>
                <a:spcPts val="0"/>
              </a:spcAft>
              <a:buNone/>
              <a:defRPr/>
            </a:pPr>
            <a:endParaRPr lang="sr-Latn-CS" dirty="0"/>
          </a:p>
          <a:p>
            <a:pPr lvl="1" fontAlgn="auto">
              <a:spcAft>
                <a:spcPts val="0"/>
              </a:spcAft>
              <a:defRPr/>
            </a:pPr>
            <a:r>
              <a:rPr lang="en-US" sz="2100" dirty="0" err="1"/>
              <a:t>ispitivanje</a:t>
            </a:r>
            <a:r>
              <a:rPr lang="en-US" sz="2100" dirty="0"/>
              <a:t> </a:t>
            </a:r>
            <a:r>
              <a:rPr lang="en-US" sz="2100" dirty="0" err="1"/>
              <a:t>mutacije</a:t>
            </a:r>
            <a:r>
              <a:rPr lang="en-US" sz="2100" dirty="0"/>
              <a:t> </a:t>
            </a:r>
            <a:r>
              <a:rPr lang="en-US" sz="2100" dirty="0" err="1"/>
              <a:t>faktora</a:t>
            </a:r>
            <a:r>
              <a:rPr lang="en-US" sz="2100" dirty="0"/>
              <a:t> V Leiden, </a:t>
            </a:r>
            <a:endParaRPr lang="sr-Latn-CS" sz="2100" dirty="0"/>
          </a:p>
          <a:p>
            <a:pPr lvl="1" fontAlgn="auto">
              <a:spcAft>
                <a:spcPts val="0"/>
              </a:spcAft>
              <a:defRPr/>
            </a:pPr>
            <a:r>
              <a:rPr lang="en-US" sz="2100" dirty="0" err="1"/>
              <a:t>mutacije</a:t>
            </a:r>
            <a:r>
              <a:rPr lang="en-US" sz="2100" dirty="0"/>
              <a:t> </a:t>
            </a:r>
            <a:r>
              <a:rPr lang="en-US" sz="2100" dirty="0" err="1"/>
              <a:t>protrombina</a:t>
            </a:r>
            <a:r>
              <a:rPr lang="en-US" sz="2100" dirty="0"/>
              <a:t> G20210A I</a:t>
            </a:r>
            <a:endParaRPr lang="sr-Latn-CS" sz="2100" dirty="0"/>
          </a:p>
          <a:p>
            <a:pPr lvl="1" fontAlgn="auto">
              <a:spcAft>
                <a:spcPts val="0"/>
              </a:spcAft>
              <a:defRPr/>
            </a:pPr>
            <a:r>
              <a:rPr lang="en-US" sz="2100" dirty="0" err="1" smtClean="0"/>
              <a:t>nedostatka</a:t>
            </a:r>
            <a:r>
              <a:rPr lang="en-US" sz="2100" dirty="0" smtClean="0"/>
              <a:t> </a:t>
            </a:r>
            <a:r>
              <a:rPr lang="en-US" sz="2100" dirty="0" err="1"/>
              <a:t>antitrombina</a:t>
            </a:r>
            <a:r>
              <a:rPr lang="en-US" sz="2100" dirty="0"/>
              <a:t>, </a:t>
            </a:r>
            <a:r>
              <a:rPr lang="en-US" sz="2100" dirty="0" err="1"/>
              <a:t>proteina</a:t>
            </a:r>
            <a:r>
              <a:rPr lang="en-US" sz="2100" dirty="0"/>
              <a:t> C </a:t>
            </a:r>
            <a:r>
              <a:rPr lang="en-US" sz="2100" dirty="0" err="1"/>
              <a:t>i</a:t>
            </a:r>
            <a:r>
              <a:rPr lang="en-US" sz="2100" dirty="0"/>
              <a:t> </a:t>
            </a:r>
            <a:r>
              <a:rPr lang="en-US" sz="2100" dirty="0" err="1"/>
              <a:t>proteina</a:t>
            </a:r>
            <a:r>
              <a:rPr lang="en-US" sz="2100" dirty="0"/>
              <a:t> S </a:t>
            </a:r>
            <a:endParaRPr lang="sr-Latn-CS" sz="2100" dirty="0"/>
          </a:p>
          <a:p>
            <a:pPr marL="342900" lvl="1" indent="0" fontAlgn="auto">
              <a:spcAft>
                <a:spcPts val="0"/>
              </a:spcAft>
              <a:buNone/>
              <a:defRPr/>
            </a:pPr>
            <a:r>
              <a:rPr lang="en-US" sz="2100" dirty="0"/>
              <a:t>(</a:t>
            </a:r>
            <a:r>
              <a:rPr lang="en-US" sz="2100" dirty="0" err="1"/>
              <a:t>preporuk</a:t>
            </a:r>
            <a:r>
              <a:rPr lang="sr-Latn-RS" sz="2100" dirty="0"/>
              <a:t>a</a:t>
            </a:r>
            <a:r>
              <a:rPr lang="en-US" sz="2100" dirty="0"/>
              <a:t> </a:t>
            </a:r>
            <a:r>
              <a:rPr lang="sr-Latn-RS" sz="2100" dirty="0"/>
              <a:t>nivoa</a:t>
            </a:r>
            <a:r>
              <a:rPr lang="en-US" sz="2100" dirty="0"/>
              <a:t> C </a:t>
            </a:r>
            <a:r>
              <a:rPr lang="sr-Latn-RS" sz="2100" dirty="0"/>
              <a:t>zasnovana</a:t>
            </a:r>
            <a:r>
              <a:rPr lang="en-US" sz="2100" dirty="0"/>
              <a:t> </a:t>
            </a:r>
            <a:r>
              <a:rPr lang="en-US" sz="2100" dirty="0" err="1"/>
              <a:t>na</a:t>
            </a:r>
            <a:r>
              <a:rPr lang="en-US" sz="2100" dirty="0"/>
              <a:t> </a:t>
            </a:r>
            <a:r>
              <a:rPr lang="en-US" sz="2100" dirty="0" err="1"/>
              <a:t>konsenzusu</a:t>
            </a:r>
            <a:r>
              <a:rPr lang="en-US" sz="2100" dirty="0"/>
              <a:t> </a:t>
            </a:r>
            <a:r>
              <a:rPr lang="en-US" sz="2100" dirty="0" err="1"/>
              <a:t>i</a:t>
            </a:r>
            <a:r>
              <a:rPr lang="en-US" sz="2100" dirty="0"/>
              <a:t> </a:t>
            </a:r>
            <a:r>
              <a:rPr lang="en-US" sz="2100" dirty="0" err="1"/>
              <a:t>mišljenju</a:t>
            </a:r>
            <a:r>
              <a:rPr lang="en-US" sz="2100" dirty="0"/>
              <a:t> </a:t>
            </a:r>
            <a:r>
              <a:rPr lang="en-US" sz="2100" dirty="0" err="1"/>
              <a:t>eksperata</a:t>
            </a:r>
            <a:r>
              <a:rPr lang="en-US" sz="2100" dirty="0"/>
              <a:t> s toga </a:t>
            </a:r>
            <a:r>
              <a:rPr lang="en-US" sz="2100" dirty="0" err="1"/>
              <a:t>područja</a:t>
            </a:r>
            <a:r>
              <a:rPr lang="en-US" sz="2100" dirty="0"/>
              <a:t>)</a:t>
            </a:r>
            <a:endParaRPr lang="sr-Latn-RS" sz="2100" dirty="0"/>
          </a:p>
          <a:p>
            <a:pPr marL="342900" lvl="1" indent="0" fontAlgn="auto">
              <a:spcAft>
                <a:spcPts val="0"/>
              </a:spcAft>
              <a:buNone/>
              <a:defRPr/>
            </a:pPr>
            <a:endParaRPr lang="en-US" sz="2100" dirty="0"/>
          </a:p>
          <a:p>
            <a:pPr lvl="1" fontAlgn="auto">
              <a:spcAft>
                <a:spcPts val="0"/>
              </a:spcAft>
              <a:defRPr/>
            </a:pPr>
            <a:r>
              <a:rPr lang="en-US" sz="2100" dirty="0"/>
              <a:t>za </a:t>
            </a:r>
            <a:r>
              <a:rPr lang="en-US" sz="2100" dirty="0" err="1"/>
              <a:t>žene</a:t>
            </a:r>
            <a:r>
              <a:rPr lang="en-US" sz="2100" dirty="0"/>
              <a:t> s </a:t>
            </a:r>
            <a:r>
              <a:rPr lang="en-US" sz="2100" dirty="0" err="1"/>
              <a:t>nasljednom</a:t>
            </a:r>
            <a:r>
              <a:rPr lang="en-US" sz="2100" dirty="0"/>
              <a:t> </a:t>
            </a:r>
            <a:r>
              <a:rPr lang="en-US" sz="2100" dirty="0" err="1"/>
              <a:t>trombofilijom</a:t>
            </a:r>
            <a:r>
              <a:rPr lang="en-US" sz="2100" dirty="0"/>
              <a:t> </a:t>
            </a:r>
            <a:r>
              <a:rPr lang="en-US" sz="2100" dirty="0" err="1"/>
              <a:t>preporučuje</a:t>
            </a:r>
            <a:r>
              <a:rPr lang="en-US" sz="2100" dirty="0"/>
              <a:t> se </a:t>
            </a:r>
            <a:r>
              <a:rPr lang="en-US" sz="2100" dirty="0" err="1"/>
              <a:t>individualna</a:t>
            </a:r>
            <a:r>
              <a:rPr lang="en-US" sz="2100" dirty="0"/>
              <a:t> </a:t>
            </a:r>
            <a:r>
              <a:rPr lang="en-US" sz="2100" dirty="0" err="1"/>
              <a:t>procjena</a:t>
            </a:r>
            <a:r>
              <a:rPr lang="en-US" sz="2100" dirty="0"/>
              <a:t> </a:t>
            </a:r>
            <a:r>
              <a:rPr lang="en-US" sz="2100" dirty="0" err="1"/>
              <a:t>rizika</a:t>
            </a:r>
            <a:r>
              <a:rPr lang="en-US" sz="2100" dirty="0"/>
              <a:t> </a:t>
            </a:r>
            <a:r>
              <a:rPr lang="en-US" sz="2100" dirty="0" err="1"/>
              <a:t>što</a:t>
            </a:r>
            <a:r>
              <a:rPr lang="en-US" sz="2100" dirty="0"/>
              <a:t> </a:t>
            </a:r>
            <a:r>
              <a:rPr lang="en-US" sz="2100" dirty="0" err="1"/>
              <a:t>može</a:t>
            </a:r>
            <a:r>
              <a:rPr lang="en-US" sz="2100" dirty="0"/>
              <a:t> </a:t>
            </a:r>
            <a:r>
              <a:rPr lang="en-US" sz="2100" dirty="0" err="1"/>
              <a:t>promijeniti</a:t>
            </a:r>
            <a:r>
              <a:rPr lang="en-US" sz="2100" dirty="0"/>
              <a:t> </a:t>
            </a:r>
            <a:r>
              <a:rPr lang="en-US" sz="2100" dirty="0" err="1"/>
              <a:t>odluke</a:t>
            </a:r>
            <a:r>
              <a:rPr lang="en-US" sz="2100" dirty="0"/>
              <a:t> o </a:t>
            </a:r>
            <a:r>
              <a:rPr lang="en-US" sz="2100" dirty="0" err="1"/>
              <a:t>postupanju</a:t>
            </a:r>
            <a:r>
              <a:rPr lang="en-US" sz="2100" dirty="0"/>
              <a:t> (</a:t>
            </a:r>
            <a:r>
              <a:rPr lang="en-US" sz="2100" dirty="0" err="1"/>
              <a:t>preporuk</a:t>
            </a:r>
            <a:r>
              <a:rPr lang="sr-Latn-RS" sz="2100" dirty="0"/>
              <a:t>e nivoa C</a:t>
            </a:r>
            <a:r>
              <a:rPr lang="en-US" sz="2100" dirty="0"/>
              <a:t>)</a:t>
            </a:r>
          </a:p>
          <a:p>
            <a:pPr lvl="1" fontAlgn="auto">
              <a:spcAft>
                <a:spcPts val="0"/>
              </a:spcAft>
              <a:defRPr/>
            </a:pPr>
            <a:r>
              <a:rPr lang="en-US" sz="2100" dirty="0" err="1"/>
              <a:t>žene</a:t>
            </a:r>
            <a:r>
              <a:rPr lang="en-US" sz="2100" dirty="0"/>
              <a:t> </a:t>
            </a:r>
            <a:r>
              <a:rPr lang="en-US" sz="2100" dirty="0" err="1"/>
              <a:t>koje</a:t>
            </a:r>
            <a:r>
              <a:rPr lang="en-US" sz="2100" dirty="0"/>
              <a:t> </a:t>
            </a:r>
            <a:r>
              <a:rPr lang="en-US" sz="2100" dirty="0" err="1"/>
              <a:t>doje</a:t>
            </a:r>
            <a:r>
              <a:rPr lang="en-US" sz="2100" dirty="0"/>
              <a:t> </a:t>
            </a:r>
            <a:r>
              <a:rPr lang="en-US" sz="2100" dirty="0" err="1"/>
              <a:t>mogu</a:t>
            </a:r>
            <a:r>
              <a:rPr lang="en-US" sz="2100" dirty="0"/>
              <a:t> </a:t>
            </a:r>
            <a:r>
              <a:rPr lang="en-US" sz="2100" dirty="0" err="1"/>
              <a:t>primiti</a:t>
            </a:r>
            <a:r>
              <a:rPr lang="en-US" sz="2100" dirty="0"/>
              <a:t> NMH</a:t>
            </a:r>
          </a:p>
          <a:p>
            <a:pPr fontAlgn="auto">
              <a:spcAft>
                <a:spcPts val="0"/>
              </a:spcAft>
              <a:defRPr/>
            </a:pPr>
            <a:endParaRPr lang="en-US" dirty="0"/>
          </a:p>
        </p:txBody>
      </p:sp>
      <p:sp>
        <p:nvSpPr>
          <p:cNvPr id="38916" name="TextBox 1">
            <a:extLst>
              <a:ext uri="{FF2B5EF4-FFF2-40B4-BE49-F238E27FC236}">
                <a16:creationId xmlns:a16="http://schemas.microsoft.com/office/drawing/2014/main" xmlns="" id="{C96E0DF0-07DD-4167-8159-2D6FB5ED29E1}"/>
              </a:ext>
            </a:extLst>
          </p:cNvPr>
          <p:cNvSpPr txBox="1">
            <a:spLocks noChangeArrowheads="1"/>
          </p:cNvSpPr>
          <p:nvPr/>
        </p:nvSpPr>
        <p:spPr bwMode="auto">
          <a:xfrm>
            <a:off x="0" y="6423025"/>
            <a:ext cx="914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American College of Obstetricians and Gynecologists (ACOG). Inherited thrombophilias in pregnancy. Washington (DC): American College of Obstetricians and Gynecologists (ACOG); 2011 Sep. 11 p. (ACOG practice bulletin; no. 124).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xmlns="" id="{A3A171D6-6AA3-4675-8495-EDB291FA44A1}"/>
              </a:ext>
            </a:extLst>
          </p:cNvPr>
          <p:cNvSpPr>
            <a:spLocks noGrp="1"/>
          </p:cNvSpPr>
          <p:nvPr>
            <p:ph type="title"/>
          </p:nvPr>
        </p:nvSpPr>
        <p:spPr>
          <a:xfrm>
            <a:off x="467544" y="332656"/>
            <a:ext cx="8229600" cy="836613"/>
          </a:xfrm>
        </p:spPr>
        <p:txBody>
          <a:bodyPr/>
          <a:lstStyle/>
          <a:p>
            <a:r>
              <a:rPr lang="sr-Latn-CS" altLang="en-US" sz="4000" dirty="0"/>
              <a:t>Terapija</a:t>
            </a:r>
            <a:endParaRPr lang="en-US" altLang="en-US" sz="4000" dirty="0"/>
          </a:p>
        </p:txBody>
      </p:sp>
      <p:sp>
        <p:nvSpPr>
          <p:cNvPr id="22531" name="Content Placeholder 2">
            <a:extLst>
              <a:ext uri="{FF2B5EF4-FFF2-40B4-BE49-F238E27FC236}">
                <a16:creationId xmlns:a16="http://schemas.microsoft.com/office/drawing/2014/main" xmlns="" id="{C3613EF0-38C7-438F-ACDC-1CC1503D0220}"/>
              </a:ext>
            </a:extLst>
          </p:cNvPr>
          <p:cNvSpPr>
            <a:spLocks noGrp="1"/>
          </p:cNvSpPr>
          <p:nvPr>
            <p:ph idx="1"/>
          </p:nvPr>
        </p:nvSpPr>
        <p:spPr>
          <a:xfrm>
            <a:off x="0" y="1772816"/>
            <a:ext cx="8893175" cy="4969297"/>
          </a:xfrm>
        </p:spPr>
        <p:txBody>
          <a:bodyPr>
            <a:normAutofit/>
          </a:bodyPr>
          <a:lstStyle/>
          <a:p>
            <a:pPr fontAlgn="auto">
              <a:spcAft>
                <a:spcPts val="0"/>
              </a:spcAft>
              <a:defRPr/>
            </a:pPr>
            <a:r>
              <a:rPr lang="en-US" altLang="en-US" dirty="0" err="1">
                <a:solidFill>
                  <a:srgbClr val="000099"/>
                </a:solidFill>
              </a:rPr>
              <a:t>Trombofilija</a:t>
            </a:r>
            <a:r>
              <a:rPr lang="en-US" altLang="en-US" dirty="0">
                <a:solidFill>
                  <a:srgbClr val="000099"/>
                </a:solidFill>
              </a:rPr>
              <a:t> se ne </a:t>
            </a:r>
            <a:r>
              <a:rPr lang="en-US" altLang="en-US" dirty="0" err="1">
                <a:solidFill>
                  <a:srgbClr val="000099"/>
                </a:solidFill>
              </a:rPr>
              <a:t>liječi</a:t>
            </a:r>
            <a:r>
              <a:rPr lang="en-US" altLang="en-US" dirty="0">
                <a:solidFill>
                  <a:srgbClr val="000099"/>
                </a:solidFill>
              </a:rPr>
              <a:t>, </a:t>
            </a:r>
            <a:r>
              <a:rPr lang="en-US" altLang="en-US" dirty="0" err="1"/>
              <a:t>ali</a:t>
            </a:r>
            <a:r>
              <a:rPr lang="en-US" altLang="en-US" dirty="0"/>
              <a:t> se u </a:t>
            </a:r>
            <a:r>
              <a:rPr lang="en-US" altLang="en-US" dirty="0" err="1"/>
              <a:t>određenim</a:t>
            </a:r>
            <a:r>
              <a:rPr lang="en-US" altLang="en-US" dirty="0"/>
              <a:t> </a:t>
            </a:r>
            <a:r>
              <a:rPr lang="en-US" altLang="en-US" dirty="0" err="1"/>
              <a:t>uslovima</a:t>
            </a:r>
            <a:r>
              <a:rPr lang="en-US" altLang="en-US" dirty="0"/>
              <a:t> </a:t>
            </a:r>
            <a:r>
              <a:rPr lang="en-US" altLang="en-US" dirty="0" err="1"/>
              <a:t>može</a:t>
            </a:r>
            <a:r>
              <a:rPr lang="en-US" altLang="en-US" dirty="0"/>
              <a:t> </a:t>
            </a:r>
            <a:r>
              <a:rPr lang="en-US" altLang="en-US" dirty="0" err="1"/>
              <a:t>razmatrati</a:t>
            </a:r>
            <a:r>
              <a:rPr lang="en-US" altLang="en-US" dirty="0"/>
              <a:t> </a:t>
            </a:r>
            <a:r>
              <a:rPr lang="en-US" altLang="en-US" dirty="0" err="1"/>
              <a:t>prevencija</a:t>
            </a:r>
            <a:r>
              <a:rPr lang="en-US" altLang="en-US" dirty="0"/>
              <a:t> </a:t>
            </a:r>
            <a:r>
              <a:rPr lang="en-US" altLang="en-US" dirty="0" err="1"/>
              <a:t>nastanka</a:t>
            </a:r>
            <a:r>
              <a:rPr lang="en-US" altLang="en-US" dirty="0"/>
              <a:t> </a:t>
            </a:r>
            <a:r>
              <a:rPr lang="en-US" altLang="en-US" dirty="0" err="1"/>
              <a:t>tromboze</a:t>
            </a:r>
            <a:endParaRPr lang="sr-Latn-CS" altLang="en-US" dirty="0"/>
          </a:p>
          <a:p>
            <a:pPr fontAlgn="auto">
              <a:spcAft>
                <a:spcPts val="0"/>
              </a:spcAft>
              <a:buFont typeface="Arial" panose="020B0604020202020204" pitchFamily="34" charset="0"/>
              <a:buNone/>
              <a:defRPr/>
            </a:pPr>
            <a:endParaRPr lang="sr-Latn-CS" altLang="en-US" dirty="0"/>
          </a:p>
          <a:p>
            <a:pPr fontAlgn="auto">
              <a:spcAft>
                <a:spcPts val="0"/>
              </a:spcAft>
              <a:defRPr/>
            </a:pPr>
            <a:r>
              <a:rPr lang="en-US" altLang="en-US" dirty="0" err="1">
                <a:solidFill>
                  <a:srgbClr val="000099"/>
                </a:solidFill>
              </a:rPr>
              <a:t>Antifosfolipidni</a:t>
            </a:r>
            <a:r>
              <a:rPr lang="en-US" altLang="en-US" dirty="0">
                <a:solidFill>
                  <a:srgbClr val="000099"/>
                </a:solidFill>
              </a:rPr>
              <a:t> </a:t>
            </a:r>
            <a:r>
              <a:rPr lang="en-US" altLang="en-US" dirty="0" err="1">
                <a:solidFill>
                  <a:srgbClr val="000099"/>
                </a:solidFill>
              </a:rPr>
              <a:t>sindrom</a:t>
            </a:r>
            <a:r>
              <a:rPr lang="en-US" altLang="en-US" dirty="0">
                <a:solidFill>
                  <a:srgbClr val="000099"/>
                </a:solidFill>
              </a:rPr>
              <a:t> </a:t>
            </a:r>
            <a:r>
              <a:rPr lang="en-US" altLang="en-US" dirty="0"/>
              <a:t>je </a:t>
            </a:r>
            <a:r>
              <a:rPr lang="en-US" altLang="en-US" dirty="0" err="1"/>
              <a:t>jedina</a:t>
            </a:r>
            <a:r>
              <a:rPr lang="en-US" altLang="en-US" dirty="0"/>
              <a:t> </a:t>
            </a:r>
            <a:r>
              <a:rPr lang="en-US" altLang="en-US" dirty="0" err="1"/>
              <a:t>trombofilija</a:t>
            </a:r>
            <a:r>
              <a:rPr lang="en-US" altLang="en-US" dirty="0"/>
              <a:t> </a:t>
            </a:r>
            <a:r>
              <a:rPr lang="en-US" altLang="en-US" dirty="0" err="1"/>
              <a:t>za</a:t>
            </a:r>
            <a:r>
              <a:rPr lang="en-US" altLang="en-US" dirty="0"/>
              <a:t> </a:t>
            </a:r>
            <a:r>
              <a:rPr lang="en-US" altLang="en-US" dirty="0" err="1"/>
              <a:t>koju</a:t>
            </a:r>
            <a:r>
              <a:rPr lang="en-US" altLang="en-US" dirty="0"/>
              <a:t> je </a:t>
            </a:r>
            <a:r>
              <a:rPr lang="en-US" altLang="en-US" dirty="0" err="1"/>
              <a:t>sigurno</a:t>
            </a:r>
            <a:r>
              <a:rPr lang="en-US" altLang="en-US" dirty="0"/>
              <a:t> </a:t>
            </a:r>
            <a:r>
              <a:rPr lang="en-US" altLang="en-US" dirty="0" err="1"/>
              <a:t>utvrđeno</a:t>
            </a:r>
            <a:r>
              <a:rPr lang="en-US" altLang="en-US" dirty="0"/>
              <a:t> da </a:t>
            </a:r>
            <a:r>
              <a:rPr lang="en-US" altLang="en-US" dirty="0" err="1"/>
              <a:t>utiče</a:t>
            </a:r>
            <a:r>
              <a:rPr lang="en-US" altLang="en-US" dirty="0"/>
              <a:t> </a:t>
            </a:r>
            <a:r>
              <a:rPr lang="en-US" altLang="en-US" dirty="0" err="1"/>
              <a:t>na</a:t>
            </a:r>
            <a:r>
              <a:rPr lang="en-US" altLang="en-US" dirty="0"/>
              <a:t> </a:t>
            </a:r>
            <a:r>
              <a:rPr lang="en-US" altLang="en-US" dirty="0" err="1"/>
              <a:t>gubitak</a:t>
            </a:r>
            <a:r>
              <a:rPr lang="en-US" altLang="en-US" dirty="0"/>
              <a:t> </a:t>
            </a:r>
            <a:r>
              <a:rPr lang="en-US" altLang="en-US" dirty="0" err="1"/>
              <a:t>trudnoće</a:t>
            </a:r>
            <a:r>
              <a:rPr lang="en-US" altLang="en-US" dirty="0"/>
              <a:t>, a </a:t>
            </a:r>
            <a:r>
              <a:rPr lang="en-US" altLang="en-US" dirty="0" err="1"/>
              <a:t>kada</a:t>
            </a:r>
            <a:r>
              <a:rPr lang="en-US" altLang="en-US" dirty="0"/>
              <a:t> se </a:t>
            </a:r>
            <a:r>
              <a:rPr lang="en-US" altLang="en-US" dirty="0" err="1"/>
              <a:t>liječi</a:t>
            </a:r>
            <a:r>
              <a:rPr lang="en-US" altLang="en-US" dirty="0"/>
              <a:t>, </a:t>
            </a:r>
            <a:r>
              <a:rPr lang="en-US" altLang="en-US" dirty="0" err="1"/>
              <a:t>prognoza</a:t>
            </a:r>
            <a:r>
              <a:rPr lang="en-US" altLang="en-US" dirty="0"/>
              <a:t> </a:t>
            </a:r>
            <a:r>
              <a:rPr lang="en-US" altLang="en-US" dirty="0" err="1"/>
              <a:t>trudnoće</a:t>
            </a:r>
            <a:r>
              <a:rPr lang="en-US" altLang="en-US" dirty="0"/>
              <a:t> je dobra.</a:t>
            </a:r>
            <a:endParaRPr lang="sr-Latn-CS" altLang="en-US" dirty="0"/>
          </a:p>
          <a:p>
            <a:pPr fontAlgn="auto">
              <a:spcAft>
                <a:spcPts val="0"/>
              </a:spcAft>
              <a:buFont typeface="Arial" panose="020B0604020202020204" pitchFamily="34" charset="0"/>
              <a:buNone/>
              <a:defRPr/>
            </a:pPr>
            <a:endParaRPr lang="sr-Latn-CS" altLang="en-US" dirty="0"/>
          </a:p>
          <a:p>
            <a:pPr fontAlgn="auto">
              <a:spcAft>
                <a:spcPts val="0"/>
              </a:spcAft>
              <a:defRPr/>
            </a:pPr>
            <a:r>
              <a:rPr lang="en-US" altLang="en-US" dirty="0" err="1"/>
              <a:t>Rasprave</a:t>
            </a:r>
            <a:r>
              <a:rPr lang="en-US" altLang="en-US" dirty="0"/>
              <a:t> o </a:t>
            </a:r>
            <a:r>
              <a:rPr lang="en-US" altLang="en-US" dirty="0" err="1"/>
              <a:t>liječenju</a:t>
            </a:r>
            <a:r>
              <a:rPr lang="en-US" altLang="en-US" dirty="0"/>
              <a:t> </a:t>
            </a:r>
            <a:r>
              <a:rPr lang="en-US" altLang="en-US" dirty="0" err="1"/>
              <a:t>urođene</a:t>
            </a:r>
            <a:r>
              <a:rPr lang="en-US" altLang="en-US" dirty="0"/>
              <a:t> </a:t>
            </a:r>
            <a:r>
              <a:rPr lang="en-US" altLang="en-US" dirty="0" err="1"/>
              <a:t>trombofilije</a:t>
            </a:r>
            <a:r>
              <a:rPr lang="en-US" altLang="en-US" dirty="0"/>
              <a:t> </a:t>
            </a:r>
            <a:r>
              <a:rPr lang="en-US" altLang="en-US" dirty="0" err="1"/>
              <a:t>nastavljaju</a:t>
            </a:r>
            <a:r>
              <a:rPr lang="en-US" altLang="en-US" dirty="0"/>
              <a:t> se </a:t>
            </a:r>
            <a:r>
              <a:rPr lang="en-US" altLang="en-US" dirty="0" err="1"/>
              <a:t>i</a:t>
            </a:r>
            <a:r>
              <a:rPr lang="en-US" altLang="en-US" dirty="0"/>
              <a:t> </a:t>
            </a:r>
            <a:r>
              <a:rPr lang="en-US" altLang="en-US" dirty="0" err="1"/>
              <a:t>dalje</a:t>
            </a:r>
            <a:r>
              <a:rPr lang="sr-Latn-CS" altLang="en-US" dirty="0"/>
              <a:t>!!!</a:t>
            </a:r>
          </a:p>
          <a:p>
            <a:pPr marL="0" indent="0" fontAlgn="auto">
              <a:spcAft>
                <a:spcPts val="0"/>
              </a:spcAft>
              <a:buFont typeface="Arial" panose="020B0604020202020204" pitchFamily="34" charset="0"/>
              <a:buNone/>
              <a:defRPr/>
            </a:pPr>
            <a:r>
              <a:rPr lang="en-US" altLang="en-US" sz="2400" dirty="0"/>
              <a:t/>
            </a:r>
            <a:br>
              <a:rPr lang="en-US" altLang="en-US" sz="2400" dirty="0"/>
            </a:br>
            <a:r>
              <a:rPr lang="en-US" altLang="en-US" sz="2400" dirty="0"/>
              <a:t/>
            </a:r>
            <a:br>
              <a:rPr lang="en-US" altLang="en-US" sz="2400" dirty="0"/>
            </a:br>
            <a:endParaRPr lang="en-US" altLang="en-US" sz="2400" dirty="0"/>
          </a:p>
          <a:p>
            <a:pPr fontAlgn="auto">
              <a:spcAft>
                <a:spcPts val="0"/>
              </a:spcAft>
              <a:defRPr/>
            </a:pPr>
            <a:endParaRPr lang="en-US" alt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xmlns="" id="{E9C99730-B45D-4FE8-88C7-1FAEBB0BB908}"/>
              </a:ext>
            </a:extLst>
          </p:cNvPr>
          <p:cNvSpPr>
            <a:spLocks noGrp="1"/>
          </p:cNvSpPr>
          <p:nvPr>
            <p:ph idx="1"/>
          </p:nvPr>
        </p:nvSpPr>
        <p:spPr bwMode="auto">
          <a:xfrm>
            <a:off x="457200" y="1700808"/>
            <a:ext cx="8229600" cy="4968850"/>
          </a:xfrm>
        </p:spPr>
        <p:txBody>
          <a:bodyPr wrap="square" numCol="1" anchor="t" anchorCtr="0" compatLnSpc="1">
            <a:prstTxWarp prst="textNoShape">
              <a:avLst/>
            </a:prstTxWarp>
          </a:bodyPr>
          <a:lstStyle/>
          <a:p>
            <a:r>
              <a:rPr lang="en-US" altLang="en-US" dirty="0" err="1"/>
              <a:t>Ishodi</a:t>
            </a:r>
            <a:r>
              <a:rPr lang="en-US" altLang="en-US" dirty="0"/>
              <a:t> </a:t>
            </a:r>
            <a:r>
              <a:rPr lang="en-US" altLang="en-US" dirty="0" err="1"/>
              <a:t>trudnoća</a:t>
            </a:r>
            <a:r>
              <a:rPr lang="en-US" altLang="en-US" dirty="0"/>
              <a:t> </a:t>
            </a:r>
            <a:r>
              <a:rPr lang="sr-Latn-RS" altLang="en-US" dirty="0" smtClean="0"/>
              <a:t>kod</a:t>
            </a:r>
            <a:r>
              <a:rPr lang="en-US" altLang="en-US" dirty="0" smtClean="0"/>
              <a:t> </a:t>
            </a:r>
            <a:r>
              <a:rPr lang="en-US" altLang="en-US" dirty="0" err="1"/>
              <a:t>žena</a:t>
            </a:r>
            <a:r>
              <a:rPr lang="en-US" altLang="en-US" dirty="0"/>
              <a:t> </a:t>
            </a:r>
            <a:r>
              <a:rPr lang="en-US" altLang="en-US" dirty="0" smtClean="0"/>
              <a:t>s</a:t>
            </a:r>
            <a:r>
              <a:rPr lang="sr-Latn-RS" altLang="en-US" dirty="0" smtClean="0"/>
              <a:t>a</a:t>
            </a:r>
            <a:r>
              <a:rPr lang="en-US" altLang="en-US" dirty="0" smtClean="0"/>
              <a:t> </a:t>
            </a:r>
            <a:r>
              <a:rPr lang="en-US" altLang="en-US" dirty="0" err="1"/>
              <a:t>urođenom</a:t>
            </a:r>
            <a:r>
              <a:rPr lang="en-US" altLang="en-US" dirty="0"/>
              <a:t> </a:t>
            </a:r>
            <a:r>
              <a:rPr lang="en-US" altLang="en-US" dirty="0" err="1"/>
              <a:t>trombofilijom</a:t>
            </a:r>
            <a:r>
              <a:rPr lang="en-US" altLang="en-US" dirty="0"/>
              <a:t> </a:t>
            </a:r>
            <a:r>
              <a:rPr lang="en-US" altLang="en-US" dirty="0" err="1"/>
              <a:t>uglavnom</a:t>
            </a:r>
            <a:r>
              <a:rPr lang="en-US" altLang="en-US" dirty="0"/>
              <a:t> </a:t>
            </a:r>
            <a:r>
              <a:rPr lang="en-US" altLang="en-US" dirty="0" err="1"/>
              <a:t>su</a:t>
            </a:r>
            <a:r>
              <a:rPr lang="en-US" altLang="en-US" dirty="0"/>
              <a:t> </a:t>
            </a:r>
            <a:r>
              <a:rPr lang="en-US" altLang="en-US" dirty="0" err="1"/>
              <a:t>dobri</a:t>
            </a:r>
            <a:r>
              <a:rPr lang="en-US" altLang="en-US" dirty="0"/>
              <a:t>, </a:t>
            </a:r>
            <a:r>
              <a:rPr lang="en-US" altLang="en-US" dirty="0" err="1"/>
              <a:t>čak</a:t>
            </a:r>
            <a:r>
              <a:rPr lang="en-US" altLang="en-US" dirty="0"/>
              <a:t> </a:t>
            </a:r>
            <a:r>
              <a:rPr lang="en-US" altLang="en-US" dirty="0" err="1"/>
              <a:t>i</a:t>
            </a:r>
            <a:r>
              <a:rPr lang="en-US" altLang="en-US" dirty="0"/>
              <a:t> bez </a:t>
            </a:r>
            <a:r>
              <a:rPr lang="en-US" altLang="en-US" dirty="0" err="1"/>
              <a:t>terapijskih</a:t>
            </a:r>
            <a:r>
              <a:rPr lang="en-US" altLang="en-US" dirty="0"/>
              <a:t> </a:t>
            </a:r>
            <a:r>
              <a:rPr lang="en-US" altLang="en-US" dirty="0" err="1"/>
              <a:t>intervencija</a:t>
            </a:r>
            <a:r>
              <a:rPr lang="en-US" altLang="en-US" dirty="0"/>
              <a:t>.</a:t>
            </a:r>
            <a:endParaRPr lang="sr-Latn-CS" altLang="en-US" dirty="0"/>
          </a:p>
          <a:p>
            <a:pPr>
              <a:buFont typeface="Arial" panose="020B0604020202020204" pitchFamily="34" charset="0"/>
              <a:buNone/>
            </a:pPr>
            <a:endParaRPr lang="sr-Latn-CS" altLang="en-US" dirty="0"/>
          </a:p>
          <a:p>
            <a:r>
              <a:rPr lang="sr-Latn-CS" altLang="en-US" dirty="0"/>
              <a:t>R</a:t>
            </a:r>
            <a:r>
              <a:rPr lang="en-US" altLang="en-US" dirty="0" err="1"/>
              <a:t>utinski</a:t>
            </a:r>
            <a:r>
              <a:rPr lang="en-US" altLang="en-US" dirty="0"/>
              <a:t> </a:t>
            </a:r>
            <a:r>
              <a:rPr lang="sr-Latn-CS" altLang="en-US" dirty="0"/>
              <a:t>oda</a:t>
            </a:r>
            <a:r>
              <a:rPr lang="en-US" altLang="en-US" dirty="0" err="1"/>
              <a:t>bir</a:t>
            </a:r>
            <a:r>
              <a:rPr lang="en-US" altLang="en-US" dirty="0"/>
              <a:t> </a:t>
            </a:r>
            <a:r>
              <a:rPr lang="en-US" altLang="en-US" dirty="0" err="1"/>
              <a:t>svih</a:t>
            </a:r>
            <a:r>
              <a:rPr lang="en-US" altLang="en-US" dirty="0"/>
              <a:t> </a:t>
            </a:r>
            <a:r>
              <a:rPr lang="en-US" altLang="en-US" dirty="0" err="1"/>
              <a:t>trudnica</a:t>
            </a:r>
            <a:r>
              <a:rPr lang="en-US" altLang="en-US" dirty="0"/>
              <a:t> </a:t>
            </a:r>
            <a:r>
              <a:rPr lang="en-US" altLang="en-US" dirty="0" err="1"/>
              <a:t>na</a:t>
            </a:r>
            <a:r>
              <a:rPr lang="en-US" altLang="en-US" dirty="0"/>
              <a:t> </a:t>
            </a:r>
            <a:r>
              <a:rPr lang="en-US" altLang="en-US" dirty="0" err="1"/>
              <a:t>trombofiliju</a:t>
            </a:r>
            <a:r>
              <a:rPr lang="en-US" altLang="en-US" dirty="0"/>
              <a:t> je </a:t>
            </a:r>
            <a:r>
              <a:rPr lang="en-US" altLang="en-US" dirty="0" err="1"/>
              <a:t>neracionalan</a:t>
            </a:r>
            <a:r>
              <a:rPr lang="en-US" altLang="en-US" dirty="0"/>
              <a:t>, </a:t>
            </a:r>
            <a:r>
              <a:rPr lang="en-US" altLang="en-US" dirty="0" err="1"/>
              <a:t>ekonomski</a:t>
            </a:r>
            <a:r>
              <a:rPr lang="en-US" altLang="en-US" dirty="0"/>
              <a:t> </a:t>
            </a:r>
            <a:r>
              <a:rPr lang="en-US" altLang="en-US" dirty="0" err="1"/>
              <a:t>neopravdan</a:t>
            </a:r>
            <a:r>
              <a:rPr lang="en-US" altLang="en-US" dirty="0"/>
              <a:t> (»cost benefit« </a:t>
            </a:r>
            <a:r>
              <a:rPr lang="en-US" altLang="en-US" dirty="0" err="1"/>
              <a:t>ovih</a:t>
            </a:r>
            <a:r>
              <a:rPr lang="en-US" altLang="en-US" dirty="0"/>
              <a:t> </a:t>
            </a:r>
            <a:r>
              <a:rPr lang="en-US" altLang="en-US" dirty="0" err="1"/>
              <a:t>postupka</a:t>
            </a:r>
            <a:r>
              <a:rPr lang="en-US" altLang="en-US" dirty="0"/>
              <a:t> </a:t>
            </a:r>
            <a:r>
              <a:rPr lang="en-US" altLang="en-US" dirty="0" err="1"/>
              <a:t>nije</a:t>
            </a:r>
            <a:r>
              <a:rPr lang="en-US" altLang="en-US" dirty="0"/>
              <a:t> </a:t>
            </a:r>
            <a:r>
              <a:rPr lang="en-US" altLang="en-US" dirty="0" err="1"/>
              <a:t>povoljan</a:t>
            </a:r>
            <a:r>
              <a:rPr lang="en-US" altLang="en-US" dirty="0"/>
              <a:t>) </a:t>
            </a:r>
            <a:r>
              <a:rPr lang="en-US" altLang="en-US" dirty="0" err="1"/>
              <a:t>i</a:t>
            </a:r>
            <a:r>
              <a:rPr lang="en-US" altLang="en-US" dirty="0"/>
              <a:t> ne </a:t>
            </a:r>
            <a:r>
              <a:rPr lang="en-US" altLang="en-US" dirty="0" err="1"/>
              <a:t>preporučuje</a:t>
            </a:r>
            <a:r>
              <a:rPr lang="en-US" altLang="en-US" dirty="0"/>
              <a:t> se. </a:t>
            </a:r>
            <a:br>
              <a:rPr lang="en-US" altLang="en-US" dirty="0"/>
            </a:br>
            <a:r>
              <a:rPr lang="en-US" altLang="en-US" dirty="0"/>
              <a:t/>
            </a:r>
            <a:br>
              <a:rPr lang="en-US" altLang="en-US" dirty="0"/>
            </a:br>
            <a:r>
              <a:rPr lang="en-US" altLang="en-US" dirty="0"/>
              <a:t>U </a:t>
            </a:r>
            <a:r>
              <a:rPr lang="en-US" altLang="en-US" dirty="0" err="1"/>
              <a:t>ovom</a:t>
            </a:r>
            <a:r>
              <a:rPr lang="en-US" altLang="en-US" dirty="0"/>
              <a:t> </a:t>
            </a:r>
            <a:r>
              <a:rPr lang="en-US" altLang="en-US" dirty="0" err="1"/>
              <a:t>trenutku</a:t>
            </a:r>
            <a:r>
              <a:rPr lang="en-US" altLang="en-US" dirty="0"/>
              <a:t> </a:t>
            </a:r>
            <a:r>
              <a:rPr lang="en-US" altLang="en-US" dirty="0" err="1">
                <a:solidFill>
                  <a:srgbClr val="000099"/>
                </a:solidFill>
              </a:rPr>
              <a:t>nema</a:t>
            </a:r>
            <a:r>
              <a:rPr lang="en-US" altLang="en-US" dirty="0">
                <a:solidFill>
                  <a:srgbClr val="000099"/>
                </a:solidFill>
              </a:rPr>
              <a:t> </a:t>
            </a:r>
            <a:r>
              <a:rPr lang="en-US" altLang="en-US" dirty="0" err="1">
                <a:solidFill>
                  <a:srgbClr val="000099"/>
                </a:solidFill>
              </a:rPr>
              <a:t>konsenzusa</a:t>
            </a:r>
            <a:r>
              <a:rPr lang="en-US" altLang="en-US" dirty="0">
                <a:solidFill>
                  <a:srgbClr val="000099"/>
                </a:solidFill>
              </a:rPr>
              <a:t> </a:t>
            </a:r>
            <a:r>
              <a:rPr lang="en-US" altLang="en-US" dirty="0"/>
              <a:t>o </a:t>
            </a:r>
            <a:r>
              <a:rPr lang="en-US" altLang="en-US" dirty="0" err="1"/>
              <a:t>indikacijama</a:t>
            </a:r>
            <a:r>
              <a:rPr lang="en-US" altLang="en-US" dirty="0"/>
              <a:t> za </a:t>
            </a:r>
            <a:r>
              <a:rPr lang="sr-Latn-CS" altLang="en-US" dirty="0"/>
              <a:t>oda</a:t>
            </a:r>
            <a:r>
              <a:rPr lang="en-US" altLang="en-US" dirty="0" err="1"/>
              <a:t>bir</a:t>
            </a:r>
            <a:r>
              <a:rPr lang="en-US" altLang="en-US" dirty="0"/>
              <a:t>. </a:t>
            </a:r>
            <a:r>
              <a:rPr lang="en-US" altLang="en-US" dirty="0" err="1"/>
              <a:t>Odluka</a:t>
            </a:r>
            <a:r>
              <a:rPr lang="en-US" altLang="en-US" dirty="0"/>
              <a:t> o </a:t>
            </a:r>
            <a:r>
              <a:rPr lang="en-US" altLang="en-US" dirty="0" err="1"/>
              <a:t>testiranju</a:t>
            </a:r>
            <a:r>
              <a:rPr lang="en-US" altLang="en-US" dirty="0"/>
              <a:t> </a:t>
            </a:r>
            <a:r>
              <a:rPr lang="en-US" altLang="en-US" dirty="0" err="1"/>
              <a:t>i</a:t>
            </a:r>
            <a:r>
              <a:rPr lang="en-US" altLang="en-US" dirty="0"/>
              <a:t> </a:t>
            </a:r>
            <a:r>
              <a:rPr lang="en-US" altLang="en-US" dirty="0" err="1"/>
              <a:t>profilaktičkoj</a:t>
            </a:r>
            <a:r>
              <a:rPr lang="en-US" altLang="en-US" dirty="0"/>
              <a:t> </a:t>
            </a:r>
            <a:r>
              <a:rPr lang="en-US" altLang="en-US" dirty="0" err="1"/>
              <a:t>antikoagulantnoj</a:t>
            </a:r>
            <a:r>
              <a:rPr lang="en-US" altLang="en-US" dirty="0"/>
              <a:t> </a:t>
            </a:r>
            <a:r>
              <a:rPr lang="en-US" altLang="en-US" dirty="0" err="1"/>
              <a:t>terapiji</a:t>
            </a:r>
            <a:r>
              <a:rPr lang="en-US" altLang="en-US" dirty="0"/>
              <a:t> </a:t>
            </a:r>
            <a:r>
              <a:rPr lang="en-US" altLang="en-US" dirty="0" err="1"/>
              <a:t>treba</a:t>
            </a:r>
            <a:r>
              <a:rPr lang="en-US" altLang="en-US" dirty="0"/>
              <a:t> </a:t>
            </a:r>
            <a:r>
              <a:rPr lang="en-US" altLang="en-US" dirty="0" err="1"/>
              <a:t>biti</a:t>
            </a:r>
            <a:r>
              <a:rPr lang="en-US" altLang="en-US" dirty="0"/>
              <a:t> </a:t>
            </a:r>
            <a:r>
              <a:rPr lang="en-US" altLang="en-US" dirty="0" err="1"/>
              <a:t>donesena</a:t>
            </a:r>
            <a:r>
              <a:rPr lang="en-US" altLang="en-US" dirty="0"/>
              <a:t> </a:t>
            </a:r>
            <a:r>
              <a:rPr lang="en-US" altLang="en-US" dirty="0" err="1"/>
              <a:t>na</a:t>
            </a:r>
            <a:r>
              <a:rPr lang="en-US" altLang="en-US" dirty="0"/>
              <a:t> </a:t>
            </a:r>
            <a:r>
              <a:rPr lang="en-US" altLang="en-US" dirty="0" err="1"/>
              <a:t>temelju</a:t>
            </a:r>
            <a:r>
              <a:rPr lang="en-US" altLang="en-US" dirty="0"/>
              <a:t> </a:t>
            </a:r>
            <a:r>
              <a:rPr lang="en-US" altLang="en-US" dirty="0" err="1"/>
              <a:t>individualne</a:t>
            </a:r>
            <a:r>
              <a:rPr lang="en-US" altLang="en-US" dirty="0"/>
              <a:t> </a:t>
            </a:r>
            <a:r>
              <a:rPr lang="en-US" altLang="en-US" dirty="0" err="1"/>
              <a:t>procjene</a:t>
            </a:r>
            <a:r>
              <a:rPr lang="en-US" altLang="en-US" dirty="0"/>
              <a:t> </a:t>
            </a:r>
            <a:r>
              <a:rPr lang="en-US" altLang="en-US" dirty="0" err="1"/>
              <a:t>rizika</a:t>
            </a:r>
            <a:r>
              <a:rPr lang="en-US" altLang="en-US" dirty="0"/>
              <a:t>, </a:t>
            </a:r>
            <a:r>
              <a:rPr lang="en-US" altLang="en-US" dirty="0" err="1"/>
              <a:t>odnosno</a:t>
            </a:r>
            <a:r>
              <a:rPr lang="en-US" altLang="en-US" dirty="0"/>
              <a:t> </a:t>
            </a:r>
            <a:r>
              <a:rPr lang="en-US" altLang="en-US" dirty="0" err="1"/>
              <a:t>koristi</a:t>
            </a:r>
            <a:r>
              <a:rPr lang="en-US" altLang="en-US" dirty="0"/>
              <a:t>. </a:t>
            </a:r>
            <a:r>
              <a:rPr lang="en-US" altLang="en-US" sz="2800" dirty="0"/>
              <a:t/>
            </a:r>
            <a:br>
              <a:rPr lang="en-US" altLang="en-US" sz="2800" dirty="0"/>
            </a:br>
            <a:r>
              <a:rPr lang="en-US" altLang="en-US" sz="2800" dirty="0"/>
              <a:t/>
            </a:r>
            <a:br>
              <a:rPr lang="en-US" altLang="en-US" sz="2800" dirty="0"/>
            </a:br>
            <a:endParaRPr lang="en-US" altLang="en-US" sz="2800" dirty="0"/>
          </a:p>
          <a:p>
            <a:endParaRPr lang="en-US" altLang="en-US"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Documents and Settings\babaroga3\My Documents\tablica-2-husar.jpg">
            <a:extLst>
              <a:ext uri="{FF2B5EF4-FFF2-40B4-BE49-F238E27FC236}">
                <a16:creationId xmlns:a16="http://schemas.microsoft.com/office/drawing/2014/main" xmlns="" id="{8F72390D-584B-4814-976E-77485229B5D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 y="71438"/>
            <a:ext cx="9037638" cy="6165850"/>
          </a:xfr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28F6A477-D157-4E29-93EE-570794C66ADD}"/>
              </a:ext>
            </a:extLst>
          </p:cNvPr>
          <p:cNvSpPr/>
          <p:nvPr/>
        </p:nvSpPr>
        <p:spPr>
          <a:xfrm>
            <a:off x="107950" y="6453188"/>
            <a:ext cx="7542213" cy="30797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3"/>
              </a:rPr>
              <a:t>http://</a:t>
            </a:r>
            <a:r>
              <a:rPr kumimoji="0" lang="en-GB" sz="14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hlinkClick r:id="rId3"/>
              </a:rPr>
              <a:t>www.hdgo.hr/Pages/Print.aspx?sifraStranica=607&amp;kultura=hr</a:t>
            </a:r>
            <a:r>
              <a:rPr kumimoji="0" lang="en-GB" sz="14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a:ln>
                  <a:noFill/>
                </a:ln>
                <a:solidFill>
                  <a:srgbClr val="5B9BD5">
                    <a:lumMod val="50000"/>
                  </a:srgbClr>
                </a:solidFill>
                <a:effectLst/>
                <a:uLnTx/>
                <a:uFillTx/>
                <a:latin typeface="Arial" panose="020B0604020202020204" pitchFamily="34" charset="0"/>
                <a:ea typeface="+mn-ea"/>
                <a:cs typeface="Arial" panose="020B0604020202020204" pitchFamily="34" charset="0"/>
              </a:rPr>
              <a:t>pristupljeno</a:t>
            </a:r>
            <a:r>
              <a:rPr kumimoji="0" lang="en-GB" sz="14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 12/2019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xmlns="" id="{7366F5EA-EC15-4EB3-800E-5950F53B82FE}"/>
              </a:ext>
            </a:extLst>
          </p:cNvPr>
          <p:cNvSpPr>
            <a:spLocks noGrp="1"/>
          </p:cNvSpPr>
          <p:nvPr>
            <p:ph idx="1"/>
          </p:nvPr>
        </p:nvSpPr>
        <p:spPr bwMode="auto">
          <a:xfrm>
            <a:off x="457200" y="1340767"/>
            <a:ext cx="8229600" cy="4785395"/>
          </a:xfrm>
        </p:spPr>
        <p:txBody>
          <a:bodyPr wrap="square" numCol="1" anchor="t" anchorCtr="0" compatLnSpc="1">
            <a:prstTxWarp prst="textNoShape">
              <a:avLst/>
            </a:prstTxWarp>
          </a:bodyPr>
          <a:lstStyle/>
          <a:p>
            <a:pPr>
              <a:buFont typeface="Arial" panose="020B0604020202020204" pitchFamily="34" charset="0"/>
              <a:buNone/>
            </a:pPr>
            <a:r>
              <a:rPr lang="sr-Latn-CS" altLang="en-US" sz="2800" dirty="0">
                <a:solidFill>
                  <a:srgbClr val="FFFF00"/>
                </a:solidFill>
              </a:rPr>
              <a:t>                                  </a:t>
            </a:r>
          </a:p>
          <a:p>
            <a:pPr>
              <a:buFont typeface="Arial" panose="020B0604020202020204" pitchFamily="34" charset="0"/>
              <a:buNone/>
            </a:pPr>
            <a:endParaRPr lang="sr-Latn-CS" altLang="en-US" sz="2800" dirty="0"/>
          </a:p>
          <a:p>
            <a:pPr>
              <a:buFont typeface="Arial" panose="020B0604020202020204" pitchFamily="34" charset="0"/>
              <a:buNone/>
            </a:pPr>
            <a:r>
              <a:rPr lang="sr-Latn-CS" altLang="en-US" dirty="0"/>
              <a:t>    </a:t>
            </a:r>
            <a:r>
              <a:rPr lang="en-US" altLang="en-US" dirty="0"/>
              <a:t>Do </a:t>
            </a:r>
            <a:r>
              <a:rPr lang="en-US" altLang="en-US" dirty="0" err="1"/>
              <a:t>sada</a:t>
            </a:r>
            <a:r>
              <a:rPr lang="en-US" altLang="en-US" dirty="0"/>
              <a:t> </a:t>
            </a:r>
            <a:r>
              <a:rPr lang="en-US" altLang="en-US" dirty="0" err="1"/>
              <a:t>su</a:t>
            </a:r>
            <a:r>
              <a:rPr lang="en-US" altLang="en-US" dirty="0"/>
              <a:t> se u </a:t>
            </a:r>
            <a:r>
              <a:rPr lang="en-US" altLang="en-US" dirty="0" err="1"/>
              <a:t>terapiji</a:t>
            </a:r>
            <a:r>
              <a:rPr lang="en-US" altLang="en-US" dirty="0"/>
              <a:t> </a:t>
            </a:r>
            <a:r>
              <a:rPr lang="en-US" altLang="en-US" dirty="0" err="1"/>
              <a:t>koristili</a:t>
            </a:r>
            <a:r>
              <a:rPr lang="en-US" altLang="en-US" dirty="0"/>
              <a:t> </a:t>
            </a:r>
            <a:r>
              <a:rPr lang="sr-Latn-CS" altLang="en-US" dirty="0"/>
              <a:t>:</a:t>
            </a:r>
          </a:p>
          <a:p>
            <a:pPr>
              <a:buFont typeface="Arial" panose="020B0604020202020204" pitchFamily="34" charset="0"/>
              <a:buNone/>
            </a:pPr>
            <a:endParaRPr lang="sr-Latn-CS" altLang="en-US" dirty="0"/>
          </a:p>
          <a:p>
            <a:pPr lvl="2">
              <a:buFontTx/>
              <a:buChar char="-"/>
            </a:pPr>
            <a:r>
              <a:rPr lang="en-US" altLang="en-US" sz="2100" dirty="0" err="1"/>
              <a:t>niskomolekularni</a:t>
            </a:r>
            <a:r>
              <a:rPr lang="en-US" altLang="en-US" sz="2100" dirty="0"/>
              <a:t> heparin (NMH), </a:t>
            </a:r>
            <a:endParaRPr lang="sr-Latn-CS" altLang="en-US" sz="2100" dirty="0"/>
          </a:p>
          <a:p>
            <a:pPr lvl="2">
              <a:buFontTx/>
              <a:buChar char="-"/>
            </a:pPr>
            <a:r>
              <a:rPr lang="sr-Latn-CS" altLang="en-US" sz="2100" dirty="0" err="1"/>
              <a:t>acetilsalicilna</a:t>
            </a:r>
            <a:r>
              <a:rPr lang="sr-Latn-CS" altLang="en-US" sz="2100" dirty="0"/>
              <a:t> kiselina,</a:t>
            </a:r>
          </a:p>
          <a:p>
            <a:pPr lvl="2">
              <a:buFontTx/>
              <a:buChar char="-"/>
            </a:pPr>
            <a:r>
              <a:rPr lang="en-US" altLang="en-US" sz="2100" dirty="0" err="1"/>
              <a:t>nefrakcioni</a:t>
            </a:r>
            <a:r>
              <a:rPr lang="sr-Latn-CS" altLang="en-US" sz="2100" dirty="0"/>
              <a:t>s</a:t>
            </a:r>
            <a:r>
              <a:rPr lang="en-US" altLang="en-US" sz="2100" dirty="0"/>
              <a:t>ani heparin, </a:t>
            </a:r>
            <a:endParaRPr lang="sr-Latn-CS" altLang="en-US" sz="2100" dirty="0"/>
          </a:p>
          <a:p>
            <a:pPr lvl="2">
              <a:buFontTx/>
              <a:buChar char="-"/>
            </a:pPr>
            <a:r>
              <a:rPr lang="en-US" altLang="en-US" sz="2100" dirty="0" err="1"/>
              <a:t>kortikosteroidi</a:t>
            </a:r>
            <a:r>
              <a:rPr lang="en-US" altLang="en-US" sz="2100" dirty="0"/>
              <a:t> </a:t>
            </a:r>
            <a:r>
              <a:rPr lang="en-US" altLang="en-US" sz="2100" dirty="0" err="1"/>
              <a:t>i</a:t>
            </a:r>
            <a:r>
              <a:rPr lang="en-US" altLang="en-US" sz="2100" dirty="0"/>
              <a:t> </a:t>
            </a:r>
            <a:endParaRPr lang="sr-Latn-CS" altLang="en-US" sz="2100" dirty="0"/>
          </a:p>
          <a:p>
            <a:pPr lvl="2">
              <a:buFontTx/>
              <a:buChar char="-"/>
            </a:pPr>
            <a:r>
              <a:rPr lang="en-US" altLang="en-US" sz="2100" dirty="0" err="1"/>
              <a:t>intravenski</a:t>
            </a:r>
            <a:r>
              <a:rPr lang="en-US" altLang="en-US" sz="2100" dirty="0"/>
              <a:t> </a:t>
            </a:r>
            <a:r>
              <a:rPr lang="en-US" altLang="en-US" sz="2100" dirty="0" err="1"/>
              <a:t>imunoglobulin</a:t>
            </a:r>
            <a:r>
              <a:rPr lang="en-US" altLang="en-US" sz="2100" dirty="0"/>
              <a:t>. </a:t>
            </a:r>
            <a:endParaRPr lang="sr-Latn-CS" altLang="en-US" sz="2100" dirty="0"/>
          </a:p>
          <a:p>
            <a:pPr>
              <a:buFont typeface="Arial" panose="020B0604020202020204" pitchFamily="34" charset="0"/>
              <a:buNone/>
            </a:pPr>
            <a:r>
              <a:rPr lang="en-US" altLang="en-US" sz="2800" dirty="0"/>
              <a:t/>
            </a:r>
            <a:br>
              <a:rPr lang="en-US" altLang="en-US" sz="2800" dirty="0"/>
            </a:br>
            <a:endParaRPr lang="en-US"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260648"/>
            <a:ext cx="8229600" cy="1440160"/>
          </a:xfrm>
        </p:spPr>
        <p:txBody>
          <a:bodyPr>
            <a:normAutofit/>
          </a:bodyPr>
          <a:lstStyle/>
          <a:p>
            <a:r>
              <a:rPr lang="sr-Latn-BA" dirty="0"/>
              <a:t>Na infertilitet utiču : </a:t>
            </a:r>
            <a:br>
              <a:rPr lang="sr-Latn-BA" dirty="0"/>
            </a:br>
            <a:endParaRPr lang="sr-Latn-BA" dirty="0"/>
          </a:p>
        </p:txBody>
      </p:sp>
      <p:sp>
        <p:nvSpPr>
          <p:cNvPr id="2" name="Content Placeholder 1"/>
          <p:cNvSpPr>
            <a:spLocks noGrp="1"/>
          </p:cNvSpPr>
          <p:nvPr>
            <p:ph idx="1"/>
          </p:nvPr>
        </p:nvSpPr>
        <p:spPr/>
        <p:txBody>
          <a:bodyPr/>
          <a:lstStyle/>
          <a:p>
            <a:pPr>
              <a:buNone/>
            </a:pPr>
            <a:r>
              <a:rPr lang="sr-Latn-BA" dirty="0" smtClean="0"/>
              <a:t>- godine </a:t>
            </a:r>
            <a:r>
              <a:rPr lang="sr-Latn-BA" dirty="0"/>
              <a:t>starosti </a:t>
            </a:r>
          </a:p>
          <a:p>
            <a:pPr>
              <a:buNone/>
            </a:pPr>
            <a:r>
              <a:rPr lang="sr-Latn-BA" dirty="0" smtClean="0"/>
              <a:t>- prekomjerna </a:t>
            </a:r>
            <a:r>
              <a:rPr lang="sr-Latn-BA" dirty="0"/>
              <a:t>tjelesna masa</a:t>
            </a:r>
          </a:p>
          <a:p>
            <a:pPr>
              <a:buNone/>
            </a:pPr>
            <a:r>
              <a:rPr lang="sr-Latn-BA" dirty="0" smtClean="0"/>
              <a:t>- pušenje</a:t>
            </a:r>
            <a:r>
              <a:rPr lang="sr-Latn-BA" dirty="0"/>
              <a:t>, alkohol, droga</a:t>
            </a:r>
          </a:p>
          <a:p>
            <a:pPr>
              <a:buNone/>
            </a:pPr>
            <a:r>
              <a:rPr lang="sr-Latn-BA" dirty="0" smtClean="0"/>
              <a:t>- upotreba </a:t>
            </a:r>
            <a:r>
              <a:rPr lang="sr-Latn-BA" dirty="0"/>
              <a:t>nekih medikamenata</a:t>
            </a:r>
          </a:p>
          <a:p>
            <a:pPr>
              <a:buNone/>
            </a:pPr>
            <a:r>
              <a:rPr lang="sr-Latn-BA" dirty="0" smtClean="0"/>
              <a:t>- onkološke </a:t>
            </a:r>
            <a:r>
              <a:rPr lang="sr-Latn-BA" dirty="0"/>
              <a:t>bolesti i način njihovog liječenja</a:t>
            </a:r>
          </a:p>
          <a:p>
            <a:pPr>
              <a:buNone/>
            </a:pPr>
            <a:r>
              <a:rPr lang="sr-Latn-BA" dirty="0" smtClean="0"/>
              <a:t>- operativni </a:t>
            </a:r>
            <a:r>
              <a:rPr lang="sr-Latn-BA" dirty="0"/>
              <a:t>zahvati</a:t>
            </a:r>
          </a:p>
          <a:p>
            <a:pPr>
              <a:buNone/>
            </a:pPr>
            <a:r>
              <a:rPr lang="sr-Latn-BA" dirty="0" smtClean="0"/>
              <a:t>- stil </a:t>
            </a:r>
            <a:r>
              <a:rPr lang="sr-Latn-BA" dirty="0"/>
              <a:t>života</a:t>
            </a:r>
          </a:p>
          <a:p>
            <a:pPr>
              <a:buNone/>
            </a:pPr>
            <a:r>
              <a:rPr lang="sr-Latn-BA" dirty="0" smtClean="0"/>
              <a:t>- epigenetske </a:t>
            </a:r>
            <a:r>
              <a:rPr lang="sr-Latn-BA" dirty="0"/>
              <a:t>mutacije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xmlns="" id="{97CC2F44-6105-4EB2-BBEF-DF49C04284B6}"/>
              </a:ext>
            </a:extLst>
          </p:cNvPr>
          <p:cNvSpPr>
            <a:spLocks noGrp="1"/>
          </p:cNvSpPr>
          <p:nvPr>
            <p:ph type="title"/>
          </p:nvPr>
        </p:nvSpPr>
        <p:spPr>
          <a:xfrm>
            <a:off x="611560" y="476672"/>
            <a:ext cx="7886700" cy="1325563"/>
          </a:xfrm>
        </p:spPr>
        <p:txBody>
          <a:bodyPr rtlCol="0">
            <a:normAutofit fontScale="90000"/>
          </a:bodyPr>
          <a:lstStyle/>
          <a:p>
            <a:pPr fontAlgn="auto">
              <a:spcAft>
                <a:spcPts val="0"/>
              </a:spcAft>
              <a:defRPr/>
            </a:pPr>
            <a:r>
              <a:rPr lang="sr-Latn-CS" altLang="en-US" sz="3600" dirty="0"/>
              <a:t>Terapija kod </a:t>
            </a:r>
            <a:r>
              <a:rPr lang="en-US" altLang="en-US" sz="3600" dirty="0" err="1"/>
              <a:t>nasljedn</a:t>
            </a:r>
            <a:r>
              <a:rPr lang="sr-Latn-CS" altLang="en-US" sz="3600" dirty="0"/>
              <a:t>ih </a:t>
            </a:r>
            <a:r>
              <a:rPr lang="en-US" altLang="en-US" sz="3600" dirty="0" err="1"/>
              <a:t>trombofilij</a:t>
            </a:r>
            <a:r>
              <a:rPr lang="sr-Latn-CS" altLang="en-US" sz="3600" dirty="0"/>
              <a:t>a</a:t>
            </a:r>
            <a:br>
              <a:rPr lang="sr-Latn-CS" altLang="en-US" sz="3600" dirty="0"/>
            </a:br>
            <a:r>
              <a:rPr lang="en-US" altLang="en-US" sz="3600" dirty="0"/>
              <a:t> </a:t>
            </a:r>
            <a:r>
              <a:rPr lang="sr-Latn-CS" altLang="en-US" sz="3600" dirty="0"/>
              <a:t>(</a:t>
            </a:r>
            <a:r>
              <a:rPr lang="en-US" altLang="en-US" sz="3600" dirty="0" err="1"/>
              <a:t>nivo</a:t>
            </a:r>
            <a:r>
              <a:rPr lang="en-US" altLang="en-US" sz="3600" dirty="0"/>
              <a:t> C </a:t>
            </a:r>
            <a:r>
              <a:rPr lang="en-US" altLang="en-US" sz="3600" dirty="0" err="1"/>
              <a:t>preporuk</a:t>
            </a:r>
            <a:r>
              <a:rPr lang="en-US" altLang="en-US" sz="4000" dirty="0" err="1"/>
              <a:t>a</a:t>
            </a:r>
            <a:r>
              <a:rPr lang="en-US" altLang="en-US" sz="4000" dirty="0"/>
              <a:t>):</a:t>
            </a:r>
            <a:br>
              <a:rPr lang="en-US" altLang="en-US" sz="4000" dirty="0"/>
            </a:br>
            <a:endParaRPr lang="en-US" altLang="en-US" sz="4000" dirty="0"/>
          </a:p>
        </p:txBody>
      </p:sp>
      <p:sp>
        <p:nvSpPr>
          <p:cNvPr id="3" name="Content Placeholder 2">
            <a:extLst>
              <a:ext uri="{FF2B5EF4-FFF2-40B4-BE49-F238E27FC236}">
                <a16:creationId xmlns:a16="http://schemas.microsoft.com/office/drawing/2014/main" xmlns="" id="{1B2B1706-55A2-4B62-A9B3-488C18B48F0E}"/>
              </a:ext>
            </a:extLst>
          </p:cNvPr>
          <p:cNvSpPr>
            <a:spLocks noGrp="1"/>
          </p:cNvSpPr>
          <p:nvPr>
            <p:ph idx="1"/>
          </p:nvPr>
        </p:nvSpPr>
        <p:spPr>
          <a:xfrm>
            <a:off x="457200" y="1916832"/>
            <a:ext cx="8229600" cy="4391893"/>
          </a:xfrm>
        </p:spPr>
        <p:txBody>
          <a:bodyPr>
            <a:normAutofit/>
          </a:bodyPr>
          <a:lstStyle/>
          <a:p>
            <a:pPr fontAlgn="auto">
              <a:spcAft>
                <a:spcPts val="0"/>
              </a:spcAft>
              <a:defRPr/>
            </a:pPr>
            <a:r>
              <a:rPr lang="en-US" dirty="0" err="1">
                <a:solidFill>
                  <a:srgbClr val="000099"/>
                </a:solidFill>
              </a:rPr>
              <a:t>Za</a:t>
            </a:r>
            <a:r>
              <a:rPr lang="en-US" dirty="0">
                <a:solidFill>
                  <a:srgbClr val="000099"/>
                </a:solidFill>
              </a:rPr>
              <a:t> </a:t>
            </a:r>
            <a:r>
              <a:rPr lang="en-US" dirty="0" err="1">
                <a:solidFill>
                  <a:srgbClr val="000099"/>
                </a:solidFill>
              </a:rPr>
              <a:t>niskorizične</a:t>
            </a:r>
            <a:r>
              <a:rPr lang="en-US" dirty="0">
                <a:solidFill>
                  <a:srgbClr val="000099"/>
                </a:solidFill>
              </a:rPr>
              <a:t> </a:t>
            </a:r>
            <a:r>
              <a:rPr lang="en-US" dirty="0" err="1">
                <a:solidFill>
                  <a:srgbClr val="000099"/>
                </a:solidFill>
              </a:rPr>
              <a:t>trombofilije</a:t>
            </a:r>
            <a:r>
              <a:rPr lang="en-US" dirty="0">
                <a:solidFill>
                  <a:srgbClr val="000099"/>
                </a:solidFill>
              </a:rPr>
              <a:t>, a </a:t>
            </a:r>
            <a:r>
              <a:rPr lang="en-US" dirty="0" err="1">
                <a:solidFill>
                  <a:srgbClr val="000099"/>
                </a:solidFill>
              </a:rPr>
              <a:t>bez</a:t>
            </a:r>
            <a:r>
              <a:rPr lang="en-US" dirty="0">
                <a:solidFill>
                  <a:srgbClr val="000099"/>
                </a:solidFill>
              </a:rPr>
              <a:t> </a:t>
            </a:r>
            <a:r>
              <a:rPr lang="en-US" dirty="0" err="1">
                <a:solidFill>
                  <a:srgbClr val="000099"/>
                </a:solidFill>
              </a:rPr>
              <a:t>prethodne</a:t>
            </a:r>
            <a:r>
              <a:rPr lang="en-US" dirty="0">
                <a:solidFill>
                  <a:srgbClr val="000099"/>
                </a:solidFill>
              </a:rPr>
              <a:t> VTE, </a:t>
            </a:r>
            <a:r>
              <a:rPr lang="en-US" dirty="0" err="1"/>
              <a:t>antepartalno</a:t>
            </a:r>
            <a:r>
              <a:rPr lang="en-US" dirty="0"/>
              <a:t> se </a:t>
            </a:r>
            <a:r>
              <a:rPr lang="en-US" dirty="0" err="1"/>
              <a:t>preporučuje</a:t>
            </a:r>
            <a:r>
              <a:rPr lang="en-US" dirty="0"/>
              <a:t> </a:t>
            </a:r>
            <a:r>
              <a:rPr lang="en-US" dirty="0" err="1">
                <a:solidFill>
                  <a:srgbClr val="000099"/>
                </a:solidFill>
              </a:rPr>
              <a:t>nadzor</a:t>
            </a:r>
            <a:r>
              <a:rPr lang="en-US" dirty="0">
                <a:solidFill>
                  <a:srgbClr val="000099"/>
                </a:solidFill>
              </a:rPr>
              <a:t> </a:t>
            </a:r>
            <a:r>
              <a:rPr lang="en-US" dirty="0" err="1">
                <a:solidFill>
                  <a:srgbClr val="000099"/>
                </a:solidFill>
              </a:rPr>
              <a:t>bez</a:t>
            </a:r>
            <a:r>
              <a:rPr lang="en-US" dirty="0">
                <a:solidFill>
                  <a:srgbClr val="000099"/>
                </a:solidFill>
              </a:rPr>
              <a:t> </a:t>
            </a:r>
            <a:r>
              <a:rPr lang="en-US" dirty="0" err="1"/>
              <a:t>davanja</a:t>
            </a:r>
            <a:r>
              <a:rPr lang="en-US" dirty="0"/>
              <a:t> </a:t>
            </a:r>
            <a:r>
              <a:rPr lang="en-US" dirty="0" err="1" smtClean="0"/>
              <a:t>antikoagula</a:t>
            </a:r>
            <a:r>
              <a:rPr lang="sr-Latn-RS" dirty="0" smtClean="0"/>
              <a:t>ntnih</a:t>
            </a:r>
            <a:r>
              <a:rPr lang="en-US" dirty="0" smtClean="0"/>
              <a:t> </a:t>
            </a:r>
            <a:r>
              <a:rPr lang="en-US" dirty="0" err="1"/>
              <a:t>sredstava</a:t>
            </a:r>
            <a:r>
              <a:rPr lang="en-US" dirty="0"/>
              <a:t> </a:t>
            </a:r>
            <a:r>
              <a:rPr lang="en-US" dirty="0" err="1"/>
              <a:t>ili</a:t>
            </a:r>
            <a:r>
              <a:rPr lang="en-US" dirty="0"/>
              <a:t> </a:t>
            </a:r>
            <a:r>
              <a:rPr lang="en-US" dirty="0" err="1"/>
              <a:t>profilakse</a:t>
            </a:r>
            <a:r>
              <a:rPr lang="en-US" dirty="0"/>
              <a:t> NMH. </a:t>
            </a:r>
            <a:r>
              <a:rPr lang="en-US" dirty="0" err="1"/>
              <a:t>Nakon</a:t>
            </a:r>
            <a:r>
              <a:rPr lang="en-US" dirty="0"/>
              <a:t> </a:t>
            </a:r>
            <a:r>
              <a:rPr lang="en-US" dirty="0" err="1"/>
              <a:t>porođaja</a:t>
            </a:r>
            <a:r>
              <a:rPr lang="en-US" dirty="0"/>
              <a:t> </a:t>
            </a:r>
            <a:r>
              <a:rPr lang="en-US" dirty="0" err="1"/>
              <a:t>potreban</a:t>
            </a:r>
            <a:r>
              <a:rPr lang="en-US" dirty="0"/>
              <a:t> je </a:t>
            </a:r>
            <a:r>
              <a:rPr lang="en-US" dirty="0" err="1"/>
              <a:t>nadzor</a:t>
            </a:r>
            <a:r>
              <a:rPr lang="en-US" dirty="0"/>
              <a:t> </a:t>
            </a:r>
            <a:r>
              <a:rPr lang="en-US" dirty="0" err="1"/>
              <a:t>bez</a:t>
            </a:r>
            <a:r>
              <a:rPr lang="en-US" dirty="0"/>
              <a:t> </a:t>
            </a:r>
            <a:r>
              <a:rPr lang="en-US" dirty="0" err="1" smtClean="0"/>
              <a:t>antikoagula</a:t>
            </a:r>
            <a:r>
              <a:rPr lang="sr-Latn-RS" dirty="0" smtClean="0"/>
              <a:t>ntnih</a:t>
            </a:r>
            <a:r>
              <a:rPr lang="en-US" dirty="0" smtClean="0"/>
              <a:t> </a:t>
            </a:r>
            <a:r>
              <a:rPr lang="en-US" dirty="0" err="1"/>
              <a:t>sredstava</a:t>
            </a:r>
            <a:r>
              <a:rPr lang="en-US" dirty="0"/>
              <a:t> </a:t>
            </a:r>
            <a:r>
              <a:rPr lang="en-US" dirty="0" err="1"/>
              <a:t>ili</a:t>
            </a:r>
            <a:r>
              <a:rPr lang="en-US" dirty="0"/>
              <a:t> </a:t>
            </a:r>
            <a:r>
              <a:rPr lang="en-US" dirty="0" err="1" smtClean="0"/>
              <a:t>antikoagu</a:t>
            </a:r>
            <a:r>
              <a:rPr lang="sr-Latn-RS" dirty="0" smtClean="0"/>
              <a:t>lantna</a:t>
            </a:r>
            <a:r>
              <a:rPr lang="sr-Latn-RS" dirty="0" smtClean="0"/>
              <a:t> </a:t>
            </a:r>
            <a:r>
              <a:rPr lang="en-US" dirty="0" err="1" smtClean="0"/>
              <a:t>terapija</a:t>
            </a:r>
            <a:r>
              <a:rPr lang="en-US" dirty="0" smtClean="0"/>
              <a:t> </a:t>
            </a:r>
            <a:r>
              <a:rPr lang="en-US" dirty="0" err="1"/>
              <a:t>ako</a:t>
            </a:r>
            <a:r>
              <a:rPr lang="en-US" dirty="0"/>
              <a:t> </a:t>
            </a:r>
            <a:r>
              <a:rPr lang="en-US" dirty="0" err="1"/>
              <a:t>postoje</a:t>
            </a:r>
            <a:r>
              <a:rPr lang="en-US" dirty="0"/>
              <a:t> </a:t>
            </a:r>
            <a:r>
              <a:rPr lang="en-US" dirty="0" err="1"/>
              <a:t>dodatni</a:t>
            </a:r>
            <a:r>
              <a:rPr lang="en-US" dirty="0"/>
              <a:t> </a:t>
            </a:r>
            <a:r>
              <a:rPr lang="en-US" dirty="0" err="1"/>
              <a:t>faktori</a:t>
            </a:r>
            <a:r>
              <a:rPr lang="en-US" dirty="0"/>
              <a:t> </a:t>
            </a:r>
            <a:r>
              <a:rPr lang="en-US" dirty="0" err="1"/>
              <a:t>rizika</a:t>
            </a:r>
            <a:r>
              <a:rPr lang="en-US" dirty="0"/>
              <a:t>.</a:t>
            </a:r>
            <a:endParaRPr lang="sr-Latn-CS" dirty="0"/>
          </a:p>
          <a:p>
            <a:pPr fontAlgn="auto">
              <a:spcAft>
                <a:spcPts val="0"/>
              </a:spcAft>
              <a:buFont typeface="Arial" panose="020B0604020202020204" pitchFamily="34" charset="0"/>
              <a:buNone/>
              <a:defRPr/>
            </a:pPr>
            <a:endParaRPr lang="en-US" dirty="0"/>
          </a:p>
          <a:p>
            <a:pPr fontAlgn="auto">
              <a:spcAft>
                <a:spcPts val="0"/>
              </a:spcAft>
              <a:defRPr/>
            </a:pPr>
            <a:r>
              <a:rPr lang="en-US" dirty="0" err="1">
                <a:solidFill>
                  <a:srgbClr val="000099"/>
                </a:solidFill>
              </a:rPr>
              <a:t>Za</a:t>
            </a:r>
            <a:r>
              <a:rPr lang="en-US" dirty="0">
                <a:solidFill>
                  <a:srgbClr val="000099"/>
                </a:solidFill>
              </a:rPr>
              <a:t> </a:t>
            </a:r>
            <a:r>
              <a:rPr lang="en-US" dirty="0" err="1">
                <a:solidFill>
                  <a:srgbClr val="000099"/>
                </a:solidFill>
              </a:rPr>
              <a:t>niskorizičnu</a:t>
            </a:r>
            <a:r>
              <a:rPr lang="en-US" dirty="0">
                <a:solidFill>
                  <a:srgbClr val="000099"/>
                </a:solidFill>
              </a:rPr>
              <a:t> </a:t>
            </a:r>
            <a:r>
              <a:rPr lang="en-US" dirty="0" err="1">
                <a:solidFill>
                  <a:srgbClr val="000099"/>
                </a:solidFill>
              </a:rPr>
              <a:t>trombofiliju</a:t>
            </a:r>
            <a:r>
              <a:rPr lang="en-US" dirty="0">
                <a:solidFill>
                  <a:srgbClr val="000099"/>
                </a:solidFill>
              </a:rPr>
              <a:t> </a:t>
            </a:r>
            <a:r>
              <a:rPr lang="en-US" dirty="0" err="1">
                <a:solidFill>
                  <a:srgbClr val="000099"/>
                </a:solidFill>
              </a:rPr>
              <a:t>i</a:t>
            </a:r>
            <a:r>
              <a:rPr lang="en-US" dirty="0">
                <a:solidFill>
                  <a:srgbClr val="000099"/>
                </a:solidFill>
              </a:rPr>
              <a:t> </a:t>
            </a:r>
            <a:r>
              <a:rPr lang="en-US" dirty="0" err="1">
                <a:solidFill>
                  <a:srgbClr val="000099"/>
                </a:solidFill>
              </a:rPr>
              <a:t>jednu</a:t>
            </a:r>
            <a:r>
              <a:rPr lang="en-US" dirty="0">
                <a:solidFill>
                  <a:srgbClr val="000099"/>
                </a:solidFill>
              </a:rPr>
              <a:t> </a:t>
            </a:r>
            <a:r>
              <a:rPr lang="en-US" dirty="0" err="1">
                <a:solidFill>
                  <a:srgbClr val="000099"/>
                </a:solidFill>
              </a:rPr>
              <a:t>prethodnu</a:t>
            </a:r>
            <a:r>
              <a:rPr lang="en-US" dirty="0">
                <a:solidFill>
                  <a:srgbClr val="000099"/>
                </a:solidFill>
              </a:rPr>
              <a:t> </a:t>
            </a:r>
            <a:r>
              <a:rPr lang="en-US" dirty="0" err="1">
                <a:solidFill>
                  <a:srgbClr val="000099"/>
                </a:solidFill>
              </a:rPr>
              <a:t>epizodu</a:t>
            </a:r>
            <a:r>
              <a:rPr lang="en-US" dirty="0">
                <a:solidFill>
                  <a:srgbClr val="000099"/>
                </a:solidFill>
              </a:rPr>
              <a:t> </a:t>
            </a:r>
            <a:r>
              <a:rPr lang="en-US" dirty="0"/>
              <a:t>VTE </a:t>
            </a:r>
            <a:r>
              <a:rPr lang="sr-Latn-RS" dirty="0" smtClean="0"/>
              <a:t>kod</a:t>
            </a:r>
            <a:r>
              <a:rPr lang="en-US" dirty="0" smtClean="0"/>
              <a:t> </a:t>
            </a:r>
            <a:r>
              <a:rPr lang="en-US" dirty="0" err="1"/>
              <a:t>žena</a:t>
            </a:r>
            <a:r>
              <a:rPr lang="en-US" dirty="0"/>
              <a:t> </a:t>
            </a:r>
            <a:r>
              <a:rPr lang="en-US" dirty="0" err="1"/>
              <a:t>koje</a:t>
            </a:r>
            <a:r>
              <a:rPr lang="en-US" dirty="0"/>
              <a:t> </a:t>
            </a:r>
            <a:r>
              <a:rPr lang="en-US" dirty="0" err="1"/>
              <a:t>nemaju</a:t>
            </a:r>
            <a:r>
              <a:rPr lang="en-US" dirty="0"/>
              <a:t> </a:t>
            </a:r>
            <a:r>
              <a:rPr lang="en-US" dirty="0" err="1"/>
              <a:t>dugotrajnu</a:t>
            </a:r>
            <a:r>
              <a:rPr lang="en-US" dirty="0"/>
              <a:t> </a:t>
            </a:r>
            <a:r>
              <a:rPr lang="en-US" dirty="0" err="1" smtClean="0"/>
              <a:t>antikoagula</a:t>
            </a:r>
            <a:r>
              <a:rPr lang="sr-Latn-RS" dirty="0" smtClean="0"/>
              <a:t>ntnu</a:t>
            </a:r>
            <a:r>
              <a:rPr lang="en-US" dirty="0" smtClean="0"/>
              <a:t> </a:t>
            </a:r>
            <a:r>
              <a:rPr lang="en-US" dirty="0" err="1"/>
              <a:t>terapiju</a:t>
            </a:r>
            <a:r>
              <a:rPr lang="en-US" dirty="0"/>
              <a:t>, </a:t>
            </a:r>
            <a:r>
              <a:rPr lang="en-US" dirty="0" err="1"/>
              <a:t>postupanje</a:t>
            </a:r>
            <a:r>
              <a:rPr lang="en-US" dirty="0"/>
              <a:t> </a:t>
            </a:r>
            <a:r>
              <a:rPr lang="en-US" dirty="0" err="1"/>
              <a:t>prije</a:t>
            </a:r>
            <a:r>
              <a:rPr lang="en-US" dirty="0"/>
              <a:t> </a:t>
            </a:r>
            <a:r>
              <a:rPr lang="en-US" dirty="0" err="1"/>
              <a:t>porođaja</a:t>
            </a:r>
            <a:r>
              <a:rPr lang="en-US" dirty="0"/>
              <a:t> </a:t>
            </a:r>
            <a:r>
              <a:rPr lang="en-US" dirty="0" err="1"/>
              <a:t>znači</a:t>
            </a:r>
            <a:r>
              <a:rPr lang="en-US" dirty="0"/>
              <a:t> </a:t>
            </a:r>
            <a:r>
              <a:rPr lang="en-US" dirty="0" err="1"/>
              <a:t>davanje</a:t>
            </a:r>
            <a:r>
              <a:rPr lang="en-US" dirty="0"/>
              <a:t> </a:t>
            </a:r>
            <a:r>
              <a:rPr lang="en-US" dirty="0" err="1">
                <a:solidFill>
                  <a:srgbClr val="000099"/>
                </a:solidFill>
              </a:rPr>
              <a:t>profilaktičkih</a:t>
            </a:r>
            <a:r>
              <a:rPr lang="en-US" dirty="0">
                <a:solidFill>
                  <a:srgbClr val="000099"/>
                </a:solidFill>
              </a:rPr>
              <a:t> </a:t>
            </a:r>
            <a:r>
              <a:rPr lang="en-US" dirty="0" err="1">
                <a:solidFill>
                  <a:srgbClr val="000099"/>
                </a:solidFill>
              </a:rPr>
              <a:t>doza</a:t>
            </a:r>
            <a:r>
              <a:rPr lang="en-US" dirty="0">
                <a:solidFill>
                  <a:srgbClr val="000099"/>
                </a:solidFill>
              </a:rPr>
              <a:t> </a:t>
            </a:r>
            <a:r>
              <a:rPr lang="en-US" dirty="0" err="1">
                <a:solidFill>
                  <a:srgbClr val="000099"/>
                </a:solidFill>
              </a:rPr>
              <a:t>ili</a:t>
            </a:r>
            <a:r>
              <a:rPr lang="en-US" dirty="0">
                <a:solidFill>
                  <a:srgbClr val="000099"/>
                </a:solidFill>
              </a:rPr>
              <a:t> </a:t>
            </a:r>
            <a:r>
              <a:rPr lang="en-US" dirty="0" err="1">
                <a:solidFill>
                  <a:srgbClr val="000099"/>
                </a:solidFill>
              </a:rPr>
              <a:t>srednje</a:t>
            </a:r>
            <a:r>
              <a:rPr lang="en-US" dirty="0">
                <a:solidFill>
                  <a:srgbClr val="000099"/>
                </a:solidFill>
              </a:rPr>
              <a:t> doze NMH </a:t>
            </a:r>
            <a:r>
              <a:rPr lang="en-US" dirty="0" err="1">
                <a:solidFill>
                  <a:srgbClr val="000099"/>
                </a:solidFill>
              </a:rPr>
              <a:t>ili</a:t>
            </a:r>
            <a:r>
              <a:rPr lang="en-US" dirty="0">
                <a:solidFill>
                  <a:srgbClr val="000099"/>
                </a:solidFill>
              </a:rPr>
              <a:t> </a:t>
            </a:r>
            <a:r>
              <a:rPr lang="en-US" dirty="0" err="1">
                <a:solidFill>
                  <a:srgbClr val="000099"/>
                </a:solidFill>
              </a:rPr>
              <a:t>nadzor</a:t>
            </a:r>
            <a:r>
              <a:rPr lang="en-US" dirty="0">
                <a:solidFill>
                  <a:srgbClr val="000099"/>
                </a:solidFill>
              </a:rPr>
              <a:t> </a:t>
            </a:r>
            <a:r>
              <a:rPr lang="en-US" dirty="0" err="1">
                <a:solidFill>
                  <a:srgbClr val="000099"/>
                </a:solidFill>
              </a:rPr>
              <a:t>bez</a:t>
            </a:r>
            <a:r>
              <a:rPr lang="en-US" dirty="0">
                <a:solidFill>
                  <a:srgbClr val="000099"/>
                </a:solidFill>
              </a:rPr>
              <a:t> </a:t>
            </a:r>
            <a:r>
              <a:rPr lang="en-US" dirty="0" err="1"/>
              <a:t>antikoagulansa</a:t>
            </a:r>
            <a:r>
              <a:rPr lang="en-US" dirty="0"/>
              <a:t>. </a:t>
            </a:r>
            <a:r>
              <a:rPr lang="en-US" dirty="0" err="1"/>
              <a:t>Nakon</a:t>
            </a:r>
            <a:r>
              <a:rPr lang="en-US" dirty="0"/>
              <a:t> </a:t>
            </a:r>
            <a:r>
              <a:rPr lang="en-US" dirty="0" err="1"/>
              <a:t>porođaja</a:t>
            </a:r>
            <a:r>
              <a:rPr lang="en-US" dirty="0"/>
              <a:t> je </a:t>
            </a:r>
            <a:r>
              <a:rPr lang="en-US" dirty="0" err="1"/>
              <a:t>potrebna</a:t>
            </a:r>
            <a:r>
              <a:rPr lang="en-US" dirty="0"/>
              <a:t> </a:t>
            </a:r>
            <a:r>
              <a:rPr lang="en-US" dirty="0" err="1" smtClean="0"/>
              <a:t>antikoagul</a:t>
            </a:r>
            <a:r>
              <a:rPr lang="sr-Latn-RS" dirty="0" smtClean="0"/>
              <a:t>antna</a:t>
            </a:r>
            <a:r>
              <a:rPr lang="en-US" dirty="0" smtClean="0"/>
              <a:t> </a:t>
            </a:r>
            <a:r>
              <a:rPr lang="en-US" dirty="0" err="1"/>
              <a:t>terapija</a:t>
            </a:r>
            <a:r>
              <a:rPr lang="en-US" dirty="0"/>
              <a:t> </a:t>
            </a:r>
            <a:r>
              <a:rPr lang="en-US" dirty="0" err="1"/>
              <a:t>ili</a:t>
            </a:r>
            <a:r>
              <a:rPr lang="en-US" dirty="0"/>
              <a:t> </a:t>
            </a:r>
            <a:r>
              <a:rPr lang="en-US" dirty="0" err="1"/>
              <a:t>srednje</a:t>
            </a:r>
            <a:r>
              <a:rPr lang="en-US" dirty="0"/>
              <a:t> doze NMH.</a:t>
            </a:r>
          </a:p>
          <a:p>
            <a:pPr fontAlgn="auto">
              <a:spcAft>
                <a:spcPts val="0"/>
              </a:spcAft>
              <a:defRPr/>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xmlns="" id="{9379E5AE-C669-4E26-AE1A-652475A4E449}"/>
              </a:ext>
            </a:extLst>
          </p:cNvPr>
          <p:cNvSpPr>
            <a:spLocks noGrp="1"/>
          </p:cNvSpPr>
          <p:nvPr>
            <p:ph idx="1"/>
          </p:nvPr>
        </p:nvSpPr>
        <p:spPr bwMode="auto">
          <a:xfrm>
            <a:off x="323850" y="1844824"/>
            <a:ext cx="8229600" cy="4968726"/>
          </a:xfrm>
        </p:spPr>
        <p:txBody>
          <a:bodyPr wrap="square" numCol="1" anchor="t" anchorCtr="0" compatLnSpc="1">
            <a:prstTxWarp prst="textNoShape">
              <a:avLst/>
            </a:prstTxWarp>
          </a:bodyPr>
          <a:lstStyle/>
          <a:p>
            <a:r>
              <a:rPr lang="en-US" altLang="en-US" dirty="0">
                <a:solidFill>
                  <a:srgbClr val="000099"/>
                </a:solidFill>
              </a:rPr>
              <a:t>Za </a:t>
            </a:r>
            <a:r>
              <a:rPr lang="en-US" altLang="en-US" dirty="0" err="1">
                <a:solidFill>
                  <a:srgbClr val="000099"/>
                </a:solidFill>
              </a:rPr>
              <a:t>visokorizičnu</a:t>
            </a:r>
            <a:r>
              <a:rPr lang="en-US" altLang="en-US" dirty="0">
                <a:solidFill>
                  <a:srgbClr val="000099"/>
                </a:solidFill>
              </a:rPr>
              <a:t> </a:t>
            </a:r>
            <a:r>
              <a:rPr lang="en-US" altLang="en-US" dirty="0" err="1">
                <a:solidFill>
                  <a:srgbClr val="000099"/>
                </a:solidFill>
              </a:rPr>
              <a:t>trombofiliju</a:t>
            </a:r>
            <a:r>
              <a:rPr lang="en-US" altLang="en-US" dirty="0">
                <a:solidFill>
                  <a:srgbClr val="000099"/>
                </a:solidFill>
              </a:rPr>
              <a:t> bez </a:t>
            </a:r>
            <a:r>
              <a:rPr lang="en-US" altLang="en-US" dirty="0" err="1">
                <a:solidFill>
                  <a:srgbClr val="000099"/>
                </a:solidFill>
              </a:rPr>
              <a:t>prethodne</a:t>
            </a:r>
            <a:r>
              <a:rPr lang="en-US" altLang="en-US" dirty="0">
                <a:solidFill>
                  <a:srgbClr val="000099"/>
                </a:solidFill>
              </a:rPr>
              <a:t> VTE </a:t>
            </a:r>
            <a:r>
              <a:rPr lang="en-US" altLang="en-US" dirty="0" err="1"/>
              <a:t>daje</a:t>
            </a:r>
            <a:r>
              <a:rPr lang="en-US" altLang="en-US" dirty="0"/>
              <a:t> se </a:t>
            </a:r>
            <a:r>
              <a:rPr lang="en-US" altLang="en-US" dirty="0" err="1">
                <a:solidFill>
                  <a:srgbClr val="000099"/>
                </a:solidFill>
              </a:rPr>
              <a:t>profilaktička</a:t>
            </a:r>
            <a:r>
              <a:rPr lang="en-US" altLang="en-US" dirty="0"/>
              <a:t> </a:t>
            </a:r>
            <a:r>
              <a:rPr lang="en-US" altLang="en-US" dirty="0" err="1"/>
              <a:t>doza</a:t>
            </a:r>
            <a:r>
              <a:rPr lang="en-US" altLang="en-US" dirty="0"/>
              <a:t> NMH u </a:t>
            </a:r>
            <a:r>
              <a:rPr lang="en-US" altLang="en-US" dirty="0" err="1"/>
              <a:t>trudnoći</a:t>
            </a:r>
            <a:r>
              <a:rPr lang="en-US" altLang="en-US" dirty="0"/>
              <a:t> </a:t>
            </a:r>
            <a:r>
              <a:rPr lang="en-US" altLang="en-US" dirty="0" err="1"/>
              <a:t>i</a:t>
            </a:r>
            <a:r>
              <a:rPr lang="en-US" altLang="en-US" dirty="0"/>
              <a:t> </a:t>
            </a:r>
            <a:r>
              <a:rPr lang="en-US" altLang="en-US" dirty="0" err="1"/>
              <a:t>postpartalna</a:t>
            </a:r>
            <a:r>
              <a:rPr lang="en-US" altLang="en-US" dirty="0"/>
              <a:t> </a:t>
            </a:r>
            <a:r>
              <a:rPr lang="en-US" altLang="en-US" dirty="0" err="1" smtClean="0"/>
              <a:t>antikoagula</a:t>
            </a:r>
            <a:r>
              <a:rPr lang="sr-Latn-RS" altLang="en-US" dirty="0" smtClean="0"/>
              <a:t>ntna</a:t>
            </a:r>
            <a:r>
              <a:rPr lang="en-US" altLang="en-US" dirty="0" smtClean="0"/>
              <a:t> </a:t>
            </a:r>
            <a:r>
              <a:rPr lang="en-US" altLang="en-US" dirty="0" err="1"/>
              <a:t>terapija</a:t>
            </a:r>
            <a:r>
              <a:rPr lang="en-US" altLang="en-US" dirty="0"/>
              <a:t>.</a:t>
            </a:r>
            <a:endParaRPr lang="hr-BA" altLang="en-US" dirty="0"/>
          </a:p>
          <a:p>
            <a:pPr marL="0" indent="0">
              <a:buNone/>
            </a:pPr>
            <a:endParaRPr lang="en-US" altLang="en-US" dirty="0"/>
          </a:p>
          <a:p>
            <a:r>
              <a:rPr lang="en-US" altLang="en-US" dirty="0" err="1">
                <a:solidFill>
                  <a:srgbClr val="000099"/>
                </a:solidFill>
              </a:rPr>
              <a:t>Visokorizične</a:t>
            </a:r>
            <a:r>
              <a:rPr lang="en-US" altLang="en-US" dirty="0">
                <a:solidFill>
                  <a:srgbClr val="000099"/>
                </a:solidFill>
              </a:rPr>
              <a:t> </a:t>
            </a:r>
            <a:r>
              <a:rPr lang="en-US" altLang="en-US" dirty="0" err="1">
                <a:solidFill>
                  <a:srgbClr val="000099"/>
                </a:solidFill>
              </a:rPr>
              <a:t>trombofilije</a:t>
            </a:r>
            <a:r>
              <a:rPr lang="en-US" altLang="en-US" dirty="0">
                <a:solidFill>
                  <a:srgbClr val="000099"/>
                </a:solidFill>
              </a:rPr>
              <a:t> s </a:t>
            </a:r>
            <a:r>
              <a:rPr lang="en-US" altLang="en-US" dirty="0" err="1">
                <a:solidFill>
                  <a:srgbClr val="000099"/>
                </a:solidFill>
              </a:rPr>
              <a:t>jednom</a:t>
            </a:r>
            <a:r>
              <a:rPr lang="en-US" altLang="en-US" dirty="0">
                <a:solidFill>
                  <a:srgbClr val="000099"/>
                </a:solidFill>
              </a:rPr>
              <a:t> </a:t>
            </a:r>
            <a:r>
              <a:rPr lang="en-US" altLang="en-US" dirty="0" err="1">
                <a:solidFill>
                  <a:srgbClr val="000099"/>
                </a:solidFill>
              </a:rPr>
              <a:t>prethodnom</a:t>
            </a:r>
            <a:r>
              <a:rPr lang="en-US" altLang="en-US" dirty="0">
                <a:solidFill>
                  <a:srgbClr val="000099"/>
                </a:solidFill>
              </a:rPr>
              <a:t> </a:t>
            </a:r>
            <a:r>
              <a:rPr lang="en-US" altLang="en-US" dirty="0" err="1"/>
              <a:t>epizodom</a:t>
            </a:r>
            <a:r>
              <a:rPr lang="en-US" altLang="en-US" dirty="0"/>
              <a:t> VTE </a:t>
            </a:r>
            <a:r>
              <a:rPr lang="sr-Latn-RS" altLang="en-US" dirty="0" smtClean="0"/>
              <a:t>kod</a:t>
            </a:r>
            <a:r>
              <a:rPr lang="en-US" altLang="en-US" dirty="0" smtClean="0"/>
              <a:t> </a:t>
            </a:r>
            <a:r>
              <a:rPr lang="en-US" altLang="en-US" dirty="0" err="1"/>
              <a:t>žena</a:t>
            </a:r>
            <a:r>
              <a:rPr lang="en-US" altLang="en-US" dirty="0"/>
              <a:t> </a:t>
            </a:r>
            <a:r>
              <a:rPr lang="en-US" altLang="en-US" dirty="0" err="1"/>
              <a:t>koje</a:t>
            </a:r>
            <a:r>
              <a:rPr lang="en-US" altLang="en-US" dirty="0"/>
              <a:t> </a:t>
            </a:r>
            <a:r>
              <a:rPr lang="en-US" altLang="en-US" dirty="0" err="1"/>
              <a:t>nisu</a:t>
            </a:r>
            <a:r>
              <a:rPr lang="en-US" altLang="en-US" dirty="0"/>
              <a:t> </a:t>
            </a:r>
            <a:r>
              <a:rPr lang="en-US" altLang="en-US" dirty="0" err="1"/>
              <a:t>na</a:t>
            </a:r>
            <a:r>
              <a:rPr lang="en-US" altLang="en-US" dirty="0"/>
              <a:t> </a:t>
            </a:r>
            <a:r>
              <a:rPr lang="en-US" altLang="en-US" dirty="0" err="1"/>
              <a:t>stalnoj</a:t>
            </a:r>
            <a:r>
              <a:rPr lang="en-US" altLang="en-US" dirty="0"/>
              <a:t> </a:t>
            </a:r>
            <a:r>
              <a:rPr lang="en-US" altLang="en-US" dirty="0" err="1" smtClean="0"/>
              <a:t>antikoagula</a:t>
            </a:r>
            <a:r>
              <a:rPr lang="sr-Latn-RS" altLang="en-US" dirty="0" smtClean="0"/>
              <a:t>ntnoj</a:t>
            </a:r>
            <a:r>
              <a:rPr lang="en-US" altLang="en-US" dirty="0" smtClean="0"/>
              <a:t> </a:t>
            </a:r>
            <a:r>
              <a:rPr lang="en-US" altLang="en-US" dirty="0" err="1"/>
              <a:t>terapiji</a:t>
            </a:r>
            <a:r>
              <a:rPr lang="en-US" altLang="en-US" dirty="0"/>
              <a:t>, u </a:t>
            </a:r>
            <a:r>
              <a:rPr lang="en-US" altLang="en-US" dirty="0" err="1"/>
              <a:t>trudnoći</a:t>
            </a:r>
            <a:r>
              <a:rPr lang="en-US" altLang="en-US" dirty="0"/>
              <a:t> </a:t>
            </a:r>
            <a:r>
              <a:rPr lang="en-US" altLang="en-US" dirty="0" err="1" smtClean="0"/>
              <a:t>dobi</a:t>
            </a:r>
            <a:r>
              <a:rPr lang="sr-Latn-RS" altLang="en-US" dirty="0" smtClean="0"/>
              <a:t>j</a:t>
            </a:r>
            <a:r>
              <a:rPr lang="en-US" altLang="en-US" dirty="0" err="1" smtClean="0"/>
              <a:t>aju</a:t>
            </a:r>
            <a:r>
              <a:rPr lang="en-US" altLang="en-US" dirty="0" smtClean="0"/>
              <a:t> </a:t>
            </a:r>
            <a:r>
              <a:rPr lang="en-US" altLang="en-US" dirty="0" err="1">
                <a:solidFill>
                  <a:srgbClr val="000099"/>
                </a:solidFill>
              </a:rPr>
              <a:t>profilaktičke</a:t>
            </a:r>
            <a:r>
              <a:rPr lang="en-US" altLang="en-US" dirty="0">
                <a:solidFill>
                  <a:srgbClr val="000099"/>
                </a:solidFill>
              </a:rPr>
              <a:t> </a:t>
            </a:r>
            <a:r>
              <a:rPr lang="en-US" altLang="en-US" dirty="0" err="1">
                <a:solidFill>
                  <a:srgbClr val="000099"/>
                </a:solidFill>
              </a:rPr>
              <a:t>intermedijarne</a:t>
            </a:r>
            <a:r>
              <a:rPr lang="en-US" altLang="en-US" dirty="0">
                <a:solidFill>
                  <a:srgbClr val="000099"/>
                </a:solidFill>
              </a:rPr>
              <a:t> doze </a:t>
            </a:r>
            <a:r>
              <a:rPr lang="en-US" altLang="en-US" dirty="0" err="1">
                <a:solidFill>
                  <a:srgbClr val="000099"/>
                </a:solidFill>
              </a:rPr>
              <a:t>ili</a:t>
            </a:r>
            <a:r>
              <a:rPr lang="en-US" altLang="en-US" dirty="0">
                <a:solidFill>
                  <a:srgbClr val="000099"/>
                </a:solidFill>
              </a:rPr>
              <a:t> </a:t>
            </a:r>
            <a:r>
              <a:rPr lang="en-US" altLang="en-US" dirty="0" err="1">
                <a:solidFill>
                  <a:srgbClr val="000099"/>
                </a:solidFill>
              </a:rPr>
              <a:t>prilagođene</a:t>
            </a:r>
            <a:r>
              <a:rPr lang="en-US" altLang="en-US" dirty="0">
                <a:solidFill>
                  <a:srgbClr val="000099"/>
                </a:solidFill>
              </a:rPr>
              <a:t> </a:t>
            </a:r>
            <a:r>
              <a:rPr lang="en-US" altLang="en-US" dirty="0"/>
              <a:t>doze NMH. </a:t>
            </a:r>
            <a:r>
              <a:rPr lang="en-US" altLang="en-US" dirty="0" err="1"/>
              <a:t>Postpartalno</a:t>
            </a:r>
            <a:r>
              <a:rPr lang="en-US" altLang="en-US" dirty="0"/>
              <a:t> </a:t>
            </a:r>
            <a:r>
              <a:rPr lang="en-US" altLang="en-US" dirty="0" err="1"/>
              <a:t>te</a:t>
            </a:r>
            <a:r>
              <a:rPr lang="en-US" altLang="en-US" dirty="0"/>
              <a:t> </a:t>
            </a:r>
            <a:r>
              <a:rPr lang="en-US" altLang="en-US" dirty="0" err="1"/>
              <a:t>žene</a:t>
            </a:r>
            <a:r>
              <a:rPr lang="en-US" altLang="en-US" dirty="0"/>
              <a:t> </a:t>
            </a:r>
            <a:r>
              <a:rPr lang="en-US" altLang="en-US" dirty="0" err="1"/>
              <a:t>primaju</a:t>
            </a:r>
            <a:r>
              <a:rPr lang="en-US" altLang="en-US" dirty="0"/>
              <a:t> </a:t>
            </a:r>
            <a:r>
              <a:rPr lang="en-US" altLang="en-US" dirty="0" err="1" smtClean="0"/>
              <a:t>antikoagula</a:t>
            </a:r>
            <a:r>
              <a:rPr lang="sr-Latn-RS" altLang="en-US" dirty="0" smtClean="0"/>
              <a:t>ntnu</a:t>
            </a:r>
            <a:r>
              <a:rPr lang="en-US" altLang="en-US" dirty="0" smtClean="0"/>
              <a:t> </a:t>
            </a:r>
            <a:r>
              <a:rPr lang="en-US" altLang="en-US" dirty="0" err="1"/>
              <a:t>terapiju</a:t>
            </a:r>
            <a:r>
              <a:rPr lang="en-US" altLang="en-US" dirty="0"/>
              <a:t> </a:t>
            </a:r>
            <a:r>
              <a:rPr lang="en-US" altLang="en-US" dirty="0" err="1"/>
              <a:t>ili</a:t>
            </a:r>
            <a:r>
              <a:rPr lang="en-US" altLang="en-US" dirty="0"/>
              <a:t> </a:t>
            </a:r>
            <a:r>
              <a:rPr lang="en-US" altLang="en-US" dirty="0" err="1"/>
              <a:t>intermedijarne</a:t>
            </a:r>
            <a:r>
              <a:rPr lang="en-US" altLang="en-US" dirty="0"/>
              <a:t> </a:t>
            </a:r>
            <a:r>
              <a:rPr lang="en-US" altLang="en-US" dirty="0" err="1"/>
              <a:t>ili</a:t>
            </a:r>
            <a:r>
              <a:rPr lang="en-US" altLang="en-US" dirty="0"/>
              <a:t> </a:t>
            </a:r>
            <a:r>
              <a:rPr lang="en-US" altLang="en-US" dirty="0" err="1"/>
              <a:t>prilagođene</a:t>
            </a:r>
            <a:r>
              <a:rPr lang="en-US" altLang="en-US" dirty="0"/>
              <a:t> doze NMH 6</a:t>
            </a:r>
            <a:r>
              <a:rPr lang="sr-Latn-CS" altLang="en-US" dirty="0"/>
              <a:t> </a:t>
            </a:r>
            <a:r>
              <a:rPr lang="sr-Latn-CS" altLang="en-US" dirty="0" err="1"/>
              <a:t>nedelja</a:t>
            </a:r>
            <a:r>
              <a:rPr lang="en-US" altLang="en-US" dirty="0"/>
              <a:t>, a </a:t>
            </a:r>
            <a:r>
              <a:rPr lang="en-US" altLang="en-US" dirty="0" err="1"/>
              <a:t>doza</a:t>
            </a:r>
            <a:r>
              <a:rPr lang="en-US" altLang="en-US" dirty="0"/>
              <a:t> je </a:t>
            </a:r>
            <a:r>
              <a:rPr lang="en-US" altLang="en-US" dirty="0" err="1"/>
              <a:t>kao</a:t>
            </a:r>
            <a:r>
              <a:rPr lang="en-US" altLang="en-US" dirty="0"/>
              <a:t> </a:t>
            </a:r>
            <a:r>
              <a:rPr lang="en-US" altLang="en-US" dirty="0" err="1"/>
              <a:t>i</a:t>
            </a:r>
            <a:r>
              <a:rPr lang="en-US" altLang="en-US" dirty="0"/>
              <a:t> </a:t>
            </a:r>
            <a:r>
              <a:rPr lang="en-US" altLang="en-US" dirty="0" err="1"/>
              <a:t>antepartalno</a:t>
            </a:r>
            <a:r>
              <a:rPr lang="en-US" altLang="en-US" dirty="0"/>
              <a:t>.</a:t>
            </a:r>
          </a:p>
          <a:p>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xmlns="" id="{41B8EB5F-B451-40D7-9370-B9CD0ADA8CC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450" y="908050"/>
            <a:ext cx="6337300" cy="467042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xmlns="" id="{AA462D8B-C363-4ADE-A7A3-1141488AD668}"/>
              </a:ext>
            </a:extLst>
          </p:cNvPr>
          <p:cNvSpPr>
            <a:spLocks noGrp="1"/>
          </p:cNvSpPr>
          <p:nvPr>
            <p:ph idx="1"/>
          </p:nvPr>
        </p:nvSpPr>
        <p:spPr bwMode="auto">
          <a:xfrm>
            <a:off x="457200" y="1916832"/>
            <a:ext cx="8229600" cy="4825281"/>
          </a:xfrm>
        </p:spPr>
        <p:txBody>
          <a:bodyPr wrap="square" numCol="1" anchor="t" anchorCtr="0" compatLnSpc="1">
            <a:prstTxWarp prst="textNoShape">
              <a:avLst/>
            </a:prstTxWarp>
          </a:bodyPr>
          <a:lstStyle/>
          <a:p>
            <a:r>
              <a:rPr lang="en-US" altLang="en-US" dirty="0" err="1">
                <a:solidFill>
                  <a:srgbClr val="000099"/>
                </a:solidFill>
              </a:rPr>
              <a:t>Žene</a:t>
            </a:r>
            <a:r>
              <a:rPr lang="en-US" altLang="en-US" dirty="0">
                <a:solidFill>
                  <a:srgbClr val="000099"/>
                </a:solidFill>
              </a:rPr>
              <a:t> bez </a:t>
            </a:r>
            <a:r>
              <a:rPr lang="en-US" altLang="en-US" dirty="0" err="1">
                <a:solidFill>
                  <a:srgbClr val="000099"/>
                </a:solidFill>
              </a:rPr>
              <a:t>trombofilije</a:t>
            </a:r>
            <a:r>
              <a:rPr lang="en-US" altLang="en-US" dirty="0">
                <a:solidFill>
                  <a:srgbClr val="000099"/>
                </a:solidFill>
              </a:rPr>
              <a:t>, </a:t>
            </a:r>
            <a:r>
              <a:rPr lang="en-US" altLang="en-US" dirty="0" err="1">
                <a:solidFill>
                  <a:srgbClr val="000099"/>
                </a:solidFill>
              </a:rPr>
              <a:t>ali</a:t>
            </a:r>
            <a:r>
              <a:rPr lang="en-US" altLang="en-US" dirty="0">
                <a:solidFill>
                  <a:srgbClr val="000099"/>
                </a:solidFill>
              </a:rPr>
              <a:t> s </a:t>
            </a:r>
            <a:r>
              <a:rPr lang="en-US" altLang="en-US" dirty="0" err="1">
                <a:solidFill>
                  <a:srgbClr val="000099"/>
                </a:solidFill>
              </a:rPr>
              <a:t>prethodnom</a:t>
            </a:r>
            <a:r>
              <a:rPr lang="en-US" altLang="en-US" dirty="0">
                <a:solidFill>
                  <a:srgbClr val="000099"/>
                </a:solidFill>
              </a:rPr>
              <a:t> </a:t>
            </a:r>
            <a:r>
              <a:rPr lang="en-US" altLang="en-US" dirty="0" err="1">
                <a:solidFill>
                  <a:srgbClr val="000099"/>
                </a:solidFill>
              </a:rPr>
              <a:t>epizodom</a:t>
            </a:r>
            <a:r>
              <a:rPr lang="en-US" altLang="en-US" dirty="0">
                <a:solidFill>
                  <a:srgbClr val="000099"/>
                </a:solidFill>
              </a:rPr>
              <a:t> </a:t>
            </a:r>
            <a:r>
              <a:rPr lang="en-US" altLang="en-US" dirty="0"/>
              <a:t>VTE </a:t>
            </a:r>
            <a:r>
              <a:rPr lang="en-US" altLang="en-US" dirty="0" err="1"/>
              <a:t>povezanom</a:t>
            </a:r>
            <a:r>
              <a:rPr lang="en-US" altLang="en-US" dirty="0"/>
              <a:t> s </a:t>
            </a:r>
            <a:r>
              <a:rPr lang="en-US" altLang="en-US" dirty="0" err="1"/>
              <a:t>jednim</a:t>
            </a:r>
            <a:r>
              <a:rPr lang="en-US" altLang="en-US" dirty="0"/>
              <a:t> </a:t>
            </a:r>
            <a:r>
              <a:rPr lang="en-US" altLang="en-US" dirty="0" err="1"/>
              <a:t>prolaznim</a:t>
            </a:r>
            <a:r>
              <a:rPr lang="en-US" altLang="en-US" dirty="0"/>
              <a:t> </a:t>
            </a:r>
            <a:r>
              <a:rPr lang="en-US" altLang="en-US" dirty="0" err="1"/>
              <a:t>faktorom</a:t>
            </a:r>
            <a:r>
              <a:rPr lang="en-US" altLang="en-US" dirty="0"/>
              <a:t> </a:t>
            </a:r>
            <a:r>
              <a:rPr lang="en-US" altLang="en-US" dirty="0" err="1"/>
              <a:t>rizika</a:t>
            </a:r>
            <a:r>
              <a:rPr lang="en-US" altLang="en-US" dirty="0"/>
              <a:t> koji </a:t>
            </a:r>
            <a:r>
              <a:rPr lang="en-US" altLang="en-US" dirty="0" err="1"/>
              <a:t>više</a:t>
            </a:r>
            <a:r>
              <a:rPr lang="en-US" altLang="en-US" dirty="0"/>
              <a:t> </a:t>
            </a:r>
            <a:r>
              <a:rPr lang="en-US" altLang="en-US" dirty="0" err="1"/>
              <a:t>nije</a:t>
            </a:r>
            <a:r>
              <a:rPr lang="en-US" altLang="en-US" dirty="0"/>
              <a:t> </a:t>
            </a:r>
            <a:r>
              <a:rPr lang="en-US" altLang="en-US" dirty="0" err="1"/>
              <a:t>prisutan</a:t>
            </a:r>
            <a:r>
              <a:rPr lang="en-US" altLang="en-US" dirty="0"/>
              <a:t> (</a:t>
            </a:r>
            <a:r>
              <a:rPr lang="en-US" altLang="en-US" dirty="0" err="1"/>
              <a:t>osim</a:t>
            </a:r>
            <a:r>
              <a:rPr lang="en-US" altLang="en-US" dirty="0"/>
              <a:t> </a:t>
            </a:r>
            <a:r>
              <a:rPr lang="en-US" altLang="en-US" dirty="0" err="1"/>
              <a:t>trudnoće</a:t>
            </a:r>
            <a:r>
              <a:rPr lang="en-US" altLang="en-US" dirty="0"/>
              <a:t> </a:t>
            </a:r>
            <a:r>
              <a:rPr lang="en-US" altLang="en-US" dirty="0" err="1"/>
              <a:t>ili</a:t>
            </a:r>
            <a:r>
              <a:rPr lang="en-US" altLang="en-US" dirty="0"/>
              <a:t> </a:t>
            </a:r>
            <a:r>
              <a:rPr lang="en-US" altLang="en-US" dirty="0" err="1"/>
              <a:t>drugih</a:t>
            </a:r>
            <a:r>
              <a:rPr lang="en-US" altLang="en-US" dirty="0"/>
              <a:t> </a:t>
            </a:r>
            <a:r>
              <a:rPr lang="en-US" altLang="en-US" dirty="0" err="1"/>
              <a:t>rizičnih</a:t>
            </a:r>
            <a:r>
              <a:rPr lang="en-US" altLang="en-US" dirty="0"/>
              <a:t> </a:t>
            </a:r>
            <a:r>
              <a:rPr lang="en-US" altLang="en-US" dirty="0" err="1"/>
              <a:t>faktora</a:t>
            </a:r>
            <a:r>
              <a:rPr lang="en-US" altLang="en-US" dirty="0"/>
              <a:t> </a:t>
            </a:r>
            <a:r>
              <a:rPr lang="en-US" altLang="en-US" dirty="0" err="1"/>
              <a:t>povezanih</a:t>
            </a:r>
            <a:r>
              <a:rPr lang="en-US" altLang="en-US" dirty="0"/>
              <a:t> s </a:t>
            </a:r>
            <a:r>
              <a:rPr lang="en-US" altLang="en-US" dirty="0" err="1"/>
              <a:t>estrogenima</a:t>
            </a:r>
            <a:r>
              <a:rPr lang="en-US" altLang="en-US" dirty="0"/>
              <a:t>) </a:t>
            </a:r>
            <a:r>
              <a:rPr lang="en-US" altLang="en-US" dirty="0" err="1"/>
              <a:t>trebaju</a:t>
            </a:r>
            <a:r>
              <a:rPr lang="en-US" altLang="en-US" dirty="0"/>
              <a:t> </a:t>
            </a:r>
            <a:r>
              <a:rPr lang="en-US" altLang="en-US" dirty="0" err="1"/>
              <a:t>imati</a:t>
            </a:r>
            <a:r>
              <a:rPr lang="en-US" altLang="en-US" dirty="0"/>
              <a:t> </a:t>
            </a:r>
            <a:r>
              <a:rPr lang="en-US" altLang="en-US" dirty="0" err="1">
                <a:solidFill>
                  <a:srgbClr val="000099"/>
                </a:solidFill>
              </a:rPr>
              <a:t>nadzor</a:t>
            </a:r>
            <a:r>
              <a:rPr lang="en-US" altLang="en-US" dirty="0">
                <a:solidFill>
                  <a:srgbClr val="000099"/>
                </a:solidFill>
              </a:rPr>
              <a:t> bez </a:t>
            </a:r>
            <a:r>
              <a:rPr lang="en-US" altLang="en-US" dirty="0" err="1">
                <a:solidFill>
                  <a:srgbClr val="000099"/>
                </a:solidFill>
              </a:rPr>
              <a:t>antikoagulansa</a:t>
            </a:r>
            <a:r>
              <a:rPr lang="en-US" altLang="en-US" dirty="0">
                <a:solidFill>
                  <a:srgbClr val="000099"/>
                </a:solidFill>
              </a:rPr>
              <a:t> </a:t>
            </a:r>
            <a:r>
              <a:rPr lang="en-US" altLang="en-US" dirty="0" err="1"/>
              <a:t>antepartalno</a:t>
            </a:r>
            <a:r>
              <a:rPr lang="en-US" altLang="en-US" dirty="0"/>
              <a:t> </a:t>
            </a:r>
            <a:r>
              <a:rPr lang="en-US" altLang="en-US" dirty="0" err="1"/>
              <a:t>i</a:t>
            </a:r>
            <a:r>
              <a:rPr lang="en-US" altLang="en-US" dirty="0"/>
              <a:t> </a:t>
            </a:r>
            <a:r>
              <a:rPr lang="en-US" altLang="en-US" dirty="0" err="1" smtClean="0"/>
              <a:t>antikoagula</a:t>
            </a:r>
            <a:r>
              <a:rPr lang="sr-Latn-RS" altLang="en-US" dirty="0" smtClean="0"/>
              <a:t>ntnu</a:t>
            </a:r>
            <a:r>
              <a:rPr lang="sr-Latn-RS" altLang="en-US" dirty="0" smtClean="0"/>
              <a:t> </a:t>
            </a:r>
            <a:r>
              <a:rPr lang="en-US" altLang="en-US" dirty="0" err="1" smtClean="0"/>
              <a:t>terapiju</a:t>
            </a:r>
            <a:r>
              <a:rPr lang="en-US" altLang="en-US" dirty="0" smtClean="0"/>
              <a:t> </a:t>
            </a:r>
            <a:r>
              <a:rPr lang="en-US" altLang="en-US" dirty="0" err="1"/>
              <a:t>postpartalno</a:t>
            </a:r>
            <a:r>
              <a:rPr lang="en-US" altLang="en-US" dirty="0"/>
              <a:t>.</a:t>
            </a:r>
            <a:endParaRPr lang="sr-Latn-CS" altLang="en-US" dirty="0"/>
          </a:p>
          <a:p>
            <a:pPr>
              <a:buFont typeface="Arial" panose="020B0604020202020204" pitchFamily="34" charset="0"/>
              <a:buNone/>
            </a:pPr>
            <a:endParaRPr lang="en-US" altLang="en-US" dirty="0"/>
          </a:p>
          <a:p>
            <a:r>
              <a:rPr lang="en-US" altLang="en-US" dirty="0" err="1">
                <a:solidFill>
                  <a:srgbClr val="000099"/>
                </a:solidFill>
              </a:rPr>
              <a:t>Žene</a:t>
            </a:r>
            <a:r>
              <a:rPr lang="en-US" altLang="en-US" dirty="0">
                <a:solidFill>
                  <a:srgbClr val="000099"/>
                </a:solidFill>
              </a:rPr>
              <a:t> bez </a:t>
            </a:r>
            <a:r>
              <a:rPr lang="en-US" altLang="en-US" dirty="0" err="1">
                <a:solidFill>
                  <a:srgbClr val="000099"/>
                </a:solidFill>
              </a:rPr>
              <a:t>trombofilije</a:t>
            </a:r>
            <a:r>
              <a:rPr lang="en-US" altLang="en-US" dirty="0">
                <a:solidFill>
                  <a:srgbClr val="000099"/>
                </a:solidFill>
              </a:rPr>
              <a:t> s </a:t>
            </a:r>
            <a:r>
              <a:rPr lang="en-US" altLang="en-US" dirty="0" err="1">
                <a:solidFill>
                  <a:srgbClr val="000099"/>
                </a:solidFill>
              </a:rPr>
              <a:t>jednom</a:t>
            </a:r>
            <a:r>
              <a:rPr lang="en-US" altLang="en-US" dirty="0">
                <a:solidFill>
                  <a:srgbClr val="000099"/>
                </a:solidFill>
              </a:rPr>
              <a:t> </a:t>
            </a:r>
            <a:r>
              <a:rPr lang="en-US" altLang="en-US" dirty="0" err="1">
                <a:solidFill>
                  <a:srgbClr val="000099"/>
                </a:solidFill>
              </a:rPr>
              <a:t>prethodnom</a:t>
            </a:r>
            <a:r>
              <a:rPr lang="en-US" altLang="en-US" dirty="0">
                <a:solidFill>
                  <a:srgbClr val="000099"/>
                </a:solidFill>
              </a:rPr>
              <a:t> </a:t>
            </a:r>
            <a:r>
              <a:rPr lang="en-US" altLang="en-US" dirty="0" err="1"/>
              <a:t>epizodom</a:t>
            </a:r>
            <a:r>
              <a:rPr lang="en-US" altLang="en-US" dirty="0"/>
              <a:t> VTE </a:t>
            </a:r>
            <a:r>
              <a:rPr lang="en-US" altLang="en-US" dirty="0" err="1"/>
              <a:t>povezanom</a:t>
            </a:r>
            <a:r>
              <a:rPr lang="en-US" altLang="en-US" dirty="0"/>
              <a:t> s </a:t>
            </a:r>
            <a:r>
              <a:rPr lang="en-US" altLang="en-US" dirty="0" err="1"/>
              <a:t>trudnoćom</a:t>
            </a:r>
            <a:r>
              <a:rPr lang="en-US" altLang="en-US" dirty="0"/>
              <a:t> </a:t>
            </a:r>
            <a:r>
              <a:rPr lang="en-US" altLang="en-US" dirty="0" err="1"/>
              <a:t>ili</a:t>
            </a:r>
            <a:r>
              <a:rPr lang="en-US" altLang="en-US" dirty="0"/>
              <a:t> </a:t>
            </a:r>
            <a:r>
              <a:rPr lang="en-US" altLang="en-US" dirty="0" err="1"/>
              <a:t>rizičnim</a:t>
            </a:r>
            <a:r>
              <a:rPr lang="en-US" altLang="en-US" dirty="0"/>
              <a:t> </a:t>
            </a:r>
            <a:r>
              <a:rPr lang="en-US" altLang="en-US" dirty="0" err="1"/>
              <a:t>faktorima</a:t>
            </a:r>
            <a:r>
              <a:rPr lang="en-US" altLang="en-US" dirty="0"/>
              <a:t> </a:t>
            </a:r>
            <a:r>
              <a:rPr lang="en-US" altLang="en-US" dirty="0" err="1"/>
              <a:t>povezanim</a:t>
            </a:r>
            <a:r>
              <a:rPr lang="en-US" altLang="en-US" dirty="0"/>
              <a:t> s </a:t>
            </a:r>
            <a:r>
              <a:rPr lang="en-US" altLang="en-US" dirty="0" err="1"/>
              <a:t>estrogenima</a:t>
            </a:r>
            <a:r>
              <a:rPr lang="en-US" altLang="en-US" dirty="0"/>
              <a:t> </a:t>
            </a:r>
            <a:r>
              <a:rPr lang="en-US" altLang="en-US" dirty="0" err="1">
                <a:solidFill>
                  <a:srgbClr val="000099"/>
                </a:solidFill>
              </a:rPr>
              <a:t>trebaju</a:t>
            </a:r>
            <a:r>
              <a:rPr lang="en-US" altLang="en-US" dirty="0">
                <a:solidFill>
                  <a:srgbClr val="000099"/>
                </a:solidFill>
              </a:rPr>
              <a:t> </a:t>
            </a:r>
            <a:r>
              <a:rPr lang="en-US" altLang="en-US" dirty="0" err="1">
                <a:solidFill>
                  <a:srgbClr val="000099"/>
                </a:solidFill>
              </a:rPr>
              <a:t>primiti</a:t>
            </a:r>
            <a:r>
              <a:rPr lang="en-US" altLang="en-US" dirty="0">
                <a:solidFill>
                  <a:srgbClr val="000099"/>
                </a:solidFill>
              </a:rPr>
              <a:t> </a:t>
            </a:r>
            <a:r>
              <a:rPr lang="en-US" altLang="en-US" dirty="0" err="1"/>
              <a:t>profilaktičke</a:t>
            </a:r>
            <a:r>
              <a:rPr lang="en-US" altLang="en-US" dirty="0"/>
              <a:t> doze NMH </a:t>
            </a:r>
            <a:r>
              <a:rPr lang="en-US" altLang="en-US" dirty="0" err="1"/>
              <a:t>i</a:t>
            </a:r>
            <a:r>
              <a:rPr lang="en-US" altLang="en-US" dirty="0"/>
              <a:t> </a:t>
            </a:r>
            <a:r>
              <a:rPr lang="en-US" altLang="en-US" dirty="0" err="1" smtClean="0"/>
              <a:t>antikoagula</a:t>
            </a:r>
            <a:r>
              <a:rPr lang="sr-Latn-RS" altLang="en-US" dirty="0" smtClean="0"/>
              <a:t>ntnu</a:t>
            </a:r>
            <a:r>
              <a:rPr lang="en-US" altLang="en-US" dirty="0" smtClean="0"/>
              <a:t> </a:t>
            </a:r>
            <a:r>
              <a:rPr lang="en-US" altLang="en-US" dirty="0" err="1"/>
              <a:t>terapiju</a:t>
            </a:r>
            <a:r>
              <a:rPr lang="en-US" altLang="en-US" dirty="0"/>
              <a:t> </a:t>
            </a:r>
            <a:r>
              <a:rPr lang="en-US" altLang="en-US" dirty="0" err="1"/>
              <a:t>postpartalno</a:t>
            </a:r>
            <a:r>
              <a:rPr lang="en-US" altLang="en-US" dirty="0"/>
              <a:t>.</a:t>
            </a:r>
          </a:p>
          <a:p>
            <a:endParaRPr lang="en-US"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xmlns="" id="{322E6DB5-CF67-4740-8A6F-D6B8B8FBC05F}"/>
              </a:ext>
            </a:extLst>
          </p:cNvPr>
          <p:cNvSpPr>
            <a:spLocks noGrp="1"/>
          </p:cNvSpPr>
          <p:nvPr>
            <p:ph idx="1"/>
          </p:nvPr>
        </p:nvSpPr>
        <p:spPr bwMode="auto">
          <a:xfrm>
            <a:off x="230188" y="1772816"/>
            <a:ext cx="8229600" cy="4640684"/>
          </a:xfrm>
        </p:spPr>
        <p:txBody>
          <a:bodyPr wrap="square" numCol="1" anchor="t" anchorCtr="0" compatLnSpc="1">
            <a:prstTxWarp prst="textNoShape">
              <a:avLst/>
            </a:prstTxWarp>
            <a:normAutofit/>
          </a:bodyPr>
          <a:lstStyle/>
          <a:p>
            <a:r>
              <a:rPr lang="en-US" altLang="en-US" dirty="0" err="1">
                <a:solidFill>
                  <a:srgbClr val="000099"/>
                </a:solidFill>
              </a:rPr>
              <a:t>Žene</a:t>
            </a:r>
            <a:r>
              <a:rPr lang="en-US" altLang="en-US" dirty="0">
                <a:solidFill>
                  <a:srgbClr val="000099"/>
                </a:solidFill>
              </a:rPr>
              <a:t> bez </a:t>
            </a:r>
            <a:r>
              <a:rPr lang="en-US" altLang="en-US" dirty="0" err="1">
                <a:solidFill>
                  <a:srgbClr val="000099"/>
                </a:solidFill>
              </a:rPr>
              <a:t>trombofilije</a:t>
            </a:r>
            <a:r>
              <a:rPr lang="en-US" altLang="en-US" dirty="0">
                <a:solidFill>
                  <a:srgbClr val="000099"/>
                </a:solidFill>
              </a:rPr>
              <a:t> </a:t>
            </a:r>
            <a:r>
              <a:rPr lang="en-US" altLang="en-US" dirty="0" err="1">
                <a:solidFill>
                  <a:srgbClr val="000099"/>
                </a:solidFill>
              </a:rPr>
              <a:t>koje</a:t>
            </a:r>
            <a:r>
              <a:rPr lang="en-US" altLang="en-US" dirty="0">
                <a:solidFill>
                  <a:srgbClr val="000099"/>
                </a:solidFill>
              </a:rPr>
              <a:t> </a:t>
            </a:r>
            <a:r>
              <a:rPr lang="en-US" altLang="en-US" dirty="0" err="1">
                <a:solidFill>
                  <a:srgbClr val="000099"/>
                </a:solidFill>
              </a:rPr>
              <a:t>su</a:t>
            </a:r>
            <a:r>
              <a:rPr lang="en-US" altLang="en-US" dirty="0">
                <a:solidFill>
                  <a:srgbClr val="000099"/>
                </a:solidFill>
              </a:rPr>
              <a:t> </a:t>
            </a:r>
            <a:r>
              <a:rPr lang="en-US" altLang="en-US" dirty="0" err="1">
                <a:solidFill>
                  <a:srgbClr val="000099"/>
                </a:solidFill>
              </a:rPr>
              <a:t>imale</a:t>
            </a:r>
            <a:r>
              <a:rPr lang="en-US" altLang="en-US" dirty="0">
                <a:solidFill>
                  <a:srgbClr val="000099"/>
                </a:solidFill>
              </a:rPr>
              <a:t> </a:t>
            </a:r>
            <a:r>
              <a:rPr lang="en-US" altLang="en-US" dirty="0" err="1">
                <a:solidFill>
                  <a:srgbClr val="000099"/>
                </a:solidFill>
              </a:rPr>
              <a:t>jednu</a:t>
            </a:r>
            <a:r>
              <a:rPr lang="en-US" altLang="en-US" dirty="0">
                <a:solidFill>
                  <a:srgbClr val="000099"/>
                </a:solidFill>
              </a:rPr>
              <a:t> </a:t>
            </a:r>
            <a:r>
              <a:rPr lang="en-US" altLang="en-US" dirty="0" err="1">
                <a:solidFill>
                  <a:srgbClr val="000099"/>
                </a:solidFill>
              </a:rPr>
              <a:t>epizodu</a:t>
            </a:r>
            <a:r>
              <a:rPr lang="en-US" altLang="en-US" dirty="0">
                <a:solidFill>
                  <a:srgbClr val="000099"/>
                </a:solidFill>
              </a:rPr>
              <a:t> </a:t>
            </a:r>
            <a:r>
              <a:rPr lang="en-US" altLang="en-US" dirty="0" err="1"/>
              <a:t>idiopatske</a:t>
            </a:r>
            <a:r>
              <a:rPr lang="en-US" altLang="en-US" dirty="0"/>
              <a:t> VTE bez </a:t>
            </a:r>
            <a:r>
              <a:rPr lang="en-US" altLang="en-US" dirty="0" err="1"/>
              <a:t>povezanosti</a:t>
            </a:r>
            <a:r>
              <a:rPr lang="en-US" altLang="en-US" dirty="0"/>
              <a:t> s </a:t>
            </a:r>
            <a:r>
              <a:rPr lang="en-US" altLang="en-US" dirty="0" err="1"/>
              <a:t>rizičnim</a:t>
            </a:r>
            <a:r>
              <a:rPr lang="en-US" altLang="en-US" dirty="0"/>
              <a:t> </a:t>
            </a:r>
            <a:r>
              <a:rPr lang="en-US" altLang="en-US" dirty="0" err="1"/>
              <a:t>faktorima</a:t>
            </a:r>
            <a:r>
              <a:rPr lang="en-US" altLang="en-US" dirty="0"/>
              <a:t> </a:t>
            </a:r>
            <a:r>
              <a:rPr lang="en-US" altLang="en-US" dirty="0" err="1"/>
              <a:t>i</a:t>
            </a:r>
            <a:r>
              <a:rPr lang="en-US" altLang="en-US" dirty="0"/>
              <a:t> </a:t>
            </a:r>
            <a:r>
              <a:rPr lang="en-US" altLang="en-US" dirty="0" err="1"/>
              <a:t>koje</a:t>
            </a:r>
            <a:r>
              <a:rPr lang="en-US" altLang="en-US" dirty="0"/>
              <a:t> ne </a:t>
            </a:r>
            <a:r>
              <a:rPr lang="en-US" altLang="en-US" dirty="0" err="1"/>
              <a:t>primaju</a:t>
            </a:r>
            <a:r>
              <a:rPr lang="en-US" altLang="en-US" dirty="0"/>
              <a:t> </a:t>
            </a:r>
            <a:r>
              <a:rPr lang="en-US" altLang="en-US" dirty="0" err="1"/>
              <a:t>dugotrajnu</a:t>
            </a:r>
            <a:r>
              <a:rPr lang="en-US" altLang="en-US" dirty="0"/>
              <a:t> </a:t>
            </a:r>
            <a:r>
              <a:rPr lang="en-US" altLang="en-US" dirty="0" err="1" smtClean="0"/>
              <a:t>antikoagula</a:t>
            </a:r>
            <a:r>
              <a:rPr lang="sr-Latn-RS" altLang="en-US" dirty="0" smtClean="0"/>
              <a:t>ntnu</a:t>
            </a:r>
            <a:r>
              <a:rPr lang="en-US" altLang="en-US" dirty="0" smtClean="0"/>
              <a:t> </a:t>
            </a:r>
            <a:r>
              <a:rPr lang="en-US" altLang="en-US" dirty="0" err="1"/>
              <a:t>terapiju</a:t>
            </a:r>
            <a:r>
              <a:rPr lang="en-US" altLang="en-US" dirty="0"/>
              <a:t>, </a:t>
            </a:r>
            <a:r>
              <a:rPr lang="en-US" altLang="en-US" dirty="0" err="1">
                <a:solidFill>
                  <a:srgbClr val="000099"/>
                </a:solidFill>
              </a:rPr>
              <a:t>antepartalno</a:t>
            </a:r>
            <a:r>
              <a:rPr lang="en-US" altLang="en-US" dirty="0">
                <a:solidFill>
                  <a:srgbClr val="000099"/>
                </a:solidFill>
              </a:rPr>
              <a:t> </a:t>
            </a:r>
            <a:r>
              <a:rPr lang="en-US" altLang="en-US" dirty="0" err="1">
                <a:solidFill>
                  <a:srgbClr val="000099"/>
                </a:solidFill>
              </a:rPr>
              <a:t>primaju</a:t>
            </a:r>
            <a:r>
              <a:rPr lang="en-US" altLang="en-US" dirty="0">
                <a:solidFill>
                  <a:srgbClr val="000099"/>
                </a:solidFill>
              </a:rPr>
              <a:t> NMH, a </a:t>
            </a:r>
            <a:r>
              <a:rPr lang="en-US" altLang="en-US" dirty="0" err="1">
                <a:solidFill>
                  <a:srgbClr val="000099"/>
                </a:solidFill>
              </a:rPr>
              <a:t>postpartalno</a:t>
            </a:r>
            <a:r>
              <a:rPr lang="en-US" altLang="en-US" dirty="0">
                <a:solidFill>
                  <a:srgbClr val="000099"/>
                </a:solidFill>
              </a:rPr>
              <a:t> </a:t>
            </a:r>
            <a:r>
              <a:rPr lang="en-US" altLang="en-US" dirty="0" err="1" smtClean="0">
                <a:solidFill>
                  <a:srgbClr val="000099"/>
                </a:solidFill>
              </a:rPr>
              <a:t>antikoagula</a:t>
            </a:r>
            <a:r>
              <a:rPr lang="sr-Latn-RS" altLang="en-US" dirty="0" smtClean="0">
                <a:solidFill>
                  <a:srgbClr val="000099"/>
                </a:solidFill>
              </a:rPr>
              <a:t>ntnu</a:t>
            </a:r>
            <a:r>
              <a:rPr lang="en-US" altLang="en-US" dirty="0" smtClean="0">
                <a:solidFill>
                  <a:srgbClr val="000099"/>
                </a:solidFill>
              </a:rPr>
              <a:t> </a:t>
            </a:r>
            <a:r>
              <a:rPr lang="en-US" altLang="en-US" dirty="0" err="1">
                <a:solidFill>
                  <a:srgbClr val="000099"/>
                </a:solidFill>
              </a:rPr>
              <a:t>terapiju</a:t>
            </a:r>
            <a:endParaRPr lang="hr-BA" altLang="en-US" dirty="0">
              <a:solidFill>
                <a:srgbClr val="000099"/>
              </a:solidFill>
            </a:endParaRPr>
          </a:p>
          <a:p>
            <a:pPr marL="0" indent="0">
              <a:buNone/>
            </a:pPr>
            <a:endParaRPr lang="en-US" altLang="en-US" dirty="0">
              <a:solidFill>
                <a:srgbClr val="000099"/>
              </a:solidFill>
            </a:endParaRPr>
          </a:p>
          <a:p>
            <a:r>
              <a:rPr lang="en-US" altLang="en-US" dirty="0"/>
              <a:t>Ne</a:t>
            </a:r>
            <a:r>
              <a:rPr lang="sr-Latn-CS" altLang="en-US" dirty="0"/>
              <a:t>za</a:t>
            </a:r>
            <a:r>
              <a:rPr lang="en-US" altLang="en-US" dirty="0" err="1"/>
              <a:t>visno</a:t>
            </a:r>
            <a:r>
              <a:rPr lang="en-US" altLang="en-US" dirty="0"/>
              <a:t> </a:t>
            </a:r>
            <a:r>
              <a:rPr lang="en-US" altLang="en-US" dirty="0" smtClean="0"/>
              <a:t>o</a:t>
            </a:r>
            <a:r>
              <a:rPr lang="sr-Latn-RS" altLang="en-US" dirty="0" smtClean="0"/>
              <a:t>d</a:t>
            </a:r>
            <a:r>
              <a:rPr lang="en-US" altLang="en-US" dirty="0" smtClean="0"/>
              <a:t> to</a:t>
            </a:r>
            <a:r>
              <a:rPr lang="sr-Latn-RS" altLang="en-US" dirty="0" smtClean="0"/>
              <a:t>ga</a:t>
            </a:r>
            <a:r>
              <a:rPr lang="en-US" altLang="en-US" dirty="0" smtClean="0"/>
              <a:t> </a:t>
            </a:r>
            <a:r>
              <a:rPr lang="en-US" altLang="en-US" dirty="0" err="1"/>
              <a:t>imaju</a:t>
            </a:r>
            <a:r>
              <a:rPr lang="en-US" altLang="en-US" dirty="0"/>
              <a:t> li </a:t>
            </a:r>
            <a:r>
              <a:rPr lang="en-US" altLang="en-US" dirty="0" err="1"/>
              <a:t>trombofiliju</a:t>
            </a:r>
            <a:r>
              <a:rPr lang="en-US" altLang="en-US" dirty="0"/>
              <a:t>, </a:t>
            </a:r>
            <a:r>
              <a:rPr lang="en-US" altLang="en-US" dirty="0" err="1"/>
              <a:t>žene</a:t>
            </a:r>
            <a:r>
              <a:rPr lang="en-US" altLang="en-US" dirty="0"/>
              <a:t> </a:t>
            </a:r>
            <a:r>
              <a:rPr lang="en-US" altLang="en-US" dirty="0" err="1"/>
              <a:t>koje</a:t>
            </a:r>
            <a:r>
              <a:rPr lang="en-US" altLang="en-US" dirty="0"/>
              <a:t> </a:t>
            </a:r>
            <a:r>
              <a:rPr lang="en-US" altLang="en-US" dirty="0" err="1"/>
              <a:t>su</a:t>
            </a:r>
            <a:r>
              <a:rPr lang="en-US" altLang="en-US" dirty="0"/>
              <a:t> </a:t>
            </a:r>
            <a:r>
              <a:rPr lang="en-US" altLang="en-US" dirty="0" err="1">
                <a:solidFill>
                  <a:srgbClr val="000099"/>
                </a:solidFill>
              </a:rPr>
              <a:t>imale</a:t>
            </a:r>
            <a:r>
              <a:rPr lang="en-US" altLang="en-US" dirty="0">
                <a:solidFill>
                  <a:srgbClr val="000099"/>
                </a:solidFill>
              </a:rPr>
              <a:t> 2 </a:t>
            </a:r>
            <a:r>
              <a:rPr lang="en-US" altLang="en-US" dirty="0" err="1">
                <a:solidFill>
                  <a:srgbClr val="000099"/>
                </a:solidFill>
              </a:rPr>
              <a:t>ili</a:t>
            </a:r>
            <a:r>
              <a:rPr lang="en-US" altLang="en-US" dirty="0">
                <a:solidFill>
                  <a:srgbClr val="000099"/>
                </a:solidFill>
              </a:rPr>
              <a:t> </a:t>
            </a:r>
            <a:r>
              <a:rPr lang="en-US" altLang="en-US" dirty="0" err="1">
                <a:solidFill>
                  <a:srgbClr val="000099"/>
                </a:solidFill>
              </a:rPr>
              <a:t>više</a:t>
            </a:r>
            <a:r>
              <a:rPr lang="en-US" altLang="en-US" dirty="0">
                <a:solidFill>
                  <a:srgbClr val="000099"/>
                </a:solidFill>
              </a:rPr>
              <a:t> </a:t>
            </a:r>
            <a:r>
              <a:rPr lang="en-US" altLang="en-US" dirty="0" err="1">
                <a:solidFill>
                  <a:srgbClr val="000099"/>
                </a:solidFill>
              </a:rPr>
              <a:t>epizoda</a:t>
            </a:r>
            <a:r>
              <a:rPr lang="en-US" altLang="en-US" dirty="0">
                <a:solidFill>
                  <a:srgbClr val="000099"/>
                </a:solidFill>
              </a:rPr>
              <a:t> VTE </a:t>
            </a:r>
            <a:r>
              <a:rPr lang="en-US" altLang="en-US" dirty="0" err="1"/>
              <a:t>i</a:t>
            </a:r>
            <a:r>
              <a:rPr lang="en-US" altLang="en-US" dirty="0"/>
              <a:t> ne </a:t>
            </a:r>
            <a:r>
              <a:rPr lang="en-US" altLang="en-US" dirty="0" err="1"/>
              <a:t>primaju</a:t>
            </a:r>
            <a:r>
              <a:rPr lang="en-US" altLang="en-US" dirty="0"/>
              <a:t> </a:t>
            </a:r>
            <a:r>
              <a:rPr lang="en-US" altLang="en-US" dirty="0" err="1"/>
              <a:t>dugotrajnu</a:t>
            </a:r>
            <a:r>
              <a:rPr lang="en-US" altLang="en-US" dirty="0"/>
              <a:t> </a:t>
            </a:r>
            <a:r>
              <a:rPr lang="en-US" altLang="en-US" dirty="0" err="1" smtClean="0"/>
              <a:t>antikoagul</a:t>
            </a:r>
            <a:r>
              <a:rPr lang="sr-Latn-RS" altLang="en-US" dirty="0" smtClean="0"/>
              <a:t>antnu</a:t>
            </a:r>
            <a:r>
              <a:rPr lang="en-US" altLang="en-US" dirty="0" smtClean="0"/>
              <a:t> </a:t>
            </a:r>
            <a:r>
              <a:rPr lang="en-US" altLang="en-US" dirty="0" err="1"/>
              <a:t>terapiju</a:t>
            </a:r>
            <a:r>
              <a:rPr lang="en-US" altLang="en-US" dirty="0"/>
              <a:t> </a:t>
            </a:r>
            <a:r>
              <a:rPr lang="en-US" altLang="en-US" dirty="0" err="1" smtClean="0">
                <a:solidFill>
                  <a:srgbClr val="000099"/>
                </a:solidFill>
              </a:rPr>
              <a:t>treba</a:t>
            </a:r>
            <a:r>
              <a:rPr lang="sr-Latn-RS" altLang="en-US" dirty="0" smtClean="0">
                <a:solidFill>
                  <a:srgbClr val="000099"/>
                </a:solidFill>
              </a:rPr>
              <a:t> da </a:t>
            </a:r>
            <a:r>
              <a:rPr lang="en-US" altLang="en-US" dirty="0" smtClean="0">
                <a:solidFill>
                  <a:srgbClr val="000099"/>
                </a:solidFill>
              </a:rPr>
              <a:t> prima</a:t>
            </a:r>
            <a:r>
              <a:rPr lang="sr-Latn-RS" altLang="en-US" dirty="0" smtClean="0">
                <a:solidFill>
                  <a:srgbClr val="000099"/>
                </a:solidFill>
              </a:rPr>
              <a:t>ju</a:t>
            </a:r>
            <a:r>
              <a:rPr lang="en-US" altLang="en-US" dirty="0" smtClean="0">
                <a:solidFill>
                  <a:srgbClr val="000099"/>
                </a:solidFill>
              </a:rPr>
              <a:t> </a:t>
            </a:r>
            <a:r>
              <a:rPr lang="en-US" altLang="en-US" dirty="0" err="1"/>
              <a:t>profilaktičku</a:t>
            </a:r>
            <a:r>
              <a:rPr lang="en-US" altLang="en-US" dirty="0"/>
              <a:t> </a:t>
            </a:r>
            <a:r>
              <a:rPr lang="en-US" altLang="en-US" dirty="0" err="1"/>
              <a:t>ili</a:t>
            </a:r>
            <a:r>
              <a:rPr lang="en-US" altLang="en-US" dirty="0"/>
              <a:t> </a:t>
            </a:r>
            <a:r>
              <a:rPr lang="en-US" altLang="en-US" dirty="0" err="1"/>
              <a:t>terapijsku</a:t>
            </a:r>
            <a:r>
              <a:rPr lang="en-US" altLang="en-US" dirty="0"/>
              <a:t> </a:t>
            </a:r>
            <a:r>
              <a:rPr lang="en-US" altLang="en-US" dirty="0" err="1"/>
              <a:t>dozu</a:t>
            </a:r>
            <a:r>
              <a:rPr lang="en-US" altLang="en-US" dirty="0"/>
              <a:t> NMH </a:t>
            </a:r>
            <a:r>
              <a:rPr lang="en-US" altLang="en-US" dirty="0" err="1"/>
              <a:t>antepartalno</a:t>
            </a:r>
            <a:r>
              <a:rPr lang="en-US" altLang="en-US" dirty="0"/>
              <a:t> </a:t>
            </a:r>
            <a:r>
              <a:rPr lang="en-US" altLang="en-US" dirty="0" err="1"/>
              <a:t>i</a:t>
            </a:r>
            <a:r>
              <a:rPr lang="en-US" altLang="en-US" dirty="0"/>
              <a:t> </a:t>
            </a:r>
            <a:r>
              <a:rPr lang="en-US" altLang="en-US" dirty="0" err="1" smtClean="0"/>
              <a:t>antikoagul</a:t>
            </a:r>
            <a:r>
              <a:rPr lang="sr-Latn-RS" altLang="en-US" dirty="0" smtClean="0"/>
              <a:t>antnu</a:t>
            </a:r>
            <a:r>
              <a:rPr lang="en-US" altLang="en-US" dirty="0" smtClean="0"/>
              <a:t> </a:t>
            </a:r>
            <a:r>
              <a:rPr lang="en-US" altLang="en-US" dirty="0" err="1"/>
              <a:t>terapiju</a:t>
            </a:r>
            <a:r>
              <a:rPr lang="en-US" altLang="en-US" dirty="0"/>
              <a:t> </a:t>
            </a:r>
            <a:r>
              <a:rPr lang="en-US" altLang="en-US" dirty="0" err="1"/>
              <a:t>postpartalno</a:t>
            </a:r>
            <a:r>
              <a:rPr lang="en-US" altLang="en-US" dirty="0"/>
              <a:t>.</a:t>
            </a:r>
            <a:endParaRPr lang="hr-BA" altLang="en-US" dirty="0"/>
          </a:p>
          <a:p>
            <a:pPr marL="0" indent="0">
              <a:buNone/>
            </a:pPr>
            <a:endParaRPr lang="sr-Latn-CS" altLang="en-US" dirty="0"/>
          </a:p>
          <a:p>
            <a:r>
              <a:rPr lang="en-US" altLang="en-US" dirty="0"/>
              <a:t> </a:t>
            </a:r>
            <a:r>
              <a:rPr lang="en-US" altLang="en-US" dirty="0" err="1"/>
              <a:t>Ako</a:t>
            </a:r>
            <a:r>
              <a:rPr lang="en-US" altLang="en-US" dirty="0"/>
              <a:t> </a:t>
            </a:r>
            <a:r>
              <a:rPr lang="en-US" altLang="en-US" dirty="0" err="1"/>
              <a:t>već</a:t>
            </a:r>
            <a:r>
              <a:rPr lang="en-US" altLang="en-US" dirty="0"/>
              <a:t> </a:t>
            </a:r>
            <a:r>
              <a:rPr lang="en-US" altLang="en-US" dirty="0" err="1"/>
              <a:t>primaju</a:t>
            </a:r>
            <a:r>
              <a:rPr lang="en-US" altLang="en-US" dirty="0"/>
              <a:t> </a:t>
            </a:r>
            <a:r>
              <a:rPr lang="en-US" altLang="en-US" dirty="0" err="1"/>
              <a:t>dugotrajnu</a:t>
            </a:r>
            <a:r>
              <a:rPr lang="en-US" altLang="en-US" dirty="0"/>
              <a:t> </a:t>
            </a:r>
            <a:r>
              <a:rPr lang="en-US" altLang="en-US" dirty="0" err="1" smtClean="0"/>
              <a:t>antikoagula</a:t>
            </a:r>
            <a:r>
              <a:rPr lang="sr-Latn-RS" altLang="en-US" dirty="0" smtClean="0"/>
              <a:t>ntnu</a:t>
            </a:r>
            <a:r>
              <a:rPr lang="en-US" altLang="en-US" dirty="0" smtClean="0"/>
              <a:t> </a:t>
            </a:r>
            <a:r>
              <a:rPr lang="en-US" altLang="en-US" dirty="0" err="1"/>
              <a:t>terapiju</a:t>
            </a:r>
            <a:r>
              <a:rPr lang="en-US" altLang="en-US" dirty="0"/>
              <a:t>, </a:t>
            </a:r>
            <a:r>
              <a:rPr lang="en-US" altLang="en-US" dirty="0" err="1"/>
              <a:t>tada</a:t>
            </a:r>
            <a:r>
              <a:rPr lang="en-US" altLang="en-US" dirty="0"/>
              <a:t> </a:t>
            </a:r>
            <a:r>
              <a:rPr lang="en-US" altLang="en-US" dirty="0" err="1" smtClean="0"/>
              <a:t>treba</a:t>
            </a:r>
            <a:r>
              <a:rPr lang="sr-Latn-RS" altLang="en-US" dirty="0" smtClean="0"/>
              <a:t> da </a:t>
            </a:r>
            <a:r>
              <a:rPr lang="en-US" altLang="en-US" dirty="0" smtClean="0"/>
              <a:t>prima</a:t>
            </a:r>
            <a:r>
              <a:rPr lang="sr-Latn-RS" altLang="en-US" dirty="0" smtClean="0"/>
              <a:t>ju</a:t>
            </a:r>
            <a:r>
              <a:rPr lang="en-US" altLang="en-US" dirty="0" smtClean="0"/>
              <a:t> </a:t>
            </a:r>
            <a:r>
              <a:rPr lang="en-US" altLang="en-US" dirty="0" err="1"/>
              <a:t>antepartalno</a:t>
            </a:r>
            <a:r>
              <a:rPr lang="en-US" altLang="en-US" dirty="0"/>
              <a:t> </a:t>
            </a:r>
            <a:r>
              <a:rPr lang="en-US" altLang="en-US" dirty="0" err="1"/>
              <a:t>terapijske</a:t>
            </a:r>
            <a:r>
              <a:rPr lang="en-US" altLang="en-US" dirty="0"/>
              <a:t> doze NMH </a:t>
            </a:r>
            <a:r>
              <a:rPr lang="en-US" altLang="en-US" dirty="0" err="1"/>
              <a:t>i</a:t>
            </a:r>
            <a:r>
              <a:rPr lang="en-US" altLang="en-US" dirty="0"/>
              <a:t> </a:t>
            </a:r>
            <a:r>
              <a:rPr lang="en-US" altLang="en-US" dirty="0" err="1" smtClean="0"/>
              <a:t>zadrž</a:t>
            </a:r>
            <a:r>
              <a:rPr lang="sr-Latn-RS" altLang="en-US" dirty="0" smtClean="0"/>
              <a:t>e</a:t>
            </a:r>
            <a:r>
              <a:rPr lang="en-US" altLang="en-US" dirty="0" smtClean="0"/>
              <a:t> </a:t>
            </a:r>
            <a:r>
              <a:rPr lang="en-US" altLang="en-US" dirty="0" err="1"/>
              <a:t>svoju</a:t>
            </a:r>
            <a:r>
              <a:rPr lang="en-US" altLang="en-US" dirty="0"/>
              <a:t> </a:t>
            </a:r>
            <a:r>
              <a:rPr lang="en-US" altLang="en-US" dirty="0" err="1" smtClean="0"/>
              <a:t>antikoagula</a:t>
            </a:r>
            <a:r>
              <a:rPr lang="sr-Latn-RS" altLang="en-US" dirty="0" smtClean="0"/>
              <a:t>ntnu</a:t>
            </a:r>
            <a:r>
              <a:rPr lang="en-US" altLang="en-US" dirty="0" smtClean="0"/>
              <a:t> </a:t>
            </a:r>
            <a:r>
              <a:rPr lang="en-US" altLang="en-US" dirty="0" err="1"/>
              <a:t>terapiju</a:t>
            </a:r>
            <a:r>
              <a:rPr lang="en-US" altLang="en-US" dirty="0"/>
              <a:t> </a:t>
            </a:r>
            <a:r>
              <a:rPr lang="en-US" altLang="en-US" dirty="0" err="1"/>
              <a:t>nakon</a:t>
            </a:r>
            <a:r>
              <a:rPr lang="en-US" altLang="en-US" dirty="0"/>
              <a:t> </a:t>
            </a:r>
            <a:r>
              <a:rPr lang="en-US" altLang="en-US" dirty="0" err="1"/>
              <a:t>porođaja</a:t>
            </a:r>
            <a:endParaRPr lang="en-US"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xmlns="" id="{A76BAEAF-982D-44CD-A9A8-97A74F710B21}"/>
              </a:ext>
            </a:extLst>
          </p:cNvPr>
          <p:cNvSpPr>
            <a:spLocks noGrp="1"/>
          </p:cNvSpPr>
          <p:nvPr>
            <p:ph type="title"/>
          </p:nvPr>
        </p:nvSpPr>
        <p:spPr>
          <a:xfrm>
            <a:off x="250825" y="46038"/>
            <a:ext cx="8229600" cy="1295400"/>
          </a:xfrm>
        </p:spPr>
        <p:txBody>
          <a:bodyPr/>
          <a:lstStyle/>
          <a:p>
            <a:r>
              <a:rPr lang="sr-Latn-CS" altLang="en-US" sz="4000" dirty="0"/>
              <a:t>ZAKLJUČCI</a:t>
            </a:r>
            <a:endParaRPr lang="en-US" altLang="en-US" sz="4000" dirty="0"/>
          </a:p>
        </p:txBody>
      </p:sp>
      <p:sp>
        <p:nvSpPr>
          <p:cNvPr id="49155" name="Content Placeholder 2">
            <a:extLst>
              <a:ext uri="{FF2B5EF4-FFF2-40B4-BE49-F238E27FC236}">
                <a16:creationId xmlns:a16="http://schemas.microsoft.com/office/drawing/2014/main" xmlns="" id="{6713A310-D8B8-4E30-AAE3-73E8EA4B4A13}"/>
              </a:ext>
            </a:extLst>
          </p:cNvPr>
          <p:cNvSpPr>
            <a:spLocks noGrp="1"/>
          </p:cNvSpPr>
          <p:nvPr>
            <p:ph idx="1"/>
          </p:nvPr>
        </p:nvSpPr>
        <p:spPr bwMode="auto">
          <a:xfrm>
            <a:off x="0" y="1916832"/>
            <a:ext cx="9144000" cy="4968156"/>
          </a:xfrm>
        </p:spPr>
        <p:txBody>
          <a:bodyPr wrap="square" numCol="1" anchor="t" anchorCtr="0" compatLnSpc="1">
            <a:prstTxWarp prst="textNoShape">
              <a:avLst/>
            </a:prstTxWarp>
          </a:bodyPr>
          <a:lstStyle/>
          <a:p>
            <a:pPr marL="457200" indent="-457200">
              <a:buFont typeface="+mj-lt"/>
              <a:buAutoNum type="arabicPeriod"/>
            </a:pPr>
            <a:r>
              <a:rPr lang="en-US" altLang="en-US" dirty="0" err="1"/>
              <a:t>Trombofilije</a:t>
            </a:r>
            <a:r>
              <a:rPr lang="en-US" altLang="en-US" dirty="0"/>
              <a:t> </a:t>
            </a:r>
            <a:r>
              <a:rPr lang="en-US" altLang="en-US" dirty="0" err="1"/>
              <a:t>mogu</a:t>
            </a:r>
            <a:r>
              <a:rPr lang="en-US" altLang="en-US" dirty="0"/>
              <a:t> da </a:t>
            </a:r>
            <a:r>
              <a:rPr lang="en-US" altLang="en-US" dirty="0" err="1"/>
              <a:t>uzrokuju</a:t>
            </a:r>
            <a:r>
              <a:rPr lang="en-US" altLang="en-US" dirty="0"/>
              <a:t> </a:t>
            </a:r>
            <a:r>
              <a:rPr lang="en-US" altLang="en-US" dirty="0" err="1"/>
              <a:t>komplikacije</a:t>
            </a:r>
            <a:r>
              <a:rPr lang="en-US" altLang="en-US" dirty="0"/>
              <a:t> u </a:t>
            </a:r>
            <a:r>
              <a:rPr lang="en-US" altLang="en-US" dirty="0" err="1"/>
              <a:t>trud</a:t>
            </a:r>
            <a:r>
              <a:rPr lang="sr-Latn-CS" altLang="en-US" dirty="0"/>
              <a:t>n</a:t>
            </a:r>
            <a:r>
              <a:rPr lang="en-US" altLang="en-US" dirty="0" err="1"/>
              <a:t>oći</a:t>
            </a:r>
            <a:r>
              <a:rPr lang="en-US" altLang="en-US" dirty="0"/>
              <a:t> </a:t>
            </a:r>
            <a:r>
              <a:rPr lang="en-US" altLang="en-US" dirty="0" err="1"/>
              <a:t>kao</a:t>
            </a:r>
            <a:r>
              <a:rPr lang="en-US" altLang="en-US" dirty="0"/>
              <a:t> </a:t>
            </a:r>
            <a:r>
              <a:rPr lang="en-US" altLang="en-US" dirty="0" err="1"/>
              <a:t>što</a:t>
            </a:r>
            <a:r>
              <a:rPr lang="en-US" altLang="en-US" dirty="0"/>
              <a:t> </a:t>
            </a:r>
            <a:r>
              <a:rPr lang="en-US" altLang="en-US" dirty="0" err="1"/>
              <a:t>su</a:t>
            </a:r>
            <a:r>
              <a:rPr lang="en-US" altLang="en-US" dirty="0"/>
              <a:t> </a:t>
            </a:r>
            <a:r>
              <a:rPr lang="en-US" altLang="en-US" dirty="0" err="1"/>
              <a:t>ponavljani</a:t>
            </a:r>
            <a:r>
              <a:rPr lang="en-US" altLang="en-US" dirty="0"/>
              <a:t> </a:t>
            </a:r>
            <a:r>
              <a:rPr lang="en-US" altLang="en-US" dirty="0" err="1"/>
              <a:t>pobačaji</a:t>
            </a:r>
            <a:r>
              <a:rPr lang="en-US" altLang="en-US" dirty="0"/>
              <a:t>,</a:t>
            </a:r>
            <a:r>
              <a:rPr lang="hr-BA" altLang="en-US" dirty="0"/>
              <a:t> </a:t>
            </a:r>
            <a:r>
              <a:rPr lang="en-US" altLang="en-US" dirty="0"/>
              <a:t>IUGR,</a:t>
            </a:r>
            <a:r>
              <a:rPr lang="sr-Latn-CS" altLang="en-US" dirty="0"/>
              <a:t> PIH, </a:t>
            </a:r>
            <a:r>
              <a:rPr lang="en-US" altLang="en-US" dirty="0" err="1" smtClean="0"/>
              <a:t>abrupcij</a:t>
            </a:r>
            <a:r>
              <a:rPr lang="sr-Latn-RS" altLang="en-US" dirty="0" smtClean="0"/>
              <a:t>a</a:t>
            </a:r>
            <a:r>
              <a:rPr lang="en-US" altLang="en-US" dirty="0" smtClean="0"/>
              <a:t>,VT</a:t>
            </a:r>
            <a:r>
              <a:rPr lang="en-US" altLang="en-US" dirty="0"/>
              <a:t>.</a:t>
            </a:r>
            <a:endParaRPr lang="hr-BA" altLang="en-US" dirty="0"/>
          </a:p>
          <a:p>
            <a:pPr marL="457200" indent="-457200">
              <a:buFont typeface="+mj-lt"/>
              <a:buAutoNum type="arabicPeriod"/>
            </a:pPr>
            <a:endParaRPr lang="en-US" altLang="en-US" dirty="0"/>
          </a:p>
          <a:p>
            <a:pPr marL="457200" indent="-457200">
              <a:buFont typeface="+mj-lt"/>
              <a:buAutoNum type="arabicPeriod"/>
            </a:pPr>
            <a:r>
              <a:rPr lang="en-US" altLang="en-US" dirty="0" err="1"/>
              <a:t>Važno</a:t>
            </a:r>
            <a:r>
              <a:rPr lang="en-US" altLang="en-US" dirty="0"/>
              <a:t> je </a:t>
            </a:r>
            <a:r>
              <a:rPr lang="en-US" altLang="en-US" dirty="0" err="1"/>
              <a:t>testirati</a:t>
            </a:r>
            <a:r>
              <a:rPr lang="en-US" altLang="en-US" dirty="0"/>
              <a:t> r</a:t>
            </a:r>
            <a:r>
              <a:rPr lang="sr-Latn-CS" altLang="en-US" dirty="0"/>
              <a:t>i</a:t>
            </a:r>
            <a:r>
              <a:rPr lang="en-US" altLang="en-US" dirty="0" err="1"/>
              <a:t>zične</a:t>
            </a:r>
            <a:r>
              <a:rPr lang="en-US" altLang="en-US" dirty="0"/>
              <a:t> </a:t>
            </a:r>
            <a:r>
              <a:rPr lang="en-US" altLang="en-US" dirty="0" err="1"/>
              <a:t>trudnice</a:t>
            </a:r>
            <a:r>
              <a:rPr lang="en-US" altLang="en-US" dirty="0"/>
              <a:t> </a:t>
            </a:r>
            <a:r>
              <a:rPr lang="en-US" altLang="en-US" dirty="0" err="1"/>
              <a:t>i</a:t>
            </a:r>
            <a:r>
              <a:rPr lang="en-US" altLang="en-US" dirty="0"/>
              <a:t> </a:t>
            </a:r>
            <a:r>
              <a:rPr lang="en-US" altLang="en-US" dirty="0" err="1" smtClean="0"/>
              <a:t>provesti</a:t>
            </a:r>
            <a:r>
              <a:rPr lang="en-US" altLang="en-US" dirty="0" smtClean="0"/>
              <a:t> </a:t>
            </a:r>
            <a:r>
              <a:rPr lang="en-US" altLang="en-US" dirty="0" err="1"/>
              <a:t>adekvatnu</a:t>
            </a:r>
            <a:r>
              <a:rPr lang="en-US" altLang="en-US" dirty="0"/>
              <a:t> </a:t>
            </a:r>
            <a:r>
              <a:rPr lang="en-US" altLang="en-US" dirty="0" err="1"/>
              <a:t>terapij</a:t>
            </a:r>
            <a:r>
              <a:rPr lang="sr-Latn-CS" altLang="en-US" dirty="0"/>
              <a:t>u!</a:t>
            </a:r>
          </a:p>
          <a:p>
            <a:pPr marL="457200" indent="-457200">
              <a:buFont typeface="+mj-lt"/>
              <a:buAutoNum type="arabicPeriod"/>
            </a:pPr>
            <a:endParaRPr lang="en-US" altLang="en-US" dirty="0"/>
          </a:p>
          <a:p>
            <a:pPr marL="457200" indent="-457200">
              <a:buFont typeface="+mj-lt"/>
              <a:buAutoNum type="arabicPeriod"/>
            </a:pPr>
            <a:r>
              <a:rPr lang="en-US" altLang="en-US" dirty="0" err="1"/>
              <a:t>Povezanost</a:t>
            </a:r>
            <a:r>
              <a:rPr lang="en-US" altLang="en-US" dirty="0"/>
              <a:t> </a:t>
            </a:r>
            <a:r>
              <a:rPr lang="en-US" altLang="en-US" dirty="0" err="1"/>
              <a:t>nasljedne</a:t>
            </a:r>
            <a:r>
              <a:rPr lang="en-US" altLang="en-US" dirty="0"/>
              <a:t> </a:t>
            </a:r>
            <a:r>
              <a:rPr lang="en-US" altLang="en-US" dirty="0" err="1"/>
              <a:t>trombofilije</a:t>
            </a:r>
            <a:r>
              <a:rPr lang="en-US" altLang="en-US" dirty="0"/>
              <a:t> </a:t>
            </a:r>
            <a:r>
              <a:rPr lang="en-US" altLang="en-US" dirty="0" err="1"/>
              <a:t>i</a:t>
            </a:r>
            <a:r>
              <a:rPr lang="en-US" altLang="en-US" dirty="0"/>
              <a:t> </a:t>
            </a:r>
            <a:r>
              <a:rPr lang="en-US" altLang="en-US" dirty="0" err="1"/>
              <a:t>uteroplacentarne</a:t>
            </a:r>
            <a:r>
              <a:rPr lang="en-US" altLang="en-US" dirty="0"/>
              <a:t> </a:t>
            </a:r>
            <a:r>
              <a:rPr lang="en-US" altLang="en-US" dirty="0" err="1"/>
              <a:t>tromboze</a:t>
            </a:r>
            <a:r>
              <a:rPr lang="en-US" altLang="en-US" dirty="0"/>
              <a:t> </a:t>
            </a:r>
            <a:r>
              <a:rPr lang="en-US" altLang="en-US" dirty="0" err="1"/>
              <a:t>koja</a:t>
            </a:r>
            <a:r>
              <a:rPr lang="en-US" altLang="en-US" dirty="0"/>
              <a:t> </a:t>
            </a:r>
            <a:r>
              <a:rPr lang="en-US" altLang="en-US" dirty="0" err="1"/>
              <a:t>vodi</a:t>
            </a:r>
            <a:r>
              <a:rPr lang="en-US" altLang="en-US" dirty="0"/>
              <a:t> </a:t>
            </a:r>
            <a:r>
              <a:rPr lang="en-US" altLang="en-US" dirty="0" err="1"/>
              <a:t>neželjenim</a:t>
            </a:r>
            <a:r>
              <a:rPr lang="en-US" altLang="en-US" dirty="0"/>
              <a:t> </a:t>
            </a:r>
            <a:r>
              <a:rPr lang="en-US" altLang="en-US" dirty="0" err="1"/>
              <a:t>ishodima</a:t>
            </a:r>
            <a:r>
              <a:rPr lang="en-US" altLang="en-US" dirty="0"/>
              <a:t> </a:t>
            </a:r>
            <a:r>
              <a:rPr lang="en-US" altLang="en-US" dirty="0" err="1"/>
              <a:t>trudnoće</a:t>
            </a:r>
            <a:r>
              <a:rPr lang="sr-Latn-CS" altLang="en-US" dirty="0"/>
              <a:t> je još uvijek nedovoljno razjašnjena.</a:t>
            </a:r>
          </a:p>
          <a:p>
            <a:pPr marL="457200" indent="-457200">
              <a:buFont typeface="+mj-lt"/>
              <a:buAutoNum type="arabicPeriod"/>
            </a:pPr>
            <a:endParaRPr lang="sr-Latn-CS" altLang="en-US" dirty="0"/>
          </a:p>
          <a:p>
            <a:pPr marL="457200" indent="-457200">
              <a:buFont typeface="+mj-lt"/>
              <a:buAutoNum type="arabicPeriod"/>
            </a:pPr>
            <a:r>
              <a:rPr lang="sr-Latn-CS" altLang="en-US" dirty="0">
                <a:solidFill>
                  <a:srgbClr val="000099"/>
                </a:solidFill>
              </a:rPr>
              <a:t>Još </a:t>
            </a:r>
            <a:r>
              <a:rPr lang="en-US" altLang="en-US" dirty="0" err="1">
                <a:solidFill>
                  <a:srgbClr val="000099"/>
                </a:solidFill>
              </a:rPr>
              <a:t>uvijek</a:t>
            </a:r>
            <a:r>
              <a:rPr lang="en-US" altLang="en-US" dirty="0">
                <a:solidFill>
                  <a:srgbClr val="000099"/>
                </a:solidFill>
              </a:rPr>
              <a:t> </a:t>
            </a:r>
            <a:r>
              <a:rPr lang="en-US" altLang="en-US" dirty="0" err="1">
                <a:solidFill>
                  <a:srgbClr val="000099"/>
                </a:solidFill>
              </a:rPr>
              <a:t>nemamo</a:t>
            </a:r>
            <a:r>
              <a:rPr lang="en-US" altLang="en-US" dirty="0">
                <a:solidFill>
                  <a:srgbClr val="000099"/>
                </a:solidFill>
              </a:rPr>
              <a:t> </a:t>
            </a:r>
            <a:r>
              <a:rPr lang="en-US" altLang="en-US" dirty="0" err="1">
                <a:solidFill>
                  <a:srgbClr val="000099"/>
                </a:solidFill>
              </a:rPr>
              <a:t>definitivnu</a:t>
            </a:r>
            <a:r>
              <a:rPr lang="en-US" altLang="en-US" dirty="0">
                <a:solidFill>
                  <a:srgbClr val="000099"/>
                </a:solidFill>
              </a:rPr>
              <a:t> </a:t>
            </a:r>
            <a:r>
              <a:rPr lang="en-US" altLang="en-US" dirty="0" err="1">
                <a:solidFill>
                  <a:srgbClr val="000099"/>
                </a:solidFill>
              </a:rPr>
              <a:t>potvrdu</a:t>
            </a:r>
            <a:r>
              <a:rPr lang="en-US" altLang="en-US" dirty="0">
                <a:solidFill>
                  <a:srgbClr val="000099"/>
                </a:solidFill>
              </a:rPr>
              <a:t> </a:t>
            </a:r>
            <a:r>
              <a:rPr lang="sr-Latn-CS" altLang="en-US" dirty="0">
                <a:solidFill>
                  <a:srgbClr val="000099"/>
                </a:solidFill>
              </a:rPr>
              <a:t>koristi</a:t>
            </a:r>
            <a:r>
              <a:rPr lang="en-US" altLang="en-US" dirty="0">
                <a:solidFill>
                  <a:srgbClr val="000099"/>
                </a:solidFill>
              </a:rPr>
              <a:t> </a:t>
            </a:r>
            <a:r>
              <a:rPr lang="en-US" altLang="en-US" dirty="0" err="1">
                <a:solidFill>
                  <a:srgbClr val="000099"/>
                </a:solidFill>
              </a:rPr>
              <a:t>koju</a:t>
            </a:r>
            <a:r>
              <a:rPr lang="en-US" altLang="en-US" dirty="0">
                <a:solidFill>
                  <a:srgbClr val="000099"/>
                </a:solidFill>
              </a:rPr>
              <a:t> </a:t>
            </a:r>
            <a:r>
              <a:rPr lang="en-US" altLang="en-US" dirty="0" err="1">
                <a:solidFill>
                  <a:srgbClr val="000099"/>
                </a:solidFill>
              </a:rPr>
              <a:t>donosi</a:t>
            </a:r>
            <a:r>
              <a:rPr lang="en-US" altLang="en-US" dirty="0">
                <a:solidFill>
                  <a:srgbClr val="000099"/>
                </a:solidFill>
              </a:rPr>
              <a:t> </a:t>
            </a:r>
            <a:r>
              <a:rPr lang="en-US" altLang="en-US" dirty="0" err="1">
                <a:solidFill>
                  <a:srgbClr val="000099"/>
                </a:solidFill>
              </a:rPr>
              <a:t>liječenje</a:t>
            </a:r>
            <a:r>
              <a:rPr lang="en-US" altLang="en-US" dirty="0">
                <a:solidFill>
                  <a:srgbClr val="000099"/>
                </a:solidFill>
              </a:rPr>
              <a:t>, </a:t>
            </a:r>
            <a:r>
              <a:rPr lang="en-US" altLang="en-US" dirty="0" err="1">
                <a:solidFill>
                  <a:srgbClr val="000099"/>
                </a:solidFill>
              </a:rPr>
              <a:t>kao</a:t>
            </a:r>
            <a:r>
              <a:rPr lang="en-US" altLang="en-US" dirty="0">
                <a:solidFill>
                  <a:srgbClr val="000099"/>
                </a:solidFill>
              </a:rPr>
              <a:t> </a:t>
            </a:r>
            <a:r>
              <a:rPr lang="en-US" altLang="en-US" dirty="0" err="1">
                <a:solidFill>
                  <a:srgbClr val="000099"/>
                </a:solidFill>
              </a:rPr>
              <a:t>i</a:t>
            </a:r>
            <a:r>
              <a:rPr lang="en-US" altLang="en-US" dirty="0">
                <a:solidFill>
                  <a:srgbClr val="000099"/>
                </a:solidFill>
              </a:rPr>
              <a:t> da </a:t>
            </a:r>
            <a:r>
              <a:rPr lang="en-US" altLang="en-US" dirty="0" err="1">
                <a:solidFill>
                  <a:srgbClr val="000099"/>
                </a:solidFill>
              </a:rPr>
              <a:t>su</a:t>
            </a:r>
            <a:r>
              <a:rPr lang="en-US" altLang="en-US" dirty="0">
                <a:solidFill>
                  <a:srgbClr val="000099"/>
                </a:solidFill>
              </a:rPr>
              <a:t> </a:t>
            </a:r>
            <a:r>
              <a:rPr lang="en-US" altLang="en-US" dirty="0" err="1">
                <a:solidFill>
                  <a:srgbClr val="000099"/>
                </a:solidFill>
              </a:rPr>
              <a:t>naša</a:t>
            </a:r>
            <a:r>
              <a:rPr lang="en-US" altLang="en-US" dirty="0">
                <a:solidFill>
                  <a:srgbClr val="000099"/>
                </a:solidFill>
              </a:rPr>
              <a:t> </a:t>
            </a:r>
            <a:r>
              <a:rPr lang="en-US" altLang="en-US" dirty="0" err="1">
                <a:solidFill>
                  <a:srgbClr val="000099"/>
                </a:solidFill>
              </a:rPr>
              <a:t>saznanja</a:t>
            </a:r>
            <a:r>
              <a:rPr lang="en-US" altLang="en-US" dirty="0">
                <a:solidFill>
                  <a:srgbClr val="000099"/>
                </a:solidFill>
              </a:rPr>
              <a:t> o </a:t>
            </a:r>
            <a:r>
              <a:rPr lang="en-US" altLang="en-US" dirty="0" err="1">
                <a:solidFill>
                  <a:srgbClr val="000099"/>
                </a:solidFill>
              </a:rPr>
              <a:t>trombofilijama</a:t>
            </a:r>
            <a:r>
              <a:rPr lang="en-US" altLang="en-US" dirty="0">
                <a:solidFill>
                  <a:srgbClr val="000099"/>
                </a:solidFill>
              </a:rPr>
              <a:t> </a:t>
            </a:r>
            <a:r>
              <a:rPr lang="en-US" altLang="en-US" dirty="0" err="1">
                <a:solidFill>
                  <a:srgbClr val="000099"/>
                </a:solidFill>
              </a:rPr>
              <a:t>još</a:t>
            </a:r>
            <a:r>
              <a:rPr lang="en-US" altLang="en-US" dirty="0">
                <a:solidFill>
                  <a:srgbClr val="000099"/>
                </a:solidFill>
              </a:rPr>
              <a:t> </a:t>
            </a:r>
            <a:r>
              <a:rPr lang="en-US" altLang="en-US" dirty="0" err="1">
                <a:solidFill>
                  <a:srgbClr val="000099"/>
                </a:solidFill>
              </a:rPr>
              <a:t>uvijek</a:t>
            </a:r>
            <a:r>
              <a:rPr lang="en-US" altLang="en-US" dirty="0">
                <a:solidFill>
                  <a:srgbClr val="000099"/>
                </a:solidFill>
              </a:rPr>
              <a:t> </a:t>
            </a:r>
            <a:r>
              <a:rPr lang="en-US" altLang="en-US" dirty="0" err="1">
                <a:solidFill>
                  <a:srgbClr val="000099"/>
                </a:solidFill>
              </a:rPr>
              <a:t>ograničena</a:t>
            </a:r>
            <a:r>
              <a:rPr lang="sr-Latn-CS" altLang="en-US" dirty="0">
                <a:solidFill>
                  <a:srgbClr val="000099"/>
                </a:solidFill>
              </a:rPr>
              <a:t>, a samim tim i terapija.</a:t>
            </a:r>
            <a:endParaRPr lang="en-US" altLang="en-US" dirty="0">
              <a:solidFill>
                <a:srgbClr val="000099"/>
              </a:solidFill>
            </a:endParaRPr>
          </a:p>
          <a:p>
            <a:pPr marL="0" indent="0">
              <a:buNone/>
            </a:pPr>
            <a:endParaRPr lang="en-US" altLang="en-US"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558778"/>
            <a:ext cx="7889132" cy="1241822"/>
          </a:xfrm>
        </p:spPr>
        <p:txBody>
          <a:bodyPr/>
          <a:lstStyle/>
          <a:p>
            <a:pPr algn="l"/>
            <a:r>
              <a:rPr lang="en-GB" dirty="0">
                <a:solidFill>
                  <a:srgbClr val="000099"/>
                </a:solidFill>
              </a:rPr>
              <a:t>				</a:t>
            </a:r>
            <a:r>
              <a:rPr lang="en-GB" dirty="0">
                <a:solidFill>
                  <a:srgbClr val="000099"/>
                </a:solidFill>
                <a:latin typeface="Times New Roman" panose="02020603050405020304" pitchFamily="18" charset="0"/>
                <a:cs typeface="Times New Roman" panose="02020603050405020304" pitchFamily="18" charset="0"/>
              </a:rPr>
              <a:t>Dr Sara </a:t>
            </a:r>
            <a:r>
              <a:rPr lang="en-GB" dirty="0" err="1">
                <a:solidFill>
                  <a:srgbClr val="000099"/>
                </a:solidFill>
                <a:latin typeface="Times New Roman" panose="02020603050405020304" pitchFamily="18" charset="0"/>
                <a:cs typeface="Times New Roman" panose="02020603050405020304" pitchFamily="18" charset="0"/>
              </a:rPr>
              <a:t>Kisin</a:t>
            </a:r>
            <a:r>
              <a:rPr lang="en-GB" dirty="0">
                <a:solidFill>
                  <a:srgbClr val="000099"/>
                </a:solidFill>
                <a:latin typeface="Times New Roman" panose="02020603050405020304" pitchFamily="18" charset="0"/>
                <a:cs typeface="Times New Roman" panose="02020603050405020304" pitchFamily="18" charset="0"/>
              </a:rPr>
              <a:t> Jovanović, </a:t>
            </a:r>
            <a:endParaRPr lang="sr-Latn-RS" dirty="0">
              <a:solidFill>
                <a:srgbClr val="000099"/>
              </a:solidFill>
              <a:latin typeface="Times New Roman" panose="02020603050405020304" pitchFamily="18" charset="0"/>
              <a:cs typeface="Times New Roman" panose="02020603050405020304" pitchFamily="18" charset="0"/>
            </a:endParaRPr>
          </a:p>
          <a:p>
            <a:pPr algn="l"/>
            <a:r>
              <a:rPr lang="sr-Latn-RS" dirty="0">
                <a:solidFill>
                  <a:srgbClr val="000099"/>
                </a:solidFill>
              </a:rPr>
              <a:t>				</a:t>
            </a:r>
            <a:r>
              <a:rPr lang="en-GB" dirty="0">
                <a:solidFill>
                  <a:srgbClr val="000099"/>
                </a:solidFill>
                <a:latin typeface="Times New Roman" panose="02020603050405020304" pitchFamily="18" charset="0"/>
                <a:cs typeface="Times New Roman" panose="02020603050405020304" pitchFamily="18" charset="0"/>
              </a:rPr>
              <a:t>s</a:t>
            </a:r>
            <a:r>
              <a:rPr lang="sr-Latn-BA" dirty="0">
                <a:solidFill>
                  <a:srgbClr val="000099"/>
                </a:solidFill>
                <a:latin typeface="Times New Roman" panose="02020603050405020304" pitchFamily="18" charset="0"/>
                <a:cs typeface="Times New Roman" panose="02020603050405020304" pitchFamily="18" charset="0"/>
              </a:rPr>
              <a:t>pe</a:t>
            </a:r>
            <a:r>
              <a:rPr lang="en-GB" dirty="0">
                <a:solidFill>
                  <a:srgbClr val="000099"/>
                </a:solidFill>
                <a:latin typeface="Times New Roman" panose="02020603050405020304" pitchFamily="18" charset="0"/>
                <a:cs typeface="Times New Roman" panose="02020603050405020304" pitchFamily="18" charset="0"/>
              </a:rPr>
              <a:t>c</a:t>
            </a:r>
            <a:r>
              <a:rPr lang="sr-Latn-BA" dirty="0">
                <a:solidFill>
                  <a:srgbClr val="000099"/>
                </a:solidFill>
                <a:latin typeface="Times New Roman" panose="02020603050405020304" pitchFamily="18" charset="0"/>
                <a:cs typeface="Times New Roman" panose="02020603050405020304" pitchFamily="18" charset="0"/>
              </a:rPr>
              <a:t>.</a:t>
            </a:r>
            <a:r>
              <a:rPr lang="en-GB" dirty="0">
                <a:solidFill>
                  <a:srgbClr val="000099"/>
                </a:solidFill>
                <a:latin typeface="Times New Roman" panose="02020603050405020304" pitchFamily="18" charset="0"/>
                <a:cs typeface="Times New Roman" panose="02020603050405020304" pitchFamily="18" charset="0"/>
              </a:rPr>
              <a:t> </a:t>
            </a:r>
            <a:r>
              <a:rPr lang="sr-Latn-RS" dirty="0">
                <a:solidFill>
                  <a:srgbClr val="000099"/>
                </a:solidFill>
              </a:rPr>
              <a:t>g</a:t>
            </a:r>
            <a:r>
              <a:rPr lang="en-GB" dirty="0" err="1">
                <a:solidFill>
                  <a:srgbClr val="000099"/>
                </a:solidFill>
                <a:latin typeface="Times New Roman" panose="02020603050405020304" pitchFamily="18" charset="0"/>
                <a:cs typeface="Times New Roman" panose="02020603050405020304" pitchFamily="18" charset="0"/>
              </a:rPr>
              <a:t>inekologije</a:t>
            </a:r>
            <a:r>
              <a:rPr lang="sr-Latn-RS" dirty="0">
                <a:solidFill>
                  <a:srgbClr val="000099"/>
                </a:solidFill>
                <a:latin typeface="Times New Roman" panose="02020603050405020304" pitchFamily="18" charset="0"/>
                <a:cs typeface="Times New Roman" panose="02020603050405020304" pitchFamily="18" charset="0"/>
              </a:rPr>
              <a:t> i akušerstva</a:t>
            </a:r>
            <a:endParaRPr lang="en-GB" dirty="0">
              <a:solidFill>
                <a:srgbClr val="000099"/>
              </a:solidFill>
              <a:latin typeface="Times New Roman" panose="02020603050405020304" pitchFamily="18" charset="0"/>
              <a:cs typeface="Times New Roman" panose="02020603050405020304" pitchFamily="18" charset="0"/>
            </a:endParaRPr>
          </a:p>
          <a:p>
            <a:pPr algn="l"/>
            <a:r>
              <a:rPr lang="en-GB" dirty="0">
                <a:solidFill>
                  <a:srgbClr val="000099"/>
                </a:solidFill>
                <a:latin typeface="Times New Roman" panose="02020603050405020304" pitchFamily="18" charset="0"/>
                <a:cs typeface="Times New Roman" panose="02020603050405020304" pitchFamily="18" charset="0"/>
              </a:rPr>
              <a:t>				</a:t>
            </a:r>
          </a:p>
        </p:txBody>
      </p:sp>
      <p:sp>
        <p:nvSpPr>
          <p:cNvPr id="7" name="Title 1"/>
          <p:cNvSpPr txBox="1">
            <a:spLocks/>
          </p:cNvSpPr>
          <p:nvPr/>
        </p:nvSpPr>
        <p:spPr>
          <a:xfrm>
            <a:off x="1143000" y="16990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en-GB" sz="3600" dirty="0" err="1">
                <a:solidFill>
                  <a:srgbClr val="000099"/>
                </a:solidFill>
                <a:latin typeface="Times New Roman" panose="02020603050405020304" pitchFamily="18" charset="0"/>
                <a:cs typeface="Times New Roman" panose="02020603050405020304" pitchFamily="18" charset="0"/>
              </a:rPr>
              <a:t>Dijagnostika</a:t>
            </a:r>
            <a:r>
              <a:rPr lang="en-GB" sz="3600" dirty="0">
                <a:solidFill>
                  <a:srgbClr val="000099"/>
                </a:solidFill>
                <a:latin typeface="Times New Roman" panose="02020603050405020304" pitchFamily="18" charset="0"/>
                <a:cs typeface="Times New Roman" panose="02020603050405020304" pitchFamily="18" charset="0"/>
              </a:rPr>
              <a:t> i </a:t>
            </a:r>
            <a:r>
              <a:rPr lang="en-GB" sz="3600" dirty="0" err="1">
                <a:solidFill>
                  <a:srgbClr val="000099"/>
                </a:solidFill>
                <a:latin typeface="Times New Roman" panose="02020603050405020304" pitchFamily="18" charset="0"/>
                <a:cs typeface="Times New Roman" panose="02020603050405020304" pitchFamily="18" charset="0"/>
              </a:rPr>
              <a:t>tretman</a:t>
            </a:r>
            <a:endParaRPr lang="sr-Latn-BA" sz="3600" dirty="0">
              <a:solidFill>
                <a:srgbClr val="000099"/>
              </a:solidFill>
              <a:latin typeface="Times New Roman" panose="02020603050405020304" pitchFamily="18" charset="0"/>
              <a:cs typeface="Times New Roman" panose="02020603050405020304" pitchFamily="18" charset="0"/>
            </a:endParaRPr>
          </a:p>
          <a:p>
            <a:pPr algn="l" defTabSz="685800"/>
            <a:r>
              <a:rPr lang="en-GB" sz="3600" dirty="0">
                <a:solidFill>
                  <a:srgbClr val="000099"/>
                </a:solidFill>
                <a:latin typeface="Times New Roman" panose="02020603050405020304" pitchFamily="18" charset="0"/>
                <a:cs typeface="Times New Roman" panose="02020603050405020304" pitchFamily="18" charset="0"/>
              </a:rPr>
              <a:t>g</a:t>
            </a:r>
            <a:r>
              <a:rPr lang="sr-Latn-BA" sz="3600" dirty="0">
                <a:solidFill>
                  <a:srgbClr val="000099"/>
                </a:solidFill>
                <a:latin typeface="Times New Roman" panose="02020603050405020304" pitchFamily="18" charset="0"/>
                <a:cs typeface="Times New Roman" panose="02020603050405020304" pitchFamily="18" charset="0"/>
              </a:rPr>
              <a:t>estacijsk</a:t>
            </a:r>
            <a:r>
              <a:rPr lang="en-GB" sz="3600" dirty="0" err="1">
                <a:solidFill>
                  <a:srgbClr val="000099"/>
                </a:solidFill>
                <a:latin typeface="Times New Roman" panose="02020603050405020304" pitchFamily="18" charset="0"/>
                <a:cs typeface="Times New Roman" panose="02020603050405020304" pitchFamily="18" charset="0"/>
              </a:rPr>
              <a:t>og</a:t>
            </a:r>
            <a:r>
              <a:rPr lang="sr-Latn-BA" sz="3600" dirty="0">
                <a:solidFill>
                  <a:srgbClr val="000099"/>
                </a:solidFill>
                <a:latin typeface="Times New Roman" panose="02020603050405020304" pitchFamily="18" charset="0"/>
                <a:cs typeface="Times New Roman" panose="02020603050405020304" pitchFamily="18" charset="0"/>
              </a:rPr>
              <a:t> dijabetes melitus</a:t>
            </a:r>
            <a:r>
              <a:rPr lang="en-GB" sz="3600" dirty="0">
                <a:solidFill>
                  <a:srgbClr val="000099"/>
                </a:solidFill>
                <a:latin typeface="Times New Roman" panose="02020603050405020304" pitchFamily="18" charset="0"/>
                <a:cs typeface="Times New Roman" panose="02020603050405020304" pitchFamily="18" charset="0"/>
              </a:rPr>
              <a:t>a</a:t>
            </a:r>
            <a:endParaRPr lang="en-US" sz="36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282927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z="3000" dirty="0">
                <a:latin typeface="Times New Roman" panose="02020603050405020304" pitchFamily="18" charset="0"/>
                <a:cs typeface="Times New Roman" panose="02020603050405020304" pitchFamily="18" charset="0"/>
              </a:rPr>
              <a:t>Metabolizam u normalnoj i </a:t>
            </a:r>
            <a:br>
              <a:rPr lang="sr-Latn-BA" sz="3000" dirty="0">
                <a:latin typeface="Times New Roman" panose="02020603050405020304" pitchFamily="18" charset="0"/>
                <a:cs typeface="Times New Roman" panose="02020603050405020304" pitchFamily="18" charset="0"/>
              </a:rPr>
            </a:br>
            <a:r>
              <a:rPr lang="sr-Latn-BA" sz="3000" dirty="0">
                <a:latin typeface="Times New Roman" panose="02020603050405020304" pitchFamily="18" charset="0"/>
                <a:cs typeface="Times New Roman" panose="02020603050405020304" pitchFamily="18" charset="0"/>
              </a:rPr>
              <a:t>dijabetičnoj trudnoći</a:t>
            </a: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2132855"/>
            <a:ext cx="7886700" cy="4069507"/>
          </a:xfrm>
        </p:spPr>
        <p:txBody>
          <a:bodyPr>
            <a:normAutofit/>
          </a:bodyPr>
          <a:lstStyle/>
          <a:p>
            <a:pPr algn="just"/>
            <a:r>
              <a:rPr lang="en-US" dirty="0">
                <a:latin typeface="Times New Roman" panose="02020603050405020304" pitchFamily="18" charset="0"/>
                <a:cs typeface="Times New Roman" panose="02020603050405020304" pitchFamily="18" charset="0"/>
              </a:rPr>
              <a:t>T</a:t>
            </a:r>
            <a:r>
              <a:rPr lang="sr-Latn-BA" dirty="0">
                <a:latin typeface="Times New Roman" panose="02020603050405020304" pitchFamily="18" charset="0"/>
                <a:cs typeface="Times New Roman" panose="02020603050405020304" pitchFamily="18" charset="0"/>
              </a:rPr>
              <a:t>o</a:t>
            </a:r>
            <a:r>
              <a:rPr lang="en-US" dirty="0" err="1">
                <a:latin typeface="Times New Roman" panose="02020603050405020304" pitchFamily="18" charset="0"/>
                <a:cs typeface="Times New Roman" panose="02020603050405020304" pitchFamily="18" charset="0"/>
              </a:rPr>
              <a:t>kom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trudnoće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metabolizam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majke</a:t>
            </a:r>
            <a:r>
              <a:rPr lang="en-US" dirty="0">
                <a:latin typeface="Times New Roman" panose="02020603050405020304" pitchFamily="18" charset="0"/>
                <a:cs typeface="Times New Roman" panose="02020603050405020304" pitchFamily="18" charset="0"/>
              </a:rPr>
              <a:t> se</a:t>
            </a:r>
            <a:r>
              <a:rPr lang="hr-BA"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prilagođava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tako</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omogući</a:t>
            </a:r>
            <a:r>
              <a:rPr lang="sr-Latn-BA"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kontinuirano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snabdijevanje</a:t>
            </a:r>
            <a:r>
              <a:rPr lang="en-US" dirty="0">
                <a:latin typeface="Times New Roman" panose="02020603050405020304" pitchFamily="18" charset="0"/>
                <a:cs typeface="Times New Roman" panose="02020603050405020304" pitchFamily="18" charset="0"/>
              </a:rPr>
              <a:t> </a:t>
            </a:r>
            <a:r>
              <a:rPr lang="sr-Latn-BA" dirty="0">
                <a:latin typeface="Times New Roman" panose="02020603050405020304" pitchFamily="18" charset="0"/>
                <a:cs typeface="Times New Roman" panose="02020603050405020304" pitchFamily="18" charset="0"/>
              </a:rPr>
              <a:t>nutrijenata </a:t>
            </a:r>
            <a:r>
              <a:rPr lang="en-US" dirty="0" err="1">
                <a:latin typeface="Times New Roman" panose="02020603050405020304" pitchFamily="18" charset="0"/>
                <a:cs typeface="Times New Roman" panose="02020603050405020304" pitchFamily="18" charset="0"/>
              </a:rPr>
              <a:t>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eksponencijalni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fetusa</a:t>
            </a:r>
            <a:endParaRPr lang="sr-Latn-BA"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Među</a:t>
            </a:r>
            <a:r>
              <a:rPr lang="sr-Latn-BA"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nutrijentima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koji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prolaze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placentu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glukoza</a:t>
            </a:r>
            <a:r>
              <a:rPr lang="en-US" dirty="0">
                <a:latin typeface="Times New Roman" panose="02020603050405020304" pitchFamily="18" charset="0"/>
                <a:cs typeface="Times New Roman" panose="02020603050405020304" pitchFamily="18" charset="0"/>
              </a:rPr>
              <a:t> je </a:t>
            </a:r>
            <a:r>
              <a:rPr lang="en-US" dirty="0" err="1">
                <a:latin typeface="Times New Roman" panose="02020603050405020304" pitchFamily="18" charset="0"/>
                <a:cs typeface="Times New Roman" panose="02020603050405020304" pitchFamily="18" charset="0"/>
              </a:rPr>
              <a:t>kvantitativno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najznačajnija</a:t>
            </a:r>
            <a:r>
              <a:rPr lang="en-US" dirty="0">
                <a:latin typeface="Times New Roman" panose="02020603050405020304" pitchFamily="18" charset="0"/>
                <a:cs typeface="Times New Roman" panose="02020603050405020304" pitchFamily="18" charset="0"/>
              </a:rPr>
              <a:t>, a</a:t>
            </a:r>
            <a:r>
              <a:rPr lang="sr-Latn-BA"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zatim</a:t>
            </a:r>
            <a:r>
              <a:rPr lang="en-US" dirty="0">
                <a:latin typeface="Times New Roman" panose="02020603050405020304" pitchFamily="18" charset="0"/>
                <a:cs typeface="Times New Roman" panose="02020603050405020304" pitchFamily="18" charset="0"/>
              </a:rPr>
              <a:t> </a:t>
            </a:r>
            <a:r>
              <a:rPr lang="sr-Latn-BA" dirty="0">
                <a:latin typeface="Times New Roman" panose="02020603050405020304" pitchFamily="18" charset="0"/>
                <a:cs typeface="Times New Roman" panose="02020603050405020304" pitchFamily="18" charset="0"/>
              </a:rPr>
              <a:t>slijede </a:t>
            </a:r>
            <a:r>
              <a:rPr lang="en-US" dirty="0" err="1">
                <a:latin typeface="Times New Roman" panose="02020603050405020304" pitchFamily="18" charset="0"/>
                <a:cs typeface="Times New Roman" panose="02020603050405020304" pitchFamily="18" charset="0"/>
              </a:rPr>
              <a:t>aminokiseline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vitamin</a:t>
            </a:r>
            <a:r>
              <a:rPr lang="sr-Latn-BA" dirty="0">
                <a:latin typeface="Times New Roman" panose="02020603050405020304" pitchFamily="18" charset="0"/>
                <a:cs typeface="Times New Roman" panose="02020603050405020304" pitchFamily="18" charset="0"/>
              </a:rPr>
              <a:t>i</a:t>
            </a:r>
          </a:p>
          <a:p>
            <a:pPr algn="just"/>
            <a:r>
              <a:rPr lang="en-US" dirty="0" err="1">
                <a:latin typeface="Times New Roman" panose="02020603050405020304" pitchFamily="18" charset="0"/>
                <a:cs typeface="Times New Roman" panose="02020603050405020304" pitchFamily="18" charset="0"/>
              </a:rPr>
              <a:t>Glukoza</a:t>
            </a:r>
            <a:r>
              <a:rPr lang="en-US" dirty="0">
                <a:latin typeface="Times New Roman" panose="02020603050405020304" pitchFamily="18" charset="0"/>
                <a:cs typeface="Times New Roman" panose="02020603050405020304" pitchFamily="18" charset="0"/>
              </a:rPr>
              <a:t> je </a:t>
            </a:r>
            <a:r>
              <a:rPr lang="en-US" dirty="0" err="1">
                <a:latin typeface="Times New Roman" panose="02020603050405020304" pitchFamily="18" charset="0"/>
                <a:cs typeface="Times New Roman" panose="02020603050405020304" pitchFamily="18" charset="0"/>
              </a:rPr>
              <a:t>primarni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energetski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izvor</a:t>
            </a:r>
            <a:r>
              <a:rPr lang="sr-Latn-BA"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fetoplacentna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tkiva</a:t>
            </a:r>
            <a:endParaRPr lang="sr-Latn-BA"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Fetus ne s</a:t>
            </a:r>
            <a:r>
              <a:rPr lang="sr-Latn-BA" dirty="0">
                <a:latin typeface="Times New Roman" panose="02020603050405020304" pitchFamily="18" charset="0"/>
                <a:cs typeface="Times New Roman" panose="02020603050405020304" pitchFamily="18" charset="0"/>
              </a:rPr>
              <a:t>intetiše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glukozu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ali</a:t>
            </a:r>
            <a:r>
              <a:rPr lang="en-US" dirty="0">
                <a:latin typeface="Times New Roman" panose="02020603050405020304" pitchFamily="18" charset="0"/>
                <a:cs typeface="Times New Roman" panose="02020603050405020304" pitchFamily="18" charset="0"/>
              </a:rPr>
              <a:t> je </a:t>
            </a:r>
            <a:r>
              <a:rPr lang="en-US" dirty="0" err="1">
                <a:latin typeface="Times New Roman" panose="02020603050405020304" pitchFamily="18" charset="0"/>
                <a:cs typeface="Times New Roman" panose="02020603050405020304" pitchFamily="18" charset="0"/>
              </a:rPr>
              <a:t>koristi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kao</a:t>
            </a:r>
            <a:r>
              <a:rPr lang="sr-Latn-BA"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oksidativni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supstrat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Ovo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uzrokuje</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fetalna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glikemija</a:t>
            </a:r>
            <a:r>
              <a:rPr lang="en-US" dirty="0">
                <a:latin typeface="Times New Roman" panose="02020603050405020304" pitchFamily="18" charset="0"/>
                <a:cs typeface="Times New Roman" panose="02020603050405020304" pitchFamily="18" charset="0"/>
              </a:rPr>
              <a:t> u </a:t>
            </a:r>
            <a:r>
              <a:rPr lang="en-US" dirty="0" err="1">
                <a:latin typeface="Times New Roman" panose="02020603050405020304" pitchFamily="18" charset="0"/>
                <a:cs typeface="Times New Roman" panose="02020603050405020304" pitchFamily="18" charset="0"/>
              </a:rPr>
              <a:t>normalnim</a:t>
            </a:r>
            <a:r>
              <a:rPr lang="sr-Latn-B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a:t>
            </a:r>
            <a:r>
              <a:rPr lang="sr-Latn-BA" dirty="0">
                <a:latin typeface="Times New Roman" panose="02020603050405020304" pitchFamily="18" charset="0"/>
                <a:cs typeface="Times New Roman" panose="02020603050405020304" pitchFamily="18" charset="0"/>
              </a:rPr>
              <a:t>slovima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niža</a:t>
            </a:r>
            <a:r>
              <a:rPr lang="en-US" dirty="0">
                <a:latin typeface="Times New Roman" panose="02020603050405020304" pitchFamily="18" charset="0"/>
                <a:cs typeface="Times New Roman" panose="02020603050405020304" pitchFamily="18" charset="0"/>
              </a:rPr>
              <a:t> od </a:t>
            </a:r>
            <a:r>
              <a:rPr lang="en-US" dirty="0" err="1">
                <a:latin typeface="Times New Roman" panose="02020603050405020304" pitchFamily="18" charset="0"/>
                <a:cs typeface="Times New Roman" panose="02020603050405020304" pitchFamily="18" charset="0"/>
              </a:rPr>
              <a:t>majčine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glikemije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dozvoljavajući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pozitivni</a:t>
            </a:r>
            <a:r>
              <a:rPr lang="sr-Latn-BA"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maternalno-fetalni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glukozni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gradijent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olakšava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placent</a:t>
            </a:r>
            <a:r>
              <a:rPr lang="sr-Latn-BA" dirty="0">
                <a:latin typeface="Times New Roman" panose="02020603050405020304" pitchFamily="18" charset="0"/>
                <a:cs typeface="Times New Roman" panose="02020603050405020304" pitchFamily="18" charset="0"/>
              </a:rPr>
              <a:t>ni</a:t>
            </a:r>
            <a:r>
              <a:rPr lang="en-US" dirty="0">
                <a:latin typeface="Times New Roman" panose="02020603050405020304" pitchFamily="18" charset="0"/>
                <a:cs typeface="Times New Roman" panose="02020603050405020304" pitchFamily="18" charset="0"/>
              </a:rPr>
              <a:t> </a:t>
            </a:r>
            <a:r>
              <a:rPr lang="sr-Latn-BA" dirty="0">
                <a:latin typeface="Times New Roman" panose="02020603050405020304" pitchFamily="18" charset="0"/>
                <a:cs typeface="Times New Roman" panose="02020603050405020304" pitchFamily="18" charset="0"/>
              </a:rPr>
              <a:t>transport </a:t>
            </a:r>
            <a:r>
              <a:rPr lang="en-US" dirty="0" err="1">
                <a:latin typeface="Times New Roman" panose="02020603050405020304" pitchFamily="18" charset="0"/>
                <a:cs typeface="Times New Roman" panose="02020603050405020304" pitchFamily="18" charset="0"/>
              </a:rPr>
              <a:t>glukoze</a:t>
            </a:r>
            <a:endParaRPr lang="sr-Latn-BA"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a:t>
            </a:r>
            <a:r>
              <a:rPr lang="sr-Latn-BA" dirty="0">
                <a:latin typeface="Times New Roman" panose="02020603050405020304" pitchFamily="18" charset="0"/>
                <a:cs typeface="Times New Roman" panose="02020603050405020304" pitchFamily="18" charset="0"/>
              </a:rPr>
              <a:t>ok</a:t>
            </a:r>
            <a:r>
              <a:rPr lang="en-US" dirty="0" err="1">
                <a:latin typeface="Times New Roman" panose="02020603050405020304" pitchFamily="18" charset="0"/>
                <a:cs typeface="Times New Roman" panose="02020603050405020304" pitchFamily="18" charset="0"/>
              </a:rPr>
              <a:t>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trudnoće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metabolizam</a:t>
            </a:r>
            <a:r>
              <a:rPr lang="en-US" dirty="0">
                <a:latin typeface="Times New Roman" panose="02020603050405020304" pitchFamily="18" charset="0"/>
                <a:cs typeface="Times New Roman" panose="02020603050405020304" pitchFamily="18" charset="0"/>
              </a:rPr>
              <a:t> </a:t>
            </a:r>
            <a:r>
              <a:rPr lang="sr-Latn-BA" dirty="0">
                <a:latin typeface="Times New Roman" panose="02020603050405020304" pitchFamily="18" charset="0"/>
                <a:cs typeface="Times New Roman" panose="02020603050405020304" pitchFamily="18" charset="0"/>
              </a:rPr>
              <a:t>se povećava</a:t>
            </a:r>
            <a:r>
              <a:rPr lang="en-US" dirty="0">
                <a:latin typeface="Times New Roman" panose="02020603050405020304" pitchFamily="18" charset="0"/>
                <a:cs typeface="Times New Roman" panose="02020603050405020304" pitchFamily="18" charset="0"/>
              </a:rPr>
              <a:t> za 15–26%,</a:t>
            </a:r>
            <a:r>
              <a:rPr lang="sr-Latn-BA"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čime se</a:t>
            </a:r>
            <a:r>
              <a:rPr lang="sr-Latn-BA"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podržavaju potrebe majke i razvoj fetusa.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626926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latin typeface="Times New Roman" panose="02020603050405020304" pitchFamily="18" charset="0"/>
                <a:cs typeface="Times New Roman" panose="02020603050405020304" pitchFamily="18" charset="0"/>
              </a:rPr>
              <a:t>Uvod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sr-Latn-BA" dirty="0">
                <a:latin typeface="Times New Roman" panose="02020603050405020304" pitchFamily="18" charset="0"/>
                <a:cs typeface="Times New Roman" panose="02020603050405020304" pitchFamily="18" charset="0"/>
              </a:rPr>
              <a:t>Gestacijski dijabetes melitus (GDM) podrazumijeva poremećaj u metabolizmu ugljenih hidrata (UH), koji se prvi put manifestuje tokom trudnoće</a:t>
            </a:r>
          </a:p>
          <a:p>
            <a:r>
              <a:rPr lang="sr-Latn-BA" dirty="0">
                <a:latin typeface="Times New Roman" panose="02020603050405020304" pitchFamily="18" charset="0"/>
                <a:cs typeface="Times New Roman" panose="02020603050405020304" pitchFamily="18" charset="0"/>
              </a:rPr>
              <a:t>Tokom trudnoće humani placentni laktogen i drugi hormoni posteljice se ponašaju kao anti-insulinski faktori dovodeći do povećane insulinske rezistencije i intolerancije na ugljene hidrate</a:t>
            </a:r>
          </a:p>
          <a:p>
            <a:r>
              <a:rPr lang="sr-Latn-BA" dirty="0">
                <a:latin typeface="Times New Roman" panose="02020603050405020304" pitchFamily="18" charset="0"/>
                <a:cs typeface="Times New Roman" panose="02020603050405020304" pitchFamily="18" charset="0"/>
              </a:rPr>
              <a:t>Hiperglikemija i hiperinsulinemija</a:t>
            </a:r>
          </a:p>
          <a:p>
            <a:r>
              <a:rPr lang="sr-Latn-BA" dirty="0">
                <a:latin typeface="Times New Roman" panose="02020603050405020304" pitchFamily="18" charset="0"/>
                <a:cs typeface="Times New Roman" panose="02020603050405020304" pitchFamily="18" charset="0"/>
              </a:rPr>
              <a:t>Pošto se povećava nivo placentnih hormona sa porastom posteljice, poremećaj metabolizma UH se obično ne pojavljuje do kraja drugog ili početka trećeg trimestra</a:t>
            </a:r>
          </a:p>
          <a:p>
            <a:r>
              <a:rPr lang="sr-Latn-BA" dirty="0" smtClean="0">
                <a:latin typeface="Times New Roman" panose="02020603050405020304" pitchFamily="18" charset="0"/>
                <a:cs typeface="Times New Roman" panose="02020603050405020304" pitchFamily="18" charset="0"/>
              </a:rPr>
              <a:t>Iz tog razloga, </a:t>
            </a:r>
            <a:r>
              <a:rPr lang="sr-Latn-BA" dirty="0">
                <a:latin typeface="Times New Roman" panose="02020603050405020304" pitchFamily="18" charset="0"/>
                <a:cs typeface="Times New Roman" panose="02020603050405020304" pitchFamily="18" charset="0"/>
              </a:rPr>
              <a:t>žene sa GDM nisu u povećanom riziku za kongenitalne anomalije, kao žene sa pregestacijskim DM (Sheffild, 2002.)</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52400" y="6453336"/>
            <a:ext cx="8991600" cy="369332"/>
          </a:xfrm>
          <a:prstGeom prst="rect">
            <a:avLst/>
          </a:prstGeom>
        </p:spPr>
        <p:txBody>
          <a:bodyPr wrap="square">
            <a:spAutoFit/>
          </a:bodyPr>
          <a:lstStyle/>
          <a:p>
            <a:pPr defTabSz="685800"/>
            <a:r>
              <a:rPr lang="en-GB" sz="900" dirty="0">
                <a:solidFill>
                  <a:schemeClr val="bg1"/>
                </a:solidFill>
                <a:latin typeface="Arial" panose="020B0604020202020204" pitchFamily="34" charset="0"/>
                <a:cs typeface="Arial" panose="020B0604020202020204" pitchFamily="34" charset="0"/>
              </a:rPr>
              <a:t>1. </a:t>
            </a:r>
            <a:r>
              <a:rPr lang="sr-Latn-BA" sz="900" dirty="0">
                <a:solidFill>
                  <a:schemeClr val="bg1"/>
                </a:solidFill>
                <a:latin typeface="Arial" panose="020B0604020202020204" pitchFamily="34" charset="0"/>
                <a:cs typeface="Arial" panose="020B0604020202020204" pitchFamily="34" charset="0"/>
              </a:rPr>
              <a:t>Williams OBSTETRICS, 24th edition, E.G. Cunningham, 2013</a:t>
            </a:r>
            <a:r>
              <a:rPr lang="en-GB" sz="900" dirty="0">
                <a:solidFill>
                  <a:schemeClr val="bg1"/>
                </a:solidFill>
                <a:latin typeface="Arial" panose="020B0604020202020204" pitchFamily="34" charset="0"/>
                <a:cs typeface="Arial" panose="020B0604020202020204" pitchFamily="34" charset="0"/>
              </a:rPr>
              <a:t>; 2. </a:t>
            </a:r>
            <a:r>
              <a:rPr lang="sr-Latn-BA" sz="900" dirty="0">
                <a:solidFill>
                  <a:schemeClr val="bg1"/>
                </a:solidFill>
                <a:latin typeface="Arial" panose="020B0604020202020204" pitchFamily="34" charset="0"/>
                <a:cs typeface="Arial" panose="020B0604020202020204" pitchFamily="34" charset="0"/>
              </a:rPr>
              <a:t>Obsetrics and Gynecology, T.L.Callahan, A.B.Caughez, 6th edition, 2013</a:t>
            </a:r>
            <a:r>
              <a:rPr lang="en-GB" sz="900" dirty="0">
                <a:solidFill>
                  <a:schemeClr val="bg1"/>
                </a:solidFill>
                <a:latin typeface="Arial" panose="020B0604020202020204" pitchFamily="34" charset="0"/>
                <a:cs typeface="Arial" panose="020B0604020202020204" pitchFamily="34" charset="0"/>
              </a:rPr>
              <a:t>; 3. </a:t>
            </a:r>
            <a:r>
              <a:rPr lang="en-US" sz="900" dirty="0">
                <a:solidFill>
                  <a:schemeClr val="bg1"/>
                </a:solidFill>
                <a:latin typeface="Arial" panose="020B0604020202020204" pitchFamily="34" charset="0"/>
                <a:cs typeface="Arial" panose="020B0604020202020204" pitchFamily="34" charset="0"/>
              </a:rPr>
              <a:t>Gestational Diabetes</a:t>
            </a:r>
            <a:r>
              <a:rPr lang="sr-Latn-BA" sz="900" dirty="0">
                <a:solidFill>
                  <a:schemeClr val="bg1"/>
                </a:solidFill>
                <a:latin typeface="Arial" panose="020B0604020202020204" pitchFamily="34" charset="0"/>
                <a:cs typeface="Arial" panose="020B0604020202020204" pitchFamily="34" charset="0"/>
              </a:rPr>
              <a:t> </a:t>
            </a:r>
            <a:r>
              <a:rPr lang="en-US" sz="900" dirty="0">
                <a:solidFill>
                  <a:schemeClr val="bg1"/>
                </a:solidFill>
                <a:latin typeface="Arial" panose="020B0604020202020204" pitchFamily="34" charset="0"/>
                <a:cs typeface="Arial" panose="020B0604020202020204" pitchFamily="34" charset="0"/>
              </a:rPr>
              <a:t>During and </a:t>
            </a:r>
            <a:r>
              <a:rPr lang="en-US" sz="900" dirty="0" err="1">
                <a:solidFill>
                  <a:schemeClr val="bg1"/>
                </a:solidFill>
                <a:latin typeface="Arial" panose="020B0604020202020204" pitchFamily="34" charset="0"/>
                <a:cs typeface="Arial" panose="020B0604020202020204" pitchFamily="34" charset="0"/>
              </a:rPr>
              <a:t>Afte</a:t>
            </a:r>
            <a:r>
              <a:rPr lang="sr-Latn-BA" sz="900" dirty="0">
                <a:solidFill>
                  <a:schemeClr val="bg1"/>
                </a:solidFill>
                <a:latin typeface="Arial" panose="020B0604020202020204" pitchFamily="34" charset="0"/>
                <a:cs typeface="Arial" panose="020B0604020202020204" pitchFamily="34" charset="0"/>
              </a:rPr>
              <a:t>r </a:t>
            </a:r>
            <a:r>
              <a:rPr lang="en-US" sz="900" dirty="0">
                <a:solidFill>
                  <a:schemeClr val="bg1"/>
                </a:solidFill>
                <a:latin typeface="Arial" panose="020B0604020202020204" pitchFamily="34" charset="0"/>
                <a:cs typeface="Arial" panose="020B0604020202020204" pitchFamily="34" charset="0"/>
              </a:rPr>
              <a:t>Pregnancy</a:t>
            </a:r>
            <a:r>
              <a:rPr lang="sr-Latn-BA" sz="900" dirty="0">
                <a:solidFill>
                  <a:schemeClr val="bg1"/>
                </a:solidFill>
                <a:latin typeface="Arial" panose="020B0604020202020204" pitchFamily="34" charset="0"/>
                <a:cs typeface="Arial" panose="020B0604020202020204" pitchFamily="34" charset="0"/>
              </a:rPr>
              <a:t>, </a:t>
            </a:r>
            <a:r>
              <a:rPr lang="en-US" sz="900" dirty="0">
                <a:solidFill>
                  <a:schemeClr val="bg1"/>
                </a:solidFill>
                <a:latin typeface="Arial" panose="020B0604020202020204" pitchFamily="34" charset="0"/>
                <a:cs typeface="Arial" panose="020B0604020202020204" pitchFamily="34" charset="0"/>
              </a:rPr>
              <a:t>C</a:t>
            </a:r>
            <a:r>
              <a:rPr lang="sr-Latn-BA" sz="900" dirty="0">
                <a:solidFill>
                  <a:schemeClr val="bg1"/>
                </a:solidFill>
                <a:latin typeface="Arial" panose="020B0604020202020204" pitchFamily="34" charset="0"/>
                <a:cs typeface="Arial" panose="020B0604020202020204" pitchFamily="34" charset="0"/>
              </a:rPr>
              <a:t>.</a:t>
            </a:r>
            <a:r>
              <a:rPr lang="en-US" sz="900" dirty="0">
                <a:solidFill>
                  <a:schemeClr val="bg1"/>
                </a:solidFill>
                <a:latin typeface="Arial" panose="020B0604020202020204" pitchFamily="34" charset="0"/>
                <a:cs typeface="Arial" panose="020B0604020202020204" pitchFamily="34" charset="0"/>
              </a:rPr>
              <a:t> Kim</a:t>
            </a:r>
            <a:r>
              <a:rPr lang="sr-Latn-BA" sz="900" dirty="0">
                <a:solidFill>
                  <a:schemeClr val="bg1"/>
                </a:solidFill>
                <a:latin typeface="Arial" panose="020B0604020202020204" pitchFamily="34" charset="0"/>
                <a:cs typeface="Arial" panose="020B0604020202020204" pitchFamily="34" charset="0"/>
              </a:rPr>
              <a:t>, </a:t>
            </a:r>
            <a:r>
              <a:rPr lang="en-US" sz="900" dirty="0">
                <a:solidFill>
                  <a:schemeClr val="bg1"/>
                </a:solidFill>
                <a:latin typeface="Arial" panose="020B0604020202020204" pitchFamily="34" charset="0"/>
                <a:cs typeface="Arial" panose="020B0604020202020204" pitchFamily="34" charset="0"/>
              </a:rPr>
              <a:t>A</a:t>
            </a:r>
            <a:r>
              <a:rPr lang="sr-Latn-BA" sz="900" dirty="0">
                <a:solidFill>
                  <a:schemeClr val="bg1"/>
                </a:solidFill>
                <a:latin typeface="Arial" panose="020B0604020202020204" pitchFamily="34" charset="0"/>
                <a:cs typeface="Arial" panose="020B0604020202020204" pitchFamily="34" charset="0"/>
              </a:rPr>
              <a:t>.</a:t>
            </a:r>
            <a:r>
              <a:rPr lang="en-US" sz="900" dirty="0">
                <a:solidFill>
                  <a:schemeClr val="bg1"/>
                </a:solidFill>
                <a:latin typeface="Arial" panose="020B0604020202020204" pitchFamily="34" charset="0"/>
                <a:cs typeface="Arial" panose="020B0604020202020204" pitchFamily="34" charset="0"/>
              </a:rPr>
              <a:t> Ferrara,</a:t>
            </a:r>
            <a:r>
              <a:rPr lang="sr-Latn-BA" sz="900" dirty="0">
                <a:solidFill>
                  <a:schemeClr val="bg1"/>
                </a:solidFill>
                <a:latin typeface="Arial" panose="020B0604020202020204" pitchFamily="34" charset="0"/>
                <a:cs typeface="Arial" panose="020B0604020202020204" pitchFamily="34" charset="0"/>
              </a:rPr>
              <a:t> 2010</a:t>
            </a:r>
          </a:p>
        </p:txBody>
      </p:sp>
    </p:spTree>
    <p:extLst>
      <p:ext uri="{BB962C8B-B14F-4D97-AF65-F5344CB8AC3E}">
        <p14:creationId xmlns:p14="http://schemas.microsoft.com/office/powerpoint/2010/main" xmlns="" val="35905337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32855"/>
            <a:ext cx="7886700" cy="4069507"/>
          </a:xfrm>
        </p:spPr>
        <p:txBody>
          <a:bodyPr>
            <a:normAutofit/>
          </a:bodyPr>
          <a:lstStyle/>
          <a:p>
            <a:r>
              <a:rPr lang="sr-Latn-BA" dirty="0">
                <a:latin typeface="Times New Roman" panose="02020603050405020304" pitchFamily="18" charset="0"/>
                <a:cs typeface="Times New Roman" panose="02020603050405020304" pitchFamily="18" charset="0"/>
              </a:rPr>
              <a:t>Kod njih je povećan rizik od fetalne makrozomije i porođajnih povreda, kao i neonatalne hipoglikemije, hipokalcemije, hiperbilirubinemije i policitemije, </a:t>
            </a:r>
            <a:r>
              <a:rPr lang="en-US" dirty="0" err="1">
                <a:latin typeface="Times New Roman" panose="02020603050405020304" pitchFamily="18" charset="0"/>
                <a:cs typeface="Times New Roman" panose="02020603050405020304" pitchFamily="18" charset="0"/>
              </a:rPr>
              <a:t>respiratorni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distres</a:t>
            </a:r>
            <a:r>
              <a:rPr lang="en-US" dirty="0">
                <a:latin typeface="Times New Roman" panose="02020603050405020304" pitchFamily="18" charset="0"/>
                <a:cs typeface="Times New Roman" panose="02020603050405020304" pitchFamily="18" charset="0"/>
              </a:rPr>
              <a:t> (RDS) </a:t>
            </a:r>
            <a:r>
              <a:rPr lang="sr-Latn-BA" dirty="0">
                <a:latin typeface="Times New Roman" panose="02020603050405020304" pitchFamily="18" charset="0"/>
                <a:cs typeface="Times New Roman" panose="02020603050405020304" pitchFamily="18" charset="0"/>
              </a:rPr>
              <a:t>i </a:t>
            </a:r>
            <a:r>
              <a:rPr lang="en-US" dirty="0" err="1">
                <a:latin typeface="Times New Roman" panose="02020603050405020304" pitchFamily="18" charset="0"/>
                <a:cs typeface="Times New Roman" panose="02020603050405020304" pitchFamily="18" charset="0"/>
              </a:rPr>
              <a:t>neurološki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poremećaji</a:t>
            </a:r>
            <a:r>
              <a:rPr lang="sr-Latn-BA" dirty="0">
                <a:latin typeface="Times New Roman" panose="02020603050405020304" pitchFamily="18" charset="0"/>
                <a:cs typeface="Times New Roman" panose="02020603050405020304" pitchFamily="18" charset="0"/>
              </a:rPr>
              <a:t>, kao i kod onih sa pregestacijskim DM</a:t>
            </a:r>
          </a:p>
          <a:p>
            <a:r>
              <a:rPr lang="sr-Latn-BA" dirty="0">
                <a:latin typeface="Times New Roman" panose="02020603050405020304" pitchFamily="18" charset="0"/>
                <a:cs typeface="Times New Roman" panose="02020603050405020304" pitchFamily="18" charset="0"/>
              </a:rPr>
              <a:t>P</a:t>
            </a:r>
            <a:r>
              <a:rPr lang="en-US" dirty="0" err="1">
                <a:latin typeface="Times New Roman" panose="02020603050405020304" pitchFamily="18" charset="0"/>
                <a:cs typeface="Times New Roman" panose="02020603050405020304" pitchFamily="18" charset="0"/>
              </a:rPr>
              <a:t>ostprandijalna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glikemija</a:t>
            </a:r>
            <a:r>
              <a:rPr lang="en-US" dirty="0">
                <a:latin typeface="Times New Roman" panose="02020603050405020304" pitchFamily="18" charset="0"/>
                <a:cs typeface="Times New Roman" panose="02020603050405020304" pitchFamily="18" charset="0"/>
              </a:rPr>
              <a:t> </a:t>
            </a:r>
            <a:r>
              <a:rPr lang="sr-Latn-RS" dirty="0" smtClean="0">
                <a:latin typeface="Times New Roman" panose="02020603050405020304" pitchFamily="18" charset="0"/>
                <a:cs typeface="Times New Roman" panose="02020603050405020304" pitchFamily="18" charset="0"/>
              </a:rPr>
              <a:t>je </a:t>
            </a:r>
            <a:r>
              <a:rPr lang="en-US" dirty="0" err="1" smtClean="0">
                <a:latin typeface="Times New Roman" panose="02020603050405020304" pitchFamily="18" charset="0"/>
                <a:cs typeface="Times New Roman" panose="02020603050405020304" pitchFamily="18" charset="0"/>
              </a:rPr>
              <a:t>najvažnija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varijabla</a:t>
            </a:r>
            <a:r>
              <a:rPr lang="sr-Latn-BA" dirty="0">
                <a:latin typeface="Times New Roman" panose="02020603050405020304" pitchFamily="18" charset="0"/>
                <a:cs typeface="Times New Roman" panose="02020603050405020304" pitchFamily="18" charset="0"/>
              </a:rPr>
              <a:t> </a:t>
            </a:r>
            <a:r>
              <a:rPr lang="pl-PL" dirty="0">
                <a:latin typeface="Times New Roman" panose="02020603050405020304" pitchFamily="18" charset="0"/>
                <a:cs typeface="Times New Roman" panose="02020603050405020304" pitchFamily="18" charset="0"/>
              </a:rPr>
              <a:t>koja utiče na kasniji rizik za nastanak neonatalne makrozomije</a:t>
            </a:r>
          </a:p>
          <a:p>
            <a:r>
              <a:rPr lang="pl-PL" dirty="0">
                <a:latin typeface="Times New Roman" panose="02020603050405020304" pitchFamily="18" charset="0"/>
                <a:cs typeface="Times New Roman" panose="02020603050405020304" pitchFamily="18" charset="0"/>
              </a:rPr>
              <a:t>Na povišene vrijednosti maternalne glikemije fetus odgovara povećanjem sekrecije insulina (u svoju cirkulaciju), koji se ponaša kao faktor rasta, dovodeći do fetalne makrozomije</a:t>
            </a:r>
            <a:endParaRPr lang="sr-Latn-BA" dirty="0">
              <a:latin typeface="Times New Roman" panose="02020603050405020304" pitchFamily="18" charset="0"/>
              <a:cs typeface="Times New Roman" panose="02020603050405020304" pitchFamily="18" charset="0"/>
            </a:endParaRPr>
          </a:p>
          <a:p>
            <a:r>
              <a:rPr lang="sr-Latn-BA" dirty="0">
                <a:latin typeface="Times New Roman" panose="02020603050405020304" pitchFamily="18" charset="0"/>
                <a:cs typeface="Times New Roman" panose="02020603050405020304" pitchFamily="18" charset="0"/>
              </a:rPr>
              <a:t>Ove žene imaju 4-10x povećan rizik da razviju DM tip II nekad tokom života</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133754" y="6510536"/>
            <a:ext cx="9010246" cy="230832"/>
          </a:xfrm>
          <a:prstGeom prst="rect">
            <a:avLst/>
          </a:prstGeom>
        </p:spPr>
        <p:txBody>
          <a:bodyPr wrap="square">
            <a:spAutoFit/>
          </a:bodyPr>
          <a:lstStyle/>
          <a:p>
            <a:pPr defTabSz="685800"/>
            <a:r>
              <a:rPr lang="en-GB" sz="900" dirty="0">
                <a:solidFill>
                  <a:prstClr val="white"/>
                </a:solidFill>
                <a:latin typeface="Calibri" panose="020F0502020204030204"/>
              </a:rPr>
              <a:t>1. </a:t>
            </a:r>
            <a:r>
              <a:rPr lang="sr-Latn-BA" sz="900" dirty="0">
                <a:solidFill>
                  <a:prstClr val="white"/>
                </a:solidFill>
                <a:latin typeface="Calibri" panose="020F0502020204030204"/>
              </a:rPr>
              <a:t>Williams OBSTETRICS, 24th edition, E.G. Cunningham, 2013</a:t>
            </a:r>
            <a:r>
              <a:rPr lang="en-GB" sz="900" dirty="0">
                <a:solidFill>
                  <a:prstClr val="white"/>
                </a:solidFill>
                <a:latin typeface="Calibri" panose="020F0502020204030204"/>
              </a:rPr>
              <a:t>; 2. </a:t>
            </a:r>
            <a:r>
              <a:rPr lang="sr-Latn-BA" sz="900" dirty="0">
                <a:solidFill>
                  <a:prstClr val="white"/>
                </a:solidFill>
                <a:latin typeface="Calibri" panose="020F0502020204030204"/>
              </a:rPr>
              <a:t>Obsetrics and Gynecology, T.L.Callahan, A.B.Caughez, 6th edition, 2013</a:t>
            </a:r>
            <a:r>
              <a:rPr lang="en-GB" sz="900" dirty="0">
                <a:solidFill>
                  <a:prstClr val="white"/>
                </a:solidFill>
                <a:latin typeface="Calibri" panose="020F0502020204030204"/>
              </a:rPr>
              <a:t>; </a:t>
            </a:r>
            <a:endParaRPr lang="sr-Latn-BA" sz="900" dirty="0">
              <a:solidFill>
                <a:prstClr val="white"/>
              </a:solidFill>
              <a:latin typeface="Calibri" panose="020F0502020204030204"/>
            </a:endParaRPr>
          </a:p>
        </p:txBody>
      </p:sp>
    </p:spTree>
    <p:extLst>
      <p:ext uri="{BB962C8B-B14F-4D97-AF65-F5344CB8AC3E}">
        <p14:creationId xmlns:p14="http://schemas.microsoft.com/office/powerpoint/2010/main" xmlns="" val="406757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1560" y="260648"/>
            <a:ext cx="8229600" cy="1440160"/>
          </a:xfrm>
        </p:spPr>
        <p:txBody>
          <a:bodyPr>
            <a:normAutofit/>
          </a:bodyPr>
          <a:lstStyle/>
          <a:p>
            <a:r>
              <a:rPr lang="sr-Latn-BA" dirty="0"/>
              <a:t>DIJAGNOSTIKA INFERTILITETA</a:t>
            </a:r>
            <a:br>
              <a:rPr lang="sr-Latn-BA" dirty="0"/>
            </a:br>
            <a:endParaRPr lang="sr-Latn-BA" dirty="0"/>
          </a:p>
        </p:txBody>
      </p:sp>
      <p:sp>
        <p:nvSpPr>
          <p:cNvPr id="2" name="Content Placeholder 1"/>
          <p:cNvSpPr>
            <a:spLocks noGrp="1"/>
          </p:cNvSpPr>
          <p:nvPr>
            <p:ph idx="1"/>
          </p:nvPr>
        </p:nvSpPr>
        <p:spPr>
          <a:xfrm>
            <a:off x="539552" y="1412776"/>
            <a:ext cx="8229600" cy="4392488"/>
          </a:xfrm>
        </p:spPr>
        <p:txBody>
          <a:bodyPr>
            <a:normAutofit/>
          </a:bodyPr>
          <a:lstStyle/>
          <a:p>
            <a:r>
              <a:rPr lang="sr-Latn-BA" dirty="0"/>
              <a:t>Žene ispod 35 godina života koje nisu ostvarile trudnoću tokom godinu dana nezaštićenih i regularnih seksualnih odnosa uputiti na daljnja ispitivanja neplodnosti zajedno sa njihovim partnerima</a:t>
            </a:r>
            <a:r>
              <a:rPr lang="en-US" dirty="0"/>
              <a:t>.</a:t>
            </a:r>
            <a:endParaRPr lang="sr-Latn-BA" dirty="0"/>
          </a:p>
          <a:p>
            <a:r>
              <a:rPr lang="sr-Latn-BA" dirty="0"/>
              <a:t>Žene preko 35 godina koje nisu ostvarile trudnoću tokom godinu dana nezaštićenih i regularnih polnih odnosa uputiti na daljnja ispitivanja nakon perioda od 6 mjeseci.</a:t>
            </a:r>
            <a:r>
              <a:rPr lang="en-GB" sz="2400" baseline="30000" dirty="0">
                <a:latin typeface="Calibri" panose="020F0502020204030204" pitchFamily="34" charset="0"/>
                <a:cs typeface="Calibri" panose="020F0502020204030204" pitchFamily="34" charset="0"/>
              </a:rPr>
              <a:t>1</a:t>
            </a:r>
            <a:endParaRPr lang="sr-Latn-BA" sz="2400" baseline="30000" dirty="0">
              <a:latin typeface="Calibri" panose="020F0502020204030204" pitchFamily="34" charset="0"/>
              <a:cs typeface="Calibri" panose="020F0502020204030204" pitchFamily="34" charset="0"/>
            </a:endParaRPr>
          </a:p>
          <a:p>
            <a:r>
              <a:rPr lang="sr-Latn-BA" dirty="0"/>
              <a:t>Savremena shvatanja – testirati sve žene starije od 35 godina sa infertilitetom nepoznatog uzroka bez obzira na ranu menopauzu, prethodne operacije, zračenje, loš odgovor na prethodnu stimulaciju.</a:t>
            </a:r>
            <a:r>
              <a:rPr lang="en-GB" sz="2400" baseline="30000" dirty="0">
                <a:latin typeface="Calibri" panose="020F0502020204030204" pitchFamily="34" charset="0"/>
                <a:cs typeface="Calibri" panose="020F0502020204030204" pitchFamily="34" charset="0"/>
              </a:rPr>
              <a:t>2</a:t>
            </a:r>
            <a:endParaRPr lang="sr-Latn-BA" sz="2400" baseline="30000" dirty="0">
              <a:latin typeface="Calibri" panose="020F0502020204030204" pitchFamily="34" charset="0"/>
              <a:cs typeface="Calibri" panose="020F0502020204030204" pitchFamily="34" charset="0"/>
            </a:endParaRPr>
          </a:p>
          <a:p>
            <a:pPr>
              <a:buNone/>
            </a:pPr>
            <a:endParaRPr lang="sr-Latn-BA" dirty="0"/>
          </a:p>
        </p:txBody>
      </p:sp>
      <p:sp>
        <p:nvSpPr>
          <p:cNvPr id="5" name="TextBox 4"/>
          <p:cNvSpPr txBox="1"/>
          <p:nvPr/>
        </p:nvSpPr>
        <p:spPr>
          <a:xfrm flipH="1">
            <a:off x="179512" y="6381328"/>
            <a:ext cx="8280919" cy="646331"/>
          </a:xfrm>
          <a:prstGeom prst="rect">
            <a:avLst/>
          </a:prstGeom>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1.</a:t>
            </a:r>
            <a:r>
              <a:rPr lang="sr-Latn-RS" sz="1200" dirty="0">
                <a:solidFill>
                  <a:schemeClr val="bg1"/>
                </a:solidFill>
                <a:latin typeface="Times New Roman" panose="02020603050405020304" pitchFamily="18" charset="0"/>
                <a:cs typeface="Times New Roman" panose="02020603050405020304" pitchFamily="18" charset="0"/>
              </a:rPr>
              <a:t> </a:t>
            </a:r>
            <a:r>
              <a:rPr lang="en-GB" sz="1200" dirty="0">
                <a:solidFill>
                  <a:schemeClr val="bg1"/>
                </a:solidFill>
                <a:latin typeface="Times New Roman" panose="02020603050405020304" pitchFamily="18" charset="0"/>
                <a:cs typeface="Times New Roman" panose="02020603050405020304" pitchFamily="18" charset="0"/>
              </a:rPr>
              <a:t>NICE. Clinical guideline 156, 2017 2</a:t>
            </a:r>
            <a:r>
              <a:rPr lang="sr-Latn-RS" sz="1200" dirty="0">
                <a:solidFill>
                  <a:schemeClr val="bg1"/>
                </a:solidFill>
                <a:latin typeface="Times New Roman" panose="02020603050405020304" pitchFamily="18" charset="0"/>
                <a:cs typeface="Times New Roman" panose="02020603050405020304" pitchFamily="18" charset="0"/>
              </a:rPr>
              <a:t>. Mitrović Jovanović, A.: Značaj AMH inhibina u procjeni fertilnosti, u Radunović, N.: Humana reprodukcija, Univerzitet u Beogradu, 2013, (225)</a:t>
            </a:r>
            <a:endParaRPr lang="en-GB" sz="1200" dirty="0">
              <a:solidFill>
                <a:schemeClr val="bg1"/>
              </a:solidFill>
              <a:latin typeface="Times New Roman" panose="02020603050405020304" pitchFamily="18" charset="0"/>
              <a:cs typeface="Times New Roman" panose="02020603050405020304" pitchFamily="18" charset="0"/>
            </a:endParaRPr>
          </a:p>
          <a:p>
            <a:endParaRPr lang="en-GB"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latin typeface="Times New Roman" panose="02020603050405020304" pitchFamily="18" charset="0"/>
                <a:cs typeface="Times New Roman" panose="02020603050405020304" pitchFamily="18" charset="0"/>
              </a:rPr>
              <a:t>Epidemiologija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988839"/>
            <a:ext cx="7886700" cy="4213523"/>
          </a:xfrm>
        </p:spPr>
        <p:txBody>
          <a:bodyPr>
            <a:normAutofit/>
          </a:bodyPr>
          <a:lstStyle/>
          <a:p>
            <a:r>
              <a:rPr lang="sr-Latn-BA" dirty="0">
                <a:latin typeface="Times New Roman" panose="02020603050405020304" pitchFamily="18" charset="0"/>
                <a:cs typeface="Times New Roman" panose="02020603050405020304" pitchFamily="18" charset="0"/>
              </a:rPr>
              <a:t>Oko 90% dijabetesa u trudnoći označeno je kao GDM, 7% kao prethodno </a:t>
            </a:r>
            <a:r>
              <a:rPr lang="sr-Latn-BA" dirty="0" err="1">
                <a:latin typeface="Times New Roman" panose="02020603050405020304" pitchFamily="18" charset="0"/>
                <a:cs typeface="Times New Roman" panose="02020603050405020304" pitchFamily="18" charset="0"/>
              </a:rPr>
              <a:t>dijagnostikovan</a:t>
            </a:r>
            <a:r>
              <a:rPr lang="sr-Latn-BA" dirty="0">
                <a:latin typeface="Times New Roman" panose="02020603050405020304" pitchFamily="18" charset="0"/>
                <a:cs typeface="Times New Roman" panose="02020603050405020304" pitchFamily="18" charset="0"/>
              </a:rPr>
              <a:t> T2DM i 4% T1DM</a:t>
            </a:r>
          </a:p>
          <a:p>
            <a:r>
              <a:rPr lang="sr-Latn-BA" dirty="0">
                <a:latin typeface="Times New Roman" panose="02020603050405020304" pitchFamily="18" charset="0"/>
                <a:cs typeface="Times New Roman" panose="02020603050405020304" pitchFamily="18" charset="0"/>
              </a:rPr>
              <a:t> Oko 7% svih trudnoća se komplikuje GDM-om</a:t>
            </a:r>
          </a:p>
          <a:p>
            <a:r>
              <a:rPr lang="sr-Latn-BA" dirty="0">
                <a:latin typeface="Times New Roman" panose="02020603050405020304" pitchFamily="18" charset="0"/>
                <a:cs typeface="Times New Roman" panose="02020603050405020304" pitchFamily="18" charset="0"/>
              </a:rPr>
              <a:t>Prevalenca se kreće od 1% do 14% svih trudnoća, u zavisnosti od etničke  i rasne pripadnosti i zastupljenog dijagnostičkog testa</a:t>
            </a:r>
          </a:p>
          <a:p>
            <a:r>
              <a:rPr lang="sr-Latn-BA" dirty="0">
                <a:latin typeface="Times New Roman" panose="02020603050405020304" pitchFamily="18" charset="0"/>
                <a:cs typeface="Times New Roman" panose="02020603050405020304" pitchFamily="18" charset="0"/>
              </a:rPr>
              <a:t>Sindrom policističnih jajnika (PCOS) značajan je faktor rizika za GDM, posebno s postojanjem insulinske rezistencije</a:t>
            </a:r>
          </a:p>
          <a:p>
            <a:r>
              <a:rPr lang="sr-Latn-BA" dirty="0">
                <a:latin typeface="Times New Roman" panose="02020603050405020304" pitchFamily="18" charset="0"/>
                <a:cs typeface="Times New Roman" panose="02020603050405020304" pitchFamily="18" charset="0"/>
              </a:rPr>
              <a:t>Učestalost ponavljanja GDM (35–80%) zavisi od pariteta, indeksa tjelesne mase, rane dijagnoze GDM, potrebe za insulinom, dobijanjem na težini i intervalima između trudnoća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688384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latin typeface="Times New Roman" panose="02020603050405020304" pitchFamily="18" charset="0"/>
                <a:cs typeface="Times New Roman" panose="02020603050405020304" pitchFamily="18" charset="0"/>
              </a:rPr>
              <a:t>Faktori rizika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2204863"/>
            <a:ext cx="7886700" cy="3997499"/>
          </a:xfrm>
        </p:spPr>
        <p:txBody>
          <a:bodyPr/>
          <a:lstStyle/>
          <a:p>
            <a:r>
              <a:rPr lang="sr-Latn-BA" dirty="0">
                <a:latin typeface="Times New Roman" panose="02020603050405020304" pitchFamily="18" charset="0"/>
                <a:cs typeface="Times New Roman" panose="02020603050405020304" pitchFamily="18" charset="0"/>
              </a:rPr>
              <a:t>Starosna dob majke </a:t>
            </a:r>
            <a:r>
              <a:rPr lang="en-US" dirty="0">
                <a:latin typeface="Times New Roman" panose="02020603050405020304" pitchFamily="18" charset="0"/>
                <a:cs typeface="Times New Roman" panose="02020603050405020304" pitchFamily="18" charset="0"/>
              </a:rPr>
              <a:t>&gt;</a:t>
            </a:r>
            <a:r>
              <a:rPr lang="sr-Latn-BA" dirty="0">
                <a:latin typeface="Times New Roman" panose="02020603050405020304" pitchFamily="18" charset="0"/>
                <a:cs typeface="Times New Roman" panose="02020603050405020304" pitchFamily="18" charset="0"/>
              </a:rPr>
              <a:t>36 godina</a:t>
            </a:r>
          </a:p>
          <a:p>
            <a:r>
              <a:rPr lang="sr-Latn-BA" dirty="0">
                <a:latin typeface="Times New Roman" panose="02020603050405020304" pitchFamily="18" charset="0"/>
                <a:cs typeface="Times New Roman" panose="02020603050405020304" pitchFamily="18" charset="0"/>
              </a:rPr>
              <a:t>Gojaznost</a:t>
            </a:r>
          </a:p>
          <a:p>
            <a:r>
              <a:rPr lang="sr-Latn-BA" dirty="0">
                <a:latin typeface="Times New Roman" panose="02020603050405020304" pitchFamily="18" charset="0"/>
                <a:cs typeface="Times New Roman" panose="02020603050405020304" pitchFamily="18" charset="0"/>
              </a:rPr>
              <a:t>Pozitivna porodična anamneza na dijabetes </a:t>
            </a:r>
            <a:r>
              <a:rPr lang="sr-Latn-BA" dirty="0" err="1">
                <a:latin typeface="Times New Roman" panose="02020603050405020304" pitchFamily="18" charset="0"/>
                <a:cs typeface="Times New Roman" panose="02020603050405020304" pitchFamily="18" charset="0"/>
              </a:rPr>
              <a:t>melitus</a:t>
            </a:r>
            <a:endParaRPr lang="sr-Latn-BA" dirty="0">
              <a:latin typeface="Times New Roman" panose="02020603050405020304" pitchFamily="18" charset="0"/>
              <a:cs typeface="Times New Roman" panose="02020603050405020304" pitchFamily="18" charset="0"/>
            </a:endParaRPr>
          </a:p>
          <a:p>
            <a:r>
              <a:rPr lang="sr-Latn-BA" dirty="0">
                <a:latin typeface="Times New Roman" panose="02020603050405020304" pitchFamily="18" charset="0"/>
                <a:cs typeface="Times New Roman" panose="02020603050405020304" pitchFamily="18" charset="0"/>
              </a:rPr>
              <a:t>Prethodna trudnoća komplikovana GDM</a:t>
            </a:r>
          </a:p>
          <a:p>
            <a:r>
              <a:rPr lang="sr-Latn-BA" dirty="0">
                <a:latin typeface="Times New Roman" panose="02020603050405020304" pitchFamily="18" charset="0"/>
                <a:cs typeface="Times New Roman" panose="02020603050405020304" pitchFamily="18" charset="0"/>
              </a:rPr>
              <a:t>Prethodna beba porođajne težine </a:t>
            </a:r>
            <a:r>
              <a:rPr lang="en-US" dirty="0">
                <a:latin typeface="Times New Roman" panose="02020603050405020304" pitchFamily="18" charset="0"/>
                <a:cs typeface="Times New Roman" panose="02020603050405020304" pitchFamily="18" charset="0"/>
              </a:rPr>
              <a:t>&gt;</a:t>
            </a:r>
            <a:r>
              <a:rPr lang="sr-Latn-BA" dirty="0">
                <a:latin typeface="Times New Roman" panose="02020603050405020304" pitchFamily="18" charset="0"/>
                <a:cs typeface="Times New Roman" panose="02020603050405020304" pitchFamily="18" charset="0"/>
              </a:rPr>
              <a:t> 4000g</a:t>
            </a:r>
          </a:p>
          <a:p>
            <a:r>
              <a:rPr lang="sr-Latn-BA" dirty="0">
                <a:latin typeface="Times New Roman" panose="02020603050405020304" pitchFamily="18" charset="0"/>
                <a:cs typeface="Times New Roman" panose="02020603050405020304" pitchFamily="18" charset="0"/>
              </a:rPr>
              <a:t>Prethodna </a:t>
            </a:r>
            <a:r>
              <a:rPr lang="sr-Latn-BA" dirty="0" err="1">
                <a:latin typeface="Times New Roman" panose="02020603050405020304" pitchFamily="18" charset="0"/>
                <a:cs typeface="Times New Roman" panose="02020603050405020304" pitchFamily="18" charset="0"/>
              </a:rPr>
              <a:t>mrtvorođenost</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133754" y="6444044"/>
            <a:ext cx="9010246" cy="369332"/>
          </a:xfrm>
          <a:prstGeom prst="rect">
            <a:avLst/>
          </a:prstGeom>
        </p:spPr>
        <p:txBody>
          <a:bodyPr wrap="square">
            <a:spAutoFit/>
          </a:bodyPr>
          <a:lstStyle/>
          <a:p>
            <a:pPr defTabSz="685800"/>
            <a:r>
              <a:rPr lang="en-GB" sz="900" dirty="0">
                <a:solidFill>
                  <a:prstClr val="white"/>
                </a:solidFill>
                <a:latin typeface="Calibri" panose="020F0502020204030204"/>
              </a:rPr>
              <a:t>1. </a:t>
            </a:r>
            <a:r>
              <a:rPr lang="sr-Latn-BA" sz="900" dirty="0">
                <a:solidFill>
                  <a:prstClr val="white"/>
                </a:solidFill>
                <a:latin typeface="Calibri" panose="020F0502020204030204"/>
              </a:rPr>
              <a:t>Williams OBSTETRICS, 24th edition, E.G. Cunningham, 2013</a:t>
            </a:r>
            <a:r>
              <a:rPr lang="en-GB" sz="900" dirty="0">
                <a:solidFill>
                  <a:prstClr val="white"/>
                </a:solidFill>
                <a:latin typeface="Calibri" panose="020F0502020204030204"/>
              </a:rPr>
              <a:t>; 2. </a:t>
            </a:r>
            <a:r>
              <a:rPr lang="sr-Latn-BA" sz="900" dirty="0">
                <a:solidFill>
                  <a:prstClr val="white"/>
                </a:solidFill>
                <a:latin typeface="Calibri" panose="020F0502020204030204"/>
              </a:rPr>
              <a:t>Obsetrics and Gynecology, T.L.Callahan, A.B.Caughez, 6th edition, 2013</a:t>
            </a:r>
            <a:r>
              <a:rPr lang="en-GB" sz="900" dirty="0">
                <a:solidFill>
                  <a:prstClr val="white"/>
                </a:solidFill>
                <a:latin typeface="Calibri" panose="020F0502020204030204"/>
              </a:rPr>
              <a:t>; 3. </a:t>
            </a:r>
            <a:r>
              <a:rPr lang="en-US" sz="900" dirty="0">
                <a:solidFill>
                  <a:prstClr val="white"/>
                </a:solidFill>
                <a:latin typeface="Calibri" panose="020F0502020204030204"/>
              </a:rPr>
              <a:t>Gestational Diabetes</a:t>
            </a:r>
            <a:r>
              <a:rPr lang="sr-Latn-BA" sz="900" dirty="0">
                <a:solidFill>
                  <a:prstClr val="white"/>
                </a:solidFill>
                <a:latin typeface="Calibri" panose="020F0502020204030204"/>
              </a:rPr>
              <a:t> </a:t>
            </a:r>
            <a:r>
              <a:rPr lang="en-US" sz="900" dirty="0">
                <a:solidFill>
                  <a:prstClr val="white"/>
                </a:solidFill>
                <a:latin typeface="Calibri" panose="020F0502020204030204"/>
              </a:rPr>
              <a:t>During and </a:t>
            </a:r>
            <a:r>
              <a:rPr lang="en-US" sz="900" dirty="0" err="1">
                <a:solidFill>
                  <a:prstClr val="white"/>
                </a:solidFill>
                <a:latin typeface="Calibri" panose="020F0502020204030204"/>
              </a:rPr>
              <a:t>Afte</a:t>
            </a:r>
            <a:r>
              <a:rPr lang="sr-Latn-BA" sz="900" dirty="0">
                <a:solidFill>
                  <a:prstClr val="white"/>
                </a:solidFill>
                <a:latin typeface="Calibri" panose="020F0502020204030204"/>
              </a:rPr>
              <a:t>r </a:t>
            </a:r>
            <a:r>
              <a:rPr lang="en-US" sz="900" dirty="0">
                <a:solidFill>
                  <a:prstClr val="white"/>
                </a:solidFill>
                <a:latin typeface="Calibri" panose="020F0502020204030204"/>
              </a:rPr>
              <a:t>Pregnancy</a:t>
            </a:r>
            <a:r>
              <a:rPr lang="sr-Latn-BA" sz="900" dirty="0">
                <a:solidFill>
                  <a:prstClr val="white"/>
                </a:solidFill>
                <a:latin typeface="Calibri" panose="020F0502020204030204"/>
              </a:rPr>
              <a:t>, </a:t>
            </a:r>
            <a:r>
              <a:rPr lang="en-US" sz="900" dirty="0">
                <a:solidFill>
                  <a:prstClr val="white"/>
                </a:solidFill>
                <a:latin typeface="Calibri" panose="020F0502020204030204"/>
              </a:rPr>
              <a:t>C</a:t>
            </a:r>
            <a:r>
              <a:rPr lang="sr-Latn-BA" sz="900" dirty="0">
                <a:solidFill>
                  <a:prstClr val="white"/>
                </a:solidFill>
                <a:latin typeface="Calibri" panose="020F0502020204030204"/>
              </a:rPr>
              <a:t>.</a:t>
            </a:r>
            <a:r>
              <a:rPr lang="en-US" sz="900" dirty="0">
                <a:solidFill>
                  <a:prstClr val="white"/>
                </a:solidFill>
                <a:latin typeface="Calibri" panose="020F0502020204030204"/>
              </a:rPr>
              <a:t> Kim</a:t>
            </a:r>
            <a:r>
              <a:rPr lang="sr-Latn-BA" sz="900" dirty="0">
                <a:solidFill>
                  <a:prstClr val="white"/>
                </a:solidFill>
                <a:latin typeface="Calibri" panose="020F0502020204030204"/>
              </a:rPr>
              <a:t>, </a:t>
            </a:r>
            <a:r>
              <a:rPr lang="en-US" sz="900" dirty="0">
                <a:solidFill>
                  <a:prstClr val="white"/>
                </a:solidFill>
                <a:latin typeface="Calibri" panose="020F0502020204030204"/>
              </a:rPr>
              <a:t>A</a:t>
            </a:r>
            <a:r>
              <a:rPr lang="sr-Latn-BA" sz="900" dirty="0">
                <a:solidFill>
                  <a:prstClr val="white"/>
                </a:solidFill>
                <a:latin typeface="Calibri" panose="020F0502020204030204"/>
              </a:rPr>
              <a:t>.</a:t>
            </a:r>
            <a:r>
              <a:rPr lang="en-US" sz="900" dirty="0">
                <a:solidFill>
                  <a:prstClr val="white"/>
                </a:solidFill>
                <a:latin typeface="Calibri" panose="020F0502020204030204"/>
              </a:rPr>
              <a:t> Ferrara,</a:t>
            </a:r>
            <a:r>
              <a:rPr lang="sr-Latn-BA" sz="900" dirty="0">
                <a:solidFill>
                  <a:prstClr val="white"/>
                </a:solidFill>
                <a:latin typeface="Calibri" panose="020F0502020204030204"/>
              </a:rPr>
              <a:t> 2010</a:t>
            </a:r>
          </a:p>
        </p:txBody>
      </p:sp>
    </p:spTree>
    <p:extLst>
      <p:ext uri="{BB962C8B-B14F-4D97-AF65-F5344CB8AC3E}">
        <p14:creationId xmlns:p14="http://schemas.microsoft.com/office/powerpoint/2010/main" xmlns="" val="15779912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latin typeface="Times New Roman" panose="02020603050405020304" pitchFamily="18" charset="0"/>
                <a:cs typeface="Times New Roman" panose="02020603050405020304" pitchFamily="18" charset="0"/>
              </a:rPr>
              <a:t>Skrining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2204863"/>
            <a:ext cx="7886700" cy="3997499"/>
          </a:xfrm>
        </p:spPr>
        <p:txBody>
          <a:bodyPr/>
          <a:lstStyle/>
          <a:p>
            <a:r>
              <a:rPr lang="sr-Latn-BA" dirty="0">
                <a:latin typeface="Times New Roman" panose="02020603050405020304" pitchFamily="18" charset="0"/>
                <a:cs typeface="Times New Roman" panose="02020603050405020304" pitchFamily="18" charset="0"/>
              </a:rPr>
              <a:t>Najbolje vrijeme za skrining GDM je krajem drugog trimestra - između 24. i 28.n.g., kod žena sa niskim rizikom za GDM</a:t>
            </a:r>
          </a:p>
          <a:p>
            <a:r>
              <a:rPr lang="sr-Latn-BA" dirty="0">
                <a:latin typeface="Times New Roman" panose="02020603050405020304" pitchFamily="18" charset="0"/>
                <a:cs typeface="Times New Roman" panose="02020603050405020304" pitchFamily="18" charset="0"/>
              </a:rPr>
              <a:t>U cilju otkrivanja pacijentkinja sa </a:t>
            </a:r>
            <a:r>
              <a:rPr lang="sr-Latn-BA" dirty="0" err="1">
                <a:latin typeface="Times New Roman" panose="02020603050405020304" pitchFamily="18" charset="0"/>
                <a:cs typeface="Times New Roman" panose="02020603050405020304" pitchFamily="18" charset="0"/>
              </a:rPr>
              <a:t>preegzistentnim</a:t>
            </a:r>
            <a:r>
              <a:rPr lang="sr-Latn-BA" dirty="0">
                <a:latin typeface="Times New Roman" panose="02020603050405020304" pitchFamily="18" charset="0"/>
                <a:cs typeface="Times New Roman" panose="02020603050405020304" pitchFamily="18" charset="0"/>
              </a:rPr>
              <a:t> DM tip II i pacijentkinja sa jednim ili više </a:t>
            </a:r>
            <a:r>
              <a:rPr lang="sr-Latn-BA" dirty="0" err="1">
                <a:latin typeface="Times New Roman" panose="02020603050405020304" pitchFamily="18" charset="0"/>
                <a:cs typeface="Times New Roman" panose="02020603050405020304" pitchFamily="18" charset="0"/>
              </a:rPr>
              <a:t>riziko</a:t>
            </a:r>
            <a:r>
              <a:rPr lang="sr-Latn-BA" dirty="0">
                <a:latin typeface="Times New Roman" panose="02020603050405020304" pitchFamily="18" charset="0"/>
                <a:cs typeface="Times New Roman" panose="02020603050405020304" pitchFamily="18" charset="0"/>
              </a:rPr>
              <a:t>-faktora, skrining bi trebalo </a:t>
            </a:r>
            <a:r>
              <a:rPr lang="sr-Latn-BA" dirty="0" err="1">
                <a:latin typeface="Times New Roman" panose="02020603050405020304" pitchFamily="18" charset="0"/>
                <a:cs typeface="Times New Roman" panose="02020603050405020304" pitchFamily="18" charset="0"/>
              </a:rPr>
              <a:t>provesti</a:t>
            </a:r>
            <a:r>
              <a:rPr lang="sr-Latn-BA" dirty="0">
                <a:latin typeface="Times New Roman" panose="02020603050405020304" pitchFamily="18" charset="0"/>
                <a:cs typeface="Times New Roman" panose="02020603050405020304" pitchFamily="18" charset="0"/>
              </a:rPr>
              <a:t> već prilikom prvog pregleda u trudnoći, u sklopu inicijalnih laboratorijskih pretraga</a:t>
            </a:r>
          </a:p>
          <a:p>
            <a:r>
              <a:rPr lang="sr-Latn-BA" dirty="0">
                <a:latin typeface="Times New Roman" panose="02020603050405020304" pitchFamily="18" charset="0"/>
                <a:cs typeface="Times New Roman" panose="02020603050405020304" pitchFamily="18" charset="0"/>
              </a:rPr>
              <a:t>Ako su ovi testovi negativni, skrining na GDM se ponovo provodi između 24-28n.g.</a:t>
            </a:r>
          </a:p>
          <a:p>
            <a:endParaRPr lang="sr-Latn-BA" dirty="0"/>
          </a:p>
          <a:p>
            <a:endParaRPr lang="en-US" dirty="0"/>
          </a:p>
        </p:txBody>
      </p:sp>
      <p:sp>
        <p:nvSpPr>
          <p:cNvPr id="5" name="Rectangle 4"/>
          <p:cNvSpPr/>
          <p:nvPr/>
        </p:nvSpPr>
        <p:spPr>
          <a:xfrm>
            <a:off x="133755" y="6444044"/>
            <a:ext cx="9010246" cy="369332"/>
          </a:xfrm>
          <a:prstGeom prst="rect">
            <a:avLst/>
          </a:prstGeom>
        </p:spPr>
        <p:txBody>
          <a:bodyPr wrap="square">
            <a:spAutoFit/>
          </a:bodyPr>
          <a:lstStyle/>
          <a:p>
            <a:pPr defTabSz="685800"/>
            <a:r>
              <a:rPr lang="en-GB" sz="900" dirty="0">
                <a:solidFill>
                  <a:prstClr val="white"/>
                </a:solidFill>
                <a:latin typeface="Calibri" panose="020F0502020204030204"/>
              </a:rPr>
              <a:t>1. </a:t>
            </a:r>
            <a:r>
              <a:rPr lang="sr-Latn-BA" sz="900" dirty="0">
                <a:solidFill>
                  <a:prstClr val="white"/>
                </a:solidFill>
                <a:latin typeface="Calibri" panose="020F0502020204030204"/>
              </a:rPr>
              <a:t>Williams OBSTETRICS, 24th edition, E.G. Cunningham, 2013</a:t>
            </a:r>
            <a:r>
              <a:rPr lang="en-GB" sz="900" dirty="0">
                <a:solidFill>
                  <a:prstClr val="white"/>
                </a:solidFill>
                <a:latin typeface="Calibri" panose="020F0502020204030204"/>
              </a:rPr>
              <a:t>; 2. </a:t>
            </a:r>
            <a:r>
              <a:rPr lang="sr-Latn-BA" sz="900" dirty="0">
                <a:solidFill>
                  <a:prstClr val="white"/>
                </a:solidFill>
                <a:latin typeface="Calibri" panose="020F0502020204030204"/>
              </a:rPr>
              <a:t>Obsetrics and Gynecology, T.L.Callahan, A.B.Caughez, 6th edition, 2013</a:t>
            </a:r>
            <a:r>
              <a:rPr lang="en-GB" sz="900" dirty="0">
                <a:solidFill>
                  <a:prstClr val="white"/>
                </a:solidFill>
                <a:latin typeface="Calibri" panose="020F0502020204030204"/>
              </a:rPr>
              <a:t>; 3. </a:t>
            </a:r>
            <a:r>
              <a:rPr lang="en-US" sz="900" dirty="0">
                <a:solidFill>
                  <a:prstClr val="white"/>
                </a:solidFill>
                <a:latin typeface="Calibri" panose="020F0502020204030204"/>
              </a:rPr>
              <a:t>Gestational Diabetes</a:t>
            </a:r>
            <a:r>
              <a:rPr lang="sr-Latn-BA" sz="900" dirty="0">
                <a:solidFill>
                  <a:prstClr val="white"/>
                </a:solidFill>
                <a:latin typeface="Calibri" panose="020F0502020204030204"/>
              </a:rPr>
              <a:t> </a:t>
            </a:r>
            <a:r>
              <a:rPr lang="en-US" sz="900" dirty="0">
                <a:solidFill>
                  <a:prstClr val="white"/>
                </a:solidFill>
                <a:latin typeface="Calibri" panose="020F0502020204030204"/>
              </a:rPr>
              <a:t>During and </a:t>
            </a:r>
            <a:r>
              <a:rPr lang="en-US" sz="900" dirty="0" err="1">
                <a:solidFill>
                  <a:prstClr val="white"/>
                </a:solidFill>
                <a:latin typeface="Calibri" panose="020F0502020204030204"/>
              </a:rPr>
              <a:t>Afte</a:t>
            </a:r>
            <a:r>
              <a:rPr lang="sr-Latn-BA" sz="900" dirty="0">
                <a:solidFill>
                  <a:prstClr val="white"/>
                </a:solidFill>
                <a:latin typeface="Calibri" panose="020F0502020204030204"/>
              </a:rPr>
              <a:t>r </a:t>
            </a:r>
            <a:r>
              <a:rPr lang="en-US" sz="900" dirty="0">
                <a:solidFill>
                  <a:prstClr val="white"/>
                </a:solidFill>
                <a:latin typeface="Calibri" panose="020F0502020204030204"/>
              </a:rPr>
              <a:t>Pregnancy</a:t>
            </a:r>
            <a:r>
              <a:rPr lang="sr-Latn-BA" sz="900" dirty="0">
                <a:solidFill>
                  <a:prstClr val="white"/>
                </a:solidFill>
                <a:latin typeface="Calibri" panose="020F0502020204030204"/>
              </a:rPr>
              <a:t>, </a:t>
            </a:r>
            <a:r>
              <a:rPr lang="en-US" sz="900" dirty="0">
                <a:solidFill>
                  <a:prstClr val="white"/>
                </a:solidFill>
                <a:latin typeface="Calibri" panose="020F0502020204030204"/>
              </a:rPr>
              <a:t>C</a:t>
            </a:r>
            <a:r>
              <a:rPr lang="sr-Latn-BA" sz="900" dirty="0">
                <a:solidFill>
                  <a:prstClr val="white"/>
                </a:solidFill>
                <a:latin typeface="Calibri" panose="020F0502020204030204"/>
              </a:rPr>
              <a:t>.</a:t>
            </a:r>
            <a:r>
              <a:rPr lang="en-US" sz="900" dirty="0">
                <a:solidFill>
                  <a:prstClr val="white"/>
                </a:solidFill>
                <a:latin typeface="Calibri" panose="020F0502020204030204"/>
              </a:rPr>
              <a:t> Kim</a:t>
            </a:r>
            <a:r>
              <a:rPr lang="sr-Latn-BA" sz="900" dirty="0">
                <a:solidFill>
                  <a:prstClr val="white"/>
                </a:solidFill>
                <a:latin typeface="Calibri" panose="020F0502020204030204"/>
              </a:rPr>
              <a:t>, </a:t>
            </a:r>
            <a:r>
              <a:rPr lang="en-US" sz="900" dirty="0">
                <a:solidFill>
                  <a:prstClr val="white"/>
                </a:solidFill>
                <a:latin typeface="Calibri" panose="020F0502020204030204"/>
              </a:rPr>
              <a:t>A</a:t>
            </a:r>
            <a:r>
              <a:rPr lang="sr-Latn-BA" sz="900" dirty="0">
                <a:solidFill>
                  <a:prstClr val="white"/>
                </a:solidFill>
                <a:latin typeface="Calibri" panose="020F0502020204030204"/>
              </a:rPr>
              <a:t>.</a:t>
            </a:r>
            <a:r>
              <a:rPr lang="en-US" sz="900" dirty="0">
                <a:solidFill>
                  <a:prstClr val="white"/>
                </a:solidFill>
                <a:latin typeface="Calibri" panose="020F0502020204030204"/>
              </a:rPr>
              <a:t> Ferrara,</a:t>
            </a:r>
            <a:r>
              <a:rPr lang="sr-Latn-BA" sz="900" dirty="0">
                <a:solidFill>
                  <a:prstClr val="white"/>
                </a:solidFill>
                <a:latin typeface="Calibri" panose="020F0502020204030204"/>
              </a:rPr>
              <a:t> 2010</a:t>
            </a:r>
          </a:p>
        </p:txBody>
      </p:sp>
    </p:spTree>
    <p:extLst>
      <p:ext uri="{BB962C8B-B14F-4D97-AF65-F5344CB8AC3E}">
        <p14:creationId xmlns:p14="http://schemas.microsoft.com/office/powerpoint/2010/main" xmlns="" val="404061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latin typeface="Times New Roman" panose="02020603050405020304" pitchFamily="18" charset="0"/>
                <a:cs typeface="Times New Roman" panose="02020603050405020304" pitchFamily="18" charset="0"/>
              </a:rPr>
              <a:t>Skrining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sr-Latn-BA" dirty="0" err="1">
                <a:latin typeface="Times New Roman" panose="02020603050405020304" pitchFamily="18" charset="0"/>
                <a:cs typeface="Times New Roman" panose="02020603050405020304" pitchFamily="18" charset="0"/>
              </a:rPr>
              <a:t>Najčeće</a:t>
            </a:r>
            <a:r>
              <a:rPr lang="sr-Latn-BA" dirty="0">
                <a:latin typeface="Times New Roman" panose="02020603050405020304" pitchFamily="18" charset="0"/>
                <a:cs typeface="Times New Roman" panose="02020603050405020304" pitchFamily="18" charset="0"/>
              </a:rPr>
              <a:t> se provodi test koji podrazumijeva mjerenje serumskog nivoa glukoze 1h nakon davanja 50 g glukoze</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133755" y="6510536"/>
            <a:ext cx="9010246" cy="230832"/>
          </a:xfrm>
          <a:prstGeom prst="rect">
            <a:avLst/>
          </a:prstGeom>
        </p:spPr>
        <p:txBody>
          <a:bodyPr wrap="square">
            <a:spAutoFit/>
          </a:bodyPr>
          <a:lstStyle/>
          <a:p>
            <a:pPr defTabSz="685800"/>
            <a:r>
              <a:rPr lang="en-GB" sz="900" dirty="0">
                <a:solidFill>
                  <a:prstClr val="white"/>
                </a:solidFill>
                <a:latin typeface="Calibri" panose="020F0502020204030204"/>
              </a:rPr>
              <a:t>1. </a:t>
            </a:r>
            <a:r>
              <a:rPr lang="en-US" sz="900" dirty="0">
                <a:solidFill>
                  <a:prstClr val="white"/>
                </a:solidFill>
                <a:latin typeface="Calibri" panose="020F0502020204030204"/>
              </a:rPr>
              <a:t>Gestational Diabetes</a:t>
            </a:r>
            <a:r>
              <a:rPr lang="sr-Latn-BA" sz="900" dirty="0">
                <a:solidFill>
                  <a:prstClr val="white"/>
                </a:solidFill>
                <a:latin typeface="Calibri" panose="020F0502020204030204"/>
              </a:rPr>
              <a:t> </a:t>
            </a:r>
            <a:r>
              <a:rPr lang="en-US" sz="900" dirty="0">
                <a:solidFill>
                  <a:prstClr val="white"/>
                </a:solidFill>
                <a:latin typeface="Calibri" panose="020F0502020204030204"/>
              </a:rPr>
              <a:t>During and </a:t>
            </a:r>
            <a:r>
              <a:rPr lang="en-US" sz="900" dirty="0" err="1">
                <a:solidFill>
                  <a:prstClr val="white"/>
                </a:solidFill>
                <a:latin typeface="Calibri" panose="020F0502020204030204"/>
              </a:rPr>
              <a:t>Afte</a:t>
            </a:r>
            <a:r>
              <a:rPr lang="sr-Latn-BA" sz="900" dirty="0">
                <a:solidFill>
                  <a:prstClr val="white"/>
                </a:solidFill>
                <a:latin typeface="Calibri" panose="020F0502020204030204"/>
              </a:rPr>
              <a:t>r </a:t>
            </a:r>
            <a:r>
              <a:rPr lang="en-US" sz="900" dirty="0">
                <a:solidFill>
                  <a:prstClr val="white"/>
                </a:solidFill>
                <a:latin typeface="Calibri" panose="020F0502020204030204"/>
              </a:rPr>
              <a:t>Pregnancy</a:t>
            </a:r>
            <a:r>
              <a:rPr lang="sr-Latn-BA" sz="900" dirty="0">
                <a:solidFill>
                  <a:prstClr val="white"/>
                </a:solidFill>
                <a:latin typeface="Calibri" panose="020F0502020204030204"/>
              </a:rPr>
              <a:t>, </a:t>
            </a:r>
            <a:r>
              <a:rPr lang="en-US" sz="900" dirty="0">
                <a:solidFill>
                  <a:prstClr val="white"/>
                </a:solidFill>
                <a:latin typeface="Calibri" panose="020F0502020204030204"/>
              </a:rPr>
              <a:t>C</a:t>
            </a:r>
            <a:r>
              <a:rPr lang="sr-Latn-BA" sz="900" dirty="0">
                <a:solidFill>
                  <a:prstClr val="white"/>
                </a:solidFill>
                <a:latin typeface="Calibri" panose="020F0502020204030204"/>
              </a:rPr>
              <a:t>.</a:t>
            </a:r>
            <a:r>
              <a:rPr lang="en-US" sz="900" dirty="0">
                <a:solidFill>
                  <a:prstClr val="white"/>
                </a:solidFill>
                <a:latin typeface="Calibri" panose="020F0502020204030204"/>
              </a:rPr>
              <a:t> Kim</a:t>
            </a:r>
            <a:r>
              <a:rPr lang="sr-Latn-BA" sz="900" dirty="0">
                <a:solidFill>
                  <a:prstClr val="white"/>
                </a:solidFill>
                <a:latin typeface="Calibri" panose="020F0502020204030204"/>
              </a:rPr>
              <a:t>, </a:t>
            </a:r>
            <a:r>
              <a:rPr lang="en-US" sz="900" dirty="0">
                <a:solidFill>
                  <a:prstClr val="white"/>
                </a:solidFill>
                <a:latin typeface="Calibri" panose="020F0502020204030204"/>
              </a:rPr>
              <a:t>A</a:t>
            </a:r>
            <a:r>
              <a:rPr lang="sr-Latn-BA" sz="900" dirty="0">
                <a:solidFill>
                  <a:prstClr val="white"/>
                </a:solidFill>
                <a:latin typeface="Calibri" panose="020F0502020204030204"/>
              </a:rPr>
              <a:t>.</a:t>
            </a:r>
            <a:r>
              <a:rPr lang="en-US" sz="900" dirty="0">
                <a:solidFill>
                  <a:prstClr val="white"/>
                </a:solidFill>
                <a:latin typeface="Calibri" panose="020F0502020204030204"/>
              </a:rPr>
              <a:t> Ferrara,</a:t>
            </a:r>
            <a:r>
              <a:rPr lang="sr-Latn-BA" sz="900" dirty="0">
                <a:solidFill>
                  <a:prstClr val="white"/>
                </a:solidFill>
                <a:latin typeface="Calibri" panose="020F0502020204030204"/>
              </a:rPr>
              <a:t> 2010</a:t>
            </a:r>
          </a:p>
        </p:txBody>
      </p:sp>
    </p:spTree>
    <p:extLst>
      <p:ext uri="{BB962C8B-B14F-4D97-AF65-F5344CB8AC3E}">
        <p14:creationId xmlns:p14="http://schemas.microsoft.com/office/powerpoint/2010/main" xmlns="" val="31387926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75245"/>
            <a:ext cx="7633609" cy="1325563"/>
          </a:xfrm>
        </p:spPr>
        <p:txBody>
          <a:bodyPr/>
          <a:lstStyle/>
          <a:p>
            <a:r>
              <a:rPr lang="sr-Latn-BA" dirty="0">
                <a:latin typeface="Times New Roman" panose="02020603050405020304" pitchFamily="18" charset="0"/>
                <a:cs typeface="Times New Roman" panose="02020603050405020304" pitchFamily="18" charset="0"/>
              </a:rPr>
              <a:t>Preporuke za testiranje trudnica pod rizikom za razvoj </a:t>
            </a:r>
            <a:r>
              <a:rPr lang="sr-Latn-BA" dirty="0" err="1">
                <a:latin typeface="Times New Roman" panose="02020603050405020304" pitchFamily="18" charset="0"/>
                <a:cs typeface="Times New Roman" panose="02020603050405020304" pitchFamily="18" charset="0"/>
              </a:rPr>
              <a:t>gestacijskog</a:t>
            </a:r>
            <a:r>
              <a:rPr lang="sr-Latn-BA" dirty="0">
                <a:latin typeface="Times New Roman" panose="02020603050405020304" pitchFamily="18" charset="0"/>
                <a:cs typeface="Times New Roman" panose="02020603050405020304" pitchFamily="18" charset="0"/>
              </a:rPr>
              <a:t> dijabetesa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2276871"/>
            <a:ext cx="7886700" cy="3925491"/>
          </a:xfrm>
        </p:spPr>
        <p:txBody>
          <a:bodyPr/>
          <a:lstStyle/>
          <a:p>
            <a:r>
              <a:rPr lang="sr-Latn-BA" dirty="0">
                <a:latin typeface="Times New Roman" panose="02020603050405020304" pitchFamily="18" charset="0"/>
                <a:cs typeface="Times New Roman" panose="02020603050405020304" pitchFamily="18" charset="0"/>
              </a:rPr>
              <a:t>Testirati trudnice sa poznatim faktorima rizika prilikom prve prenatalne posjete</a:t>
            </a:r>
          </a:p>
          <a:p>
            <a:r>
              <a:rPr lang="sr-Latn-BA" dirty="0">
                <a:latin typeface="Times New Roman" panose="02020603050405020304" pitchFamily="18" charset="0"/>
                <a:cs typeface="Times New Roman" panose="02020603050405020304" pitchFamily="18" charset="0"/>
              </a:rPr>
              <a:t>Testirati trudnice između 24. i 28 </a:t>
            </a:r>
            <a:r>
              <a:rPr lang="sr-Latn-BA" dirty="0" err="1">
                <a:latin typeface="Times New Roman" panose="02020603050405020304" pitchFamily="18" charset="0"/>
                <a:cs typeface="Times New Roman" panose="02020603050405020304" pitchFamily="18" charset="0"/>
              </a:rPr>
              <a:t>n.g</a:t>
            </a:r>
            <a:r>
              <a:rPr lang="sr-Latn-BA" dirty="0">
                <a:latin typeface="Times New Roman" panose="02020603050405020304" pitchFamily="18" charset="0"/>
                <a:cs typeface="Times New Roman" panose="02020603050405020304" pitchFamily="18" charset="0"/>
              </a:rPr>
              <a:t>. koje ranije nisu imale dijabetes</a:t>
            </a:r>
          </a:p>
          <a:p>
            <a:r>
              <a:rPr lang="sr-Latn-BA" dirty="0">
                <a:latin typeface="Times New Roman" panose="02020603050405020304" pitchFamily="18" charset="0"/>
                <a:cs typeface="Times New Roman" panose="02020603050405020304" pitchFamily="18" charset="0"/>
              </a:rPr>
              <a:t>Žene koje su razvile </a:t>
            </a:r>
            <a:r>
              <a:rPr lang="sr-Latn-BA" dirty="0" err="1">
                <a:latin typeface="Times New Roman" panose="02020603050405020304" pitchFamily="18" charset="0"/>
                <a:cs typeface="Times New Roman" panose="02020603050405020304" pitchFamily="18" charset="0"/>
              </a:rPr>
              <a:t>gestacijski</a:t>
            </a:r>
            <a:r>
              <a:rPr lang="sr-Latn-BA" dirty="0">
                <a:latin typeface="Times New Roman" panose="02020603050405020304" pitchFamily="18" charset="0"/>
                <a:cs typeface="Times New Roman" panose="02020603050405020304" pitchFamily="18" charset="0"/>
              </a:rPr>
              <a:t> dijabetes treba testirati na prisustvo </a:t>
            </a:r>
            <a:r>
              <a:rPr lang="sr-Latn-BA" dirty="0" err="1">
                <a:latin typeface="Times New Roman" panose="02020603050405020304" pitchFamily="18" charset="0"/>
                <a:cs typeface="Times New Roman" panose="02020603050405020304" pitchFamily="18" charset="0"/>
              </a:rPr>
              <a:t>perzistentnog</a:t>
            </a:r>
            <a:r>
              <a:rPr lang="sr-Latn-BA" dirty="0">
                <a:latin typeface="Times New Roman" panose="02020603050405020304" pitchFamily="18" charset="0"/>
                <a:cs typeface="Times New Roman" panose="02020603050405020304" pitchFamily="18" charset="0"/>
              </a:rPr>
              <a:t> dijabetesa 4-12 </a:t>
            </a:r>
            <a:r>
              <a:rPr lang="sr-Latn-BA" dirty="0" err="1">
                <a:latin typeface="Times New Roman" panose="02020603050405020304" pitchFamily="18" charset="0"/>
                <a:cs typeface="Times New Roman" panose="02020603050405020304" pitchFamily="18" charset="0"/>
              </a:rPr>
              <a:t>nedelja</a:t>
            </a:r>
            <a:r>
              <a:rPr lang="sr-Latn-BA" dirty="0">
                <a:latin typeface="Times New Roman" panose="02020603050405020304" pitchFamily="18" charset="0"/>
                <a:cs typeface="Times New Roman" panose="02020603050405020304" pitchFamily="18" charset="0"/>
              </a:rPr>
              <a:t> nakon porođaja koristeći OGTT i dijagnostičke kriterijume za opštu populaciju</a:t>
            </a:r>
          </a:p>
          <a:p>
            <a:r>
              <a:rPr lang="sr-Latn-BA" dirty="0">
                <a:latin typeface="Times New Roman" panose="02020603050405020304" pitchFamily="18" charset="0"/>
                <a:cs typeface="Times New Roman" panose="02020603050405020304" pitchFamily="18" charset="0"/>
              </a:rPr>
              <a:t>Žene koje imaju poznat </a:t>
            </a:r>
            <a:r>
              <a:rPr lang="sr-Latn-BA" dirty="0" err="1">
                <a:latin typeface="Times New Roman" panose="02020603050405020304" pitchFamily="18" charset="0"/>
                <a:cs typeface="Times New Roman" panose="02020603050405020304" pitchFamily="18" charset="0"/>
              </a:rPr>
              <a:t>gestacijski</a:t>
            </a:r>
            <a:r>
              <a:rPr lang="sr-Latn-BA" dirty="0">
                <a:latin typeface="Times New Roman" panose="02020603050405020304" pitchFamily="18" charset="0"/>
                <a:cs typeface="Times New Roman" panose="02020603050405020304" pitchFamily="18" charset="0"/>
              </a:rPr>
              <a:t> dijabetes treba testirati svake 3 god. zbog rizika od razvoja </a:t>
            </a:r>
            <a:r>
              <a:rPr lang="sr-Latn-BA" dirty="0" err="1">
                <a:latin typeface="Times New Roman" panose="02020603050405020304" pitchFamily="18" charset="0"/>
                <a:cs typeface="Times New Roman" panose="02020603050405020304" pitchFamily="18" charset="0"/>
              </a:rPr>
              <a:t>predijabetesa</a:t>
            </a:r>
            <a:r>
              <a:rPr lang="sr-Latn-BA" dirty="0">
                <a:latin typeface="Times New Roman" panose="02020603050405020304" pitchFamily="18" charset="0"/>
                <a:cs typeface="Times New Roman" panose="02020603050405020304" pitchFamily="18" charset="0"/>
              </a:rPr>
              <a:t> i dijabetesa</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57919" y="6377553"/>
            <a:ext cx="7843234" cy="507831"/>
          </a:xfrm>
          <a:prstGeom prst="rect">
            <a:avLst/>
          </a:prstGeom>
          <a:noFill/>
        </p:spPr>
        <p:txBody>
          <a:bodyPr wrap="square" rtlCol="0">
            <a:spAutoFit/>
          </a:bodyPr>
          <a:lstStyle/>
          <a:p>
            <a:pPr defTabSz="685800"/>
            <a:r>
              <a:rPr lang="sr-Latn-BA" sz="1350" i="1" dirty="0">
                <a:solidFill>
                  <a:prstClr val="white"/>
                </a:solidFill>
                <a:latin typeface="Calibri" panose="020F0502020204030204"/>
              </a:rPr>
              <a:t>American Diabetes Association. Classification and diagnosis od diabetes. Diabetes care 2017; (Suppl. 1): S1-S24</a:t>
            </a:r>
            <a:endParaRPr lang="en-US" sz="1350" i="1" dirty="0">
              <a:solidFill>
                <a:prstClr val="white"/>
              </a:solidFill>
              <a:latin typeface="Calibri" panose="020F0502020204030204"/>
            </a:endParaRPr>
          </a:p>
        </p:txBody>
      </p:sp>
    </p:spTree>
    <p:extLst>
      <p:ext uri="{BB962C8B-B14F-4D97-AF65-F5344CB8AC3E}">
        <p14:creationId xmlns:p14="http://schemas.microsoft.com/office/powerpoint/2010/main" xmlns="" val="25706861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latin typeface="Times New Roman" panose="02020603050405020304" pitchFamily="18" charset="0"/>
                <a:cs typeface="Times New Roman" panose="02020603050405020304" pitchFamily="18" charset="0"/>
              </a:rPr>
              <a:t>Skrining i dijagnoza GDM</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2132855"/>
            <a:ext cx="7886700" cy="4069507"/>
          </a:xfrm>
        </p:spPr>
        <p:txBody>
          <a:bodyPr/>
          <a:lstStyle/>
          <a:p>
            <a:r>
              <a:rPr lang="sr-Latn-BA" dirty="0">
                <a:latin typeface="Times New Roman" panose="02020603050405020304" pitchFamily="18" charset="0"/>
                <a:cs typeface="Times New Roman" panose="02020603050405020304" pitchFamily="18" charset="0"/>
              </a:rPr>
              <a:t>OGTT sa 75 g glukoze </a:t>
            </a:r>
            <a:r>
              <a:rPr lang="sr-Latn-BA" dirty="0" smtClean="0">
                <a:latin typeface="Times New Roman" panose="02020603050405020304" pitchFamily="18" charset="0"/>
                <a:cs typeface="Times New Roman" panose="02020603050405020304" pitchFamily="18" charset="0"/>
              </a:rPr>
              <a:t>od </a:t>
            </a:r>
            <a:r>
              <a:rPr lang="sr-Latn-BA" dirty="0">
                <a:latin typeface="Times New Roman" panose="02020603050405020304" pitchFamily="18" charset="0"/>
                <a:cs typeface="Times New Roman" panose="02020603050405020304" pitchFamily="18" charset="0"/>
              </a:rPr>
              <a:t>24-28. n.g</a:t>
            </a:r>
            <a:r>
              <a:rPr lang="sr-Latn-BA" dirty="0" smtClean="0">
                <a:latin typeface="Times New Roman" panose="02020603050405020304" pitchFamily="18" charset="0"/>
                <a:cs typeface="Times New Roman" panose="02020603050405020304" pitchFamily="18" charset="0"/>
              </a:rPr>
              <a:t>. kod </a:t>
            </a:r>
            <a:r>
              <a:rPr lang="sr-Latn-BA" dirty="0">
                <a:latin typeface="Times New Roman" panose="02020603050405020304" pitchFamily="18" charset="0"/>
                <a:cs typeface="Times New Roman" panose="02020603050405020304" pitchFamily="18" charset="0"/>
              </a:rPr>
              <a:t>žena koje prethodno nisu imale dijabetes</a:t>
            </a:r>
          </a:p>
          <a:p>
            <a:endParaRPr lang="sr-Latn-BA" dirty="0">
              <a:latin typeface="Times New Roman" panose="02020603050405020304" pitchFamily="18" charset="0"/>
              <a:cs typeface="Times New Roman" panose="02020603050405020304" pitchFamily="18" charset="0"/>
            </a:endParaRPr>
          </a:p>
          <a:p>
            <a:r>
              <a:rPr lang="sr-Latn-BA" dirty="0">
                <a:latin typeface="Times New Roman" panose="02020603050405020304" pitchFamily="18" charset="0"/>
                <a:cs typeface="Times New Roman" panose="02020603050405020304" pitchFamily="18" charset="0"/>
              </a:rPr>
              <a:t>OGTT treba da se radi ujutru, nakon gladovanja od najmanje 8h</a:t>
            </a:r>
          </a:p>
          <a:p>
            <a:endParaRPr lang="sr-Latn-BA" dirty="0">
              <a:latin typeface="Times New Roman" panose="02020603050405020304" pitchFamily="18" charset="0"/>
              <a:cs typeface="Times New Roman" panose="02020603050405020304" pitchFamily="18" charset="0"/>
            </a:endParaRPr>
          </a:p>
          <a:p>
            <a:r>
              <a:rPr lang="sr-Latn-BA" dirty="0">
                <a:latin typeface="Times New Roman" panose="02020603050405020304" pitchFamily="18" charset="0"/>
                <a:cs typeface="Times New Roman" panose="02020603050405020304" pitchFamily="18" charset="0"/>
              </a:rPr>
              <a:t>Dijagnoza dijabetesa se postavlja ako su vrijednosti sljedeće:</a:t>
            </a:r>
          </a:p>
          <a:p>
            <a:pPr lvl="1"/>
            <a:r>
              <a:rPr lang="sr-Latn-BA" sz="2100" dirty="0">
                <a:latin typeface="Times New Roman" panose="02020603050405020304" pitchFamily="18" charset="0"/>
                <a:cs typeface="Times New Roman" panose="02020603050405020304" pitchFamily="18" charset="0"/>
              </a:rPr>
              <a:t>glikemija </a:t>
            </a:r>
            <a:r>
              <a:rPr lang="sr-Latn-BA" sz="2100" dirty="0" err="1">
                <a:latin typeface="Times New Roman" panose="02020603050405020304" pitchFamily="18" charset="0"/>
                <a:cs typeface="Times New Roman" panose="02020603050405020304" pitchFamily="18" charset="0"/>
              </a:rPr>
              <a:t>natašte</a:t>
            </a:r>
            <a:r>
              <a:rPr lang="sr-Latn-BA" sz="2100" dirty="0">
                <a:latin typeface="Times New Roman" panose="02020603050405020304" pitchFamily="18" charset="0"/>
                <a:cs typeface="Times New Roman" panose="02020603050405020304" pitchFamily="18" charset="0"/>
              </a:rPr>
              <a:t>: 5.1 mmol/l</a:t>
            </a:r>
          </a:p>
          <a:p>
            <a:pPr lvl="1"/>
            <a:r>
              <a:rPr lang="sr-Latn-BA" sz="2100" dirty="0">
                <a:latin typeface="Times New Roman" panose="02020603050405020304" pitchFamily="18" charset="0"/>
                <a:cs typeface="Times New Roman" panose="02020603050405020304" pitchFamily="18" charset="0"/>
              </a:rPr>
              <a:t>1h: 10.0 mmol/l</a:t>
            </a:r>
          </a:p>
          <a:p>
            <a:pPr lvl="1"/>
            <a:r>
              <a:rPr lang="sr-Latn-BA" sz="2100" dirty="0">
                <a:latin typeface="Times New Roman" panose="02020603050405020304" pitchFamily="18" charset="0"/>
                <a:cs typeface="Times New Roman" panose="02020603050405020304" pitchFamily="18" charset="0"/>
              </a:rPr>
              <a:t>2h: 8.5 mmol/l</a:t>
            </a:r>
          </a:p>
          <a:p>
            <a:pPr marL="0" indent="0">
              <a:buNone/>
            </a:pPr>
            <a:endParaRPr lang="en-US" dirty="0"/>
          </a:p>
        </p:txBody>
      </p:sp>
      <p:sp>
        <p:nvSpPr>
          <p:cNvPr id="4" name="TextBox 3"/>
          <p:cNvSpPr txBox="1"/>
          <p:nvPr/>
        </p:nvSpPr>
        <p:spPr>
          <a:xfrm>
            <a:off x="243327" y="6377553"/>
            <a:ext cx="7843234" cy="507831"/>
          </a:xfrm>
          <a:prstGeom prst="rect">
            <a:avLst/>
          </a:prstGeom>
          <a:noFill/>
        </p:spPr>
        <p:txBody>
          <a:bodyPr wrap="square" rtlCol="0">
            <a:spAutoFit/>
          </a:bodyPr>
          <a:lstStyle/>
          <a:p>
            <a:pPr defTabSz="685800"/>
            <a:r>
              <a:rPr lang="sr-Latn-BA" sz="1350" i="1" dirty="0">
                <a:solidFill>
                  <a:prstClr val="white"/>
                </a:solidFill>
                <a:latin typeface="Calibri" panose="020F0502020204030204"/>
              </a:rPr>
              <a:t>American Diabetes Association. Classification and diagnosis od diabetes. Diabetes care 2017; (Suppl. 1): S1-S24</a:t>
            </a:r>
            <a:endParaRPr lang="en-US" sz="1350" i="1" dirty="0">
              <a:solidFill>
                <a:prstClr val="white"/>
              </a:solidFill>
              <a:latin typeface="Calibri" panose="020F0502020204030204"/>
            </a:endParaRPr>
          </a:p>
        </p:txBody>
      </p:sp>
    </p:spTree>
    <p:extLst>
      <p:ext uri="{BB962C8B-B14F-4D97-AF65-F5344CB8AC3E}">
        <p14:creationId xmlns:p14="http://schemas.microsoft.com/office/powerpoint/2010/main" xmlns="" val="20458858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latin typeface="Times New Roman" panose="02020603050405020304" pitchFamily="18" charset="0"/>
                <a:cs typeface="Times New Roman" panose="02020603050405020304" pitchFamily="18" charset="0"/>
              </a:rPr>
              <a:t>ACOG preporuke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988839"/>
            <a:ext cx="7886700" cy="4213523"/>
          </a:xfrm>
        </p:spPr>
        <p:txBody>
          <a:bodyPr/>
          <a:lstStyle/>
          <a:p>
            <a:r>
              <a:rPr lang="sr-Latn-BA" dirty="0">
                <a:latin typeface="Times New Roman" panose="02020603050405020304" pitchFamily="18" charset="0"/>
                <a:cs typeface="Times New Roman" panose="02020603050405020304" pitchFamily="18" charset="0"/>
              </a:rPr>
              <a:t>Korak 1: skrining sa 50 g glukoze</a:t>
            </a:r>
          </a:p>
          <a:p>
            <a:endParaRPr lang="sr-Latn-BA" dirty="0">
              <a:latin typeface="Times New Roman" panose="02020603050405020304" pitchFamily="18" charset="0"/>
              <a:cs typeface="Times New Roman" panose="02020603050405020304" pitchFamily="18" charset="0"/>
            </a:endParaRPr>
          </a:p>
          <a:p>
            <a:r>
              <a:rPr lang="sr-Latn-BA" dirty="0">
                <a:latin typeface="Times New Roman" panose="02020603050405020304" pitchFamily="18" charset="0"/>
                <a:cs typeface="Times New Roman" panose="02020603050405020304" pitchFamily="18" charset="0"/>
              </a:rPr>
              <a:t>Kod žena kod kojih se verifikuje vrijednost glikemije</a:t>
            </a:r>
            <a:r>
              <a:rPr lang="en-US" dirty="0">
                <a:latin typeface="Times New Roman" panose="02020603050405020304" pitchFamily="18" charset="0"/>
                <a:cs typeface="Times New Roman" panose="02020603050405020304" pitchFamily="18" charset="0"/>
              </a:rPr>
              <a:t> &gt;</a:t>
            </a:r>
            <a:r>
              <a:rPr lang="sr-Latn-BA" dirty="0">
                <a:latin typeface="Times New Roman" panose="02020603050405020304" pitchFamily="18" charset="0"/>
                <a:cs typeface="Times New Roman" panose="02020603050405020304" pitchFamily="18" charset="0"/>
              </a:rPr>
              <a:t>7.2 </a:t>
            </a:r>
            <a:r>
              <a:rPr lang="sr-Latn-BA" dirty="0" err="1">
                <a:latin typeface="Times New Roman" panose="02020603050405020304" pitchFamily="18" charset="0"/>
                <a:cs typeface="Times New Roman" panose="02020603050405020304" pitchFamily="18" charset="0"/>
              </a:rPr>
              <a:t>mmol</a:t>
            </a:r>
            <a:r>
              <a:rPr lang="sr-Latn-BA" dirty="0">
                <a:latin typeface="Times New Roman" panose="02020603050405020304" pitchFamily="18" charset="0"/>
                <a:cs typeface="Times New Roman" panose="02020603050405020304" pitchFamily="18" charset="0"/>
              </a:rPr>
              <a:t>/l, </a:t>
            </a:r>
            <a:r>
              <a:rPr lang="en-US" dirty="0">
                <a:latin typeface="Times New Roman" panose="02020603050405020304" pitchFamily="18" charset="0"/>
                <a:cs typeface="Times New Roman" panose="02020603050405020304" pitchFamily="18" charset="0"/>
              </a:rPr>
              <a:t>&gt;</a:t>
            </a:r>
            <a:r>
              <a:rPr lang="sr-Latn-BA" dirty="0">
                <a:latin typeface="Times New Roman" panose="02020603050405020304" pitchFamily="18" charset="0"/>
                <a:cs typeface="Times New Roman" panose="02020603050405020304" pitchFamily="18" charset="0"/>
              </a:rPr>
              <a:t>7.5 </a:t>
            </a:r>
            <a:r>
              <a:rPr lang="sr-Latn-BA" dirty="0" err="1">
                <a:latin typeface="Times New Roman" panose="02020603050405020304" pitchFamily="18" charset="0"/>
                <a:cs typeface="Times New Roman" panose="02020603050405020304" pitchFamily="18" charset="0"/>
              </a:rPr>
              <a:t>mmol</a:t>
            </a:r>
            <a:r>
              <a:rPr lang="sr-Latn-BA" dirty="0">
                <a:latin typeface="Times New Roman" panose="02020603050405020304" pitchFamily="18" charset="0"/>
                <a:cs typeface="Times New Roman" panose="02020603050405020304" pitchFamily="18" charset="0"/>
              </a:rPr>
              <a:t>/l ili </a:t>
            </a:r>
            <a:r>
              <a:rPr lang="en-US" dirty="0">
                <a:latin typeface="Times New Roman" panose="02020603050405020304" pitchFamily="18" charset="0"/>
                <a:cs typeface="Times New Roman" panose="02020603050405020304" pitchFamily="18" charset="0"/>
              </a:rPr>
              <a:t>&gt;</a:t>
            </a:r>
            <a:r>
              <a:rPr lang="sr-Latn-BA" dirty="0">
                <a:latin typeface="Times New Roman" panose="02020603050405020304" pitchFamily="18" charset="0"/>
                <a:cs typeface="Times New Roman" panose="02020603050405020304" pitchFamily="18" charset="0"/>
              </a:rPr>
              <a:t>7.8 </a:t>
            </a:r>
            <a:r>
              <a:rPr lang="sr-Latn-BA" dirty="0" err="1">
                <a:latin typeface="Times New Roman" panose="02020603050405020304" pitchFamily="18" charset="0"/>
                <a:cs typeface="Times New Roman" panose="02020603050405020304" pitchFamily="18" charset="0"/>
              </a:rPr>
              <a:t>mmol</a:t>
            </a:r>
            <a:r>
              <a:rPr lang="sr-Latn-BA" dirty="0">
                <a:latin typeface="Times New Roman" panose="02020603050405020304" pitchFamily="18" charset="0"/>
                <a:cs typeface="Times New Roman" panose="02020603050405020304" pitchFamily="18" charset="0"/>
              </a:rPr>
              <a:t>/l, radi se OGTT sa 100 g glukoze</a:t>
            </a:r>
          </a:p>
          <a:p>
            <a:endParaRPr lang="sr-Latn-BA" dirty="0">
              <a:latin typeface="Times New Roman" panose="02020603050405020304" pitchFamily="18" charset="0"/>
              <a:cs typeface="Times New Roman" panose="02020603050405020304" pitchFamily="18" charset="0"/>
            </a:endParaRPr>
          </a:p>
          <a:p>
            <a:r>
              <a:rPr lang="sr-Latn-BA" dirty="0">
                <a:latin typeface="Times New Roman" panose="02020603050405020304" pitchFamily="18" charset="0"/>
                <a:cs typeface="Times New Roman" panose="02020603050405020304" pitchFamily="18" charset="0"/>
              </a:rPr>
              <a:t>Korak 2: OGTT sa 100g glukoze</a:t>
            </a:r>
          </a:p>
          <a:p>
            <a:pPr lvl="4"/>
            <a:r>
              <a:rPr lang="sr-Latn-BA" sz="2100" dirty="0">
                <a:latin typeface="Times New Roman" panose="02020603050405020304" pitchFamily="18" charset="0"/>
                <a:cs typeface="Times New Roman" panose="02020603050405020304" pitchFamily="18" charset="0"/>
              </a:rPr>
              <a:t>Glikemija </a:t>
            </a:r>
            <a:r>
              <a:rPr lang="sr-Latn-BA" sz="2100" dirty="0" err="1">
                <a:latin typeface="Times New Roman" panose="02020603050405020304" pitchFamily="18" charset="0"/>
                <a:cs typeface="Times New Roman" panose="02020603050405020304" pitchFamily="18" charset="0"/>
              </a:rPr>
              <a:t>natašte</a:t>
            </a:r>
            <a:r>
              <a:rPr lang="sr-Latn-BA" sz="2100" dirty="0">
                <a:latin typeface="Times New Roman" panose="02020603050405020304" pitchFamily="18" charset="0"/>
                <a:cs typeface="Times New Roman" panose="02020603050405020304" pitchFamily="18" charset="0"/>
              </a:rPr>
              <a:t>: 5.3 </a:t>
            </a:r>
            <a:r>
              <a:rPr lang="sr-Latn-BA" sz="2100" dirty="0" err="1">
                <a:latin typeface="Times New Roman" panose="02020603050405020304" pitchFamily="18" charset="0"/>
                <a:cs typeface="Times New Roman" panose="02020603050405020304" pitchFamily="18" charset="0"/>
              </a:rPr>
              <a:t>mmol</a:t>
            </a:r>
            <a:r>
              <a:rPr lang="sr-Latn-BA" sz="2100" dirty="0">
                <a:latin typeface="Times New Roman" panose="02020603050405020304" pitchFamily="18" charset="0"/>
                <a:cs typeface="Times New Roman" panose="02020603050405020304" pitchFamily="18" charset="0"/>
              </a:rPr>
              <a:t>/l</a:t>
            </a:r>
          </a:p>
          <a:p>
            <a:pPr lvl="4"/>
            <a:r>
              <a:rPr lang="sr-Latn-BA" sz="2100" dirty="0">
                <a:latin typeface="Times New Roman" panose="02020603050405020304" pitchFamily="18" charset="0"/>
                <a:cs typeface="Times New Roman" panose="02020603050405020304" pitchFamily="18" charset="0"/>
              </a:rPr>
              <a:t>1h: 10 </a:t>
            </a:r>
            <a:r>
              <a:rPr lang="sr-Latn-BA" sz="2100" dirty="0" err="1">
                <a:latin typeface="Times New Roman" panose="02020603050405020304" pitchFamily="18" charset="0"/>
                <a:cs typeface="Times New Roman" panose="02020603050405020304" pitchFamily="18" charset="0"/>
              </a:rPr>
              <a:t>mmol</a:t>
            </a:r>
            <a:r>
              <a:rPr lang="sr-Latn-BA" sz="2100" dirty="0">
                <a:latin typeface="Times New Roman" panose="02020603050405020304" pitchFamily="18" charset="0"/>
                <a:cs typeface="Times New Roman" panose="02020603050405020304" pitchFamily="18" charset="0"/>
              </a:rPr>
              <a:t>/l</a:t>
            </a:r>
            <a:endParaRPr lang="en-US" sz="2100" dirty="0">
              <a:latin typeface="Times New Roman" panose="02020603050405020304" pitchFamily="18" charset="0"/>
              <a:cs typeface="Times New Roman" panose="02020603050405020304" pitchFamily="18" charset="0"/>
            </a:endParaRPr>
          </a:p>
          <a:p>
            <a:pPr lvl="4"/>
            <a:r>
              <a:rPr lang="sr-Latn-BA" sz="2100" dirty="0">
                <a:latin typeface="Times New Roman" panose="02020603050405020304" pitchFamily="18" charset="0"/>
                <a:cs typeface="Times New Roman" panose="02020603050405020304" pitchFamily="18" charset="0"/>
              </a:rPr>
              <a:t>2h: 8.6 </a:t>
            </a:r>
            <a:r>
              <a:rPr lang="sr-Latn-BA" sz="2100" dirty="0" err="1">
                <a:latin typeface="Times New Roman" panose="02020603050405020304" pitchFamily="18" charset="0"/>
                <a:cs typeface="Times New Roman" panose="02020603050405020304" pitchFamily="18" charset="0"/>
              </a:rPr>
              <a:t>mmol</a:t>
            </a:r>
            <a:r>
              <a:rPr lang="sr-Latn-BA" sz="2100" dirty="0">
                <a:latin typeface="Times New Roman" panose="02020603050405020304" pitchFamily="18" charset="0"/>
                <a:cs typeface="Times New Roman" panose="02020603050405020304" pitchFamily="18" charset="0"/>
              </a:rPr>
              <a:t>/l</a:t>
            </a:r>
            <a:endParaRPr lang="en-US" sz="2100" dirty="0">
              <a:latin typeface="Times New Roman" panose="02020603050405020304" pitchFamily="18" charset="0"/>
              <a:cs typeface="Times New Roman" panose="02020603050405020304" pitchFamily="18" charset="0"/>
            </a:endParaRPr>
          </a:p>
          <a:p>
            <a:pPr lvl="4"/>
            <a:r>
              <a:rPr lang="sr-Latn-BA" sz="2100" dirty="0">
                <a:latin typeface="Times New Roman" panose="02020603050405020304" pitchFamily="18" charset="0"/>
                <a:cs typeface="Times New Roman" panose="02020603050405020304" pitchFamily="18" charset="0"/>
              </a:rPr>
              <a:t>3h: 7.8 </a:t>
            </a:r>
            <a:r>
              <a:rPr lang="sr-Latn-BA" sz="2100" dirty="0" err="1">
                <a:latin typeface="Times New Roman" panose="02020603050405020304" pitchFamily="18" charset="0"/>
                <a:cs typeface="Times New Roman" panose="02020603050405020304" pitchFamily="18" charset="0"/>
              </a:rPr>
              <a:t>mmol</a:t>
            </a:r>
            <a:r>
              <a:rPr lang="sr-Latn-BA" sz="2100" dirty="0">
                <a:latin typeface="Times New Roman" panose="02020603050405020304" pitchFamily="18" charset="0"/>
                <a:cs typeface="Times New Roman" panose="02020603050405020304" pitchFamily="18" charset="0"/>
              </a:rPr>
              <a:t>/l</a:t>
            </a:r>
            <a:endParaRPr lang="en-US" sz="2100" dirty="0">
              <a:latin typeface="Times New Roman" panose="02020603050405020304" pitchFamily="18" charset="0"/>
              <a:cs typeface="Times New Roman" panose="02020603050405020304" pitchFamily="18" charset="0"/>
            </a:endParaRPr>
          </a:p>
          <a:p>
            <a:endParaRPr lang="sr-Latn-BA" dirty="0"/>
          </a:p>
          <a:p>
            <a:endParaRPr lang="sr-Latn-BA" dirty="0"/>
          </a:p>
        </p:txBody>
      </p:sp>
      <p:sp>
        <p:nvSpPr>
          <p:cNvPr id="4" name="TextBox 3"/>
          <p:cNvSpPr txBox="1"/>
          <p:nvPr/>
        </p:nvSpPr>
        <p:spPr>
          <a:xfrm>
            <a:off x="265214" y="6377553"/>
            <a:ext cx="7843234" cy="507831"/>
          </a:xfrm>
          <a:prstGeom prst="rect">
            <a:avLst/>
          </a:prstGeom>
          <a:noFill/>
        </p:spPr>
        <p:txBody>
          <a:bodyPr wrap="square" rtlCol="0">
            <a:spAutoFit/>
          </a:bodyPr>
          <a:lstStyle/>
          <a:p>
            <a:pPr defTabSz="685800"/>
            <a:r>
              <a:rPr lang="sr-Latn-BA" sz="1350" i="1" dirty="0">
                <a:solidFill>
                  <a:prstClr val="white"/>
                </a:solidFill>
                <a:latin typeface="Calibri" panose="020F0502020204030204"/>
              </a:rPr>
              <a:t>American Diabetes Association. Classification and diagnosis od diabetes. Diabetes care 2017; (Suppl. 1): S1-S24</a:t>
            </a:r>
            <a:endParaRPr lang="en-US" sz="1350" i="1" dirty="0">
              <a:solidFill>
                <a:prstClr val="white"/>
              </a:solidFill>
              <a:latin typeface="Calibri" panose="020F0502020204030204"/>
            </a:endParaRPr>
          </a:p>
        </p:txBody>
      </p:sp>
    </p:spTree>
    <p:extLst>
      <p:ext uri="{BB962C8B-B14F-4D97-AF65-F5344CB8AC3E}">
        <p14:creationId xmlns:p14="http://schemas.microsoft.com/office/powerpoint/2010/main" xmlns="" val="27998846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err="1">
                <a:latin typeface="Times New Roman" panose="02020603050405020304" pitchFamily="18" charset="0"/>
                <a:cs typeface="Times New Roman" panose="02020603050405020304" pitchFamily="18" charset="0"/>
              </a:rPr>
              <a:t>Hiperglikemijski</a:t>
            </a:r>
            <a:r>
              <a:rPr lang="sr-Latn-BA" dirty="0">
                <a:latin typeface="Times New Roman" panose="02020603050405020304" pitchFamily="18" charset="0"/>
                <a:cs typeface="Times New Roman" panose="02020603050405020304" pitchFamily="18" charset="0"/>
              </a:rPr>
              <a:t> poremećaj u trudnoći </a:t>
            </a:r>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1313862" y="1929005"/>
          <a:ext cx="6096000" cy="349758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480060">
                <a:tc>
                  <a:txBody>
                    <a:bodyPr/>
                    <a:lstStyle/>
                    <a:p>
                      <a:pPr algn="ctr"/>
                      <a:r>
                        <a:rPr lang="sr-Latn-BA" sz="1500" b="1" dirty="0"/>
                        <a:t>Klinički tip</a:t>
                      </a:r>
                      <a:endParaRPr lang="en-US" sz="1500" b="1" dirty="0"/>
                    </a:p>
                  </a:txBody>
                  <a:tcPr marL="68580" marR="68580" marT="34290" marB="34290" anchor="ctr">
                    <a:noFill/>
                  </a:tcPr>
                </a:tc>
                <a:tc>
                  <a:txBody>
                    <a:bodyPr/>
                    <a:lstStyle/>
                    <a:p>
                      <a:r>
                        <a:rPr lang="sr-Latn-BA" sz="1500" b="1" dirty="0"/>
                        <a:t>Parametar</a:t>
                      </a:r>
                      <a:endParaRPr lang="en-US" sz="1500" b="1" dirty="0"/>
                    </a:p>
                  </a:txBody>
                  <a:tcPr marL="68580" marR="68580" marT="34290" marB="34290" anchor="ctr">
                    <a:noFill/>
                  </a:tcPr>
                </a:tc>
                <a:tc>
                  <a:txBody>
                    <a:bodyPr/>
                    <a:lstStyle/>
                    <a:p>
                      <a:r>
                        <a:rPr lang="sr-Latn-BA" sz="1500" b="1" dirty="0"/>
                        <a:t>Vrijednost</a:t>
                      </a:r>
                      <a:endParaRPr lang="en-US" sz="1500" b="1" dirty="0"/>
                    </a:p>
                  </a:txBody>
                  <a:tcPr marL="68580" marR="68580" marT="34290" marB="34290" anchor="ctr">
                    <a:noFill/>
                  </a:tcPr>
                </a:tc>
                <a:tc>
                  <a:txBody>
                    <a:bodyPr/>
                    <a:lstStyle/>
                    <a:p>
                      <a:r>
                        <a:rPr lang="sr-Latn-BA" sz="1500" b="1" dirty="0"/>
                        <a:t>Jedinica</a:t>
                      </a:r>
                      <a:endParaRPr lang="en-US" sz="1500" b="1" dirty="0"/>
                    </a:p>
                  </a:txBody>
                  <a:tcPr marL="68580" marR="68580" marT="34290" marB="34290" anchor="ctr">
                    <a:noFill/>
                  </a:tcPr>
                </a:tc>
                <a:extLst>
                  <a:ext uri="{0D108BD9-81ED-4DB2-BD59-A6C34878D82A}">
                    <a16:rowId xmlns:a16="http://schemas.microsoft.com/office/drawing/2014/main" xmlns="" val="10000"/>
                  </a:ext>
                </a:extLst>
              </a:tr>
              <a:tr h="480060">
                <a:tc rowSpan="3">
                  <a:txBody>
                    <a:bodyPr/>
                    <a:lstStyle/>
                    <a:p>
                      <a:pPr algn="ctr"/>
                      <a:r>
                        <a:rPr lang="sr-Latn-BA" sz="1500" b="1" dirty="0"/>
                        <a:t>Manifestni dijabetes</a:t>
                      </a:r>
                      <a:r>
                        <a:rPr lang="sr-Latn-BA" sz="1500" b="1" baseline="30000" dirty="0"/>
                        <a:t>1</a:t>
                      </a:r>
                      <a:endParaRPr lang="en-US" sz="1500" b="1" baseline="30000" dirty="0"/>
                    </a:p>
                  </a:txBody>
                  <a:tcPr marL="68580" marR="68580" marT="34290" marB="34290" anchor="ctr"/>
                </a:tc>
                <a:tc>
                  <a:txBody>
                    <a:bodyPr/>
                    <a:lstStyle/>
                    <a:p>
                      <a:r>
                        <a:rPr lang="sr-Latn-BA" sz="1500" dirty="0"/>
                        <a:t>Jutarnja glikemija</a:t>
                      </a:r>
                      <a:endParaRPr lang="en-US" sz="1500" b="0" dirty="0"/>
                    </a:p>
                  </a:txBody>
                  <a:tcPr marL="68580" marR="68580" marT="34290" marB="34290" anchor="ctr"/>
                </a:tc>
                <a:tc>
                  <a:txBody>
                    <a:bodyPr/>
                    <a:lstStyle/>
                    <a:p>
                      <a:r>
                        <a:rPr lang="en-US" sz="1500" dirty="0"/>
                        <a:t>≥</a:t>
                      </a:r>
                      <a:r>
                        <a:rPr lang="sr-Latn-BA" sz="1500" dirty="0"/>
                        <a:t> 7.0</a:t>
                      </a:r>
                      <a:endParaRPr lang="en-US" sz="1500" b="0" dirty="0"/>
                    </a:p>
                  </a:txBody>
                  <a:tcPr marL="68580" marR="68580" marT="34290" marB="34290" anchor="ctr"/>
                </a:tc>
                <a:tc>
                  <a:txBody>
                    <a:bodyPr/>
                    <a:lstStyle/>
                    <a:p>
                      <a:r>
                        <a:rPr lang="sr-Latn-BA" sz="1500" dirty="0"/>
                        <a:t>mmol/l</a:t>
                      </a:r>
                      <a:endParaRPr lang="en-US" sz="1500" b="0" dirty="0"/>
                    </a:p>
                  </a:txBody>
                  <a:tcPr marL="68580" marR="68580" marT="34290" marB="34290" anchor="ctr"/>
                </a:tc>
                <a:extLst>
                  <a:ext uri="{0D108BD9-81ED-4DB2-BD59-A6C34878D82A}">
                    <a16:rowId xmlns:a16="http://schemas.microsoft.com/office/drawing/2014/main" xmlns="" val="10001"/>
                  </a:ext>
                </a:extLst>
              </a:tr>
              <a:tr h="480060">
                <a:tc vMerge="1">
                  <a:txBody>
                    <a:bodyPr/>
                    <a:lstStyle/>
                    <a:p>
                      <a:endParaRPr lang="en-US" b="0" dirty="0"/>
                    </a:p>
                  </a:txBody>
                  <a:tcPr/>
                </a:tc>
                <a:tc>
                  <a:txBody>
                    <a:bodyPr/>
                    <a:lstStyle/>
                    <a:p>
                      <a:r>
                        <a:rPr lang="sr-Latn-BA" sz="1500" dirty="0"/>
                        <a:t>HbA1c</a:t>
                      </a:r>
                      <a:endParaRPr lang="en-US" sz="1500" b="0" dirty="0"/>
                    </a:p>
                  </a:txBody>
                  <a:tcPr marL="68580" marR="68580" marT="34290" marB="34290" anchor="ctr"/>
                </a:tc>
                <a:tc>
                  <a:txBody>
                    <a:bodyPr/>
                    <a:lstStyle/>
                    <a:p>
                      <a:r>
                        <a:rPr lang="en-US" sz="1500" dirty="0"/>
                        <a:t>≥</a:t>
                      </a:r>
                      <a:r>
                        <a:rPr lang="sr-Latn-BA" sz="1500" dirty="0"/>
                        <a:t> 6.5</a:t>
                      </a:r>
                      <a:endParaRPr lang="en-US" sz="1500" b="0" dirty="0"/>
                    </a:p>
                  </a:txBody>
                  <a:tcPr marL="68580" marR="68580" marT="34290" marB="34290" anchor="ctr"/>
                </a:tc>
                <a:tc>
                  <a:txBody>
                    <a:bodyPr/>
                    <a:lstStyle/>
                    <a:p>
                      <a:r>
                        <a:rPr lang="sr-Latn-BA" sz="1500" dirty="0"/>
                        <a:t>%</a:t>
                      </a:r>
                      <a:endParaRPr lang="en-US" sz="1500" b="0" dirty="0"/>
                    </a:p>
                  </a:txBody>
                  <a:tcPr marL="68580" marR="68580" marT="34290" marB="34290" anchor="ctr"/>
                </a:tc>
                <a:extLst>
                  <a:ext uri="{0D108BD9-81ED-4DB2-BD59-A6C34878D82A}">
                    <a16:rowId xmlns:a16="http://schemas.microsoft.com/office/drawing/2014/main" xmlns="" val="10002"/>
                  </a:ext>
                </a:extLst>
              </a:tr>
              <a:tr h="525780">
                <a:tc vMerge="1">
                  <a:txBody>
                    <a:bodyPr/>
                    <a:lstStyle/>
                    <a:p>
                      <a:endParaRPr lang="en-US" b="0" dirty="0"/>
                    </a:p>
                  </a:txBody>
                  <a:tcPr/>
                </a:tc>
                <a:tc>
                  <a:txBody>
                    <a:bodyPr/>
                    <a:lstStyle/>
                    <a:p>
                      <a:r>
                        <a:rPr lang="sr-Latn-BA" sz="1500" dirty="0"/>
                        <a:t>Glikemija u slučajnom uzorku</a:t>
                      </a:r>
                      <a:endParaRPr lang="en-US" sz="1500" b="0" dirty="0"/>
                    </a:p>
                  </a:txBody>
                  <a:tcPr marL="68580" marR="68580" marT="34290" marB="34290" anchor="ctr"/>
                </a:tc>
                <a:tc>
                  <a:txBody>
                    <a:bodyPr/>
                    <a:lstStyle/>
                    <a:p>
                      <a:r>
                        <a:rPr lang="en-US" sz="1500" dirty="0"/>
                        <a:t>≥</a:t>
                      </a:r>
                      <a:r>
                        <a:rPr lang="sr-Latn-BA" sz="1500" dirty="0"/>
                        <a:t> 11</a:t>
                      </a:r>
                      <a:endParaRPr lang="en-US" sz="1500" b="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500" dirty="0"/>
                        <a:t>mmol/l</a:t>
                      </a:r>
                      <a:endParaRPr lang="en-US" sz="1500" b="0" dirty="0"/>
                    </a:p>
                  </a:txBody>
                  <a:tcPr marL="68580" marR="68580" marT="34290" marB="34290" anchor="ctr"/>
                </a:tc>
                <a:extLst>
                  <a:ext uri="{0D108BD9-81ED-4DB2-BD59-A6C34878D82A}">
                    <a16:rowId xmlns:a16="http://schemas.microsoft.com/office/drawing/2014/main" xmlns="" val="10003"/>
                  </a:ext>
                </a:extLst>
              </a:tr>
              <a:tr h="480060">
                <a:tc rowSpan="3">
                  <a:txBody>
                    <a:bodyPr/>
                    <a:lstStyle/>
                    <a:p>
                      <a:pPr algn="ctr"/>
                      <a:r>
                        <a:rPr lang="sr-Latn-BA" sz="1500" b="1" dirty="0"/>
                        <a:t>Gestacijski dijabetes</a:t>
                      </a:r>
                      <a:r>
                        <a:rPr lang="sr-Latn-BA" sz="1500" b="1" baseline="30000" dirty="0"/>
                        <a:t>2</a:t>
                      </a:r>
                      <a:endParaRPr lang="en-US" sz="1500" b="1" baseline="30000" dirty="0"/>
                    </a:p>
                  </a:txBody>
                  <a:tcPr marL="68580" marR="68580" marT="34290" marB="34290" anchor="ctr"/>
                </a:tc>
                <a:tc>
                  <a:txBody>
                    <a:bodyPr/>
                    <a:lstStyle/>
                    <a:p>
                      <a:r>
                        <a:rPr lang="sr-Latn-BA" sz="1500" dirty="0"/>
                        <a:t>Jutarnja glikemija</a:t>
                      </a:r>
                      <a:endParaRPr lang="en-US" sz="1500" b="0" dirty="0"/>
                    </a:p>
                  </a:txBody>
                  <a:tcPr marL="68580" marR="68580" marT="34290" marB="34290" anchor="ctr"/>
                </a:tc>
                <a:tc>
                  <a:txBody>
                    <a:bodyPr/>
                    <a:lstStyle/>
                    <a:p>
                      <a:r>
                        <a:rPr lang="en-US" sz="1500" dirty="0"/>
                        <a:t>≥</a:t>
                      </a:r>
                      <a:r>
                        <a:rPr lang="sr-Latn-BA" sz="1500" dirty="0"/>
                        <a:t> 5.1</a:t>
                      </a:r>
                      <a:endParaRPr lang="en-US" sz="1500" b="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500" dirty="0"/>
                        <a:t>mmol/l</a:t>
                      </a:r>
                      <a:endParaRPr lang="en-US" sz="1500" b="0" dirty="0"/>
                    </a:p>
                  </a:txBody>
                  <a:tcPr marL="68580" marR="68580" marT="34290" marB="34290" anchor="ctr"/>
                </a:tc>
                <a:extLst>
                  <a:ext uri="{0D108BD9-81ED-4DB2-BD59-A6C34878D82A}">
                    <a16:rowId xmlns:a16="http://schemas.microsoft.com/office/drawing/2014/main" xmlns="" val="10004"/>
                  </a:ext>
                </a:extLst>
              </a:tr>
              <a:tr h="525780">
                <a:tc vMerge="1">
                  <a:txBody>
                    <a:bodyPr/>
                    <a:lstStyle/>
                    <a:p>
                      <a:endParaRPr lang="en-US" b="0" dirty="0"/>
                    </a:p>
                  </a:txBody>
                  <a:tcPr/>
                </a:tc>
                <a:tc>
                  <a:txBody>
                    <a:bodyPr/>
                    <a:lstStyle/>
                    <a:p>
                      <a:r>
                        <a:rPr lang="sr-Latn-BA" sz="1500" dirty="0"/>
                        <a:t>Glikemija 1h, OGTT (75 g)</a:t>
                      </a:r>
                      <a:endParaRPr lang="en-US" sz="1500" b="0" dirty="0"/>
                    </a:p>
                  </a:txBody>
                  <a:tcPr marL="68580" marR="68580" marT="34290" marB="34290" anchor="ctr"/>
                </a:tc>
                <a:tc>
                  <a:txBody>
                    <a:bodyPr/>
                    <a:lstStyle/>
                    <a:p>
                      <a:r>
                        <a:rPr lang="en-US" sz="1500" dirty="0"/>
                        <a:t>≥</a:t>
                      </a:r>
                      <a:r>
                        <a:rPr lang="sr-Latn-BA" sz="1500" dirty="0"/>
                        <a:t> 10.0*</a:t>
                      </a:r>
                      <a:endParaRPr lang="en-US" sz="1500" b="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500" dirty="0"/>
                        <a:t>mmol/l</a:t>
                      </a:r>
                      <a:endParaRPr lang="en-US" sz="1500" b="0" dirty="0"/>
                    </a:p>
                  </a:txBody>
                  <a:tcPr marL="68580" marR="68580" marT="34290" marB="34290" anchor="ctr"/>
                </a:tc>
                <a:extLst>
                  <a:ext uri="{0D108BD9-81ED-4DB2-BD59-A6C34878D82A}">
                    <a16:rowId xmlns:a16="http://schemas.microsoft.com/office/drawing/2014/main" xmlns="" val="10005"/>
                  </a:ext>
                </a:extLst>
              </a:tr>
              <a:tr h="525780">
                <a:tc vMerge="1">
                  <a:txBody>
                    <a:bodyPr/>
                    <a:lstStyle/>
                    <a:p>
                      <a:endParaRPr lang="en-US" b="0" dirty="0"/>
                    </a:p>
                  </a:txBody>
                  <a:tcPr/>
                </a:tc>
                <a:tc>
                  <a:txBody>
                    <a:bodyPr/>
                    <a:lstStyle/>
                    <a:p>
                      <a:r>
                        <a:rPr lang="sr-Latn-BA" sz="1500" dirty="0"/>
                        <a:t>Glikemija 2h, OGTT (75 g)</a:t>
                      </a:r>
                      <a:endParaRPr lang="en-US" sz="1500" b="0" dirty="0"/>
                    </a:p>
                  </a:txBody>
                  <a:tcPr marL="68580" marR="68580" marT="34290" marB="34290" anchor="ctr"/>
                </a:tc>
                <a:tc>
                  <a:txBody>
                    <a:bodyPr/>
                    <a:lstStyle/>
                    <a:p>
                      <a:r>
                        <a:rPr lang="en-US" sz="1500" dirty="0"/>
                        <a:t>≥</a:t>
                      </a:r>
                      <a:r>
                        <a:rPr lang="sr-Latn-BA" sz="1500" dirty="0"/>
                        <a:t> 8.5*</a:t>
                      </a:r>
                      <a:endParaRPr lang="en-US" sz="1500" b="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500" dirty="0"/>
                        <a:t>mmol/l</a:t>
                      </a:r>
                      <a:endParaRPr lang="en-US" sz="1500" b="0" dirty="0"/>
                    </a:p>
                  </a:txBody>
                  <a:tcPr marL="68580" marR="68580" marT="34290" marB="34290" anchor="ctr"/>
                </a:tc>
                <a:extLst>
                  <a:ext uri="{0D108BD9-81ED-4DB2-BD59-A6C34878D82A}">
                    <a16:rowId xmlns:a16="http://schemas.microsoft.com/office/drawing/2014/main" xmlns="" val="10006"/>
                  </a:ext>
                </a:extLst>
              </a:tr>
            </a:tbl>
          </a:graphicData>
        </a:graphic>
      </p:graphicFrame>
      <p:sp>
        <p:nvSpPr>
          <p:cNvPr id="5" name="TextBox 4"/>
          <p:cNvSpPr txBox="1"/>
          <p:nvPr/>
        </p:nvSpPr>
        <p:spPr>
          <a:xfrm>
            <a:off x="179512" y="6423719"/>
            <a:ext cx="7843234" cy="461665"/>
          </a:xfrm>
          <a:prstGeom prst="rect">
            <a:avLst/>
          </a:prstGeom>
          <a:noFill/>
        </p:spPr>
        <p:txBody>
          <a:bodyPr wrap="square" rtlCol="0">
            <a:spAutoFit/>
          </a:bodyPr>
          <a:lstStyle/>
          <a:p>
            <a:pPr defTabSz="685800"/>
            <a:r>
              <a:rPr lang="sr-Latn-BA" sz="1200" dirty="0">
                <a:solidFill>
                  <a:prstClr val="white"/>
                </a:solidFill>
                <a:latin typeface="Calibri" panose="020F0502020204030204"/>
              </a:rPr>
              <a:t>* Dovoljna je samo jedna vrijednost </a:t>
            </a:r>
            <a:r>
              <a:rPr lang="en-US" sz="1200" dirty="0">
                <a:solidFill>
                  <a:prstClr val="white"/>
                </a:solidFill>
                <a:latin typeface="Calibri" panose="020F0502020204030204"/>
              </a:rPr>
              <a:t>≥</a:t>
            </a:r>
            <a:r>
              <a:rPr lang="sr-Latn-BA" sz="1200" dirty="0">
                <a:solidFill>
                  <a:prstClr val="white"/>
                </a:solidFill>
                <a:latin typeface="Calibri" panose="020F0502020204030204"/>
              </a:rPr>
              <a:t> od navedenih za postavljanje dijagnoze GDM</a:t>
            </a:r>
          </a:p>
          <a:p>
            <a:pPr defTabSz="685800"/>
            <a:r>
              <a:rPr lang="sr-Latn-BA" sz="1200" baseline="30000" dirty="0">
                <a:solidFill>
                  <a:prstClr val="white"/>
                </a:solidFill>
                <a:latin typeface="Calibri" panose="020F0502020204030204"/>
              </a:rPr>
              <a:t>1</a:t>
            </a:r>
            <a:r>
              <a:rPr lang="sr-Latn-BA" sz="1200" dirty="0">
                <a:solidFill>
                  <a:prstClr val="white"/>
                </a:solidFill>
                <a:latin typeface="Calibri" panose="020F0502020204030204"/>
              </a:rPr>
              <a:t> IADPSG kriterijum, </a:t>
            </a:r>
            <a:r>
              <a:rPr lang="sr-Latn-BA" sz="1200" baseline="30000" dirty="0">
                <a:solidFill>
                  <a:prstClr val="white"/>
                </a:solidFill>
                <a:latin typeface="Calibri" panose="020F0502020204030204"/>
              </a:rPr>
              <a:t>2</a:t>
            </a:r>
            <a:r>
              <a:rPr lang="sr-Latn-BA" sz="1200" dirty="0">
                <a:solidFill>
                  <a:prstClr val="white"/>
                </a:solidFill>
                <a:latin typeface="Calibri" panose="020F0502020204030204"/>
              </a:rPr>
              <a:t> Nacionalni vodič dobre kliničke prakse IADPSG kriterijum</a:t>
            </a:r>
            <a:endParaRPr lang="en-US" sz="1200" dirty="0">
              <a:solidFill>
                <a:prstClr val="white"/>
              </a:solidFill>
              <a:latin typeface="Calibri" panose="020F0502020204030204"/>
            </a:endParaRPr>
          </a:p>
        </p:txBody>
      </p:sp>
    </p:spTree>
    <p:extLst>
      <p:ext uri="{BB962C8B-B14F-4D97-AF65-F5344CB8AC3E}">
        <p14:creationId xmlns:p14="http://schemas.microsoft.com/office/powerpoint/2010/main" xmlns="" val="1492383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latin typeface="Times New Roman" panose="02020603050405020304" pitchFamily="18" charset="0"/>
                <a:cs typeface="Times New Roman" panose="02020603050405020304" pitchFamily="18" charset="0"/>
              </a:rPr>
              <a:t>OGTT za skrining i dijagnozu GDM</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99890" y="6377553"/>
            <a:ext cx="7843234" cy="507831"/>
          </a:xfrm>
          <a:prstGeom prst="rect">
            <a:avLst/>
          </a:prstGeom>
          <a:noFill/>
        </p:spPr>
        <p:txBody>
          <a:bodyPr wrap="square" rtlCol="0">
            <a:spAutoFit/>
          </a:bodyPr>
          <a:lstStyle/>
          <a:p>
            <a:pPr defTabSz="685800"/>
            <a:r>
              <a:rPr lang="sr-Latn-BA" sz="1350" dirty="0">
                <a:solidFill>
                  <a:prstClr val="white"/>
                </a:solidFill>
                <a:latin typeface="Calibri" panose="020F0502020204030204"/>
              </a:rPr>
              <a:t>PFMM - Protokol fetomaternalne medicine, SZO - Svjetska zdravstvena organizacija, DMNV - Nacionalni vodič dobre prakse, NVZ - Nacionalni vodič za ljekare u primarnoj zdravstvenoj zaštiti</a:t>
            </a:r>
            <a:endParaRPr lang="en-US" sz="1350" dirty="0">
              <a:solidFill>
                <a:prstClr val="white"/>
              </a:solidFill>
              <a:latin typeface="Calibri" panose="020F0502020204030204"/>
            </a:endParaRPr>
          </a:p>
        </p:txBody>
      </p:sp>
      <p:graphicFrame>
        <p:nvGraphicFramePr>
          <p:cNvPr id="3" name="Table 2"/>
          <p:cNvGraphicFramePr>
            <a:graphicFrameLocks noGrp="1"/>
          </p:cNvGraphicFramePr>
          <p:nvPr/>
        </p:nvGraphicFramePr>
        <p:xfrm>
          <a:off x="1016673" y="2105866"/>
          <a:ext cx="6985715" cy="3053459"/>
        </p:xfrm>
        <a:graphic>
          <a:graphicData uri="http://schemas.openxmlformats.org/drawingml/2006/table">
            <a:tbl>
              <a:tblPr firstRow="1" bandRow="1">
                <a:tableStyleId>{5940675A-B579-460E-94D1-54222C63F5DA}</a:tableStyleId>
              </a:tblPr>
              <a:tblGrid>
                <a:gridCol w="1806693">
                  <a:extLst>
                    <a:ext uri="{9D8B030D-6E8A-4147-A177-3AD203B41FA5}">
                      <a16:colId xmlns:a16="http://schemas.microsoft.com/office/drawing/2014/main" xmlns="" val="20000"/>
                    </a:ext>
                  </a:extLst>
                </a:gridCol>
                <a:gridCol w="1035804">
                  <a:extLst>
                    <a:ext uri="{9D8B030D-6E8A-4147-A177-3AD203B41FA5}">
                      <a16:colId xmlns:a16="http://schemas.microsoft.com/office/drawing/2014/main" xmlns="" val="20001"/>
                    </a:ext>
                  </a:extLst>
                </a:gridCol>
                <a:gridCol w="607357">
                  <a:extLst>
                    <a:ext uri="{9D8B030D-6E8A-4147-A177-3AD203B41FA5}">
                      <a16:colId xmlns:a16="http://schemas.microsoft.com/office/drawing/2014/main" xmlns="" val="20002"/>
                    </a:ext>
                  </a:extLst>
                </a:gridCol>
                <a:gridCol w="607357">
                  <a:extLst>
                    <a:ext uri="{9D8B030D-6E8A-4147-A177-3AD203B41FA5}">
                      <a16:colId xmlns:a16="http://schemas.microsoft.com/office/drawing/2014/main" xmlns="" val="20003"/>
                    </a:ext>
                  </a:extLst>
                </a:gridCol>
                <a:gridCol w="607357">
                  <a:extLst>
                    <a:ext uri="{9D8B030D-6E8A-4147-A177-3AD203B41FA5}">
                      <a16:colId xmlns:a16="http://schemas.microsoft.com/office/drawing/2014/main" xmlns="" val="20004"/>
                    </a:ext>
                  </a:extLst>
                </a:gridCol>
                <a:gridCol w="2321147">
                  <a:extLst>
                    <a:ext uri="{9D8B030D-6E8A-4147-A177-3AD203B41FA5}">
                      <a16:colId xmlns:a16="http://schemas.microsoft.com/office/drawing/2014/main" xmlns="" val="20005"/>
                    </a:ext>
                  </a:extLst>
                </a:gridCol>
              </a:tblGrid>
              <a:tr h="226988">
                <a:tc rowSpan="2">
                  <a:txBody>
                    <a:bodyPr/>
                    <a:lstStyle/>
                    <a:p>
                      <a:r>
                        <a:rPr lang="sr-Latn-BA" sz="1000" b="1" dirty="0"/>
                        <a:t>Test</a:t>
                      </a:r>
                      <a:endParaRPr lang="en-US" sz="1000" b="1" dirty="0"/>
                    </a:p>
                  </a:txBody>
                  <a:tcPr marL="68580" marR="68580" marT="34290" marB="34290" anchor="ctr"/>
                </a:tc>
                <a:tc rowSpan="2">
                  <a:txBody>
                    <a:bodyPr/>
                    <a:lstStyle/>
                    <a:p>
                      <a:pPr algn="ctr"/>
                      <a:r>
                        <a:rPr lang="sr-Latn-BA" sz="1000" b="1" dirty="0"/>
                        <a:t>Glukoza (g)</a:t>
                      </a:r>
                      <a:endParaRPr lang="en-US" sz="1000" b="1" dirty="0"/>
                    </a:p>
                  </a:txBody>
                  <a:tcPr marL="68580" marR="68580" marT="34290" marB="34290" anchor="ctr"/>
                </a:tc>
                <a:tc gridSpan="3">
                  <a:txBody>
                    <a:bodyPr/>
                    <a:lstStyle/>
                    <a:p>
                      <a:pPr algn="ctr"/>
                      <a:r>
                        <a:rPr lang="sr-Latn-BA" sz="1000" b="1" dirty="0"/>
                        <a:t>Glikemija</a:t>
                      </a:r>
                      <a:endParaRPr lang="en-US" sz="1000" b="1" dirty="0"/>
                    </a:p>
                  </a:txBody>
                  <a:tcPr marL="68580" marR="68580" marT="34290" marB="34290"/>
                </a:tc>
                <a:tc hMerge="1">
                  <a:txBody>
                    <a:bodyPr/>
                    <a:lstStyle/>
                    <a:p>
                      <a:endParaRPr lang="en-US" b="0" dirty="0"/>
                    </a:p>
                  </a:txBody>
                  <a:tcPr/>
                </a:tc>
                <a:tc hMerge="1">
                  <a:txBody>
                    <a:bodyPr/>
                    <a:lstStyle/>
                    <a:p>
                      <a:endParaRPr lang="en-US" b="0" dirty="0"/>
                    </a:p>
                  </a:txBody>
                  <a:tcPr/>
                </a:tc>
                <a:tc rowSpan="2">
                  <a:txBody>
                    <a:bodyPr/>
                    <a:lstStyle/>
                    <a:p>
                      <a:pPr algn="ctr"/>
                      <a:r>
                        <a:rPr lang="sr-Latn-BA" sz="1000" b="1" dirty="0"/>
                        <a:t>Dijagnoza</a:t>
                      </a:r>
                      <a:endParaRPr lang="en-US" sz="1000" b="1" dirty="0"/>
                    </a:p>
                  </a:txBody>
                  <a:tcPr marL="68580" marR="68580" marT="34290" marB="34290" anchor="ctr"/>
                </a:tc>
                <a:extLst>
                  <a:ext uri="{0D108BD9-81ED-4DB2-BD59-A6C34878D82A}">
                    <a16:rowId xmlns:a16="http://schemas.microsoft.com/office/drawing/2014/main" xmlns="" val="10000"/>
                  </a:ext>
                </a:extLst>
              </a:tr>
              <a:tr h="226988">
                <a:tc vMerge="1">
                  <a:txBody>
                    <a:bodyPr/>
                    <a:lstStyle/>
                    <a:p>
                      <a:endParaRPr lang="en-US"/>
                    </a:p>
                  </a:txBody>
                  <a:tcPr/>
                </a:tc>
                <a:tc vMerge="1">
                  <a:txBody>
                    <a:bodyPr/>
                    <a:lstStyle/>
                    <a:p>
                      <a:endParaRPr lang="en-US"/>
                    </a:p>
                  </a:txBody>
                  <a:tcPr/>
                </a:tc>
                <a:tc>
                  <a:txBody>
                    <a:bodyPr/>
                    <a:lstStyle/>
                    <a:p>
                      <a:pPr algn="ctr"/>
                      <a:r>
                        <a:rPr lang="sr-Latn-BA" sz="1000" b="1" dirty="0"/>
                        <a:t>1h</a:t>
                      </a:r>
                      <a:endParaRPr lang="en-US" sz="1000" b="1" dirty="0"/>
                    </a:p>
                  </a:txBody>
                  <a:tcPr marL="68580" marR="68580" marT="34290" marB="34290" anchor="ctr"/>
                </a:tc>
                <a:tc>
                  <a:txBody>
                    <a:bodyPr/>
                    <a:lstStyle/>
                    <a:p>
                      <a:pPr algn="ctr"/>
                      <a:r>
                        <a:rPr lang="sr-Latn-BA" sz="1000" b="1" dirty="0"/>
                        <a:t>2h</a:t>
                      </a:r>
                      <a:endParaRPr lang="en-US" sz="1000" b="1" dirty="0"/>
                    </a:p>
                  </a:txBody>
                  <a:tcPr marL="68580" marR="68580" marT="34290" marB="34290" anchor="ctr"/>
                </a:tc>
                <a:tc>
                  <a:txBody>
                    <a:bodyPr/>
                    <a:lstStyle/>
                    <a:p>
                      <a:pPr algn="ctr"/>
                      <a:r>
                        <a:rPr lang="sr-Latn-BA" sz="1000" b="1" dirty="0"/>
                        <a:t>3h</a:t>
                      </a:r>
                      <a:endParaRPr lang="en-US" sz="1000" b="1" dirty="0"/>
                    </a:p>
                  </a:txBody>
                  <a:tcPr marL="68580" marR="68580" marT="34290" marB="34290" anchor="ctr"/>
                </a:tc>
                <a:tc vMerge="1">
                  <a:txBody>
                    <a:bodyPr/>
                    <a:lstStyle/>
                    <a:p>
                      <a:endParaRPr lang="en-US"/>
                    </a:p>
                  </a:txBody>
                  <a:tcPr/>
                </a:tc>
                <a:extLst>
                  <a:ext uri="{0D108BD9-81ED-4DB2-BD59-A6C34878D82A}">
                    <a16:rowId xmlns:a16="http://schemas.microsoft.com/office/drawing/2014/main" xmlns="" val="10001"/>
                  </a:ext>
                </a:extLst>
              </a:tr>
              <a:tr h="453977">
                <a:tc>
                  <a:txBody>
                    <a:bodyPr/>
                    <a:lstStyle/>
                    <a:p>
                      <a:r>
                        <a:rPr lang="sr-Latn-BA" sz="1000" b="1" dirty="0"/>
                        <a:t>Skrining (PFMM)</a:t>
                      </a:r>
                      <a:endParaRPr lang="en-US" sz="1000" b="1" dirty="0"/>
                    </a:p>
                  </a:txBody>
                  <a:tcPr marL="68580" marR="68580" marT="34290" marB="34290" anchor="ctr"/>
                </a:tc>
                <a:tc>
                  <a:txBody>
                    <a:bodyPr/>
                    <a:lstStyle/>
                    <a:p>
                      <a:pPr algn="ctr"/>
                      <a:r>
                        <a:rPr lang="sr-Latn-BA" sz="1000" dirty="0"/>
                        <a:t>50</a:t>
                      </a:r>
                      <a:endParaRPr lang="en-US" sz="1000" b="0" dirty="0"/>
                    </a:p>
                  </a:txBody>
                  <a:tcPr marL="68580" marR="68580" marT="34290" marB="34290" anchor="ctr"/>
                </a:tc>
                <a:tc>
                  <a:txBody>
                    <a:bodyPr/>
                    <a:lstStyle/>
                    <a:p>
                      <a:pPr algn="ctr"/>
                      <a:r>
                        <a:rPr lang="en-US" sz="1000" dirty="0"/>
                        <a:t>≥</a:t>
                      </a:r>
                      <a:r>
                        <a:rPr lang="sr-Latn-BA" sz="1000" dirty="0"/>
                        <a:t> 7.5</a:t>
                      </a:r>
                    </a:p>
                    <a:p>
                      <a:pPr algn="ctr"/>
                      <a:r>
                        <a:rPr lang="en-US" sz="1000" dirty="0"/>
                        <a:t>≥</a:t>
                      </a:r>
                      <a:r>
                        <a:rPr lang="sr-Latn-BA" sz="1000" dirty="0"/>
                        <a:t> 9.3</a:t>
                      </a:r>
                      <a:endParaRPr lang="en-US" sz="1000" b="0" dirty="0"/>
                    </a:p>
                  </a:txBody>
                  <a:tcPr marL="68580" marR="68580" marT="34290" marB="34290" anchor="ctr"/>
                </a:tc>
                <a:tc>
                  <a:txBody>
                    <a:bodyPr/>
                    <a:lstStyle/>
                    <a:p>
                      <a:pPr algn="ctr"/>
                      <a:r>
                        <a:rPr lang="sr-Latn-BA" sz="1000" dirty="0"/>
                        <a:t>/</a:t>
                      </a:r>
                    </a:p>
                    <a:p>
                      <a:pPr algn="ctr"/>
                      <a:r>
                        <a:rPr lang="sr-Latn-BA" sz="1000" dirty="0"/>
                        <a:t>/</a:t>
                      </a:r>
                      <a:endParaRPr lang="en-US" sz="1000" b="0" dirty="0"/>
                    </a:p>
                  </a:txBody>
                  <a:tcPr marL="68580" marR="68580" marT="34290" marB="34290" anchor="ctr"/>
                </a:tc>
                <a:tc>
                  <a:txBody>
                    <a:bodyPr/>
                    <a:lstStyle/>
                    <a:p>
                      <a:pPr algn="ctr"/>
                      <a:r>
                        <a:rPr lang="sr-Latn-BA" sz="1000" dirty="0"/>
                        <a:t>/</a:t>
                      </a:r>
                    </a:p>
                    <a:p>
                      <a:pPr algn="ctr"/>
                      <a:r>
                        <a:rPr lang="sr-Latn-BA" sz="1000" dirty="0"/>
                        <a:t>/</a:t>
                      </a:r>
                      <a:endParaRPr lang="en-US" sz="1000" b="0" dirty="0"/>
                    </a:p>
                  </a:txBody>
                  <a:tcPr marL="68580" marR="68580" marT="34290" marB="34290" anchor="ctr"/>
                </a:tc>
                <a:tc>
                  <a:txBody>
                    <a:bodyPr/>
                    <a:lstStyle/>
                    <a:p>
                      <a:r>
                        <a:rPr lang="sr-Latn-BA" sz="1000" dirty="0"/>
                        <a:t>Za dijagnostički OGTT</a:t>
                      </a:r>
                    </a:p>
                    <a:p>
                      <a:r>
                        <a:rPr lang="sr-Latn-BA" sz="1000" dirty="0"/>
                        <a:t>GD</a:t>
                      </a:r>
                      <a:endParaRPr lang="en-US" sz="1000" b="0" dirty="0"/>
                    </a:p>
                  </a:txBody>
                  <a:tcPr marL="68580" marR="68580" marT="34290" marB="34290"/>
                </a:tc>
                <a:extLst>
                  <a:ext uri="{0D108BD9-81ED-4DB2-BD59-A6C34878D82A}">
                    <a16:rowId xmlns:a16="http://schemas.microsoft.com/office/drawing/2014/main" xmlns="" val="10002"/>
                  </a:ext>
                </a:extLst>
              </a:tr>
              <a:tr h="453977">
                <a:tc>
                  <a:txBody>
                    <a:bodyPr/>
                    <a:lstStyle/>
                    <a:p>
                      <a:r>
                        <a:rPr lang="sr-Latn-BA" sz="1000" b="1" dirty="0"/>
                        <a:t>OGTT (SZO)</a:t>
                      </a:r>
                      <a:endParaRPr lang="en-US" sz="1000" b="1" dirty="0"/>
                    </a:p>
                  </a:txBody>
                  <a:tcPr marL="68580" marR="68580" marT="34290" marB="34290" anchor="ctr"/>
                </a:tc>
                <a:tc>
                  <a:txBody>
                    <a:bodyPr/>
                    <a:lstStyle/>
                    <a:p>
                      <a:pPr algn="ctr"/>
                      <a:r>
                        <a:rPr lang="sr-Latn-BA" sz="1000" dirty="0"/>
                        <a:t>75</a:t>
                      </a:r>
                      <a:endParaRPr lang="en-US" sz="1000" b="0" dirty="0"/>
                    </a:p>
                  </a:txBody>
                  <a:tcPr marL="68580" marR="68580" marT="34290" marB="34290" anchor="ctr"/>
                </a:tc>
                <a:tc>
                  <a:txBody>
                    <a:bodyPr/>
                    <a:lstStyle/>
                    <a:p>
                      <a:pPr algn="ctr"/>
                      <a:r>
                        <a:rPr lang="sr-Latn-BA" sz="1000" dirty="0"/>
                        <a:t>/</a:t>
                      </a:r>
                      <a:endParaRPr lang="en-US" sz="1000" b="0" dirty="0"/>
                    </a:p>
                  </a:txBody>
                  <a:tcPr marL="68580" marR="68580" marT="34290" marB="34290" anchor="ctr"/>
                </a:tc>
                <a:tc>
                  <a:txBody>
                    <a:bodyPr/>
                    <a:lstStyle/>
                    <a:p>
                      <a:pPr algn="ctr"/>
                      <a:r>
                        <a:rPr lang="en-US" sz="1000" dirty="0"/>
                        <a:t>≥</a:t>
                      </a:r>
                      <a:r>
                        <a:rPr lang="sr-Latn-BA" sz="1000" dirty="0"/>
                        <a:t> 11.0</a:t>
                      </a:r>
                      <a:endParaRPr lang="en-US" sz="1000" b="0" dirty="0"/>
                    </a:p>
                  </a:txBody>
                  <a:tcPr marL="68580" marR="68580" marT="34290" marB="34290" anchor="ctr"/>
                </a:tc>
                <a:tc>
                  <a:txBody>
                    <a:bodyPr/>
                    <a:lstStyle/>
                    <a:p>
                      <a:pPr algn="ctr"/>
                      <a:r>
                        <a:rPr lang="sr-Latn-BA" sz="1000" dirty="0"/>
                        <a:t>/</a:t>
                      </a:r>
                      <a:endParaRPr lang="en-US" sz="1000" b="0" dirty="0"/>
                    </a:p>
                  </a:txBody>
                  <a:tcPr marL="68580" marR="68580" marT="34290" marB="34290" anchor="ctr"/>
                </a:tc>
                <a:tc>
                  <a:txBody>
                    <a:bodyPr/>
                    <a:lstStyle/>
                    <a:p>
                      <a:r>
                        <a:rPr lang="sr-Latn-BA" sz="1000" dirty="0"/>
                        <a:t>GD</a:t>
                      </a:r>
                      <a:endParaRPr lang="en-US" sz="1000" b="0" dirty="0"/>
                    </a:p>
                  </a:txBody>
                  <a:tcPr marL="68580" marR="68580" marT="34290" marB="34290" anchor="ctr"/>
                </a:tc>
                <a:extLst>
                  <a:ext uri="{0D108BD9-81ED-4DB2-BD59-A6C34878D82A}">
                    <a16:rowId xmlns:a16="http://schemas.microsoft.com/office/drawing/2014/main" xmlns="" val="10003"/>
                  </a:ext>
                </a:extLst>
              </a:tr>
              <a:tr h="783575">
                <a:tc>
                  <a:txBody>
                    <a:bodyPr/>
                    <a:lstStyle/>
                    <a:p>
                      <a:r>
                        <a:rPr lang="sr-Latn-BA" sz="1000" b="1" dirty="0"/>
                        <a:t>OGTT (IADPSG, DMNV)</a:t>
                      </a:r>
                      <a:endParaRPr lang="en-US" sz="1000" b="1" dirty="0"/>
                    </a:p>
                  </a:txBody>
                  <a:tcPr marL="68580" marR="68580" marT="34290" marB="34290" anchor="ctr"/>
                </a:tc>
                <a:tc>
                  <a:txBody>
                    <a:bodyPr/>
                    <a:lstStyle/>
                    <a:p>
                      <a:pPr algn="ctr"/>
                      <a:r>
                        <a:rPr lang="sr-Latn-BA" sz="1000" dirty="0"/>
                        <a:t>75</a:t>
                      </a:r>
                      <a:endParaRPr lang="en-US" sz="1000" b="0" dirty="0"/>
                    </a:p>
                  </a:txBody>
                  <a:tcPr marL="68580" marR="68580" marT="34290" marB="34290" anchor="ctr"/>
                </a:tc>
                <a:tc>
                  <a:txBody>
                    <a:bodyPr/>
                    <a:lstStyle/>
                    <a:p>
                      <a:pPr algn="ctr"/>
                      <a:r>
                        <a:rPr lang="sr-Latn-BA" sz="1000" dirty="0"/>
                        <a:t>10.0</a:t>
                      </a:r>
                      <a:endParaRPr lang="en-US" sz="1000" b="0" dirty="0"/>
                    </a:p>
                  </a:txBody>
                  <a:tcPr marL="68580" marR="68580" marT="34290" marB="34290" anchor="ctr"/>
                </a:tc>
                <a:tc>
                  <a:txBody>
                    <a:bodyPr/>
                    <a:lstStyle/>
                    <a:p>
                      <a:pPr algn="ctr"/>
                      <a:r>
                        <a:rPr lang="sr-Latn-BA" sz="1000" dirty="0"/>
                        <a:t>8.5</a:t>
                      </a:r>
                      <a:endParaRPr lang="en-US" sz="1000" b="0" dirty="0"/>
                    </a:p>
                  </a:txBody>
                  <a:tcPr marL="68580" marR="68580" marT="34290" marB="34290" anchor="ctr"/>
                </a:tc>
                <a:tc>
                  <a:txBody>
                    <a:bodyPr/>
                    <a:lstStyle/>
                    <a:p>
                      <a:pPr algn="ctr"/>
                      <a:r>
                        <a:rPr lang="sr-Latn-BA" sz="1000" dirty="0"/>
                        <a:t>/</a:t>
                      </a:r>
                      <a:endParaRPr lang="en-US" sz="1000" b="0" dirty="0"/>
                    </a:p>
                  </a:txBody>
                  <a:tcPr marL="68580" marR="68580" marT="34290" marB="34290" anchor="ctr"/>
                </a:tc>
                <a:tc>
                  <a:txBody>
                    <a:bodyPr/>
                    <a:lstStyle/>
                    <a:p>
                      <a:r>
                        <a:rPr lang="sr-Latn-BA" sz="1000" dirty="0"/>
                        <a:t>1 vrijednost </a:t>
                      </a:r>
                      <a:r>
                        <a:rPr lang="en-US" sz="1000" dirty="0"/>
                        <a:t>≥</a:t>
                      </a:r>
                      <a:r>
                        <a:rPr lang="sr-Latn-BA" sz="1000" dirty="0"/>
                        <a:t> je GD</a:t>
                      </a:r>
                      <a:endParaRPr lang="en-US" sz="1000" b="0" dirty="0"/>
                    </a:p>
                  </a:txBody>
                  <a:tcPr marL="68580" marR="68580" marT="34290" marB="34290" anchor="ctr"/>
                </a:tc>
                <a:extLst>
                  <a:ext uri="{0D108BD9-81ED-4DB2-BD59-A6C34878D82A}">
                    <a16:rowId xmlns:a16="http://schemas.microsoft.com/office/drawing/2014/main" xmlns="" val="10004"/>
                  </a:ext>
                </a:extLst>
              </a:tr>
              <a:tr h="453977">
                <a:tc>
                  <a:txBody>
                    <a:bodyPr/>
                    <a:lstStyle/>
                    <a:p>
                      <a:r>
                        <a:rPr lang="sr-Latn-BA" sz="1000" b="1" dirty="0"/>
                        <a:t>OGTT (PFMM)</a:t>
                      </a:r>
                      <a:endParaRPr lang="en-US" sz="1000" b="1" dirty="0"/>
                    </a:p>
                  </a:txBody>
                  <a:tcPr marL="68580" marR="68580" marT="34290" marB="34290" anchor="ctr"/>
                </a:tc>
                <a:tc>
                  <a:txBody>
                    <a:bodyPr/>
                    <a:lstStyle/>
                    <a:p>
                      <a:pPr algn="ctr"/>
                      <a:r>
                        <a:rPr lang="sr-Latn-BA" sz="1000" dirty="0"/>
                        <a:t>100</a:t>
                      </a:r>
                      <a:endParaRPr lang="en-US" sz="1000" b="0" dirty="0"/>
                    </a:p>
                  </a:txBody>
                  <a:tcPr marL="68580" marR="68580" marT="34290" marB="34290" anchor="ctr"/>
                </a:tc>
                <a:tc>
                  <a:txBody>
                    <a:bodyPr/>
                    <a:lstStyle/>
                    <a:p>
                      <a:pPr algn="ctr"/>
                      <a:r>
                        <a:rPr lang="sr-Latn-BA" sz="1000" dirty="0"/>
                        <a:t>9.5</a:t>
                      </a:r>
                      <a:endParaRPr lang="en-US" sz="1000" b="0" dirty="0"/>
                    </a:p>
                  </a:txBody>
                  <a:tcPr marL="68580" marR="68580" marT="34290" marB="34290" anchor="ctr"/>
                </a:tc>
                <a:tc>
                  <a:txBody>
                    <a:bodyPr/>
                    <a:lstStyle/>
                    <a:p>
                      <a:pPr algn="ctr"/>
                      <a:r>
                        <a:rPr lang="sr-Latn-BA" sz="1000" dirty="0"/>
                        <a:t>8.2</a:t>
                      </a:r>
                      <a:endParaRPr lang="en-US" sz="1000" b="0" dirty="0"/>
                    </a:p>
                  </a:txBody>
                  <a:tcPr marL="68580" marR="68580" marT="34290" marB="34290" anchor="ctr"/>
                </a:tc>
                <a:tc>
                  <a:txBody>
                    <a:bodyPr/>
                    <a:lstStyle/>
                    <a:p>
                      <a:pPr algn="ctr"/>
                      <a:r>
                        <a:rPr lang="sr-Latn-BA" sz="1000" dirty="0"/>
                        <a:t>7.2</a:t>
                      </a:r>
                      <a:endParaRPr lang="en-US" sz="1000" b="0" dirty="0"/>
                    </a:p>
                  </a:txBody>
                  <a:tcPr marL="68580" marR="68580" marT="34290" marB="34290" anchor="ctr"/>
                </a:tc>
                <a:tc>
                  <a:txBody>
                    <a:bodyPr/>
                    <a:lstStyle/>
                    <a:p>
                      <a:r>
                        <a:rPr lang="sr-Latn-BA" sz="1000" dirty="0"/>
                        <a:t>2 ili više vrijednosti </a:t>
                      </a:r>
                      <a:r>
                        <a:rPr lang="en-US" sz="1000" dirty="0"/>
                        <a:t>≥</a:t>
                      </a:r>
                      <a:r>
                        <a:rPr lang="sr-Latn-BA" sz="1000" dirty="0"/>
                        <a:t> su GD</a:t>
                      </a:r>
                      <a:endParaRPr lang="en-US" sz="1000" b="0" dirty="0"/>
                    </a:p>
                  </a:txBody>
                  <a:tcPr marL="68580" marR="68580" marT="34290" marB="34290" anchor="ctr"/>
                </a:tc>
                <a:extLst>
                  <a:ext uri="{0D108BD9-81ED-4DB2-BD59-A6C34878D82A}">
                    <a16:rowId xmlns:a16="http://schemas.microsoft.com/office/drawing/2014/main" xmlns="" val="10005"/>
                  </a:ext>
                </a:extLst>
              </a:tr>
              <a:tr h="453977">
                <a:tc>
                  <a:txBody>
                    <a:bodyPr/>
                    <a:lstStyle/>
                    <a:p>
                      <a:r>
                        <a:rPr lang="sr-Latn-BA" sz="1000" b="1" dirty="0"/>
                        <a:t>OGTT (NVZ)</a:t>
                      </a:r>
                      <a:endParaRPr lang="en-US" sz="1000" b="1" dirty="0"/>
                    </a:p>
                  </a:txBody>
                  <a:tcPr marL="68580" marR="68580" marT="34290" marB="34290" anchor="ctr"/>
                </a:tc>
                <a:tc>
                  <a:txBody>
                    <a:bodyPr/>
                    <a:lstStyle/>
                    <a:p>
                      <a:pPr algn="ctr"/>
                      <a:r>
                        <a:rPr lang="sr-Latn-BA" sz="1000" dirty="0"/>
                        <a:t>100</a:t>
                      </a:r>
                      <a:endParaRPr lang="en-US" sz="1000" b="0" dirty="0"/>
                    </a:p>
                  </a:txBody>
                  <a:tcPr marL="68580" marR="68580" marT="34290" marB="34290" anchor="ctr"/>
                </a:tc>
                <a:tc>
                  <a:txBody>
                    <a:bodyPr/>
                    <a:lstStyle/>
                    <a:p>
                      <a:pPr algn="ctr"/>
                      <a:r>
                        <a:rPr lang="sr-Latn-BA" sz="1000" dirty="0"/>
                        <a:t>10.0</a:t>
                      </a:r>
                      <a:endParaRPr lang="en-US" sz="1000" b="0" dirty="0"/>
                    </a:p>
                  </a:txBody>
                  <a:tcPr marL="68580" marR="68580" marT="34290" marB="34290" anchor="ctr"/>
                </a:tc>
                <a:tc>
                  <a:txBody>
                    <a:bodyPr/>
                    <a:lstStyle/>
                    <a:p>
                      <a:pPr algn="ctr"/>
                      <a:r>
                        <a:rPr lang="sr-Latn-BA" sz="1000" dirty="0"/>
                        <a:t>8.6</a:t>
                      </a:r>
                      <a:endParaRPr lang="en-US" sz="1000" b="0" dirty="0"/>
                    </a:p>
                  </a:txBody>
                  <a:tcPr marL="68580" marR="68580" marT="34290" marB="34290" anchor="ctr"/>
                </a:tc>
                <a:tc>
                  <a:txBody>
                    <a:bodyPr/>
                    <a:lstStyle/>
                    <a:p>
                      <a:pPr algn="ctr"/>
                      <a:r>
                        <a:rPr lang="sr-Latn-BA" sz="1000" dirty="0"/>
                        <a:t>7.8</a:t>
                      </a:r>
                      <a:endParaRPr lang="en-US" sz="1000" b="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z="1000" dirty="0"/>
                        <a:t>2 ili više vrijednosti </a:t>
                      </a:r>
                      <a:r>
                        <a:rPr lang="en-US" sz="1000" dirty="0"/>
                        <a:t>≥</a:t>
                      </a:r>
                      <a:r>
                        <a:rPr lang="sr-Latn-BA" sz="1000" dirty="0"/>
                        <a:t> su GD</a:t>
                      </a:r>
                      <a:endParaRPr lang="en-US" sz="1000" b="0" dirty="0"/>
                    </a:p>
                  </a:txBody>
                  <a:tcPr marL="68580" marR="68580" marT="34290" marB="3429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6990211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9725"/>
            <a:ext cx="5383510" cy="1325563"/>
          </a:xfrm>
        </p:spPr>
        <p:txBody>
          <a:bodyPr>
            <a:normAutofit/>
          </a:bodyPr>
          <a:lstStyle/>
          <a:p>
            <a:r>
              <a:rPr lang="en-GB" dirty="0"/>
              <a:t>OGTT</a:t>
            </a:r>
            <a:r>
              <a:rPr lang="en-GB" sz="2100" i="1" dirty="0"/>
              <a:t>(</a:t>
            </a:r>
            <a:r>
              <a:rPr lang="en-GB" sz="2100" i="1" dirty="0" err="1"/>
              <a:t>eng</a:t>
            </a:r>
            <a:r>
              <a:rPr lang="en-GB" sz="2100" i="1" dirty="0"/>
              <a:t>/Oral Glucose </a:t>
            </a:r>
            <a:r>
              <a:rPr lang="en-GB" sz="2100" i="1" dirty="0" err="1"/>
              <a:t>Tolerans</a:t>
            </a:r>
            <a:r>
              <a:rPr lang="en-GB" sz="2100" i="1" dirty="0"/>
              <a:t> Test) </a:t>
            </a:r>
            <a:r>
              <a:rPr lang="en-GB" sz="2100" dirty="0" err="1"/>
              <a:t>Oralni</a:t>
            </a:r>
            <a:r>
              <a:rPr lang="en-GB" sz="2100" dirty="0"/>
              <a:t> Test </a:t>
            </a:r>
            <a:r>
              <a:rPr lang="en-GB" sz="2100" dirty="0" err="1"/>
              <a:t>Tolerancije</a:t>
            </a:r>
            <a:r>
              <a:rPr lang="en-GB" sz="2100" dirty="0"/>
              <a:t> </a:t>
            </a:r>
            <a:r>
              <a:rPr lang="en-GB" sz="2100" dirty="0" err="1"/>
              <a:t>na</a:t>
            </a:r>
            <a:r>
              <a:rPr lang="en-GB" sz="2100" dirty="0"/>
              <a:t> </a:t>
            </a:r>
            <a:r>
              <a:rPr lang="en-GB" sz="2100" dirty="0" err="1"/>
              <a:t>Glukozu</a:t>
            </a:r>
            <a:r>
              <a:rPr lang="en-GB" sz="1800" dirty="0"/>
              <a:t/>
            </a:r>
            <a:br>
              <a:rPr lang="en-GB" sz="1800" dirty="0"/>
            </a:br>
            <a:endParaRPr lang="en-GB" sz="1800" dirty="0"/>
          </a:p>
        </p:txBody>
      </p:sp>
      <p:sp>
        <p:nvSpPr>
          <p:cNvPr id="6" name="Content Placeholder 5"/>
          <p:cNvSpPr>
            <a:spLocks noGrp="1"/>
          </p:cNvSpPr>
          <p:nvPr>
            <p:ph idx="1"/>
          </p:nvPr>
        </p:nvSpPr>
        <p:spPr>
          <a:xfrm>
            <a:off x="516174" y="1988840"/>
            <a:ext cx="8111652" cy="3263504"/>
          </a:xfrm>
        </p:spPr>
        <p:txBody>
          <a:bodyPr>
            <a:noAutofit/>
          </a:bodyPr>
          <a:lstStyle/>
          <a:p>
            <a:pPr marL="0" indent="0">
              <a:buNone/>
            </a:pPr>
            <a:r>
              <a:rPr lang="en-GB" dirty="0" err="1">
                <a:latin typeface="Times New Roman" panose="02020603050405020304" pitchFamily="18" charset="0"/>
                <a:cs typeface="Times New Roman" panose="02020603050405020304" pitchFamily="18" charset="0"/>
              </a:rPr>
              <a:t>Primjena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opšta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populacija</a:t>
            </a:r>
            <a:r>
              <a:rPr lang="en-GB" dirty="0">
                <a:latin typeface="Times New Roman" panose="02020603050405020304" pitchFamily="18" charset="0"/>
                <a:cs typeface="Times New Roman" panose="02020603050405020304" pitchFamily="18" charset="0"/>
              </a:rPr>
              <a:t>):</a:t>
            </a:r>
          </a:p>
          <a:p>
            <a:r>
              <a:rPr lang="en-GB" dirty="0" err="1">
                <a:latin typeface="Times New Roman" panose="02020603050405020304" pitchFamily="18" charset="0"/>
                <a:cs typeface="Times New Roman" panose="02020603050405020304" pitchFamily="18" charset="0"/>
              </a:rPr>
              <a:t>sumnje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gestacijski</a:t>
            </a:r>
            <a:r>
              <a:rPr lang="en-GB" dirty="0">
                <a:latin typeface="Times New Roman" panose="02020603050405020304" pitchFamily="18" charset="0"/>
                <a:cs typeface="Times New Roman" panose="02020603050405020304" pitchFamily="18" charset="0"/>
              </a:rPr>
              <a:t> diabetes mellitus (GDM)</a:t>
            </a:r>
          </a:p>
          <a:p>
            <a:r>
              <a:rPr lang="en-GB" dirty="0" err="1" smtClean="0">
                <a:latin typeface="Times New Roman" panose="02020603050405020304" pitchFamily="18" charset="0"/>
                <a:cs typeface="Times New Roman" panose="02020603050405020304" pitchFamily="18" charset="0"/>
              </a:rPr>
              <a:t>osob</a:t>
            </a:r>
            <a:r>
              <a:rPr lang="sr-Latn-RS" dirty="0" smtClean="0"/>
              <a:t>a</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kod</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kojih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postoji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rizik</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za</a:t>
            </a:r>
            <a:r>
              <a:rPr lang="en-GB" dirty="0">
                <a:latin typeface="Times New Roman" panose="02020603050405020304" pitchFamily="18" charset="0"/>
                <a:cs typeface="Times New Roman" panose="02020603050405020304" pitchFamily="18" charset="0"/>
              </a:rPr>
              <a:t> diabetes mellitus</a:t>
            </a:r>
            <a:r>
              <a:rPr lang="sr-Latn-BA"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a </a:t>
            </a:r>
            <a:r>
              <a:rPr lang="en-GB" dirty="0" err="1">
                <a:latin typeface="Times New Roman" panose="02020603050405020304" pitchFamily="18" charset="0"/>
                <a:cs typeface="Times New Roman" panose="02020603050405020304" pitchFamily="18" charset="0"/>
              </a:rPr>
              <a:t>njihovi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rezultati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glukoze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natašte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su</a:t>
            </a:r>
            <a:r>
              <a:rPr lang="en-GB" dirty="0">
                <a:latin typeface="Times New Roman" panose="02020603050405020304" pitchFamily="18" charset="0"/>
                <a:cs typeface="Times New Roman" panose="02020603050405020304" pitchFamily="18" charset="0"/>
              </a:rPr>
              <a:t> u </a:t>
            </a:r>
            <a:r>
              <a:rPr lang="en-GB" dirty="0" err="1" smtClean="0">
                <a:latin typeface="Times New Roman" panose="02020603050405020304" pitchFamily="18" charset="0"/>
                <a:cs typeface="Times New Roman" panose="02020603050405020304" pitchFamily="18" charset="0"/>
              </a:rPr>
              <a:t>referentn</a:t>
            </a:r>
            <a:r>
              <a:rPr lang="sr-Latn-RS" dirty="0" smtClean="0">
                <a:latin typeface="Times New Roman" panose="02020603050405020304" pitchFamily="18" charset="0"/>
                <a:cs typeface="Times New Roman" panose="02020603050405020304" pitchFamily="18" charset="0"/>
              </a:rPr>
              <a:t>im vrijednostima</a:t>
            </a:r>
            <a:endParaRPr lang="en-GB" dirty="0">
              <a:latin typeface="Times New Roman" panose="02020603050405020304" pitchFamily="18" charset="0"/>
              <a:cs typeface="Times New Roman" panose="02020603050405020304" pitchFamily="18" charset="0"/>
            </a:endParaRPr>
          </a:p>
          <a:p>
            <a:r>
              <a:rPr lang="en-GB" dirty="0" err="1">
                <a:latin typeface="Times New Roman" panose="02020603050405020304" pitchFamily="18" charset="0"/>
                <a:cs typeface="Times New Roman" panose="02020603050405020304" pitchFamily="18" charset="0"/>
              </a:rPr>
              <a:t>ispitivanja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pacijenata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graničnim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povećanjem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nivoa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glukoze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nakon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obroka</a:t>
            </a:r>
            <a:endParaRPr lang="en-GB" dirty="0">
              <a:latin typeface="Times New Roman" panose="02020603050405020304" pitchFamily="18" charset="0"/>
              <a:cs typeface="Times New Roman" panose="02020603050405020304" pitchFamily="18" charset="0"/>
            </a:endParaRPr>
          </a:p>
          <a:p>
            <a:r>
              <a:rPr lang="en-GB" dirty="0" err="1">
                <a:latin typeface="Times New Roman" panose="02020603050405020304" pitchFamily="18" charset="0"/>
                <a:cs typeface="Times New Roman" panose="02020603050405020304" pitchFamily="18" charset="0"/>
              </a:rPr>
              <a:t>uspostavljanje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dijagnoze</a:t>
            </a:r>
            <a:r>
              <a:rPr lang="en-GB" dirty="0">
                <a:latin typeface="Times New Roman" panose="02020603050405020304" pitchFamily="18" charset="0"/>
                <a:cs typeface="Times New Roman" panose="02020603050405020304" pitchFamily="18" charset="0"/>
              </a:rPr>
              <a:t> diabetes mellitus</a:t>
            </a:r>
          </a:p>
          <a:p>
            <a:r>
              <a:rPr lang="en-GB" dirty="0" err="1">
                <a:latin typeface="Times New Roman" panose="02020603050405020304" pitchFamily="18" charset="0"/>
                <a:cs typeface="Times New Roman" panose="02020603050405020304" pitchFamily="18" charset="0"/>
              </a:rPr>
              <a:t>ispitivanja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pacijenata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neobjašnjivom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neuropatijom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nefropatijom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ili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retinopatijom</a:t>
            </a:r>
            <a:endParaRPr lang="en-GB" dirty="0">
              <a:latin typeface="Times New Roman" panose="02020603050405020304" pitchFamily="18" charset="0"/>
              <a:cs typeface="Times New Roman" panose="02020603050405020304" pitchFamily="18" charset="0"/>
            </a:endParaRPr>
          </a:p>
          <a:p>
            <a:r>
              <a:rPr lang="en-GB" dirty="0" err="1">
                <a:latin typeface="Times New Roman" panose="02020603050405020304" pitchFamily="18" charset="0"/>
                <a:cs typeface="Times New Roman" panose="02020603050405020304" pitchFamily="18" charset="0"/>
              </a:rPr>
              <a:t>osoba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ženskog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pola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kod</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kojih</a:t>
            </a:r>
            <a:r>
              <a:rPr lang="en-GB" dirty="0">
                <a:latin typeface="Times New Roman" panose="02020603050405020304" pitchFamily="18" charset="0"/>
                <a:cs typeface="Times New Roman" panose="02020603050405020304" pitchFamily="18" charset="0"/>
              </a:rPr>
              <a:t> je </a:t>
            </a:r>
            <a:r>
              <a:rPr lang="en-GB" dirty="0" err="1">
                <a:latin typeface="Times New Roman" panose="02020603050405020304" pitchFamily="18" charset="0"/>
                <a:cs typeface="Times New Roman" panose="02020603050405020304" pitchFamily="18" charset="0"/>
              </a:rPr>
              <a:t>utvrđen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sindrom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policističnih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jajnika</a:t>
            </a:r>
            <a:r>
              <a:rPr lang="hr-BA"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 ( PCOS )</a:t>
            </a:r>
          </a:p>
        </p:txBody>
      </p:sp>
    </p:spTree>
    <p:extLst>
      <p:ext uri="{BB962C8B-B14F-4D97-AF65-F5344CB8AC3E}">
        <p14:creationId xmlns:p14="http://schemas.microsoft.com/office/powerpoint/2010/main" xmlns="" val="165493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r-Latn-BA" dirty="0"/>
              <a:t>DIJAGNOSTIKA INFERTILITETA</a:t>
            </a:r>
            <a:br>
              <a:rPr lang="sr-Latn-BA" dirty="0"/>
            </a:br>
            <a:endParaRPr lang="sr-Latn-BA" dirty="0"/>
          </a:p>
        </p:txBody>
      </p:sp>
      <p:sp>
        <p:nvSpPr>
          <p:cNvPr id="2" name="Content Placeholder 1"/>
          <p:cNvSpPr>
            <a:spLocks noGrp="1"/>
          </p:cNvSpPr>
          <p:nvPr>
            <p:ph idx="1"/>
          </p:nvPr>
        </p:nvSpPr>
        <p:spPr>
          <a:xfrm>
            <a:off x="323528" y="1638438"/>
            <a:ext cx="8568952" cy="4368853"/>
          </a:xfrm>
        </p:spPr>
        <p:txBody>
          <a:bodyPr>
            <a:normAutofit/>
          </a:bodyPr>
          <a:lstStyle/>
          <a:p>
            <a:r>
              <a:rPr lang="sr-Latn-BA" b="1" dirty="0"/>
              <a:t>Ispitivanje muškog partnera</a:t>
            </a:r>
            <a:r>
              <a:rPr lang="sr-Latn-BA" dirty="0"/>
              <a:t>: </a:t>
            </a:r>
          </a:p>
          <a:p>
            <a:pPr lvl="1">
              <a:buFont typeface="Wingdings" panose="05000000000000000000" pitchFamily="2" charset="2"/>
              <a:buChar char="Ø"/>
            </a:pPr>
            <a:r>
              <a:rPr lang="sr-Latn-BA" sz="2000" dirty="0"/>
              <a:t>spermiogram i spermokultura</a:t>
            </a:r>
            <a:r>
              <a:rPr lang="en-GB" sz="2000" dirty="0"/>
              <a:t>, </a:t>
            </a:r>
            <a:r>
              <a:rPr lang="en-GB" sz="2000" dirty="0" err="1"/>
              <a:t>laboratorij</a:t>
            </a:r>
            <a:r>
              <a:rPr lang="hr-BA" sz="2000" dirty="0" err="1"/>
              <a:t>ska</a:t>
            </a:r>
            <a:r>
              <a:rPr lang="hr-BA" sz="2000" dirty="0"/>
              <a:t> dijagnostika.</a:t>
            </a:r>
          </a:p>
          <a:p>
            <a:pPr marL="342900" lvl="1" indent="0">
              <a:buNone/>
            </a:pPr>
            <a:endParaRPr lang="sr-Latn-BA" sz="2000" dirty="0"/>
          </a:p>
          <a:p>
            <a:r>
              <a:rPr lang="sr-Latn-BA" b="1" dirty="0"/>
              <a:t>Ispitivanje ženskog partnera</a:t>
            </a:r>
            <a:r>
              <a:rPr lang="sr-Latn-BA" dirty="0"/>
              <a:t>:</a:t>
            </a:r>
          </a:p>
          <a:p>
            <a:pPr lvl="1">
              <a:buFont typeface="Wingdings" panose="05000000000000000000" pitchFamily="2" charset="2"/>
              <a:buChar char="Ø"/>
            </a:pPr>
            <a:r>
              <a:rPr lang="sr-Latn-BA" sz="2000" dirty="0"/>
              <a:t>kliničko, laboratorijsko i ultrazvučno utvrđivanje ovulacije.</a:t>
            </a:r>
          </a:p>
          <a:p>
            <a:pPr lvl="1">
              <a:buFont typeface="Wingdings" panose="05000000000000000000" pitchFamily="2" charset="2"/>
              <a:buChar char="Ø"/>
            </a:pPr>
            <a:r>
              <a:rPr lang="sr-Latn-BA" sz="2000" dirty="0"/>
              <a:t>utvrđivanje prohodnosti jajovoda - HSG i </a:t>
            </a:r>
            <a:r>
              <a:rPr lang="sr-Latn-BA" sz="2000" dirty="0" smtClean="0"/>
              <a:t>UZV </a:t>
            </a:r>
            <a:r>
              <a:rPr lang="sr-Latn-BA" sz="2000" dirty="0"/>
              <a:t>ispitivanje intaktnosti </a:t>
            </a:r>
            <a:r>
              <a:rPr lang="sr-Latn-BA" sz="2000" dirty="0" smtClean="0"/>
              <a:t>uterusa - </a:t>
            </a:r>
            <a:r>
              <a:rPr lang="sr-Latn-BA" sz="2000" dirty="0"/>
              <a:t>TV UZV.</a:t>
            </a:r>
          </a:p>
          <a:p>
            <a:pPr lvl="1">
              <a:buFont typeface="Wingdings" panose="05000000000000000000" pitchFamily="2" charset="2"/>
              <a:buChar char="Ø"/>
            </a:pPr>
            <a:r>
              <a:rPr lang="sr-Latn-BA" sz="2000" dirty="0"/>
              <a:t>Pregled, laboratorijsko i ultrazvučno ispitivanje ovarijalne rezerve </a:t>
            </a:r>
            <a:r>
              <a:rPr lang="sr-Latn-BA" sz="2000" dirty="0" smtClean="0"/>
              <a:t>AFC - </a:t>
            </a:r>
            <a:r>
              <a:rPr lang="sr-Latn-BA" sz="2000" dirty="0"/>
              <a:t>antral follicle count i AMH (Anti-Müllerian Hormone).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OGTT</a:t>
            </a:r>
            <a:r>
              <a:rPr lang="en-GB" sz="1800" i="1"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Oralni</a:t>
            </a:r>
            <a:r>
              <a:rPr lang="en-GB" sz="2100" dirty="0">
                <a:latin typeface="Times New Roman" panose="02020603050405020304" pitchFamily="18" charset="0"/>
                <a:cs typeface="Times New Roman" panose="02020603050405020304" pitchFamily="18" charset="0"/>
              </a:rPr>
              <a:t> Test </a:t>
            </a:r>
            <a:r>
              <a:rPr lang="en-GB" sz="2100" dirty="0" err="1">
                <a:latin typeface="Times New Roman" panose="02020603050405020304" pitchFamily="18" charset="0"/>
                <a:cs typeface="Times New Roman" panose="02020603050405020304" pitchFamily="18" charset="0"/>
              </a:rPr>
              <a:t>Tolerancije</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na</a:t>
            </a:r>
            <a:r>
              <a:rPr lang="en-GB" sz="2100" dirty="0">
                <a:latin typeface="Times New Roman" panose="02020603050405020304" pitchFamily="18" charset="0"/>
                <a:cs typeface="Times New Roman" panose="02020603050405020304" pitchFamily="18" charset="0"/>
              </a:rPr>
              <a:t> </a:t>
            </a:r>
            <a:r>
              <a:rPr lang="en-GB" sz="2100" dirty="0" err="1">
                <a:latin typeface="Times New Roman" panose="02020603050405020304" pitchFamily="18" charset="0"/>
                <a:cs typeface="Times New Roman" panose="02020603050405020304" pitchFamily="18" charset="0"/>
              </a:rPr>
              <a:t>Glukozu</a:t>
            </a:r>
            <a:r>
              <a:rPr lang="en-GB" sz="1800" dirty="0">
                <a:latin typeface="Times New Roman" panose="02020603050405020304" pitchFamily="18" charset="0"/>
                <a:cs typeface="Times New Roman" panose="02020603050405020304" pitchFamily="18" charset="0"/>
              </a:rPr>
              <a:t/>
            </a:r>
            <a:br>
              <a:rPr lang="en-GB" sz="1800" dirty="0">
                <a:latin typeface="Times New Roman" panose="02020603050405020304" pitchFamily="18" charset="0"/>
                <a:cs typeface="Times New Roman" panose="02020603050405020304" pitchFamily="18" charset="0"/>
              </a:rPr>
            </a:br>
            <a:endParaRPr lang="en-GB"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2204863"/>
            <a:ext cx="7886700" cy="3997499"/>
          </a:xfrm>
        </p:spPr>
        <p:txBody>
          <a:bodyPr/>
          <a:lstStyle/>
          <a:p>
            <a:r>
              <a:rPr lang="en-GB" dirty="0">
                <a:latin typeface="Times New Roman" panose="02020603050405020304" pitchFamily="18" charset="0"/>
                <a:cs typeface="Times New Roman" panose="02020603050405020304" pitchFamily="18" charset="0"/>
              </a:rPr>
              <a:t>test se </a:t>
            </a:r>
            <a:r>
              <a:rPr lang="en-GB" dirty="0" err="1">
                <a:latin typeface="Times New Roman" panose="02020603050405020304" pitchFamily="18" charset="0"/>
                <a:cs typeface="Times New Roman" panose="02020603050405020304" pitchFamily="18" charset="0"/>
              </a:rPr>
              <a:t>izvodi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isključivo</a:t>
            </a:r>
            <a:r>
              <a:rPr lang="en-GB" dirty="0">
                <a:latin typeface="Times New Roman" panose="02020603050405020304" pitchFamily="18" charset="0"/>
                <a:cs typeface="Times New Roman" panose="02020603050405020304" pitchFamily="18" charset="0"/>
              </a:rPr>
              <a:t> u </a:t>
            </a:r>
            <a:r>
              <a:rPr lang="en-GB" dirty="0" err="1">
                <a:latin typeface="Times New Roman" panose="02020603050405020304" pitchFamily="18" charset="0"/>
                <a:cs typeface="Times New Roman" panose="02020603050405020304" pitchFamily="18" charset="0"/>
              </a:rPr>
              <a:t>jutarnjim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satima</a:t>
            </a:r>
            <a:endParaRPr lang="en-GB" dirty="0">
              <a:latin typeface="Times New Roman" panose="02020603050405020304" pitchFamily="18" charset="0"/>
              <a:cs typeface="Times New Roman" panose="02020603050405020304" pitchFamily="18" charset="0"/>
            </a:endParaRPr>
          </a:p>
          <a:p>
            <a:r>
              <a:rPr lang="en-GB" dirty="0" err="1">
                <a:latin typeface="Times New Roman" panose="02020603050405020304" pitchFamily="18" charset="0"/>
                <a:cs typeface="Times New Roman" panose="02020603050405020304" pitchFamily="18" charset="0"/>
              </a:rPr>
              <a:t>prethodna</a:t>
            </a:r>
            <a:r>
              <a:rPr lang="en-GB" dirty="0">
                <a:latin typeface="Times New Roman" panose="02020603050405020304" pitchFamily="18" charset="0"/>
                <a:cs typeface="Times New Roman" panose="02020603050405020304" pitchFamily="18" charset="0"/>
              </a:rPr>
              <a:t> 3 dana </a:t>
            </a:r>
            <a:r>
              <a:rPr lang="en-GB" dirty="0" err="1">
                <a:latin typeface="Times New Roman" panose="02020603050405020304" pitchFamily="18" charset="0"/>
                <a:cs typeface="Times New Roman" panose="02020603050405020304" pitchFamily="18" charset="0"/>
              </a:rPr>
              <a:t>pacijent</a:t>
            </a:r>
            <a:r>
              <a:rPr lang="en-GB" dirty="0">
                <a:latin typeface="Times New Roman" panose="02020603050405020304" pitchFamily="18" charset="0"/>
                <a:cs typeface="Times New Roman" panose="02020603050405020304" pitchFamily="18" charset="0"/>
              </a:rPr>
              <a:t> bi </a:t>
            </a:r>
            <a:r>
              <a:rPr lang="en-GB" dirty="0" err="1">
                <a:latin typeface="Times New Roman" panose="02020603050405020304" pitchFamily="18" charset="0"/>
                <a:cs typeface="Times New Roman" panose="02020603050405020304" pitchFamily="18" charset="0"/>
              </a:rPr>
              <a:t>trebalo</a:t>
            </a:r>
            <a:r>
              <a:rPr lang="en-GB" dirty="0">
                <a:latin typeface="Times New Roman" panose="02020603050405020304" pitchFamily="18" charset="0"/>
                <a:cs typeface="Times New Roman" panose="02020603050405020304" pitchFamily="18" charset="0"/>
              </a:rPr>
              <a:t> da </a:t>
            </a:r>
            <a:r>
              <a:rPr lang="en-GB" dirty="0" err="1">
                <a:latin typeface="Times New Roman" panose="02020603050405020304" pitchFamily="18" charset="0"/>
                <a:cs typeface="Times New Roman" panose="02020603050405020304" pitchFamily="18" charset="0"/>
              </a:rPr>
              <a:t>unosi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više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hrane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bogate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ugljenim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hidratima</a:t>
            </a:r>
            <a:r>
              <a:rPr lang="en-GB" dirty="0">
                <a:latin typeface="Times New Roman" panose="02020603050405020304" pitchFamily="18" charset="0"/>
                <a:cs typeface="Times New Roman" panose="02020603050405020304" pitchFamily="18" charset="0"/>
              </a:rPr>
              <a:t> ( </a:t>
            </a:r>
            <a:r>
              <a:rPr lang="en-GB" dirty="0" err="1">
                <a:latin typeface="Times New Roman" panose="02020603050405020304" pitchFamily="18" charset="0"/>
                <a:cs typeface="Times New Roman" panose="02020603050405020304" pitchFamily="18" charset="0"/>
              </a:rPr>
              <a:t>više</a:t>
            </a:r>
            <a:r>
              <a:rPr lang="en-GB" dirty="0">
                <a:latin typeface="Times New Roman" panose="02020603050405020304" pitchFamily="18" charset="0"/>
                <a:cs typeface="Times New Roman" panose="02020603050405020304" pitchFamily="18" charset="0"/>
              </a:rPr>
              <a:t> od 150 g </a:t>
            </a:r>
            <a:r>
              <a:rPr lang="en-GB" dirty="0" err="1">
                <a:latin typeface="Times New Roman" panose="02020603050405020304" pitchFamily="18" charset="0"/>
                <a:cs typeface="Times New Roman" panose="02020603050405020304" pitchFamily="18" charset="0"/>
              </a:rPr>
              <a:t>dnevno</a:t>
            </a:r>
            <a:r>
              <a:rPr lang="en-GB" dirty="0">
                <a:latin typeface="Times New Roman" panose="02020603050405020304" pitchFamily="18" charset="0"/>
                <a:cs typeface="Times New Roman" panose="02020603050405020304" pitchFamily="18" charset="0"/>
              </a:rPr>
              <a:t> )</a:t>
            </a:r>
          </a:p>
          <a:p>
            <a:r>
              <a:rPr lang="en-GB" dirty="0" err="1">
                <a:latin typeface="Times New Roman" panose="02020603050405020304" pitchFamily="18" charset="0"/>
                <a:cs typeface="Times New Roman" panose="02020603050405020304" pitchFamily="18" charset="0"/>
              </a:rPr>
              <a:t>izostaviti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medikamentu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terapiju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koja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utiče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metabolizam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glukoze</a:t>
            </a:r>
            <a:r>
              <a:rPr lang="sr-Latn-BA"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obavezno</a:t>
            </a:r>
            <a:r>
              <a:rPr lang="en-GB" dirty="0">
                <a:latin typeface="Times New Roman" panose="02020603050405020304" pitchFamily="18" charset="0"/>
                <a:cs typeface="Times New Roman" panose="02020603050405020304" pitchFamily="18" charset="0"/>
              </a:rPr>
              <a:t> u </a:t>
            </a:r>
            <a:r>
              <a:rPr lang="en-GB" dirty="0" err="1">
                <a:latin typeface="Times New Roman" panose="02020603050405020304" pitchFamily="18" charset="0"/>
                <a:cs typeface="Times New Roman" panose="02020603050405020304" pitchFamily="18" charset="0"/>
              </a:rPr>
              <a:t>dogovoru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sa</a:t>
            </a:r>
            <a:r>
              <a:rPr lang="en-GB" dirty="0">
                <a:latin typeface="Times New Roman" panose="02020603050405020304" pitchFamily="18" charset="0"/>
                <a:cs typeface="Times New Roman" panose="02020603050405020304" pitchFamily="18" charset="0"/>
              </a:rPr>
              <a:t> l</a:t>
            </a:r>
            <a:r>
              <a:rPr lang="sr-Latn-BA" dirty="0">
                <a:latin typeface="Times New Roman" panose="02020603050405020304" pitchFamily="18" charset="0"/>
                <a:cs typeface="Times New Roman" panose="02020603050405020304" pitchFamily="18" charset="0"/>
              </a:rPr>
              <a:t>j</a:t>
            </a:r>
            <a:r>
              <a:rPr lang="en-GB" dirty="0" err="1">
                <a:latin typeface="Times New Roman" panose="02020603050405020304" pitchFamily="18" charset="0"/>
                <a:cs typeface="Times New Roman" panose="02020603050405020304" pitchFamily="18" charset="0"/>
              </a:rPr>
              <a:t>ekarom</a:t>
            </a:r>
            <a:r>
              <a:rPr lang="en-GB" dirty="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12h </a:t>
            </a:r>
            <a:r>
              <a:rPr lang="en-GB" dirty="0" err="1">
                <a:latin typeface="Times New Roman" panose="02020603050405020304" pitchFamily="18" charset="0"/>
                <a:cs typeface="Times New Roman" panose="02020603050405020304" pitchFamily="18" charset="0"/>
              </a:rPr>
              <a:t>pr</a:t>
            </a:r>
            <a:r>
              <a:rPr lang="sr-Latn-BA" dirty="0">
                <a:latin typeface="Times New Roman" panose="02020603050405020304" pitchFamily="18" charset="0"/>
                <a:cs typeface="Times New Roman" panose="02020603050405020304" pitchFamily="18" charset="0"/>
              </a:rPr>
              <a:t>ij</a:t>
            </a:r>
            <a:r>
              <a:rPr lang="en-GB" dirty="0">
                <a:latin typeface="Times New Roman" panose="02020603050405020304" pitchFamily="18" charset="0"/>
                <a:cs typeface="Times New Roman" panose="02020603050405020304" pitchFamily="18" charset="0"/>
              </a:rPr>
              <a:t>e </a:t>
            </a:r>
            <a:r>
              <a:rPr lang="en-GB" dirty="0" err="1">
                <a:latin typeface="Times New Roman" panose="02020603050405020304" pitchFamily="18" charset="0"/>
                <a:cs typeface="Times New Roman" panose="02020603050405020304" pitchFamily="18" charset="0"/>
              </a:rPr>
              <a:t>testa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pacijent</a:t>
            </a:r>
            <a:r>
              <a:rPr lang="en-GB" dirty="0">
                <a:latin typeface="Times New Roman" panose="02020603050405020304" pitchFamily="18" charset="0"/>
                <a:cs typeface="Times New Roman" panose="02020603050405020304" pitchFamily="18" charset="0"/>
              </a:rPr>
              <a:t> ne </a:t>
            </a:r>
            <a:r>
              <a:rPr lang="en-GB" dirty="0" err="1">
                <a:latin typeface="Times New Roman" panose="02020603050405020304" pitchFamily="18" charset="0"/>
                <a:cs typeface="Times New Roman" panose="02020603050405020304" pitchFamily="18" charset="0"/>
              </a:rPr>
              <a:t>sm</a:t>
            </a:r>
            <a:r>
              <a:rPr lang="sr-Latn-BA" dirty="0">
                <a:latin typeface="Times New Roman" panose="02020603050405020304" pitchFamily="18" charset="0"/>
                <a:cs typeface="Times New Roman" panose="02020603050405020304" pitchFamily="18" charset="0"/>
              </a:rPr>
              <a:t>ij</a:t>
            </a:r>
            <a:r>
              <a:rPr lang="en-GB" dirty="0">
                <a:latin typeface="Times New Roman" panose="02020603050405020304" pitchFamily="18" charset="0"/>
                <a:cs typeface="Times New Roman" panose="02020603050405020304" pitchFamily="18" charset="0"/>
              </a:rPr>
              <a:t>e da </a:t>
            </a:r>
            <a:r>
              <a:rPr lang="en-GB" dirty="0" err="1">
                <a:latin typeface="Times New Roman" panose="02020603050405020304" pitchFamily="18" charset="0"/>
                <a:cs typeface="Times New Roman" panose="02020603050405020304" pitchFamily="18" charset="0"/>
              </a:rPr>
              <a:t>jede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puši</a:t>
            </a:r>
            <a:r>
              <a:rPr lang="sr-Latn-BA" dirty="0">
                <a:latin typeface="Times New Roman" panose="02020603050405020304" pitchFamily="18" charset="0"/>
                <a:cs typeface="Times New Roman" panose="02020603050405020304" pitchFamily="18" charset="0"/>
              </a:rPr>
              <a:t> cigarete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a:t>
            </a:r>
            <a:r>
              <a:rPr lang="en-GB" dirty="0">
                <a:latin typeface="Times New Roman" panose="02020603050405020304" pitchFamily="18" charset="0"/>
                <a:cs typeface="Times New Roman" panose="02020603050405020304" pitchFamily="18" charset="0"/>
              </a:rPr>
              <a:t> da se </a:t>
            </a:r>
            <a:r>
              <a:rPr lang="en-GB" dirty="0" err="1">
                <a:latin typeface="Times New Roman" panose="02020603050405020304" pitchFamily="18" charset="0"/>
                <a:cs typeface="Times New Roman" panose="02020603050405020304" pitchFamily="18" charset="0"/>
              </a:rPr>
              <a:t>fizički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opterećuje</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30 </a:t>
            </a:r>
            <a:r>
              <a:rPr lang="en-GB" dirty="0" err="1">
                <a:latin typeface="Times New Roman" panose="02020603050405020304" pitchFamily="18" charset="0"/>
                <a:cs typeface="Times New Roman" panose="02020603050405020304" pitchFamily="18" charset="0"/>
              </a:rPr>
              <a:t>minuta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a:t>
            </a:r>
            <a:r>
              <a:rPr lang="sr-Latn-BA" dirty="0">
                <a:latin typeface="Times New Roman" panose="02020603050405020304" pitchFamily="18" charset="0"/>
                <a:cs typeface="Times New Roman" panose="02020603050405020304" pitchFamily="18" charset="0"/>
              </a:rPr>
              <a:t>ij</a:t>
            </a:r>
            <a:r>
              <a:rPr lang="en-GB" dirty="0">
                <a:latin typeface="Times New Roman" panose="02020603050405020304" pitchFamily="18" charset="0"/>
                <a:cs typeface="Times New Roman" panose="02020603050405020304" pitchFamily="18" charset="0"/>
              </a:rPr>
              <a:t>e </a:t>
            </a:r>
            <a:r>
              <a:rPr lang="en-GB" dirty="0" err="1">
                <a:latin typeface="Times New Roman" panose="02020603050405020304" pitchFamily="18" charset="0"/>
                <a:cs typeface="Times New Roman" panose="02020603050405020304" pitchFamily="18" charset="0"/>
              </a:rPr>
              <a:t>testa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pacijent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treba</a:t>
            </a:r>
            <a:r>
              <a:rPr lang="en-GB" dirty="0">
                <a:latin typeface="Times New Roman" panose="02020603050405020304" pitchFamily="18" charset="0"/>
                <a:cs typeface="Times New Roman" panose="02020603050405020304" pitchFamily="18" charset="0"/>
              </a:rPr>
              <a:t> da </a:t>
            </a:r>
            <a:r>
              <a:rPr lang="en-GB" dirty="0" err="1">
                <a:latin typeface="Times New Roman" panose="02020603050405020304" pitchFamily="18" charset="0"/>
                <a:cs typeface="Times New Roman" panose="02020603050405020304" pitchFamily="18" charset="0"/>
              </a:rPr>
              <a:t>miruje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578230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HbA1c</a:t>
            </a:r>
          </a:p>
        </p:txBody>
      </p:sp>
      <p:sp>
        <p:nvSpPr>
          <p:cNvPr id="3" name="Content Placeholder 2"/>
          <p:cNvSpPr>
            <a:spLocks noGrp="1"/>
          </p:cNvSpPr>
          <p:nvPr>
            <p:ph idx="1"/>
          </p:nvPr>
        </p:nvSpPr>
        <p:spPr>
          <a:xfrm>
            <a:off x="628650" y="1772816"/>
            <a:ext cx="7886700" cy="3750494"/>
          </a:xfrm>
        </p:spPr>
        <p:txBody>
          <a:bodyPr>
            <a:noAutofit/>
          </a:bodyPr>
          <a:lstStyle/>
          <a:p>
            <a:r>
              <a:rPr lang="en-GB" dirty="0" err="1">
                <a:latin typeface="Times New Roman" panose="02020603050405020304" pitchFamily="18" charset="0"/>
                <a:cs typeface="Times New Roman" panose="02020603050405020304" pitchFamily="18" charset="0"/>
              </a:rPr>
              <a:t>Počeci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kliničke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primjene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testiranja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GHb</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glikohemoglobina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još</a:t>
            </a:r>
            <a:r>
              <a:rPr lang="en-GB" dirty="0">
                <a:latin typeface="Times New Roman" panose="02020603050405020304" pitchFamily="18" charset="0"/>
                <a:cs typeface="Times New Roman" panose="02020603050405020304" pitchFamily="18" charset="0"/>
              </a:rPr>
              <a:t> od 1977. </a:t>
            </a:r>
            <a:r>
              <a:rPr lang="en-GB" dirty="0" err="1">
                <a:latin typeface="Times New Roman" panose="02020603050405020304" pitchFamily="18" charset="0"/>
                <a:cs typeface="Times New Roman" panose="02020603050405020304" pitchFamily="18" charset="0"/>
              </a:rPr>
              <a:t>godine</a:t>
            </a:r>
            <a:endParaRPr lang="en-GB" dirty="0">
              <a:latin typeface="Times New Roman" panose="02020603050405020304" pitchFamily="18" charset="0"/>
              <a:cs typeface="Times New Roman" panose="02020603050405020304" pitchFamily="18" charset="0"/>
            </a:endParaRPr>
          </a:p>
          <a:p>
            <a:r>
              <a:rPr lang="en-GB" dirty="0" err="1">
                <a:latin typeface="Times New Roman" panose="02020603050405020304" pitchFamily="18" charset="0"/>
                <a:cs typeface="Times New Roman" panose="02020603050405020304" pitchFamily="18" charset="0"/>
              </a:rPr>
              <a:t>Parametar</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kontrole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dugoročne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glikemije</a:t>
            </a:r>
            <a:endParaRPr lang="en-GB" dirty="0">
              <a:latin typeface="Times New Roman" panose="02020603050405020304" pitchFamily="18" charset="0"/>
              <a:cs typeface="Times New Roman" panose="02020603050405020304" pitchFamily="18" charset="0"/>
            </a:endParaRPr>
          </a:p>
          <a:p>
            <a:r>
              <a:rPr lang="en-GB" dirty="0" err="1">
                <a:latin typeface="Times New Roman" panose="02020603050405020304" pitchFamily="18" charset="0"/>
                <a:cs typeface="Times New Roman" panose="02020603050405020304" pitchFamily="18" charset="0"/>
              </a:rPr>
              <a:t>Daje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informaciju</a:t>
            </a:r>
            <a:r>
              <a:rPr lang="en-GB" dirty="0">
                <a:latin typeface="Times New Roman" panose="02020603050405020304" pitchFamily="18" charset="0"/>
                <a:cs typeface="Times New Roman" panose="02020603050405020304" pitchFamily="18" charset="0"/>
              </a:rPr>
              <a:t> o </a:t>
            </a:r>
            <a:r>
              <a:rPr lang="en-GB" dirty="0" err="1">
                <a:latin typeface="Times New Roman" panose="02020603050405020304" pitchFamily="18" charset="0"/>
                <a:cs typeface="Times New Roman" panose="02020603050405020304" pitchFamily="18" charset="0"/>
              </a:rPr>
              <a:t>vrijednostima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glukoze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unazad</a:t>
            </a:r>
            <a:r>
              <a:rPr lang="en-GB" dirty="0">
                <a:latin typeface="Times New Roman" panose="02020603050405020304" pitchFamily="18" charset="0"/>
                <a:cs typeface="Times New Roman" panose="02020603050405020304" pitchFamily="18" charset="0"/>
              </a:rPr>
              <a:t> 2-3 </a:t>
            </a:r>
            <a:r>
              <a:rPr lang="en-GB" dirty="0" err="1">
                <a:latin typeface="Times New Roman" panose="02020603050405020304" pitchFamily="18" charset="0"/>
                <a:cs typeface="Times New Roman" panose="02020603050405020304" pitchFamily="18" charset="0"/>
              </a:rPr>
              <a:t>mjeseca</a:t>
            </a:r>
            <a:endParaRPr lang="en-GB" dirty="0">
              <a:latin typeface="Times New Roman" panose="02020603050405020304" pitchFamily="18" charset="0"/>
              <a:cs typeface="Times New Roman" panose="02020603050405020304" pitchFamily="18" charset="0"/>
            </a:endParaRPr>
          </a:p>
          <a:p>
            <a:r>
              <a:rPr lang="en-GB" dirty="0" err="1">
                <a:latin typeface="Times New Roman" panose="02020603050405020304" pitchFamily="18" charset="0"/>
                <a:cs typeface="Times New Roman" panose="02020603050405020304" pitchFamily="18" charset="0"/>
              </a:rPr>
              <a:t>Iz</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venske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krvi</a:t>
            </a:r>
            <a:r>
              <a:rPr lang="en-GB" dirty="0">
                <a:latin typeface="Times New Roman" panose="02020603050405020304" pitchFamily="18" charset="0"/>
                <a:cs typeface="Times New Roman" panose="02020603050405020304" pitchFamily="18" charset="0"/>
              </a:rPr>
              <a:t>, bez </a:t>
            </a:r>
            <a:r>
              <a:rPr lang="en-GB" dirty="0" err="1">
                <a:latin typeface="Times New Roman" panose="02020603050405020304" pitchFamily="18" charset="0"/>
                <a:cs typeface="Times New Roman" panose="02020603050405020304" pitchFamily="18" charset="0"/>
              </a:rPr>
              <a:t>prethodne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pripreme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pacijenta</a:t>
            </a:r>
            <a:r>
              <a:rPr lang="en-GB" dirty="0">
                <a:latin typeface="Times New Roman" panose="02020603050405020304" pitchFamily="18" charset="0"/>
                <a:cs typeface="Times New Roman" panose="02020603050405020304" pitchFamily="18" charset="0"/>
              </a:rPr>
              <a:t>, u </a:t>
            </a:r>
            <a:r>
              <a:rPr lang="en-GB" dirty="0" err="1">
                <a:latin typeface="Times New Roman" panose="02020603050405020304" pitchFamily="18" charset="0"/>
                <a:cs typeface="Times New Roman" panose="02020603050405020304" pitchFamily="18" charset="0"/>
              </a:rPr>
              <a:t>bilo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koje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doba</a:t>
            </a:r>
            <a:r>
              <a:rPr lang="en-GB" dirty="0">
                <a:latin typeface="Times New Roman" panose="02020603050405020304" pitchFamily="18" charset="0"/>
                <a:cs typeface="Times New Roman" panose="02020603050405020304" pitchFamily="18" charset="0"/>
              </a:rPr>
              <a:t> dana</a:t>
            </a:r>
          </a:p>
          <a:p>
            <a:r>
              <a:rPr lang="en-GB" dirty="0" err="1">
                <a:latin typeface="Times New Roman" panose="02020603050405020304" pitchFamily="18" charset="0"/>
                <a:cs typeface="Times New Roman" panose="02020603050405020304" pitchFamily="18" charset="0"/>
              </a:rPr>
              <a:t>Izražava</a:t>
            </a:r>
            <a:r>
              <a:rPr lang="en-GB" dirty="0">
                <a:latin typeface="Times New Roman" panose="02020603050405020304" pitchFamily="18" charset="0"/>
                <a:cs typeface="Times New Roman" panose="02020603050405020304" pitchFamily="18" charset="0"/>
              </a:rPr>
              <a:t> se u </a:t>
            </a:r>
            <a:r>
              <a:rPr lang="en-GB" dirty="0" err="1">
                <a:latin typeface="Times New Roman" panose="02020603050405020304" pitchFamily="18" charset="0"/>
                <a:cs typeface="Times New Roman" panose="02020603050405020304" pitchFamily="18" charset="0"/>
              </a:rPr>
              <a:t>mmol</a:t>
            </a:r>
            <a:r>
              <a:rPr lang="en-GB"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mol</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ili</a:t>
            </a:r>
            <a:r>
              <a:rPr lang="en-GB" dirty="0">
                <a:latin typeface="Times New Roman" panose="02020603050405020304" pitchFamily="18" charset="0"/>
                <a:cs typeface="Times New Roman" panose="02020603050405020304" pitchFamily="18" charset="0"/>
              </a:rPr>
              <a:t> u % </a:t>
            </a:r>
            <a:r>
              <a:rPr lang="en-GB" dirty="0" err="1">
                <a:latin typeface="Times New Roman" panose="02020603050405020304" pitchFamily="18" charset="0"/>
                <a:cs typeface="Times New Roman" panose="02020603050405020304" pitchFamily="18" charset="0"/>
              </a:rPr>
              <a:t>kao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odnos</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glikoziliranog</a:t>
            </a:r>
            <a:r>
              <a:rPr lang="en-GB" dirty="0">
                <a:latin typeface="Times New Roman" panose="02020603050405020304" pitchFamily="18" charset="0"/>
                <a:cs typeface="Times New Roman" panose="02020603050405020304" pitchFamily="18" charset="0"/>
              </a:rPr>
              <a:t> </a:t>
            </a:r>
            <a:r>
              <a:rPr lang="sr-Latn-BA" dirty="0">
                <a:latin typeface="Times New Roman" panose="02020603050405020304" pitchFamily="18" charset="0"/>
                <a:cs typeface="Times New Roman" panose="02020603050405020304" pitchFamily="18" charset="0"/>
              </a:rPr>
              <a: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ukupnog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hemoglobina</a:t>
            </a:r>
            <a:endParaRPr lang="en-GB" dirty="0">
              <a:latin typeface="Times New Roman" panose="02020603050405020304" pitchFamily="18" charset="0"/>
              <a:cs typeface="Times New Roman" panose="02020603050405020304" pitchFamily="18" charset="0"/>
            </a:endParaRPr>
          </a:p>
          <a:p>
            <a:r>
              <a:rPr lang="en-GB" dirty="0" err="1">
                <a:latin typeface="Times New Roman" panose="02020603050405020304" pitchFamily="18" charset="0"/>
                <a:cs typeface="Times New Roman" panose="02020603050405020304" pitchFamily="18" charset="0"/>
              </a:rPr>
              <a:t>Skorije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vrijednosti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glukoze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imaju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veći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uticaj</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vrijednost</a:t>
            </a:r>
            <a:r>
              <a:rPr lang="en-GB" dirty="0">
                <a:latin typeface="Times New Roman" panose="02020603050405020304" pitchFamily="18" charset="0"/>
                <a:cs typeface="Times New Roman" panose="02020603050405020304" pitchFamily="18" charset="0"/>
              </a:rPr>
              <a:t> HbA1c</a:t>
            </a:r>
            <a:r>
              <a:rPr lang="hr-HR" i="1" kern="0" dirty="0">
                <a:solidFill>
                  <a:srgbClr val="000000"/>
                </a:solidFill>
                <a:latin typeface="Times New Roman" panose="02020603050405020304" pitchFamily="18" charset="0"/>
                <a:ea typeface="+mj-ea"/>
                <a:cs typeface="Times New Roman" panose="02020603050405020304" pitchFamily="18" charset="0"/>
              </a:rPr>
              <a:t> </a:t>
            </a:r>
            <a:r>
              <a:rPr lang="hr-HR" kern="0" dirty="0">
                <a:solidFill>
                  <a:srgbClr val="000000"/>
                </a:solidFill>
                <a:latin typeface="Times New Roman" panose="02020603050405020304" pitchFamily="18" charset="0"/>
                <a:ea typeface="+mj-ea"/>
                <a:cs typeface="Times New Roman" panose="02020603050405020304" pitchFamily="18" charset="0"/>
              </a:rPr>
              <a:t>porođaja</a:t>
            </a:r>
            <a:r>
              <a:rPr lang="en-GB" kern="0" baseline="30000" dirty="0">
                <a:solidFill>
                  <a:srgbClr val="000000"/>
                </a:solidFill>
                <a:latin typeface="Times New Roman" panose="02020603050405020304" pitchFamily="18" charset="0"/>
                <a:ea typeface="+mj-ea"/>
                <a:cs typeface="Times New Roman" panose="02020603050405020304" pitchFamily="18" charset="0"/>
              </a:rPr>
              <a:t>1</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Test se </a:t>
            </a:r>
            <a:r>
              <a:rPr lang="en-GB" dirty="0" err="1">
                <a:latin typeface="Times New Roman" panose="02020603050405020304" pitchFamily="18" charset="0"/>
                <a:cs typeface="Times New Roman" panose="02020603050405020304" pitchFamily="18" charset="0"/>
              </a:rPr>
              <a:t>radi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na</a:t>
            </a:r>
            <a:r>
              <a:rPr lang="en-GB" dirty="0">
                <a:latin typeface="Times New Roman" panose="02020603050405020304" pitchFamily="18" charset="0"/>
                <a:cs typeface="Times New Roman" panose="02020603050405020304" pitchFamily="18" charset="0"/>
              </a:rPr>
              <a:t> 3-6 </a:t>
            </a:r>
            <a:r>
              <a:rPr lang="en-GB" dirty="0" err="1">
                <a:latin typeface="Times New Roman" panose="02020603050405020304" pitchFamily="18" charset="0"/>
                <a:cs typeface="Times New Roman" panose="02020603050405020304" pitchFamily="18" charset="0"/>
              </a:rPr>
              <a:t>mjeseci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kod</a:t>
            </a:r>
            <a:r>
              <a:rPr lang="en-GB" dirty="0">
                <a:latin typeface="Times New Roman" panose="02020603050405020304" pitchFamily="18" charset="0"/>
                <a:cs typeface="Times New Roman" panose="02020603050405020304" pitchFamily="18" charset="0"/>
              </a:rPr>
              <a:t> GDM </a:t>
            </a:r>
            <a:r>
              <a:rPr lang="en-GB" dirty="0" err="1">
                <a:latin typeface="Times New Roman" panose="02020603050405020304" pitchFamily="18" charset="0"/>
                <a:cs typeface="Times New Roman" panose="02020603050405020304" pitchFamily="18" charset="0"/>
              </a:rPr>
              <a:t>češće</a:t>
            </a:r>
            <a:endParaRPr lang="en-GB"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51520" y="6444044"/>
            <a:ext cx="8713552" cy="369332"/>
          </a:xfrm>
          <a:prstGeom prst="rect">
            <a:avLst/>
          </a:prstGeom>
          <a:noFill/>
        </p:spPr>
        <p:txBody>
          <a:bodyPr wrap="square" rtlCol="0">
            <a:spAutoFit/>
          </a:bodyPr>
          <a:lstStyle/>
          <a:p>
            <a:pPr defTabSz="685800"/>
            <a:r>
              <a:rPr lang="en-GB" dirty="0">
                <a:solidFill>
                  <a:prstClr val="white"/>
                </a:solidFill>
                <a:latin typeface="Calibri" panose="020F0502020204030204"/>
              </a:rPr>
              <a:t>1. Goldstein et al, Diabetes care 1995; 18: 896-906.</a:t>
            </a:r>
          </a:p>
        </p:txBody>
      </p:sp>
    </p:spTree>
    <p:extLst>
      <p:ext uri="{BB962C8B-B14F-4D97-AF65-F5344CB8AC3E}">
        <p14:creationId xmlns:p14="http://schemas.microsoft.com/office/powerpoint/2010/main" xmlns="" val="22872919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latin typeface="Times New Roman" panose="02020603050405020304" pitchFamily="18" charset="0"/>
                <a:cs typeface="Times New Roman" panose="02020603050405020304" pitchFamily="18" charset="0"/>
              </a:rPr>
              <a:t>Tretman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3568" y="1772816"/>
            <a:ext cx="7886700" cy="4213523"/>
          </a:xfrm>
        </p:spPr>
        <p:txBody>
          <a:bodyPr>
            <a:normAutofit/>
          </a:bodyPr>
          <a:lstStyle/>
          <a:p>
            <a:r>
              <a:rPr lang="sr-Latn-BA" dirty="0">
                <a:latin typeface="Times New Roman" panose="02020603050405020304" pitchFamily="18" charset="0"/>
                <a:cs typeface="Times New Roman" panose="02020603050405020304" pitchFamily="18" charset="0"/>
              </a:rPr>
              <a:t>Ishrana bez koncentrovanih UH</a:t>
            </a:r>
          </a:p>
          <a:p>
            <a:pPr lvl="1"/>
            <a:r>
              <a:rPr lang="sr-Latn-BA" sz="2100" i="1" dirty="0">
                <a:latin typeface="Times New Roman" panose="02020603050405020304" pitchFamily="18" charset="0"/>
                <a:cs typeface="Times New Roman" panose="02020603050405020304" pitchFamily="18" charset="0"/>
              </a:rPr>
              <a:t>ograničiti unos UH na 40% od ukupnog broja kalorija (ACOG 2013)</a:t>
            </a:r>
          </a:p>
          <a:p>
            <a:r>
              <a:rPr lang="sr-Latn-BA" dirty="0">
                <a:latin typeface="Times New Roman" panose="02020603050405020304" pitchFamily="18" charset="0"/>
                <a:cs typeface="Times New Roman" panose="02020603050405020304" pitchFamily="18" charset="0"/>
              </a:rPr>
              <a:t>Fizička aktivnost</a:t>
            </a:r>
          </a:p>
          <a:p>
            <a:r>
              <a:rPr lang="sr-Latn-BA" dirty="0">
                <a:latin typeface="Times New Roman" panose="02020603050405020304" pitchFamily="18" charset="0"/>
                <a:cs typeface="Times New Roman" panose="02020603050405020304" pitchFamily="18" charset="0"/>
              </a:rPr>
              <a:t>Praćenje - GUK profil (4x dnevno – na tašte i 1-2h nakon svakog obroka)</a:t>
            </a:r>
          </a:p>
          <a:p>
            <a:r>
              <a:rPr lang="sr-Latn-BA" dirty="0">
                <a:latin typeface="Times New Roman" panose="02020603050405020304" pitchFamily="18" charset="0"/>
                <a:cs typeface="Times New Roman" panose="02020603050405020304" pitchFamily="18" charset="0"/>
              </a:rPr>
              <a:t>Farmakološka terapija u nadležnosti endokrinologa</a:t>
            </a:r>
          </a:p>
          <a:p>
            <a:pPr lvl="1"/>
            <a:r>
              <a:rPr lang="sr-Latn-BA" sz="2100" i="1" dirty="0">
                <a:latin typeface="Times New Roman" panose="02020603050405020304" pitchFamily="18" charset="0"/>
                <a:cs typeface="Times New Roman" panose="02020603050405020304" pitchFamily="18" charset="0"/>
              </a:rPr>
              <a:t>oralni hipoglikemijski agensi gliburid i metformin</a:t>
            </a:r>
          </a:p>
          <a:p>
            <a:pPr lvl="1"/>
            <a:r>
              <a:rPr lang="sr-Latn-BA" sz="2100" i="1" dirty="0">
                <a:latin typeface="Times New Roman" panose="02020603050405020304" pitchFamily="18" charset="0"/>
                <a:cs typeface="Times New Roman" panose="02020603050405020304" pitchFamily="18" charset="0"/>
              </a:rPr>
              <a:t>insulin (brzodjelujući, srednjedjelujući, </a:t>
            </a:r>
            <a:r>
              <a:rPr lang="sr-Latn-BA" sz="2100" i="1" dirty="0" err="1">
                <a:latin typeface="Times New Roman" panose="02020603050405020304" pitchFamily="18" charset="0"/>
                <a:cs typeface="Times New Roman" panose="02020603050405020304" pitchFamily="18" charset="0"/>
              </a:rPr>
              <a:t>dugodjelujući</a:t>
            </a:r>
            <a:r>
              <a:rPr lang="sr-Latn-BA" sz="2100" i="1" dirty="0"/>
              <a:t>)</a:t>
            </a:r>
            <a:r>
              <a:rPr lang="sr-Latn-BA" sz="2100" i="1" dirty="0">
                <a:latin typeface="Times New Roman" panose="02020603050405020304" pitchFamily="18" charset="0"/>
                <a:cs typeface="Times New Roman" panose="02020603050405020304" pitchFamily="18" charset="0"/>
              </a:rPr>
              <a:t> - ne prolazi kroz placentu</a:t>
            </a:r>
          </a:p>
          <a:p>
            <a:pPr lvl="2"/>
            <a:r>
              <a:rPr lang="sr-Latn-BA" sz="2100" dirty="0">
                <a:latin typeface="Times New Roman" panose="02020603050405020304" pitchFamily="18" charset="0"/>
                <a:cs typeface="Times New Roman" panose="02020603050405020304" pitchFamily="18" charset="0"/>
              </a:rPr>
              <a:t>razmotriti uvođenje insulina za vrijednosti </a:t>
            </a:r>
            <a:r>
              <a:rPr lang="en-US" sz="2100" dirty="0">
                <a:latin typeface="Times New Roman" panose="02020603050405020304" pitchFamily="18" charset="0"/>
                <a:cs typeface="Times New Roman" panose="02020603050405020304" pitchFamily="18" charset="0"/>
              </a:rPr>
              <a:t>&gt;</a:t>
            </a:r>
            <a:r>
              <a:rPr lang="sr-Latn-BA" sz="2100" dirty="0">
                <a:latin typeface="Times New Roman" panose="02020603050405020304" pitchFamily="18" charset="0"/>
                <a:cs typeface="Times New Roman" panose="02020603050405020304" pitchFamily="18" charset="0"/>
              </a:rPr>
              <a:t>7.8 mmol/l 1h postprandijalno i </a:t>
            </a:r>
            <a:r>
              <a:rPr lang="en-US" sz="2100" dirty="0">
                <a:latin typeface="Times New Roman" panose="02020603050405020304" pitchFamily="18" charset="0"/>
                <a:cs typeface="Times New Roman" panose="02020603050405020304" pitchFamily="18" charset="0"/>
              </a:rPr>
              <a:t>&gt;</a:t>
            </a:r>
            <a:r>
              <a:rPr lang="sr-Latn-BA" sz="2100" dirty="0">
                <a:latin typeface="Times New Roman" panose="02020603050405020304" pitchFamily="18" charset="0"/>
                <a:cs typeface="Times New Roman" panose="02020603050405020304" pitchFamily="18" charset="0"/>
              </a:rPr>
              <a:t>6.7 mmol/l 2h postprandijalno</a:t>
            </a:r>
          </a:p>
          <a:p>
            <a:pPr lvl="1"/>
            <a:endParaRPr lang="sr-Latn-BA" dirty="0"/>
          </a:p>
          <a:p>
            <a:endParaRPr lang="en-US" dirty="0"/>
          </a:p>
          <a:p>
            <a:endParaRPr lang="en-US" dirty="0"/>
          </a:p>
          <a:p>
            <a:endParaRPr lang="sr-Latn-BA" dirty="0"/>
          </a:p>
          <a:p>
            <a:endParaRPr lang="sr-Latn-BA" dirty="0"/>
          </a:p>
        </p:txBody>
      </p:sp>
    </p:spTree>
    <p:extLst>
      <p:ext uri="{BB962C8B-B14F-4D97-AF65-F5344CB8AC3E}">
        <p14:creationId xmlns:p14="http://schemas.microsoft.com/office/powerpoint/2010/main" xmlns="" val="19879210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err="1">
                <a:latin typeface="Times New Roman" panose="02020603050405020304" pitchFamily="18" charset="0"/>
                <a:cs typeface="Times New Roman" panose="02020603050405020304" pitchFamily="18" charset="0"/>
              </a:rPr>
              <a:t>Fetalni</a:t>
            </a:r>
            <a:r>
              <a:rPr lang="sr-Latn-BA" dirty="0">
                <a:latin typeface="Times New Roman" panose="02020603050405020304" pitchFamily="18" charset="0"/>
                <a:cs typeface="Times New Roman" panose="02020603050405020304" pitchFamily="18" charset="0"/>
              </a:rPr>
              <a:t> monitoring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2492895"/>
            <a:ext cx="7886700" cy="3709467"/>
          </a:xfrm>
        </p:spPr>
        <p:txBody>
          <a:bodyPr/>
          <a:lstStyle/>
          <a:p>
            <a:r>
              <a:rPr lang="sr-Latn-BA" dirty="0">
                <a:latin typeface="Times New Roman" panose="02020603050405020304" pitchFamily="18" charset="0"/>
                <a:cs typeface="Times New Roman" panose="02020603050405020304" pitchFamily="18" charset="0"/>
              </a:rPr>
              <a:t>Kod pacijentkinja sa GDM na </a:t>
            </a:r>
            <a:r>
              <a:rPr lang="sr-Latn-BA" dirty="0" err="1">
                <a:latin typeface="Times New Roman" panose="02020603050405020304" pitchFamily="18" charset="0"/>
                <a:cs typeface="Times New Roman" panose="02020603050405020304" pitchFamily="18" charset="0"/>
              </a:rPr>
              <a:t>farmakoterapiji</a:t>
            </a:r>
            <a:r>
              <a:rPr lang="sr-Latn-BA" dirty="0">
                <a:latin typeface="Times New Roman" panose="02020603050405020304" pitchFamily="18" charset="0"/>
                <a:cs typeface="Times New Roman" panose="02020603050405020304" pitchFamily="18" charset="0"/>
              </a:rPr>
              <a:t> - NST i BPP - počevši od 32-36. </a:t>
            </a:r>
            <a:r>
              <a:rPr lang="sr-Latn-BA" dirty="0" err="1">
                <a:latin typeface="Times New Roman" panose="02020603050405020304" pitchFamily="18" charset="0"/>
                <a:cs typeface="Times New Roman" panose="02020603050405020304" pitchFamily="18" charset="0"/>
              </a:rPr>
              <a:t>n.g</a:t>
            </a:r>
            <a:r>
              <a:rPr lang="sr-Latn-BA" dirty="0">
                <a:latin typeface="Times New Roman" panose="02020603050405020304" pitchFamily="18" charset="0"/>
                <a:cs typeface="Times New Roman" panose="02020603050405020304" pitchFamily="18" charset="0"/>
              </a:rPr>
              <a:t>. do porođaja (1-2x sedmično)</a:t>
            </a:r>
          </a:p>
          <a:p>
            <a:r>
              <a:rPr lang="sr-Latn-BA" dirty="0">
                <a:latin typeface="Times New Roman" panose="02020603050405020304" pitchFamily="18" charset="0"/>
                <a:cs typeface="Times New Roman" panose="02020603050405020304" pitchFamily="18" charset="0"/>
              </a:rPr>
              <a:t>EFW - zbog povećanog </a:t>
            </a:r>
            <a:r>
              <a:rPr lang="sr-Latn-BA" dirty="0" smtClean="0">
                <a:latin typeface="Times New Roman" panose="02020603050405020304" pitchFamily="18" charset="0"/>
                <a:cs typeface="Times New Roman" panose="02020603050405020304" pitchFamily="18" charset="0"/>
              </a:rPr>
              <a:t>rizika od </a:t>
            </a:r>
            <a:r>
              <a:rPr lang="sr-Latn-BA" dirty="0">
                <a:latin typeface="Times New Roman" panose="02020603050405020304" pitchFamily="18" charset="0"/>
                <a:cs typeface="Times New Roman" panose="02020603050405020304" pitchFamily="18" charset="0"/>
              </a:rPr>
              <a:t>makrozomije</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sr-Latn-BA" dirty="0">
              <a:latin typeface="Times New Roman" panose="02020603050405020304" pitchFamily="18" charset="0"/>
              <a:cs typeface="Times New Roman" panose="02020603050405020304" pitchFamily="18" charset="0"/>
            </a:endParaRPr>
          </a:p>
          <a:p>
            <a:endParaRPr lang="sr-Latn-BA" dirty="0"/>
          </a:p>
        </p:txBody>
      </p:sp>
    </p:spTree>
    <p:extLst>
      <p:ext uri="{BB962C8B-B14F-4D97-AF65-F5344CB8AC3E}">
        <p14:creationId xmlns:p14="http://schemas.microsoft.com/office/powerpoint/2010/main" xmlns="" val="15751319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latin typeface="Times New Roman" panose="02020603050405020304" pitchFamily="18" charset="0"/>
                <a:cs typeface="Times New Roman" panose="02020603050405020304" pitchFamily="18" charset="0"/>
              </a:rPr>
              <a:t>Porođaj</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2276871"/>
            <a:ext cx="7886700" cy="3925491"/>
          </a:xfrm>
        </p:spPr>
        <p:txBody>
          <a:bodyPr/>
          <a:lstStyle/>
          <a:p>
            <a:r>
              <a:rPr lang="sr-Latn-BA" dirty="0">
                <a:latin typeface="Times New Roman" panose="02020603050405020304" pitchFamily="18" charset="0"/>
                <a:cs typeface="Times New Roman" panose="02020603050405020304" pitchFamily="18" charset="0"/>
              </a:rPr>
              <a:t>Praćenje glikemije - ciljne vrijednosti </a:t>
            </a:r>
            <a:r>
              <a:rPr lang="en-US" dirty="0">
                <a:latin typeface="Times New Roman" panose="02020603050405020304" pitchFamily="18" charset="0"/>
                <a:cs typeface="Times New Roman" panose="02020603050405020304" pitchFamily="18" charset="0"/>
              </a:rPr>
              <a:t>&lt; 6.7 mmol/l</a:t>
            </a:r>
            <a:endParaRPr lang="sr-Latn-BA" dirty="0">
              <a:latin typeface="Times New Roman" panose="02020603050405020304" pitchFamily="18" charset="0"/>
              <a:cs typeface="Times New Roman" panose="02020603050405020304" pitchFamily="18" charset="0"/>
            </a:endParaRPr>
          </a:p>
          <a:p>
            <a:r>
              <a:rPr lang="sr-Latn-BA" dirty="0">
                <a:latin typeface="Times New Roman" panose="02020603050405020304" pitchFamily="18" charset="0"/>
                <a:cs typeface="Times New Roman" panose="02020603050405020304" pitchFamily="18" charset="0"/>
              </a:rPr>
              <a:t>Planiran porođaj (indukcija) sa navršenih 39 </a:t>
            </a:r>
            <a:r>
              <a:rPr lang="sr-Latn-BA" dirty="0" err="1">
                <a:latin typeface="Times New Roman" panose="02020603050405020304" pitchFamily="18" charset="0"/>
                <a:cs typeface="Times New Roman" panose="02020603050405020304" pitchFamily="18" charset="0"/>
              </a:rPr>
              <a:t>n.g</a:t>
            </a:r>
            <a:r>
              <a:rPr lang="sr-Latn-BA" dirty="0">
                <a:latin typeface="Times New Roman" panose="02020603050405020304" pitchFamily="18" charset="0"/>
                <a:cs typeface="Times New Roman" panose="02020603050405020304" pitchFamily="18" charset="0"/>
              </a:rPr>
              <a:t>. kod pacijentkinja sa farmakološkom terapijom</a:t>
            </a:r>
          </a:p>
          <a:p>
            <a:r>
              <a:rPr lang="sr-Latn-BA" dirty="0">
                <a:latin typeface="Times New Roman" panose="02020603050405020304" pitchFamily="18" charset="0"/>
                <a:cs typeface="Times New Roman" panose="02020603050405020304" pitchFamily="18" charset="0"/>
              </a:rPr>
              <a:t>Pacijentkinja sa loše kontrolisanom glikemijom  - porođaj između 36-39 </a:t>
            </a:r>
            <a:r>
              <a:rPr lang="sr-Latn-BA" dirty="0" err="1">
                <a:latin typeface="Times New Roman" panose="02020603050405020304" pitchFamily="18" charset="0"/>
                <a:cs typeface="Times New Roman" panose="02020603050405020304" pitchFamily="18" charset="0"/>
              </a:rPr>
              <a:t>n.g</a:t>
            </a:r>
            <a:r>
              <a:rPr lang="sr-Latn-BA" dirty="0">
                <a:latin typeface="Times New Roman" panose="02020603050405020304" pitchFamily="18" charset="0"/>
                <a:cs typeface="Times New Roman" panose="02020603050405020304" pitchFamily="18" charset="0"/>
              </a:rPr>
              <a:t>.</a:t>
            </a:r>
          </a:p>
          <a:p>
            <a:r>
              <a:rPr lang="sr-Latn-BA" dirty="0">
                <a:latin typeface="Times New Roman" panose="02020603050405020304" pitchFamily="18" charset="0"/>
                <a:cs typeface="Times New Roman" panose="02020603050405020304" pitchFamily="18" charset="0"/>
              </a:rPr>
              <a:t>EFW </a:t>
            </a:r>
            <a:r>
              <a:rPr lang="en-US" dirty="0">
                <a:latin typeface="Times New Roman" panose="02020603050405020304" pitchFamily="18" charset="0"/>
                <a:cs typeface="Times New Roman" panose="02020603050405020304" pitchFamily="18" charset="0"/>
              </a:rPr>
              <a:t>&gt; 4</a:t>
            </a:r>
            <a:r>
              <a:rPr lang="sr-Latn-BA" dirty="0">
                <a:latin typeface="Times New Roman" panose="02020603050405020304" pitchFamily="18" charset="0"/>
                <a:cs typeface="Times New Roman" panose="02020603050405020304" pitchFamily="18" charset="0"/>
              </a:rPr>
              <a:t>000 g</a:t>
            </a:r>
            <a:r>
              <a:rPr lang="en-US" dirty="0">
                <a:latin typeface="Times New Roman" panose="02020603050405020304" pitchFamily="18" charset="0"/>
                <a:cs typeface="Times New Roman" panose="02020603050405020304" pitchFamily="18" charset="0"/>
              </a:rPr>
              <a:t> - </a:t>
            </a:r>
            <a:r>
              <a:rPr lang="sr-Latn-BA" dirty="0">
                <a:latin typeface="Times New Roman" panose="02020603050405020304" pitchFamily="18" charset="0"/>
                <a:cs typeface="Times New Roman" panose="02020603050405020304" pitchFamily="18" charset="0"/>
              </a:rPr>
              <a:t>povećan rizik od </a:t>
            </a:r>
            <a:r>
              <a:rPr lang="sr-Latn-BA" dirty="0" err="1">
                <a:latin typeface="Times New Roman" panose="02020603050405020304" pitchFamily="18" charset="0"/>
                <a:cs typeface="Times New Roman" panose="02020603050405020304" pitchFamily="18" charset="0"/>
              </a:rPr>
              <a:t>ramene</a:t>
            </a:r>
            <a:r>
              <a:rPr lang="sr-Latn-BA" dirty="0">
                <a:latin typeface="Times New Roman" panose="02020603050405020304" pitchFamily="18" charset="0"/>
                <a:cs typeface="Times New Roman" panose="02020603050405020304" pitchFamily="18" charset="0"/>
              </a:rPr>
              <a:t> </a:t>
            </a:r>
            <a:r>
              <a:rPr lang="sr-Latn-BA" dirty="0" err="1">
                <a:latin typeface="Times New Roman" panose="02020603050405020304" pitchFamily="18" charset="0"/>
                <a:cs typeface="Times New Roman" panose="02020603050405020304" pitchFamily="18" charset="0"/>
              </a:rPr>
              <a:t>distocije</a:t>
            </a:r>
            <a:r>
              <a:rPr lang="sr-Latn-BA" dirty="0">
                <a:latin typeface="Times New Roman" panose="02020603050405020304" pitchFamily="18" charset="0"/>
                <a:cs typeface="Times New Roman" panose="02020603050405020304" pitchFamily="18" charset="0"/>
              </a:rPr>
              <a:t> - Oprez!</a:t>
            </a:r>
          </a:p>
          <a:p>
            <a:r>
              <a:rPr lang="sr-Latn-BA" dirty="0">
                <a:latin typeface="Times New Roman" panose="02020603050405020304" pitchFamily="18" charset="0"/>
                <a:cs typeface="Times New Roman" panose="02020603050405020304" pitchFamily="18" charset="0"/>
              </a:rPr>
              <a:t>EFW </a:t>
            </a:r>
            <a:r>
              <a:rPr lang="en-US" dirty="0">
                <a:latin typeface="Times New Roman" panose="02020603050405020304" pitchFamily="18" charset="0"/>
                <a:cs typeface="Times New Roman" panose="02020603050405020304" pitchFamily="18" charset="0"/>
              </a:rPr>
              <a:t>&gt; 4</a:t>
            </a:r>
            <a:r>
              <a:rPr lang="sr-Latn-BA" dirty="0">
                <a:latin typeface="Times New Roman" panose="02020603050405020304" pitchFamily="18" charset="0"/>
                <a:cs typeface="Times New Roman" panose="02020603050405020304" pitchFamily="18" charset="0"/>
              </a:rPr>
              <a:t>500 g</a:t>
            </a:r>
            <a:r>
              <a:rPr lang="en-US" dirty="0">
                <a:latin typeface="Times New Roman" panose="02020603050405020304" pitchFamily="18" charset="0"/>
                <a:cs typeface="Times New Roman" panose="02020603050405020304" pitchFamily="18" charset="0"/>
              </a:rPr>
              <a:t> </a:t>
            </a:r>
            <a:r>
              <a:rPr lang="sr-Latn-BA" dirty="0">
                <a:latin typeface="Times New Roman" panose="02020603050405020304" pitchFamily="18" charset="0"/>
                <a:cs typeface="Times New Roman" panose="02020603050405020304" pitchFamily="18" charset="0"/>
              </a:rPr>
              <a:t>- </a:t>
            </a:r>
            <a:r>
              <a:rPr lang="sr-Latn-BA" dirty="0" err="1">
                <a:latin typeface="Times New Roman" panose="02020603050405020304" pitchFamily="18" charset="0"/>
                <a:cs typeface="Times New Roman" panose="02020603050405020304" pitchFamily="18" charset="0"/>
              </a:rPr>
              <a:t>elektivni</a:t>
            </a:r>
            <a:r>
              <a:rPr lang="sr-Latn-BA" dirty="0">
                <a:latin typeface="Times New Roman" panose="02020603050405020304" pitchFamily="18" charset="0"/>
                <a:cs typeface="Times New Roman" panose="02020603050405020304" pitchFamily="18" charset="0"/>
              </a:rPr>
              <a:t> carski rez</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sr-Latn-BA" dirty="0"/>
          </a:p>
          <a:p>
            <a:endParaRPr lang="sr-Latn-BA" dirty="0"/>
          </a:p>
        </p:txBody>
      </p:sp>
    </p:spTree>
    <p:extLst>
      <p:ext uri="{BB962C8B-B14F-4D97-AF65-F5344CB8AC3E}">
        <p14:creationId xmlns:p14="http://schemas.microsoft.com/office/powerpoint/2010/main" xmlns="" val="12865581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dirty="0">
                <a:latin typeface="Times New Roman" panose="02020603050405020304" pitchFamily="18" charset="0"/>
                <a:cs typeface="Times New Roman" panose="02020603050405020304" pitchFamily="18" charset="0"/>
              </a:rPr>
              <a:t>Praćenje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2276871"/>
            <a:ext cx="7886700" cy="3925491"/>
          </a:xfrm>
        </p:spPr>
        <p:txBody>
          <a:bodyPr/>
          <a:lstStyle/>
          <a:p>
            <a:r>
              <a:rPr lang="en-US" dirty="0">
                <a:latin typeface="Times New Roman" panose="02020603050405020304" pitchFamily="18" charset="0"/>
                <a:cs typeface="Times New Roman" panose="02020603050405020304" pitchFamily="18" charset="0"/>
              </a:rPr>
              <a:t>&gt; </a:t>
            </a:r>
            <a:r>
              <a:rPr lang="sr-Latn-BA" dirty="0">
                <a:latin typeface="Times New Roman" panose="02020603050405020304" pitchFamily="18" charset="0"/>
                <a:cs typeface="Times New Roman" panose="02020603050405020304" pitchFamily="18" charset="0"/>
              </a:rPr>
              <a:t>50% će razviti GDM i u narednim trudnoćama</a:t>
            </a:r>
          </a:p>
          <a:p>
            <a:endParaRPr lang="sr-Latn-BA" dirty="0">
              <a:latin typeface="Times New Roman" panose="02020603050405020304" pitchFamily="18" charset="0"/>
              <a:cs typeface="Times New Roman" panose="02020603050405020304" pitchFamily="18" charset="0"/>
            </a:endParaRPr>
          </a:p>
          <a:p>
            <a:r>
              <a:rPr lang="sr-Latn-BA" dirty="0">
                <a:latin typeface="Times New Roman" panose="02020603050405020304" pitchFamily="18" charset="0"/>
                <a:cs typeface="Times New Roman" panose="02020603050405020304" pitchFamily="18" charset="0"/>
              </a:rPr>
              <a:t>25-30% će razviti DM u narednih 5 god.</a:t>
            </a:r>
          </a:p>
          <a:p>
            <a:endParaRPr lang="sr-Latn-BA" dirty="0">
              <a:latin typeface="Times New Roman" panose="02020603050405020304" pitchFamily="18" charset="0"/>
              <a:cs typeface="Times New Roman" panose="02020603050405020304" pitchFamily="18" charset="0"/>
            </a:endParaRPr>
          </a:p>
          <a:p>
            <a:r>
              <a:rPr lang="sr-Latn-BA" dirty="0">
                <a:latin typeface="Times New Roman" panose="02020603050405020304" pitchFamily="18" charset="0"/>
                <a:cs typeface="Times New Roman" panose="02020603050405020304" pitchFamily="18" charset="0"/>
              </a:rPr>
              <a:t>Djeca pacijentkinja sa GDM imaju povećan rizik gojaznosti u djetinjstvu i razvoja DM tip II tokom života</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sr-Latn-BA" dirty="0"/>
          </a:p>
          <a:p>
            <a:endParaRPr lang="sr-Latn-BA" dirty="0"/>
          </a:p>
        </p:txBody>
      </p:sp>
    </p:spTree>
    <p:extLst>
      <p:ext uri="{BB962C8B-B14F-4D97-AF65-F5344CB8AC3E}">
        <p14:creationId xmlns:p14="http://schemas.microsoft.com/office/powerpoint/2010/main" xmlns="" val="16116436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latin typeface="Times New Roman" panose="02020603050405020304" pitchFamily="18" charset="0"/>
                <a:cs typeface="Times New Roman" panose="02020603050405020304" pitchFamily="18" charset="0"/>
              </a:rPr>
              <a:t>Zaključak</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GB" sz="1700" dirty="0">
                <a:latin typeface="Times New Roman" panose="02020603050405020304" pitchFamily="18" charset="0"/>
                <a:cs typeface="Times New Roman" panose="02020603050405020304" pitchFamily="18" charset="0"/>
              </a:rPr>
              <a:t>GDM je </a:t>
            </a:r>
            <a:r>
              <a:rPr lang="sr-Latn-BA" sz="1700" dirty="0">
                <a:latin typeface="Times New Roman" panose="02020603050405020304" pitchFamily="18" charset="0"/>
                <a:cs typeface="Times New Roman" panose="02020603050405020304" pitchFamily="18" charset="0"/>
              </a:rPr>
              <a:t>oboljenje koje </a:t>
            </a:r>
            <a:r>
              <a:rPr lang="en-GB" sz="1700" dirty="0">
                <a:latin typeface="Times New Roman" panose="02020603050405020304" pitchFamily="18" charset="0"/>
                <a:cs typeface="Times New Roman" panose="02020603050405020304" pitchFamily="18" charset="0"/>
              </a:rPr>
              <a:t>ne </a:t>
            </a:r>
            <a:r>
              <a:rPr lang="en-GB" sz="1700" dirty="0" err="1">
                <a:latin typeface="Times New Roman" panose="02020603050405020304" pitchFamily="18" charset="0"/>
                <a:cs typeface="Times New Roman" panose="02020603050405020304" pitchFamily="18" charset="0"/>
              </a:rPr>
              <a:t>ugrožava</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život</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trudnice</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ali</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višestruko</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povećava</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fetalni</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i</a:t>
            </a:r>
            <a:r>
              <a:rPr lang="sr-Latn-BA"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neonatalni</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mortalitet</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i</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morbiditet</a:t>
            </a:r>
            <a:endParaRPr lang="sr-Latn-BA" sz="1700" dirty="0">
              <a:latin typeface="Times New Roman" panose="02020603050405020304" pitchFamily="18" charset="0"/>
              <a:cs typeface="Times New Roman" panose="02020603050405020304" pitchFamily="18" charset="0"/>
            </a:endParaRPr>
          </a:p>
          <a:p>
            <a:pPr algn="just"/>
            <a:r>
              <a:rPr lang="en-GB" sz="1700" dirty="0" err="1">
                <a:latin typeface="Times New Roman" panose="02020603050405020304" pitchFamily="18" charset="0"/>
                <a:cs typeface="Times New Roman" panose="02020603050405020304" pitchFamily="18" charset="0"/>
              </a:rPr>
              <a:t>Rizik</a:t>
            </a:r>
            <a:r>
              <a:rPr lang="en-GB" sz="1700" dirty="0">
                <a:latin typeface="Times New Roman" panose="02020603050405020304" pitchFamily="18" charset="0"/>
                <a:cs typeface="Times New Roman" panose="02020603050405020304" pitchFamily="18" charset="0"/>
              </a:rPr>
              <a:t> </a:t>
            </a:r>
            <a:r>
              <a:rPr lang="sr-Latn-BA" sz="1700" dirty="0">
                <a:latin typeface="Times New Roman" panose="02020603050405020304" pitchFamily="18" charset="0"/>
                <a:cs typeface="Times New Roman" panose="02020603050405020304" pitchFamily="18" charset="0"/>
              </a:rPr>
              <a:t>od neželjenog </a:t>
            </a:r>
            <a:r>
              <a:rPr lang="en-GB" sz="1700" dirty="0" err="1">
                <a:latin typeface="Times New Roman" panose="02020603050405020304" pitchFamily="18" charset="0"/>
                <a:cs typeface="Times New Roman" panose="02020603050405020304" pitchFamily="18" charset="0"/>
              </a:rPr>
              <a:t>ishod</a:t>
            </a:r>
            <a:r>
              <a:rPr lang="sr-Latn-BA" sz="1700" dirty="0">
                <a:latin typeface="Times New Roman" panose="02020603050405020304" pitchFamily="18" charset="0"/>
                <a:cs typeface="Times New Roman" panose="02020603050405020304" pitchFamily="18" charset="0"/>
              </a:rPr>
              <a:t>a</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raste</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sa</a:t>
            </a:r>
            <a:r>
              <a:rPr lang="en-GB" sz="1700" dirty="0">
                <a:latin typeface="Times New Roman" panose="02020603050405020304" pitchFamily="18" charset="0"/>
                <a:cs typeface="Times New Roman" panose="02020603050405020304" pitchFamily="18" charset="0"/>
              </a:rPr>
              <a:t> </a:t>
            </a:r>
            <a:r>
              <a:rPr lang="sr-Latn-BA" sz="1700" dirty="0">
                <a:latin typeface="Times New Roman" panose="02020603050405020304" pitchFamily="18" charset="0"/>
                <a:cs typeface="Times New Roman" panose="02020603050405020304" pitchFamily="18" charset="0"/>
              </a:rPr>
              <a:t>stepenom</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hiperglikemije</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kod</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žena</a:t>
            </a:r>
            <a:r>
              <a:rPr lang="en-GB" sz="1700" dirty="0">
                <a:latin typeface="Times New Roman" panose="02020603050405020304" pitchFamily="18" charset="0"/>
                <a:cs typeface="Times New Roman" panose="02020603050405020304" pitchFamily="18" charset="0"/>
              </a:rPr>
              <a:t> s GDM</a:t>
            </a:r>
            <a:endParaRPr lang="sr-Latn-BA" sz="1700" dirty="0">
              <a:latin typeface="Times New Roman" panose="02020603050405020304" pitchFamily="18" charset="0"/>
              <a:cs typeface="Times New Roman" panose="02020603050405020304" pitchFamily="18" charset="0"/>
            </a:endParaRPr>
          </a:p>
          <a:p>
            <a:pPr algn="just"/>
            <a:r>
              <a:rPr lang="en-GB" sz="1700" dirty="0" err="1" smtClean="0">
                <a:latin typeface="Times New Roman" panose="02020603050405020304" pitchFamily="18" charset="0"/>
                <a:cs typeface="Times New Roman" panose="02020603050405020304" pitchFamily="18" charset="0"/>
              </a:rPr>
              <a:t>Efekti</a:t>
            </a:r>
            <a:r>
              <a:rPr lang="sr-Latn-BA" sz="1700" dirty="0" smtClean="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hiperglikemije</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kod</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majke</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udruženi</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su</a:t>
            </a:r>
            <a:r>
              <a:rPr lang="en-GB" sz="1700" dirty="0">
                <a:latin typeface="Times New Roman" panose="02020603050405020304" pitchFamily="18" charset="0"/>
                <a:cs typeface="Times New Roman" panose="02020603050405020304" pitchFamily="18" charset="0"/>
              </a:rPr>
              <a:t> s </a:t>
            </a:r>
            <a:r>
              <a:rPr lang="en-GB" sz="1700" dirty="0" err="1">
                <a:latin typeface="Times New Roman" panose="02020603050405020304" pitchFamily="18" charset="0"/>
                <a:cs typeface="Times New Roman" panose="02020603050405020304" pitchFamily="18" charset="0"/>
              </a:rPr>
              <a:t>razvojem</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metaboličkih</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problema</a:t>
            </a:r>
            <a:r>
              <a:rPr lang="en-GB" sz="1700" dirty="0">
                <a:latin typeface="Times New Roman" panose="02020603050405020304" pitchFamily="18" charset="0"/>
                <a:cs typeface="Times New Roman" panose="02020603050405020304" pitchFamily="18" charset="0"/>
              </a:rPr>
              <a:t>,</a:t>
            </a:r>
            <a:r>
              <a:rPr lang="sr-Latn-BA"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uključujući</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nastanak</a:t>
            </a:r>
            <a:r>
              <a:rPr lang="en-GB" sz="1700" dirty="0">
                <a:latin typeface="Times New Roman" panose="02020603050405020304" pitchFamily="18" charset="0"/>
                <a:cs typeface="Times New Roman" panose="02020603050405020304" pitchFamily="18" charset="0"/>
              </a:rPr>
              <a:t> T2DM </a:t>
            </a:r>
            <a:r>
              <a:rPr lang="en-GB" sz="1700" dirty="0" err="1">
                <a:latin typeface="Times New Roman" panose="02020603050405020304" pitchFamily="18" charset="0"/>
                <a:cs typeface="Times New Roman" panose="02020603050405020304" pitchFamily="18" charset="0"/>
              </a:rPr>
              <a:t>kod</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potomstva</a:t>
            </a:r>
            <a:endParaRPr lang="sr-Latn-BA" sz="1700" dirty="0">
              <a:latin typeface="Times New Roman" panose="02020603050405020304" pitchFamily="18" charset="0"/>
              <a:cs typeface="Times New Roman" panose="02020603050405020304" pitchFamily="18" charset="0"/>
            </a:endParaRPr>
          </a:p>
          <a:p>
            <a:pPr algn="just"/>
            <a:r>
              <a:rPr lang="en-GB" sz="1700" dirty="0">
                <a:latin typeface="Times New Roman" panose="02020603050405020304" pitchFamily="18" charset="0"/>
                <a:cs typeface="Times New Roman" panose="02020603050405020304" pitchFamily="18" charset="0"/>
              </a:rPr>
              <a:t>U </a:t>
            </a:r>
            <a:r>
              <a:rPr lang="en-GB" sz="1700" dirty="0" err="1">
                <a:latin typeface="Times New Roman" panose="02020603050405020304" pitchFamily="18" charset="0"/>
                <a:cs typeface="Times New Roman" panose="02020603050405020304" pitchFamily="18" charset="0"/>
              </a:rPr>
              <a:t>prevenciji</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dijabetesa</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promjena</a:t>
            </a:r>
            <a:r>
              <a:rPr lang="sr-Latn-BA" sz="1700" dirty="0">
                <a:latin typeface="Times New Roman" panose="02020603050405020304" pitchFamily="18" charset="0"/>
                <a:cs typeface="Times New Roman" panose="02020603050405020304" pitchFamily="18" charset="0"/>
              </a:rPr>
              <a:t> </a:t>
            </a:r>
            <a:r>
              <a:rPr lang="en-GB" sz="1700" dirty="0" err="1" smtClean="0">
                <a:latin typeface="Times New Roman" panose="02020603050405020304" pitchFamily="18" charset="0"/>
                <a:cs typeface="Times New Roman" panose="02020603050405020304" pitchFamily="18" charset="0"/>
              </a:rPr>
              <a:t>životn</a:t>
            </a:r>
            <a:r>
              <a:rPr lang="sr-Latn-RS" sz="1700" dirty="0" smtClean="0">
                <a:latin typeface="Times New Roman" panose="02020603050405020304" pitchFamily="18" charset="0"/>
                <a:cs typeface="Times New Roman" panose="02020603050405020304" pitchFamily="18" charset="0"/>
              </a:rPr>
              <a:t>ih</a:t>
            </a:r>
            <a:r>
              <a:rPr lang="en-GB" sz="1700" dirty="0" smtClean="0">
                <a:latin typeface="Times New Roman" panose="02020603050405020304" pitchFamily="18" charset="0"/>
                <a:cs typeface="Times New Roman" panose="02020603050405020304" pitchFamily="18" charset="0"/>
              </a:rPr>
              <a:t> </a:t>
            </a:r>
            <a:r>
              <a:rPr lang="sr-Latn-RS" sz="1700" dirty="0" smtClean="0">
                <a:latin typeface="Times New Roman" panose="02020603050405020304" pitchFamily="18" charset="0"/>
                <a:cs typeface="Times New Roman" panose="02020603050405020304" pitchFamily="18" charset="0"/>
              </a:rPr>
              <a:t>navika</a:t>
            </a:r>
            <a:r>
              <a:rPr lang="en-GB" sz="1700" dirty="0" smtClean="0">
                <a:latin typeface="Times New Roman" panose="02020603050405020304" pitchFamily="18" charset="0"/>
                <a:cs typeface="Times New Roman" panose="02020603050405020304" pitchFamily="18" charset="0"/>
              </a:rPr>
              <a:t> </a:t>
            </a:r>
            <a:r>
              <a:rPr lang="en-GB" sz="1700" dirty="0">
                <a:latin typeface="Times New Roman" panose="02020603050405020304" pitchFamily="18" charset="0"/>
                <a:cs typeface="Times New Roman" panose="02020603050405020304" pitchFamily="18" charset="0"/>
              </a:rPr>
              <a:t>je </a:t>
            </a:r>
            <a:r>
              <a:rPr lang="en-GB" sz="1700" dirty="0" err="1">
                <a:latin typeface="Times New Roman" panose="02020603050405020304" pitchFamily="18" charset="0"/>
                <a:cs typeface="Times New Roman" panose="02020603050405020304" pitchFamily="18" charset="0"/>
              </a:rPr>
              <a:t>vjero</a:t>
            </a:r>
            <a:r>
              <a:rPr lang="sr-Latn-BA" sz="1700" dirty="0">
                <a:latin typeface="Times New Roman" panose="02020603050405020304" pitchFamily="18" charset="0"/>
                <a:cs typeface="Times New Roman" panose="02020603050405020304" pitchFamily="18" charset="0"/>
              </a:rPr>
              <a:t>v</a:t>
            </a:r>
            <a:r>
              <a:rPr lang="en-GB" sz="1700" dirty="0" err="1">
                <a:latin typeface="Times New Roman" panose="02020603050405020304" pitchFamily="18" charset="0"/>
                <a:cs typeface="Times New Roman" panose="02020603050405020304" pitchFamily="18" charset="0"/>
              </a:rPr>
              <a:t>atno</a:t>
            </a:r>
            <a:r>
              <a:rPr lang="en-GB" sz="1700" dirty="0">
                <a:latin typeface="Times New Roman" panose="02020603050405020304" pitchFamily="18" charset="0"/>
                <a:cs typeface="Times New Roman" panose="02020603050405020304" pitchFamily="18" charset="0"/>
              </a:rPr>
              <a:t> </a:t>
            </a:r>
            <a:r>
              <a:rPr lang="sr-Latn-BA" sz="1700" dirty="0">
                <a:latin typeface="Times New Roman" panose="02020603050405020304" pitchFamily="18" charset="0"/>
                <a:cs typeface="Times New Roman" panose="02020603050405020304" pitchFamily="18" charset="0"/>
              </a:rPr>
              <a:t>efikasnija</a:t>
            </a:r>
            <a:r>
              <a:rPr lang="en-GB" sz="1700" dirty="0">
                <a:latin typeface="Times New Roman" panose="02020603050405020304" pitchFamily="18" charset="0"/>
                <a:cs typeface="Times New Roman" panose="02020603050405020304" pitchFamily="18" charset="0"/>
              </a:rPr>
              <a:t> od </a:t>
            </a:r>
            <a:r>
              <a:rPr lang="en-GB" sz="1700" dirty="0" err="1">
                <a:latin typeface="Times New Roman" panose="02020603050405020304" pitchFamily="18" charset="0"/>
                <a:cs typeface="Times New Roman" panose="02020603050405020304" pitchFamily="18" charset="0"/>
              </a:rPr>
              <a:t>farmakološke</a:t>
            </a:r>
            <a:r>
              <a:rPr lang="en-GB" sz="1700" dirty="0">
                <a:latin typeface="Times New Roman" panose="02020603050405020304" pitchFamily="18" charset="0"/>
                <a:cs typeface="Times New Roman" panose="02020603050405020304" pitchFamily="18" charset="0"/>
              </a:rPr>
              <a:t> </a:t>
            </a:r>
            <a:r>
              <a:rPr lang="sr-Latn-BA" sz="1700" dirty="0">
                <a:latin typeface="Times New Roman" panose="02020603050405020304" pitchFamily="18" charset="0"/>
                <a:cs typeface="Times New Roman" panose="02020603050405020304" pitchFamily="18" charset="0"/>
              </a:rPr>
              <a:t>terapije</a:t>
            </a:r>
          </a:p>
          <a:p>
            <a:pPr algn="just"/>
            <a:r>
              <a:rPr lang="en-GB" sz="1700" dirty="0" err="1">
                <a:latin typeface="Times New Roman" panose="02020603050405020304" pitchFamily="18" charset="0"/>
                <a:cs typeface="Times New Roman" panose="02020603050405020304" pitchFamily="18" charset="0"/>
              </a:rPr>
              <a:t>Svrha</a:t>
            </a:r>
            <a:r>
              <a:rPr lang="sr-Latn-BA"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prevencije</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i</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liječenja</a:t>
            </a:r>
            <a:r>
              <a:rPr lang="en-GB" sz="1700" dirty="0">
                <a:latin typeface="Times New Roman" panose="02020603050405020304" pitchFamily="18" charset="0"/>
                <a:cs typeface="Times New Roman" panose="02020603050405020304" pitchFamily="18" charset="0"/>
              </a:rPr>
              <a:t> GDM </a:t>
            </a:r>
            <a:r>
              <a:rPr lang="en-GB" sz="1700" dirty="0" err="1">
                <a:latin typeface="Times New Roman" panose="02020603050405020304" pitchFamily="18" charset="0"/>
                <a:cs typeface="Times New Roman" panose="02020603050405020304" pitchFamily="18" charset="0"/>
              </a:rPr>
              <a:t>nije</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samo</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normalizacija</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poremećenog</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metabolizma</a:t>
            </a:r>
            <a:r>
              <a:rPr lang="sr-Latn-BA"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glukoze</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majke</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nego</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i</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poboljšanje</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izgleda</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za</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adekvatan</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perinatalni</a:t>
            </a:r>
            <a:r>
              <a:rPr lang="sr-Latn-BA" sz="1700" dirty="0">
                <a:latin typeface="Times New Roman" panose="02020603050405020304" pitchFamily="18" charset="0"/>
                <a:cs typeface="Times New Roman" panose="02020603050405020304" pitchFamily="18" charset="0"/>
              </a:rPr>
              <a:t> i </a:t>
            </a:r>
            <a:r>
              <a:rPr lang="en-GB" sz="1700" dirty="0" err="1">
                <a:latin typeface="Times New Roman" panose="02020603050405020304" pitchFamily="18" charset="0"/>
                <a:cs typeface="Times New Roman" panose="02020603050405020304" pitchFamily="18" charset="0"/>
              </a:rPr>
              <a:t>postnatalni</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razvoj</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djece</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majki</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sa</a:t>
            </a:r>
            <a:r>
              <a:rPr lang="en-GB" sz="1700" dirty="0">
                <a:latin typeface="Times New Roman" panose="02020603050405020304" pitchFamily="18" charset="0"/>
                <a:cs typeface="Times New Roman" panose="02020603050405020304" pitchFamily="18" charset="0"/>
              </a:rPr>
              <a:t> GDM, </a:t>
            </a:r>
            <a:r>
              <a:rPr lang="en-GB" sz="1700" dirty="0" err="1">
                <a:latin typeface="Times New Roman" panose="02020603050405020304" pitchFamily="18" charset="0"/>
                <a:cs typeface="Times New Roman" panose="02020603050405020304" pitchFamily="18" charset="0"/>
              </a:rPr>
              <a:t>kao</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i</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smanjenje</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metaboličkog</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i</a:t>
            </a:r>
            <a:r>
              <a:rPr lang="sr-Latn-BA"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kardiovaskularnog</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rizika</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kod</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te</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djece</a:t>
            </a:r>
            <a:r>
              <a:rPr lang="en-GB" sz="1700" dirty="0">
                <a:latin typeface="Times New Roman" panose="02020603050405020304" pitchFamily="18" charset="0"/>
                <a:cs typeface="Times New Roman" panose="02020603050405020304" pitchFamily="18" charset="0"/>
              </a:rPr>
              <a:t> u </a:t>
            </a:r>
            <a:r>
              <a:rPr lang="en-GB" sz="1700" dirty="0" err="1">
                <a:latin typeface="Times New Roman" panose="02020603050405020304" pitchFamily="18" charset="0"/>
                <a:cs typeface="Times New Roman" panose="02020603050405020304" pitchFamily="18" charset="0"/>
              </a:rPr>
              <a:t>kasnijem</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životu</a:t>
            </a:r>
            <a:endParaRPr lang="sr-Latn-BA" sz="1700" dirty="0">
              <a:latin typeface="Times New Roman" panose="02020603050405020304" pitchFamily="18" charset="0"/>
              <a:cs typeface="Times New Roman" panose="02020603050405020304" pitchFamily="18" charset="0"/>
            </a:endParaRPr>
          </a:p>
          <a:p>
            <a:pPr algn="just"/>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Svim</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ženama</a:t>
            </a:r>
            <a:r>
              <a:rPr lang="en-GB" sz="1700" dirty="0">
                <a:latin typeface="Times New Roman" panose="02020603050405020304" pitchFamily="18" charset="0"/>
                <a:cs typeface="Times New Roman" panose="02020603050405020304" pitchFamily="18" charset="0"/>
              </a:rPr>
              <a:t> s</a:t>
            </a:r>
            <a:r>
              <a:rPr lang="sr-Latn-BA"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prethodnim</a:t>
            </a:r>
            <a:r>
              <a:rPr lang="en-GB" sz="1700" dirty="0">
                <a:latin typeface="Times New Roman" panose="02020603050405020304" pitchFamily="18" charset="0"/>
                <a:cs typeface="Times New Roman" panose="02020603050405020304" pitchFamily="18" charset="0"/>
              </a:rPr>
              <a:t> GDM </a:t>
            </a:r>
            <a:r>
              <a:rPr lang="en-GB" sz="1700" dirty="0" err="1">
                <a:latin typeface="Times New Roman" panose="02020603050405020304" pitchFamily="18" charset="0"/>
                <a:cs typeface="Times New Roman" panose="02020603050405020304" pitchFamily="18" charset="0"/>
              </a:rPr>
              <a:t>treba</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savjetovati</a:t>
            </a:r>
            <a:r>
              <a:rPr lang="en-GB" sz="1700" dirty="0">
                <a:latin typeface="Times New Roman" panose="02020603050405020304" pitchFamily="18" charset="0"/>
                <a:cs typeface="Times New Roman" panose="02020603050405020304" pitchFamily="18" charset="0"/>
              </a:rPr>
              <a:t> da </a:t>
            </a:r>
            <a:r>
              <a:rPr lang="en-GB" sz="1700" dirty="0" err="1">
                <a:latin typeface="Times New Roman" panose="02020603050405020304" pitchFamily="18" charset="0"/>
                <a:cs typeface="Times New Roman" panose="02020603050405020304" pitchFamily="18" charset="0"/>
              </a:rPr>
              <a:t>redovno</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provjeravaju</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toleranciju</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na</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glukozu</a:t>
            </a:r>
            <a:r>
              <a:rPr lang="en-GB" sz="1700" dirty="0">
                <a:latin typeface="Times New Roman" panose="02020603050405020304" pitchFamily="18" charset="0"/>
                <a:cs typeface="Times New Roman" panose="02020603050405020304" pitchFamily="18" charset="0"/>
              </a:rPr>
              <a:t>,</a:t>
            </a:r>
            <a:r>
              <a:rPr lang="sr-Latn-BA"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lipidni</a:t>
            </a:r>
            <a:r>
              <a:rPr lang="en-GB" sz="1700" dirty="0">
                <a:latin typeface="Times New Roman" panose="02020603050405020304" pitchFamily="18" charset="0"/>
                <a:cs typeface="Times New Roman" panose="02020603050405020304" pitchFamily="18" charset="0"/>
              </a:rPr>
              <a:t> </a:t>
            </a:r>
            <a:r>
              <a:rPr lang="sr-Latn-BA" sz="1700" dirty="0">
                <a:latin typeface="Times New Roman" panose="02020603050405020304" pitchFamily="18" charset="0"/>
                <a:cs typeface="Times New Roman" panose="02020603050405020304" pitchFamily="18" charset="0"/>
              </a:rPr>
              <a:t>status, tjelesnu težinu </a:t>
            </a:r>
            <a:r>
              <a:rPr lang="en-GB" sz="1700" dirty="0" err="1">
                <a:latin typeface="Times New Roman" panose="02020603050405020304" pitchFamily="18" charset="0"/>
                <a:cs typeface="Times New Roman" panose="02020603050405020304" pitchFamily="18" charset="0"/>
              </a:rPr>
              <a:t>i</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krvni</a:t>
            </a:r>
            <a:r>
              <a:rPr lang="en-GB" sz="1700" dirty="0">
                <a:latin typeface="Times New Roman" panose="02020603050405020304" pitchFamily="18" charset="0"/>
                <a:cs typeface="Times New Roman" panose="02020603050405020304" pitchFamily="18" charset="0"/>
              </a:rPr>
              <a:t> </a:t>
            </a:r>
            <a:r>
              <a:rPr lang="sr-Latn-BA" sz="1700" dirty="0">
                <a:latin typeface="Times New Roman" panose="02020603050405020304" pitchFamily="18" charset="0"/>
                <a:cs typeface="Times New Roman" panose="02020603050405020304" pitchFamily="18" charset="0"/>
              </a:rPr>
              <a:t>prisak - </a:t>
            </a:r>
            <a:r>
              <a:rPr lang="en-GB" sz="1700" dirty="0" err="1">
                <a:latin typeface="Times New Roman" panose="02020603050405020304" pitchFamily="18" charset="0"/>
                <a:cs typeface="Times New Roman" panose="02020603050405020304" pitchFamily="18" charset="0"/>
              </a:rPr>
              <a:t>uspostaviti</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kontinuirani</a:t>
            </a:r>
            <a:r>
              <a:rPr lang="en-GB" sz="1700" dirty="0">
                <a:latin typeface="Times New Roman" panose="02020603050405020304" pitchFamily="18" charset="0"/>
                <a:cs typeface="Times New Roman" panose="02020603050405020304" pitchFamily="18" charset="0"/>
              </a:rPr>
              <a:t> program</a:t>
            </a:r>
            <a:r>
              <a:rPr lang="sr-Latn-BA"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praćenja</a:t>
            </a:r>
            <a:r>
              <a:rPr lang="en-GB" sz="1700" dirty="0">
                <a:latin typeface="Times New Roman" panose="02020603050405020304" pitchFamily="18" charset="0"/>
                <a:cs typeface="Times New Roman" panose="02020603050405020304" pitchFamily="18" charset="0"/>
              </a:rPr>
              <a:t> </a:t>
            </a:r>
            <a:r>
              <a:rPr lang="en-GB" sz="1700" dirty="0" err="1">
                <a:latin typeface="Times New Roman" panose="02020603050405020304" pitchFamily="18" charset="0"/>
                <a:cs typeface="Times New Roman" panose="02020603050405020304" pitchFamily="18" charset="0"/>
              </a:rPr>
              <a:t>žena</a:t>
            </a:r>
            <a:r>
              <a:rPr lang="en-GB" sz="1700" dirty="0">
                <a:latin typeface="Times New Roman" panose="02020603050405020304" pitchFamily="18" charset="0"/>
                <a:cs typeface="Times New Roman" panose="02020603050405020304" pitchFamily="18" charset="0"/>
              </a:rPr>
              <a:t> s </a:t>
            </a:r>
            <a:r>
              <a:rPr lang="en-GB" sz="1700" dirty="0" err="1">
                <a:latin typeface="Times New Roman" panose="02020603050405020304" pitchFamily="18" charset="0"/>
                <a:cs typeface="Times New Roman" panose="02020603050405020304" pitchFamily="18" charset="0"/>
              </a:rPr>
              <a:t>prethodnim</a:t>
            </a:r>
            <a:r>
              <a:rPr lang="en-GB" sz="1700" dirty="0">
                <a:latin typeface="Times New Roman" panose="02020603050405020304" pitchFamily="18" charset="0"/>
                <a:cs typeface="Times New Roman" panose="02020603050405020304" pitchFamily="18" charset="0"/>
              </a:rPr>
              <a:t> GDM</a:t>
            </a:r>
          </a:p>
        </p:txBody>
      </p:sp>
    </p:spTree>
    <p:extLst>
      <p:ext uri="{BB962C8B-B14F-4D97-AF65-F5344CB8AC3E}">
        <p14:creationId xmlns:p14="http://schemas.microsoft.com/office/powerpoint/2010/main" xmlns="" val="37233544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2491" y="3558778"/>
            <a:ext cx="8093416" cy="1241822"/>
          </a:xfrm>
        </p:spPr>
        <p:txBody>
          <a:bodyPr/>
          <a:lstStyle/>
          <a:p>
            <a:pPr algn="l"/>
            <a:r>
              <a:rPr lang="en-GB" dirty="0">
                <a:solidFill>
                  <a:srgbClr val="000099"/>
                </a:solidFill>
              </a:rPr>
              <a:t>		</a:t>
            </a:r>
            <a:r>
              <a:rPr lang="en-GB" dirty="0"/>
              <a:t>Mr </a:t>
            </a:r>
            <a:r>
              <a:rPr lang="sr-Latn-RS" dirty="0" smtClean="0"/>
              <a:t>sci med</a:t>
            </a:r>
            <a:r>
              <a:rPr lang="en-GB" dirty="0" smtClean="0"/>
              <a:t> </a:t>
            </a:r>
            <a:r>
              <a:rPr lang="en-GB" dirty="0" err="1"/>
              <a:t>Arnela</a:t>
            </a:r>
            <a:r>
              <a:rPr lang="en-GB" dirty="0"/>
              <a:t> </a:t>
            </a:r>
            <a:r>
              <a:rPr lang="en-GB" dirty="0" err="1"/>
              <a:t>Cerić-Baničević</a:t>
            </a:r>
            <a:r>
              <a:rPr lang="en-GB" dirty="0"/>
              <a:t>, s</a:t>
            </a:r>
            <a:r>
              <a:rPr lang="sr-Latn-RS" dirty="0" err="1"/>
              <a:t>pec</a:t>
            </a:r>
            <a:r>
              <a:rPr lang="sr-Latn-RS" dirty="0"/>
              <a:t>.</a:t>
            </a:r>
            <a:r>
              <a:rPr lang="en-GB" dirty="0"/>
              <a:t> </a:t>
            </a:r>
            <a:r>
              <a:rPr lang="en-GB" dirty="0" err="1"/>
              <a:t>ginekologije</a:t>
            </a:r>
            <a:r>
              <a:rPr lang="en-GB" dirty="0"/>
              <a:t> </a:t>
            </a:r>
            <a:r>
              <a:rPr lang="en-GB" dirty="0" err="1"/>
              <a:t>i</a:t>
            </a:r>
            <a:r>
              <a:rPr lang="en-GB" dirty="0"/>
              <a:t> </a:t>
            </a:r>
            <a:r>
              <a:rPr lang="en-GB" dirty="0" err="1"/>
              <a:t>akušerstva</a:t>
            </a:r>
            <a:endParaRPr lang="en-GB" dirty="0"/>
          </a:p>
          <a:p>
            <a:pPr algn="l"/>
            <a:r>
              <a:rPr lang="en-GB" dirty="0"/>
              <a:t>	</a:t>
            </a:r>
            <a:r>
              <a:rPr lang="sr-Latn-RS" dirty="0" smtClean="0"/>
              <a:t>            </a:t>
            </a:r>
            <a:r>
              <a:rPr lang="en-GB" dirty="0" smtClean="0"/>
              <a:t>Dr </a:t>
            </a:r>
            <a:r>
              <a:rPr lang="en-GB" dirty="0" err="1"/>
              <a:t>Aleksnadra</a:t>
            </a:r>
            <a:r>
              <a:rPr lang="en-GB" dirty="0"/>
              <a:t> Đorđević, s</a:t>
            </a:r>
            <a:r>
              <a:rPr lang="sr-Latn-RS" dirty="0" err="1"/>
              <a:t>pec</a:t>
            </a:r>
            <a:r>
              <a:rPr lang="sr-Latn-RS" dirty="0"/>
              <a:t>.</a:t>
            </a:r>
            <a:r>
              <a:rPr lang="en-GB" dirty="0"/>
              <a:t> </a:t>
            </a:r>
            <a:r>
              <a:rPr lang="en-GB" dirty="0" err="1"/>
              <a:t>medicinske</a:t>
            </a:r>
            <a:r>
              <a:rPr lang="en-GB" dirty="0"/>
              <a:t> </a:t>
            </a:r>
            <a:r>
              <a:rPr lang="en-GB" dirty="0" err="1"/>
              <a:t>biohemije</a:t>
            </a:r>
            <a:endParaRPr lang="en-GB" dirty="0"/>
          </a:p>
        </p:txBody>
      </p:sp>
      <p:sp>
        <p:nvSpPr>
          <p:cNvPr id="7" name="Title 1"/>
          <p:cNvSpPr txBox="1">
            <a:spLocks/>
          </p:cNvSpPr>
          <p:nvPr/>
        </p:nvSpPr>
        <p:spPr>
          <a:xfrm>
            <a:off x="982490" y="16990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en-GB" sz="3600" dirty="0" err="1">
                <a:solidFill>
                  <a:srgbClr val="000099"/>
                </a:solidFill>
                <a:latin typeface="Times New Roman" panose="02020603050405020304" pitchFamily="18" charset="0"/>
                <a:cs typeface="Times New Roman" panose="02020603050405020304" pitchFamily="18" charset="0"/>
              </a:rPr>
              <a:t>Preeklampsija</a:t>
            </a:r>
            <a:r>
              <a:rPr lang="en-GB" sz="3600" dirty="0">
                <a:solidFill>
                  <a:srgbClr val="000099"/>
                </a:solidFill>
                <a:latin typeface="Times New Roman" panose="02020603050405020304" pitchFamily="18" charset="0"/>
                <a:cs typeface="Times New Roman" panose="02020603050405020304" pitchFamily="18" charset="0"/>
              </a:rPr>
              <a:t>, </a:t>
            </a:r>
            <a:r>
              <a:rPr lang="en-GB" sz="3600" dirty="0" err="1">
                <a:solidFill>
                  <a:srgbClr val="000099"/>
                </a:solidFill>
                <a:latin typeface="Times New Roman" panose="02020603050405020304" pitchFamily="18" charset="0"/>
                <a:cs typeface="Times New Roman" panose="02020603050405020304" pitchFamily="18" charset="0"/>
              </a:rPr>
              <a:t>dijagnostičke</a:t>
            </a:r>
            <a:r>
              <a:rPr lang="en-GB" sz="3600" dirty="0">
                <a:solidFill>
                  <a:srgbClr val="000099"/>
                </a:solidFill>
                <a:latin typeface="Times New Roman" panose="02020603050405020304" pitchFamily="18" charset="0"/>
                <a:cs typeface="Times New Roman" panose="02020603050405020304" pitchFamily="18" charset="0"/>
              </a:rPr>
              <a:t> </a:t>
            </a:r>
            <a:r>
              <a:rPr lang="en-GB" sz="3600" dirty="0" err="1">
                <a:solidFill>
                  <a:srgbClr val="000099"/>
                </a:solidFill>
                <a:latin typeface="Times New Roman" panose="02020603050405020304" pitchFamily="18" charset="0"/>
                <a:cs typeface="Times New Roman" panose="02020603050405020304" pitchFamily="18" charset="0"/>
              </a:rPr>
              <a:t>mogućnosti</a:t>
            </a:r>
            <a:endParaRPr lang="en-US" sz="36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939976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7886700" cy="994172"/>
          </a:xfrm>
        </p:spPr>
        <p:txBody>
          <a:bodyPr>
            <a:normAutofit/>
          </a:bodyPr>
          <a:lstStyle/>
          <a:p>
            <a:r>
              <a:rPr lang="en-US" sz="3200" dirty="0" err="1"/>
              <a:t>Preeklampsija</a:t>
            </a:r>
            <a:r>
              <a:rPr lang="en-US" sz="2700" dirty="0"/>
              <a:t/>
            </a:r>
            <a:br>
              <a:rPr lang="en-US" sz="2700" dirty="0"/>
            </a:br>
            <a:endParaRPr lang="en-US" sz="2700" dirty="0"/>
          </a:p>
        </p:txBody>
      </p:sp>
      <p:sp>
        <p:nvSpPr>
          <p:cNvPr id="6" name="Rectangle 4"/>
          <p:cNvSpPr>
            <a:spLocks noGrp="1" noChangeArrowheads="1"/>
          </p:cNvSpPr>
          <p:nvPr>
            <p:ph sz="half" idx="4294967295"/>
          </p:nvPr>
        </p:nvSpPr>
        <p:spPr>
          <a:xfrm>
            <a:off x="3275856" y="2276872"/>
            <a:ext cx="5280316" cy="3169047"/>
          </a:xfrm>
        </p:spPr>
        <p:txBody>
          <a:bodyPr vert="horz" lIns="0" tIns="0" rIns="0" bIns="0" rtlCol="0" anchor="t">
            <a:noAutofit/>
          </a:bodyPr>
          <a:lstStyle/>
          <a:p>
            <a:pPr>
              <a:lnSpc>
                <a:spcPct val="100000"/>
              </a:lnSpc>
              <a:spcBef>
                <a:spcPts val="0"/>
              </a:spcBef>
              <a:spcAft>
                <a:spcPts val="900"/>
              </a:spcAft>
            </a:pPr>
            <a:endParaRPr lang="en-US" dirty="0">
              <a:ea typeface="MS PGothic" pitchFamily="34" charset="-128"/>
            </a:endParaRPr>
          </a:p>
          <a:p>
            <a:pPr>
              <a:lnSpc>
                <a:spcPct val="100000"/>
              </a:lnSpc>
              <a:spcBef>
                <a:spcPts val="0"/>
              </a:spcBef>
              <a:spcAft>
                <a:spcPts val="900"/>
              </a:spcAft>
            </a:pPr>
            <a:r>
              <a:rPr lang="en-US" sz="1800" dirty="0" err="1">
                <a:ea typeface="MS PGothic" pitchFamily="34" charset="-128"/>
              </a:rPr>
              <a:t>Multisistemski</a:t>
            </a:r>
            <a:r>
              <a:rPr lang="en-US" sz="1800" dirty="0">
                <a:ea typeface="MS PGothic" pitchFamily="34" charset="-128"/>
              </a:rPr>
              <a:t> </a:t>
            </a:r>
            <a:r>
              <a:rPr lang="en-US" sz="1800" dirty="0" err="1">
                <a:ea typeface="MS PGothic" pitchFamily="34" charset="-128"/>
              </a:rPr>
              <a:t>poreme</a:t>
            </a:r>
            <a:r>
              <a:rPr lang="bs-Latn-BA" sz="1800" dirty="0">
                <a:ea typeface="MS PGothic" pitchFamily="34" charset="-128"/>
              </a:rPr>
              <a:t>ćaj koji karakteriše hipertenzija, proteinurija i moguća pojava edema.</a:t>
            </a:r>
          </a:p>
          <a:p>
            <a:pPr>
              <a:lnSpc>
                <a:spcPct val="100000"/>
              </a:lnSpc>
              <a:spcBef>
                <a:spcPts val="0"/>
              </a:spcBef>
              <a:spcAft>
                <a:spcPts val="900"/>
              </a:spcAft>
            </a:pPr>
            <a:r>
              <a:rPr lang="bs-Latn-BA" sz="1800" dirty="0">
                <a:ea typeface="MS PGothic" pitchFamily="34" charset="-128"/>
              </a:rPr>
              <a:t>Javlja se nakon 20. nedelje trudnoće</a:t>
            </a:r>
          </a:p>
          <a:p>
            <a:pPr>
              <a:lnSpc>
                <a:spcPct val="100000"/>
              </a:lnSpc>
              <a:spcBef>
                <a:spcPts val="0"/>
              </a:spcBef>
              <a:spcAft>
                <a:spcPts val="900"/>
              </a:spcAft>
            </a:pPr>
            <a:endParaRPr lang="en-US" sz="1800" dirty="0">
              <a:ea typeface="MS PGothic" pitchFamily="34" charset="-128"/>
            </a:endParaRPr>
          </a:p>
        </p:txBody>
      </p:sp>
      <p:grpSp>
        <p:nvGrpSpPr>
          <p:cNvPr id="7" name="Group 6">
            <a:extLst>
              <a:ext uri="{FF2B5EF4-FFF2-40B4-BE49-F238E27FC236}">
                <a16:creationId xmlns:a16="http://schemas.microsoft.com/office/drawing/2014/main" xmlns="" id="{2B2DB564-91E6-4413-B9D6-97C45AA602B0}"/>
              </a:ext>
            </a:extLst>
          </p:cNvPr>
          <p:cNvGrpSpPr/>
          <p:nvPr/>
        </p:nvGrpSpPr>
        <p:grpSpPr>
          <a:xfrm>
            <a:off x="278606" y="2132857"/>
            <a:ext cx="2277170" cy="3062252"/>
            <a:chOff x="371475" y="1812458"/>
            <a:chExt cx="2249424" cy="3569941"/>
          </a:xfrm>
        </p:grpSpPr>
        <p:pic>
          <p:nvPicPr>
            <p:cNvPr id="10" name="Picture 4" descr="C:\Users\rossie1\Desktop\roche images\blood pressure.jpg"/>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71475" y="1812458"/>
              <a:ext cx="2249424" cy="1688592"/>
            </a:xfrm>
            <a:prstGeom prst="rect">
              <a:avLst/>
            </a:prstGeom>
            <a:extLst>
              <a:ext uri="{909E8E84-426E-40DD-AFC4-6F175D3DCCD1}">
                <a14:hiddenFill xmlns:a14="http://schemas.microsoft.com/office/drawing/2010/main" xmlns="">
                  <a:solidFill>
                    <a:srgbClr val="FFFFFF"/>
                  </a:solidFill>
                </a14:hiddenFill>
              </a:ext>
            </a:extLst>
          </p:spPr>
        </p:pic>
        <p:pic>
          <p:nvPicPr>
            <p:cNvPr id="13" name="Picture 6" descr="C:\Users\rossie1\Desktop\roche images\urin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11084"/>
            <a:stretch/>
          </p:blipFill>
          <p:spPr bwMode="auto">
            <a:xfrm>
              <a:off x="371475" y="3693807"/>
              <a:ext cx="2249424" cy="1688592"/>
            </a:xfrm>
            <a:prstGeom prst="rect">
              <a:avLst/>
            </a:prstGeom>
            <a:extLst>
              <a:ext uri="{909E8E84-426E-40DD-AFC4-6F175D3DCCD1}">
                <a14:hiddenFill xmlns:a14="http://schemas.microsoft.com/office/drawing/2010/main" xmlns="">
                  <a:solidFill>
                    <a:srgbClr val="FFFFFF"/>
                  </a:solidFill>
                </a14:hiddenFill>
              </a:ext>
            </a:extLst>
          </p:spPr>
        </p:pic>
      </p:grpSp>
      <p:sp>
        <p:nvSpPr>
          <p:cNvPr id="9" name="Rectangle 15">
            <a:extLst>
              <a:ext uri="{FF2B5EF4-FFF2-40B4-BE49-F238E27FC236}">
                <a16:creationId xmlns:a16="http://schemas.microsoft.com/office/drawing/2014/main" xmlns="" id="{A977895B-654F-463F-AD2E-312E4E65DFB6}"/>
              </a:ext>
            </a:extLst>
          </p:cNvPr>
          <p:cNvSpPr>
            <a:spLocks noChangeArrowheads="1"/>
          </p:cNvSpPr>
          <p:nvPr/>
        </p:nvSpPr>
        <p:spPr bwMode="auto">
          <a:xfrm>
            <a:off x="278606" y="6510535"/>
            <a:ext cx="8586788" cy="230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marL="0" indent="0" defTabSz="685800" eaLnBrk="1" hangingPunct="1">
              <a:tabLst>
                <a:tab pos="133350" algn="l"/>
                <a:tab pos="271463" algn="l"/>
              </a:tabLst>
            </a:pPr>
            <a:r>
              <a:rPr lang="en-GB" altLang="en-US" sz="1100" b="0" i="1" dirty="0">
                <a:solidFill>
                  <a:prstClr val="white"/>
                </a:solidFill>
                <a:latin typeface="Times New Roman" panose="02020603050405020304" pitchFamily="18" charset="0"/>
                <a:cs typeface="Times New Roman" panose="02020603050405020304" pitchFamily="18" charset="0"/>
              </a:rPr>
              <a:t>1Brown, M.A., et al., (2001). </a:t>
            </a:r>
            <a:r>
              <a:rPr lang="en-GB" altLang="en-US" sz="1100" b="0" i="1" dirty="0" err="1">
                <a:solidFill>
                  <a:prstClr val="white"/>
                </a:solidFill>
                <a:latin typeface="Times New Roman" panose="02020603050405020304" pitchFamily="18" charset="0"/>
                <a:cs typeface="Times New Roman" panose="02020603050405020304" pitchFamily="18" charset="0"/>
              </a:rPr>
              <a:t>Hypertens</a:t>
            </a:r>
            <a:r>
              <a:rPr lang="en-GB" altLang="en-US" sz="1100" b="0" i="1" dirty="0">
                <a:solidFill>
                  <a:prstClr val="white"/>
                </a:solidFill>
                <a:latin typeface="Times New Roman" panose="02020603050405020304" pitchFamily="18" charset="0"/>
                <a:cs typeface="Times New Roman" panose="02020603050405020304" pitchFamily="18" charset="0"/>
              </a:rPr>
              <a:t> Pregnancy; 20(1): ix–xiv; 2 Grill, S., et al. (2009). </a:t>
            </a:r>
            <a:r>
              <a:rPr lang="en-GB" altLang="en-US" sz="1100" b="0" i="1" dirty="0" err="1">
                <a:solidFill>
                  <a:prstClr val="white"/>
                </a:solidFill>
                <a:latin typeface="Times New Roman" panose="02020603050405020304" pitchFamily="18" charset="0"/>
                <a:cs typeface="Times New Roman" panose="02020603050405020304" pitchFamily="18" charset="0"/>
              </a:rPr>
              <a:t>Reprod</a:t>
            </a:r>
            <a:r>
              <a:rPr lang="en-GB" altLang="en-US" sz="1100" b="0" i="1" dirty="0">
                <a:solidFill>
                  <a:prstClr val="white"/>
                </a:solidFill>
                <a:latin typeface="Times New Roman" panose="02020603050405020304" pitchFamily="18" charset="0"/>
                <a:cs typeface="Times New Roman" panose="02020603050405020304" pitchFamily="18" charset="0"/>
              </a:rPr>
              <a:t> </a:t>
            </a:r>
            <a:r>
              <a:rPr lang="en-GB" altLang="en-US" sz="1100" b="0" i="1" dirty="0" err="1">
                <a:solidFill>
                  <a:prstClr val="white"/>
                </a:solidFill>
                <a:latin typeface="Times New Roman" panose="02020603050405020304" pitchFamily="18" charset="0"/>
                <a:cs typeface="Times New Roman" panose="02020603050405020304" pitchFamily="18" charset="0"/>
              </a:rPr>
              <a:t>Biol</a:t>
            </a:r>
            <a:r>
              <a:rPr lang="en-GB" altLang="en-US" sz="1100" b="0" i="1" dirty="0">
                <a:solidFill>
                  <a:prstClr val="white"/>
                </a:solidFill>
                <a:latin typeface="Times New Roman" panose="02020603050405020304" pitchFamily="18" charset="0"/>
                <a:cs typeface="Times New Roman" panose="02020603050405020304" pitchFamily="18" charset="0"/>
              </a:rPr>
              <a:t> Endocrinol 7,70</a:t>
            </a:r>
          </a:p>
        </p:txBody>
      </p:sp>
    </p:spTree>
    <p:extLst>
      <p:ext uri="{BB962C8B-B14F-4D97-AF65-F5344CB8AC3E}">
        <p14:creationId xmlns:p14="http://schemas.microsoft.com/office/powerpoint/2010/main" xmlns="" val="4281007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42" presetClass="path" presetSubtype="0" decel="100000" fill="hold" nodeType="withEffect">
                                  <p:stCondLst>
                                    <p:cond delay="0"/>
                                  </p:stCondLst>
                                  <p:childTnLst>
                                    <p:animMotion origin="layout" path="M -2.22045E-16 0.03889 L -2.22045E-16 2.59259E-6 " pathEditMode="relative" rAng="0" ptsTypes="AA">
                                      <p:cBhvr>
                                        <p:cTn id="9" dur="500" fill="hold"/>
                                        <p:tgtEl>
                                          <p:spTgt spid="7"/>
                                        </p:tgtEl>
                                        <p:attrNameLst>
                                          <p:attrName>ppt_x</p:attrName>
                                          <p:attrName>ppt_y</p:attrName>
                                        </p:attrNameLst>
                                      </p:cBhvr>
                                      <p:rCtr x="0" y="-1944"/>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childTnLst>
                                </p:cTn>
                              </p:par>
                              <p:par>
                                <p:cTn id="14" presetID="42" presetClass="path" presetSubtype="0" decel="100000" fill="hold" grpId="1" nodeType="withEffect">
                                  <p:stCondLst>
                                    <p:cond delay="0"/>
                                  </p:stCondLst>
                                  <p:childTnLst>
                                    <p:animMotion origin="layout" path="M 0.01667 -0.00046 L 4.16667E-7 -7.40741E-7 " pathEditMode="relative" rAng="0" ptsTypes="AA">
                                      <p:cBhvr>
                                        <p:cTn id="15" dur="500" fill="hold"/>
                                        <p:tgtEl>
                                          <p:spTgt spid="6"/>
                                        </p:tgtEl>
                                        <p:attrNameLst>
                                          <p:attrName>ppt_x</p:attrName>
                                          <p:attrName>ppt_y</p:attrName>
                                        </p:attrNameLst>
                                      </p:cBhvr>
                                      <p:rCtr x="-83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9183" y="332656"/>
            <a:ext cx="7829550" cy="753204"/>
          </a:xfrm>
        </p:spPr>
        <p:txBody>
          <a:bodyPr>
            <a:normAutofit/>
          </a:bodyPr>
          <a:lstStyle/>
          <a:p>
            <a:r>
              <a:rPr lang="hr-HR" sz="3200" dirty="0"/>
              <a:t>Preeklampsija</a:t>
            </a:r>
            <a:endParaRPr lang="en-GB" sz="3200" i="1" dirty="0"/>
          </a:p>
        </p:txBody>
      </p:sp>
      <p:sp>
        <p:nvSpPr>
          <p:cNvPr id="7" name="Content Placeholder 6"/>
          <p:cNvSpPr>
            <a:spLocks noGrp="1"/>
          </p:cNvSpPr>
          <p:nvPr>
            <p:ph sz="half" idx="2"/>
          </p:nvPr>
        </p:nvSpPr>
        <p:spPr>
          <a:xfrm>
            <a:off x="4193958" y="1399690"/>
            <a:ext cx="4447122" cy="3325454"/>
          </a:xfrm>
        </p:spPr>
        <p:txBody>
          <a:bodyPr>
            <a:noAutofit/>
          </a:bodyPr>
          <a:lstStyle/>
          <a:p>
            <a:pPr marL="0" indent="0">
              <a:spcAft>
                <a:spcPts val="450"/>
              </a:spcAft>
              <a:buNone/>
            </a:pPr>
            <a:r>
              <a:rPr lang="en-GB" sz="1800" dirty="0" err="1"/>
              <a:t>Problematik</a:t>
            </a:r>
            <a:r>
              <a:rPr lang="sr-Latn-RS" sz="1800" dirty="0"/>
              <a:t>a</a:t>
            </a:r>
            <a:r>
              <a:rPr lang="en-GB" sz="1800" dirty="0"/>
              <a:t> </a:t>
            </a:r>
            <a:r>
              <a:rPr lang="en-GB" sz="1800" dirty="0" err="1"/>
              <a:t>preeklampsije</a:t>
            </a:r>
            <a:r>
              <a:rPr lang="en-GB" sz="1800" dirty="0"/>
              <a:t> je </a:t>
            </a:r>
            <a:r>
              <a:rPr lang="en-GB" sz="1800" dirty="0" err="1"/>
              <a:t>i</a:t>
            </a:r>
            <a:r>
              <a:rPr lang="hr-HR" sz="1800" dirty="0"/>
              <a:t>zazovna s više aspekata:</a:t>
            </a:r>
            <a:endParaRPr lang="en-GB" sz="1800" dirty="0"/>
          </a:p>
          <a:p>
            <a:pPr marL="406004" lvl="1" indent="-139304">
              <a:spcAft>
                <a:spcPts val="450"/>
              </a:spcAft>
            </a:pPr>
            <a:r>
              <a:rPr lang="hr-HR" dirty="0"/>
              <a:t>Pored prijevremenog poroda</a:t>
            </a:r>
            <a:r>
              <a:rPr lang="en-GB" dirty="0"/>
              <a:t> </a:t>
            </a:r>
            <a:r>
              <a:rPr lang="hr-HR" b="1" dirty="0"/>
              <a:t>ne postoji efikasna terapijska opcija</a:t>
            </a:r>
            <a:r>
              <a:rPr lang="en-GB" baseline="30000" dirty="0"/>
              <a:t>1</a:t>
            </a:r>
          </a:p>
          <a:p>
            <a:pPr marL="406004" lvl="1" indent="-139304">
              <a:spcAft>
                <a:spcPts val="450"/>
              </a:spcAft>
            </a:pPr>
            <a:r>
              <a:rPr lang="en-GB" b="1" dirty="0"/>
              <a:t>Ne</a:t>
            </a:r>
            <a:r>
              <a:rPr lang="hr-HR" b="1" dirty="0"/>
              <a:t>ophodnost sigurnog testa </a:t>
            </a:r>
            <a:r>
              <a:rPr lang="hr-HR" dirty="0"/>
              <a:t>za procjenu ozbiljnosti i prognozu poremećaja</a:t>
            </a:r>
            <a:r>
              <a:rPr lang="en-GB" baseline="30000" dirty="0"/>
              <a:t>1</a:t>
            </a:r>
            <a:r>
              <a:rPr lang="en-GB" dirty="0"/>
              <a:t>, </a:t>
            </a:r>
            <a:r>
              <a:rPr lang="hr-HR" dirty="0"/>
              <a:t>kao i za predikciju komplikacija vezanih za PE</a:t>
            </a:r>
            <a:r>
              <a:rPr lang="en-GB" baseline="30000" dirty="0"/>
              <a:t>2</a:t>
            </a:r>
          </a:p>
          <a:p>
            <a:pPr marL="406004" lvl="1" indent="-139304">
              <a:spcAft>
                <a:spcPts val="450"/>
              </a:spcAft>
            </a:pPr>
            <a:r>
              <a:rPr lang="hr-HR" b="1" dirty="0"/>
              <a:t>Neophodnost balansiranja između rizika za majku i plod</a:t>
            </a:r>
            <a:r>
              <a:rPr lang="en-US" baseline="30000" dirty="0"/>
              <a:t>3</a:t>
            </a:r>
            <a:r>
              <a:rPr lang="en-US" dirty="0"/>
              <a:t>, </a:t>
            </a:r>
            <a:r>
              <a:rPr lang="hr-HR" dirty="0"/>
              <a:t>koji mogu biti neusklađeni</a:t>
            </a:r>
            <a:endParaRPr lang="en-US" dirty="0"/>
          </a:p>
          <a:p>
            <a:pPr marL="406004" lvl="1" indent="-139304">
              <a:spcAft>
                <a:spcPts val="450"/>
              </a:spcAft>
            </a:pPr>
            <a:r>
              <a:rPr lang="hr-HR" b="1" dirty="0"/>
              <a:t>Potreba za sigurnom identifikacijom trudnica sa visokim rizikom za razvoj preeklampsije</a:t>
            </a:r>
            <a:r>
              <a:rPr lang="en-US" dirty="0"/>
              <a:t> </a:t>
            </a:r>
            <a:r>
              <a:rPr lang="hr-HR" dirty="0"/>
              <a:t>koje bi se dalje pratile kroz perinatološke odjele/klinike</a:t>
            </a:r>
            <a:r>
              <a:rPr lang="en-GB" baseline="30000" dirty="0">
                <a:solidFill>
                  <a:srgbClr val="000000"/>
                </a:solidFill>
              </a:rPr>
              <a:t>4</a:t>
            </a:r>
            <a:endParaRPr lang="en-GB" dirty="0"/>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616" t="7757"/>
          <a:stretch/>
        </p:blipFill>
        <p:spPr bwMode="auto">
          <a:xfrm>
            <a:off x="971600" y="2177552"/>
            <a:ext cx="2869147" cy="3103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205114" y="6464369"/>
            <a:ext cx="7031182" cy="369332"/>
          </a:xfrm>
          <a:prstGeom prst="rect">
            <a:avLst/>
          </a:prstGeom>
          <a:noFill/>
        </p:spPr>
        <p:txBody>
          <a:bodyPr wrap="square" lIns="0" tIns="0" rIns="0" bIns="0" numCol="1" rtlCol="0">
            <a:spAutoFit/>
          </a:bodyPr>
          <a:lstStyle/>
          <a:p>
            <a:pPr marL="70247" lvl="1" indent="-70247" defTabSz="685800">
              <a:buFont typeface="+mj-lt"/>
              <a:buAutoNum type="arabicPeriod"/>
            </a:pPr>
            <a:r>
              <a:rPr lang="en-GB" sz="1200" dirty="0" err="1">
                <a:solidFill>
                  <a:prstClr val="white"/>
                </a:solidFill>
                <a:latin typeface="Times New Roman" panose="02020603050405020304" pitchFamily="18" charset="0"/>
                <a:cs typeface="Times New Roman" panose="02020603050405020304" pitchFamily="18" charset="0"/>
              </a:rPr>
              <a:t>Verlohren</a:t>
            </a:r>
            <a:r>
              <a:rPr lang="en-GB" sz="1200" dirty="0">
                <a:solidFill>
                  <a:prstClr val="white"/>
                </a:solidFill>
                <a:latin typeface="Times New Roman" panose="02020603050405020304" pitchFamily="18" charset="0"/>
                <a:cs typeface="Times New Roman" panose="02020603050405020304" pitchFamily="18" charset="0"/>
              </a:rPr>
              <a:t> S et al. </a:t>
            </a:r>
            <a:r>
              <a:rPr lang="en-GB" sz="1200" i="1" dirty="0" err="1">
                <a:solidFill>
                  <a:prstClr val="white"/>
                </a:solidFill>
                <a:latin typeface="Times New Roman" panose="02020603050405020304" pitchFamily="18" charset="0"/>
                <a:cs typeface="Times New Roman" panose="02020603050405020304" pitchFamily="18" charset="0"/>
              </a:rPr>
              <a:t>Clin</a:t>
            </a:r>
            <a:r>
              <a:rPr lang="en-GB" sz="1200" i="1" dirty="0">
                <a:solidFill>
                  <a:prstClr val="white"/>
                </a:solidFill>
                <a:latin typeface="Times New Roman" panose="02020603050405020304" pitchFamily="18" charset="0"/>
                <a:cs typeface="Times New Roman" panose="02020603050405020304" pitchFamily="18" charset="0"/>
              </a:rPr>
              <a:t> </a:t>
            </a:r>
            <a:r>
              <a:rPr lang="en-GB" sz="1200" i="1" dirty="0" err="1">
                <a:solidFill>
                  <a:prstClr val="white"/>
                </a:solidFill>
                <a:latin typeface="Times New Roman" panose="02020603050405020304" pitchFamily="18" charset="0"/>
                <a:cs typeface="Times New Roman" panose="02020603050405020304" pitchFamily="18" charset="0"/>
              </a:rPr>
              <a:t>Sci</a:t>
            </a:r>
            <a:r>
              <a:rPr lang="en-GB" sz="1200" i="1" dirty="0">
                <a:solidFill>
                  <a:prstClr val="white"/>
                </a:solidFill>
                <a:latin typeface="Times New Roman" panose="02020603050405020304" pitchFamily="18" charset="0"/>
                <a:cs typeface="Times New Roman" panose="02020603050405020304" pitchFamily="18" charset="0"/>
              </a:rPr>
              <a:t> </a:t>
            </a:r>
            <a:r>
              <a:rPr lang="en-GB" sz="1200" dirty="0">
                <a:solidFill>
                  <a:prstClr val="white"/>
                </a:solidFill>
                <a:latin typeface="Times New Roman" panose="02020603050405020304" pitchFamily="18" charset="0"/>
                <a:cs typeface="Times New Roman" panose="02020603050405020304" pitchFamily="18" charset="0"/>
              </a:rPr>
              <a:t>2012;122(2):43-5 2. Rana S et al. </a:t>
            </a:r>
            <a:r>
              <a:rPr lang="en-GB" sz="1200" i="1" dirty="0">
                <a:solidFill>
                  <a:prstClr val="white"/>
                </a:solidFill>
                <a:latin typeface="Times New Roman" panose="02020603050405020304" pitchFamily="18" charset="0"/>
                <a:cs typeface="Times New Roman" panose="02020603050405020304" pitchFamily="18" charset="0"/>
              </a:rPr>
              <a:t>Circulation </a:t>
            </a:r>
            <a:r>
              <a:rPr lang="en-GB" sz="1200" dirty="0">
                <a:solidFill>
                  <a:prstClr val="white"/>
                </a:solidFill>
                <a:latin typeface="Times New Roman" panose="02020603050405020304" pitchFamily="18" charset="0"/>
                <a:cs typeface="Times New Roman" panose="02020603050405020304" pitchFamily="18" charset="0"/>
              </a:rPr>
              <a:t>2012;125(7):911-9 3. </a:t>
            </a:r>
            <a:r>
              <a:rPr lang="en-GB" sz="1200" dirty="0" err="1">
                <a:solidFill>
                  <a:prstClr val="white"/>
                </a:solidFill>
                <a:latin typeface="Times New Roman" panose="02020603050405020304" pitchFamily="18" charset="0"/>
                <a:cs typeface="Times New Roman" panose="02020603050405020304" pitchFamily="18" charset="0"/>
              </a:rPr>
              <a:t>Uzan</a:t>
            </a:r>
            <a:r>
              <a:rPr lang="en-GB" sz="1200" dirty="0">
                <a:solidFill>
                  <a:prstClr val="white"/>
                </a:solidFill>
                <a:latin typeface="Times New Roman" panose="02020603050405020304" pitchFamily="18" charset="0"/>
                <a:cs typeface="Times New Roman" panose="02020603050405020304" pitchFamily="18" charset="0"/>
              </a:rPr>
              <a:t> J et al. </a:t>
            </a:r>
            <a:r>
              <a:rPr lang="en-GB" sz="1200" i="1" dirty="0" err="1">
                <a:solidFill>
                  <a:prstClr val="white"/>
                </a:solidFill>
                <a:latin typeface="Times New Roman" panose="02020603050405020304" pitchFamily="18" charset="0"/>
                <a:cs typeface="Times New Roman" panose="02020603050405020304" pitchFamily="18" charset="0"/>
              </a:rPr>
              <a:t>Vasc</a:t>
            </a:r>
            <a:r>
              <a:rPr lang="en-GB" sz="1200" i="1" dirty="0">
                <a:solidFill>
                  <a:prstClr val="white"/>
                </a:solidFill>
                <a:latin typeface="Times New Roman" panose="02020603050405020304" pitchFamily="18" charset="0"/>
                <a:cs typeface="Times New Roman" panose="02020603050405020304" pitchFamily="18" charset="0"/>
              </a:rPr>
              <a:t> Health Risk </a:t>
            </a:r>
            <a:r>
              <a:rPr lang="en-GB" sz="1200" i="1" dirty="0" err="1">
                <a:solidFill>
                  <a:prstClr val="white"/>
                </a:solidFill>
                <a:latin typeface="Times New Roman" panose="02020603050405020304" pitchFamily="18" charset="0"/>
                <a:cs typeface="Times New Roman" panose="02020603050405020304" pitchFamily="18" charset="0"/>
              </a:rPr>
              <a:t>Manag</a:t>
            </a:r>
            <a:r>
              <a:rPr lang="en-GB" sz="1200" i="1" dirty="0">
                <a:solidFill>
                  <a:prstClr val="white"/>
                </a:solidFill>
                <a:latin typeface="Times New Roman" panose="02020603050405020304" pitchFamily="18" charset="0"/>
                <a:cs typeface="Times New Roman" panose="02020603050405020304" pitchFamily="18" charset="0"/>
              </a:rPr>
              <a:t> </a:t>
            </a:r>
            <a:r>
              <a:rPr lang="en-GB" sz="1200" dirty="0">
                <a:solidFill>
                  <a:prstClr val="white"/>
                </a:solidFill>
                <a:latin typeface="Times New Roman" panose="02020603050405020304" pitchFamily="18" charset="0"/>
                <a:cs typeface="Times New Roman" panose="02020603050405020304" pitchFamily="18" charset="0"/>
              </a:rPr>
              <a:t>2011;7:467-74 4. </a:t>
            </a:r>
            <a:r>
              <a:rPr lang="en-GB" sz="1200" dirty="0" err="1">
                <a:solidFill>
                  <a:prstClr val="white"/>
                </a:solidFill>
                <a:latin typeface="Times New Roman" panose="02020603050405020304" pitchFamily="18" charset="0"/>
                <a:cs typeface="Times New Roman" panose="02020603050405020304" pitchFamily="18" charset="0"/>
              </a:rPr>
              <a:t>Verlohren</a:t>
            </a:r>
            <a:r>
              <a:rPr lang="en-GB" sz="1200" dirty="0">
                <a:solidFill>
                  <a:prstClr val="white"/>
                </a:solidFill>
                <a:latin typeface="Times New Roman" panose="02020603050405020304" pitchFamily="18" charset="0"/>
                <a:cs typeface="Times New Roman" panose="02020603050405020304" pitchFamily="18" charset="0"/>
              </a:rPr>
              <a:t> S et al. </a:t>
            </a:r>
            <a:r>
              <a:rPr lang="en-GB" sz="1200" i="1" dirty="0">
                <a:solidFill>
                  <a:prstClr val="white"/>
                </a:solidFill>
                <a:latin typeface="Times New Roman" panose="02020603050405020304" pitchFamily="18" charset="0"/>
                <a:cs typeface="Times New Roman" panose="02020603050405020304" pitchFamily="18" charset="0"/>
              </a:rPr>
              <a:t>Am J </a:t>
            </a:r>
            <a:r>
              <a:rPr lang="en-GB" sz="1200" i="1" dirty="0" err="1">
                <a:solidFill>
                  <a:prstClr val="white"/>
                </a:solidFill>
                <a:latin typeface="Times New Roman" panose="02020603050405020304" pitchFamily="18" charset="0"/>
                <a:cs typeface="Times New Roman" panose="02020603050405020304" pitchFamily="18" charset="0"/>
              </a:rPr>
              <a:t>Obstet</a:t>
            </a:r>
            <a:r>
              <a:rPr lang="en-GB" sz="1200" i="1" dirty="0">
                <a:solidFill>
                  <a:prstClr val="white"/>
                </a:solidFill>
                <a:latin typeface="Times New Roman" panose="02020603050405020304" pitchFamily="18" charset="0"/>
                <a:cs typeface="Times New Roman" panose="02020603050405020304" pitchFamily="18" charset="0"/>
              </a:rPr>
              <a:t> </a:t>
            </a:r>
            <a:r>
              <a:rPr lang="en-GB" sz="1200" i="1" dirty="0" err="1">
                <a:solidFill>
                  <a:prstClr val="white"/>
                </a:solidFill>
                <a:latin typeface="Times New Roman" panose="02020603050405020304" pitchFamily="18" charset="0"/>
                <a:cs typeface="Times New Roman" panose="02020603050405020304" pitchFamily="18" charset="0"/>
              </a:rPr>
              <a:t>Gynecol</a:t>
            </a:r>
            <a:r>
              <a:rPr lang="en-GB" sz="1200" dirty="0">
                <a:solidFill>
                  <a:prstClr val="white"/>
                </a:solidFill>
                <a:latin typeface="Times New Roman" panose="02020603050405020304" pitchFamily="18" charset="0"/>
                <a:cs typeface="Times New Roman" panose="02020603050405020304" pitchFamily="18" charset="0"/>
              </a:rPr>
              <a:t>  2012;206:58.e1-8</a:t>
            </a:r>
            <a:endParaRPr lang="de-CH" sz="1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4588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2006" y="1534145"/>
            <a:ext cx="8773299" cy="4745333"/>
          </a:xfrm>
        </p:spPr>
        <p:txBody>
          <a:bodyPr/>
          <a:lstStyle/>
          <a:p>
            <a:pPr algn="just"/>
            <a:r>
              <a:rPr lang="sr-Latn-BA" sz="1800" dirty="0">
                <a:cs typeface="Times New Roman" pitchFamily="18" charset="0"/>
              </a:rPr>
              <a:t>U Zavodu za kliničko laboratorijsku dijagnostiku Univerzitetskog kliničkog centra Republike Srpske</a:t>
            </a:r>
            <a:r>
              <a:rPr lang="en-GB" sz="1800" dirty="0">
                <a:cs typeface="Times New Roman" pitchFamily="18" charset="0"/>
              </a:rPr>
              <a:t> (ZKLD UKC RS)</a:t>
            </a:r>
            <a:r>
              <a:rPr lang="sr-Latn-BA" sz="1800" dirty="0">
                <a:cs typeface="Times New Roman" pitchFamily="18" charset="0"/>
              </a:rPr>
              <a:t> vrši se dijagnostika iz područja medicinske biohemije, laboratorijske hematologije i koagulacije, laboratorijske endokrinologije, </a:t>
            </a:r>
            <a:r>
              <a:rPr lang="sr-Latn-BA" sz="1800" dirty="0" smtClean="0">
                <a:cs typeface="Times New Roman" pitchFamily="18" charset="0"/>
              </a:rPr>
              <a:t>imunologije, </a:t>
            </a:r>
            <a:r>
              <a:rPr lang="sr-Latn-BA" sz="1800" dirty="0">
                <a:cs typeface="Times New Roman" pitchFamily="18" charset="0"/>
              </a:rPr>
              <a:t>te citogenetske dijagnostike.</a:t>
            </a:r>
          </a:p>
          <a:p>
            <a:pPr algn="just"/>
            <a:endParaRPr lang="sr-Latn-BA" sz="1800" dirty="0">
              <a:cs typeface="Times New Roman" pitchFamily="18" charset="0"/>
            </a:endParaRPr>
          </a:p>
          <a:p>
            <a:pPr algn="just"/>
            <a:r>
              <a:rPr lang="sr-Latn-BA" sz="1800" dirty="0">
                <a:cs typeface="Times New Roman" pitchFamily="18" charset="0"/>
              </a:rPr>
              <a:t>Pregledi koji se rutinski primjenjuju u fazi dijagnostike su nezaobilazni</a:t>
            </a:r>
            <a:r>
              <a:rPr lang="en-GB" sz="1800" dirty="0">
                <a:cs typeface="Times New Roman" pitchFamily="18" charset="0"/>
              </a:rPr>
              <a:t> z</a:t>
            </a:r>
            <a:r>
              <a:rPr lang="sr-Latn-BA" sz="1800" dirty="0">
                <a:cs typeface="Times New Roman" pitchFamily="18" charset="0"/>
              </a:rPr>
              <a:t>bog sve većeg procenta obostranog steriliteta.</a:t>
            </a:r>
          </a:p>
          <a:p>
            <a:pPr algn="just"/>
            <a:endParaRPr lang="sr-Latn-BA" sz="1800" dirty="0">
              <a:cs typeface="Times New Roman" pitchFamily="18" charset="0"/>
            </a:endParaRPr>
          </a:p>
          <a:p>
            <a:pPr algn="just"/>
            <a:r>
              <a:rPr lang="sr-Latn-BA" sz="1800" dirty="0">
                <a:cs typeface="Times New Roman" pitchFamily="18" charset="0"/>
              </a:rPr>
              <a:t>Osnovni pregledi oba partnera su:</a:t>
            </a:r>
          </a:p>
          <a:p>
            <a:pPr algn="just"/>
            <a:endParaRPr lang="sr-Latn-BA" sz="1800" dirty="0">
              <a:cs typeface="Times New Roman" pitchFamily="18" charset="0"/>
            </a:endParaRPr>
          </a:p>
          <a:p>
            <a:pPr marL="342900" indent="-342900" algn="just">
              <a:buFont typeface="+mj-lt"/>
              <a:buAutoNum type="arabicPeriod"/>
            </a:pPr>
            <a:r>
              <a:rPr lang="sr-Latn-BA" sz="1800" dirty="0">
                <a:cs typeface="Times New Roman" pitchFamily="18" charset="0"/>
              </a:rPr>
              <a:t>mikrobiološka ispitivanja</a:t>
            </a:r>
          </a:p>
          <a:p>
            <a:pPr marL="342900" indent="-342900" algn="just">
              <a:buFont typeface="+mj-lt"/>
              <a:buAutoNum type="arabicPeriod"/>
            </a:pPr>
            <a:r>
              <a:rPr lang="sr-Latn-BA" sz="1800" dirty="0">
                <a:cs typeface="Times New Roman" pitchFamily="18" charset="0"/>
              </a:rPr>
              <a:t>hormonski testovi </a:t>
            </a:r>
            <a:r>
              <a:rPr lang="en-GB" sz="1800" dirty="0">
                <a:cs typeface="Times New Roman" pitchFamily="18" charset="0"/>
              </a:rPr>
              <a:t>(</a:t>
            </a:r>
            <a:r>
              <a:rPr lang="en-GB" sz="1800" i="1" dirty="0" err="1">
                <a:cs typeface="Times New Roman" pitchFamily="18" charset="0"/>
              </a:rPr>
              <a:t>testiranje</a:t>
            </a:r>
            <a:r>
              <a:rPr lang="en-GB" sz="1800" i="1" dirty="0">
                <a:cs typeface="Times New Roman" pitchFamily="18" charset="0"/>
              </a:rPr>
              <a:t> se </a:t>
            </a:r>
            <a:r>
              <a:rPr lang="en-GB" sz="1800" i="1" dirty="0" err="1">
                <a:cs typeface="Times New Roman" pitchFamily="18" charset="0"/>
              </a:rPr>
              <a:t>radi</a:t>
            </a:r>
            <a:r>
              <a:rPr lang="en-GB" sz="1800" i="1" dirty="0">
                <a:cs typeface="Times New Roman" pitchFamily="18" charset="0"/>
              </a:rPr>
              <a:t> u ZKLD UKC RS, </a:t>
            </a:r>
            <a:r>
              <a:rPr lang="en-GB" sz="1800" i="1" dirty="0" err="1">
                <a:cs typeface="Times New Roman" pitchFamily="18" charset="0"/>
              </a:rPr>
              <a:t>moguće</a:t>
            </a:r>
            <a:r>
              <a:rPr lang="en-GB" sz="1800" i="1" dirty="0">
                <a:cs typeface="Times New Roman" pitchFamily="18" charset="0"/>
              </a:rPr>
              <a:t> je </a:t>
            </a:r>
            <a:r>
              <a:rPr lang="en-GB" sz="1800" i="1" dirty="0" err="1">
                <a:cs typeface="Times New Roman" pitchFamily="18" charset="0"/>
              </a:rPr>
              <a:t>poslati</a:t>
            </a:r>
            <a:r>
              <a:rPr lang="en-GB" sz="1800" i="1" dirty="0">
                <a:cs typeface="Times New Roman" pitchFamily="18" charset="0"/>
              </a:rPr>
              <a:t> </a:t>
            </a:r>
            <a:r>
              <a:rPr lang="en-GB" sz="1800" i="1" dirty="0" err="1">
                <a:cs typeface="Times New Roman" pitchFamily="18" charset="0"/>
              </a:rPr>
              <a:t>uzorak</a:t>
            </a:r>
            <a:r>
              <a:rPr lang="en-GB" sz="1800" i="1" dirty="0">
                <a:cs typeface="Times New Roman" pitchFamily="18" charset="0"/>
              </a:rPr>
              <a:t> </a:t>
            </a:r>
            <a:r>
              <a:rPr lang="en-GB" sz="1800" i="1" dirty="0" err="1">
                <a:cs typeface="Times New Roman" pitchFamily="18" charset="0"/>
              </a:rPr>
              <a:t>preko</a:t>
            </a:r>
            <a:r>
              <a:rPr lang="en-GB" sz="1800" i="1" dirty="0">
                <a:cs typeface="Times New Roman" pitchFamily="18" charset="0"/>
              </a:rPr>
              <a:t> </a:t>
            </a:r>
            <a:r>
              <a:rPr lang="en-GB" sz="1800" i="1" dirty="0" err="1">
                <a:cs typeface="Times New Roman" pitchFamily="18" charset="0"/>
              </a:rPr>
              <a:t>lokalnih</a:t>
            </a:r>
            <a:r>
              <a:rPr lang="en-GB" sz="1800" i="1" dirty="0">
                <a:cs typeface="Times New Roman" pitchFamily="18" charset="0"/>
              </a:rPr>
              <a:t> </a:t>
            </a:r>
            <a:r>
              <a:rPr lang="en-GB" sz="1800" i="1" dirty="0" err="1">
                <a:cs typeface="Times New Roman" pitchFamily="18" charset="0"/>
              </a:rPr>
              <a:t>bolnica</a:t>
            </a:r>
            <a:r>
              <a:rPr lang="en-GB" sz="1800" i="1" dirty="0">
                <a:cs typeface="Times New Roman" pitchFamily="18" charset="0"/>
              </a:rPr>
              <a:t> </a:t>
            </a:r>
            <a:r>
              <a:rPr lang="en-GB" sz="1800" i="1" dirty="0" err="1">
                <a:cs typeface="Times New Roman" pitchFamily="18" charset="0"/>
              </a:rPr>
              <a:t>kroz</a:t>
            </a:r>
            <a:r>
              <a:rPr lang="en-GB" sz="1800" i="1" dirty="0">
                <a:cs typeface="Times New Roman" pitchFamily="18" charset="0"/>
              </a:rPr>
              <a:t> </a:t>
            </a:r>
            <a:r>
              <a:rPr lang="en-GB" sz="1800" i="1" dirty="0" err="1">
                <a:cs typeface="Times New Roman" pitchFamily="18" charset="0"/>
              </a:rPr>
              <a:t>projekat</a:t>
            </a:r>
            <a:r>
              <a:rPr lang="en-GB" sz="1800" i="1" dirty="0">
                <a:cs typeface="Times New Roman" pitchFamily="18" charset="0"/>
              </a:rPr>
              <a:t> </a:t>
            </a:r>
            <a:r>
              <a:rPr lang="en-GB" sz="1800" i="1" dirty="0" err="1">
                <a:cs typeface="Times New Roman" pitchFamily="18" charset="0"/>
              </a:rPr>
              <a:t>Transporta</a:t>
            </a:r>
            <a:r>
              <a:rPr lang="en-GB" sz="1800" i="1" dirty="0">
                <a:cs typeface="Times New Roman" pitchFamily="18" charset="0"/>
              </a:rPr>
              <a:t> </a:t>
            </a:r>
            <a:r>
              <a:rPr lang="en-GB" sz="1800" i="1" dirty="0" err="1">
                <a:cs typeface="Times New Roman" pitchFamily="18" charset="0"/>
              </a:rPr>
              <a:t>laboratorijskih</a:t>
            </a:r>
            <a:r>
              <a:rPr lang="en-GB" sz="1800" i="1" dirty="0">
                <a:cs typeface="Times New Roman" pitchFamily="18" charset="0"/>
              </a:rPr>
              <a:t> </a:t>
            </a:r>
            <a:r>
              <a:rPr lang="en-GB" sz="1800" i="1" dirty="0" err="1">
                <a:cs typeface="Times New Roman" pitchFamily="18" charset="0"/>
              </a:rPr>
              <a:t>uzoraka</a:t>
            </a:r>
            <a:r>
              <a:rPr lang="en-GB" sz="1800" i="1" dirty="0">
                <a:cs typeface="Times New Roman" pitchFamily="18" charset="0"/>
              </a:rPr>
              <a:t> u </a:t>
            </a:r>
            <a:r>
              <a:rPr lang="en-GB" sz="1800" i="1" dirty="0" err="1">
                <a:cs typeface="Times New Roman" pitchFamily="18" charset="0"/>
              </a:rPr>
              <a:t>Republici</a:t>
            </a:r>
            <a:r>
              <a:rPr lang="en-GB" sz="1800" i="1" dirty="0">
                <a:cs typeface="Times New Roman" pitchFamily="18" charset="0"/>
              </a:rPr>
              <a:t> </a:t>
            </a:r>
            <a:r>
              <a:rPr lang="en-GB" sz="1800" i="1" dirty="0" err="1">
                <a:cs typeface="Times New Roman" pitchFamily="18" charset="0"/>
              </a:rPr>
              <a:t>Srpskoj</a:t>
            </a:r>
            <a:r>
              <a:rPr lang="en-GB" sz="1800" dirty="0">
                <a:cs typeface="Times New Roman" pitchFamily="18" charset="0"/>
              </a:rPr>
              <a:t>)</a:t>
            </a:r>
            <a:r>
              <a:rPr lang="sr-Latn-BA" sz="1800" dirty="0">
                <a:cs typeface="Times New Roman" pitchFamily="18" charset="0"/>
              </a:rPr>
              <a:t>: TSH, FT4, FT3, T4, T3, TG, PTH, hCT, FSH, LH, PRL, HGH, ACTH, CORT, HCG</a:t>
            </a:r>
            <a:r>
              <a:rPr lang="el-GR" sz="1800" dirty="0">
                <a:cs typeface="Times New Roman" pitchFamily="18" charset="0"/>
              </a:rPr>
              <a:t>β</a:t>
            </a:r>
            <a:r>
              <a:rPr lang="sr-Latn-BA" sz="1800" dirty="0">
                <a:cs typeface="Times New Roman" pitchFamily="18" charset="0"/>
              </a:rPr>
              <a:t>, E2, PROG, TESTO, DHEA-S, INS, C-PEPTID,  </a:t>
            </a:r>
            <a:r>
              <a:rPr lang="sr-Latn-BA" sz="1800" b="1" dirty="0">
                <a:solidFill>
                  <a:srgbClr val="0068B1"/>
                </a:solidFill>
                <a:cs typeface="Times New Roman" pitchFamily="18" charset="0"/>
              </a:rPr>
              <a:t>AMH</a:t>
            </a:r>
          </a:p>
          <a:p>
            <a:pPr marL="342900" indent="-342900" algn="just">
              <a:buFont typeface="+mj-lt"/>
              <a:buAutoNum type="arabicPeriod"/>
            </a:pPr>
            <a:r>
              <a:rPr lang="sr-Latn-BA" sz="1800" dirty="0">
                <a:cs typeface="Times New Roman" pitchFamily="18" charset="0"/>
              </a:rPr>
              <a:t>genetska ispitivanja </a:t>
            </a:r>
            <a:r>
              <a:rPr lang="en-GB" sz="1800" dirty="0">
                <a:cs typeface="Times New Roman" pitchFamily="18" charset="0"/>
              </a:rPr>
              <a:t>(</a:t>
            </a:r>
            <a:r>
              <a:rPr lang="en-GB" sz="1800" i="1" dirty="0" err="1">
                <a:cs typeface="Times New Roman" pitchFamily="18" charset="0"/>
              </a:rPr>
              <a:t>testiranje</a:t>
            </a:r>
            <a:r>
              <a:rPr lang="en-GB" sz="1800" i="1" dirty="0">
                <a:cs typeface="Times New Roman" pitchFamily="18" charset="0"/>
              </a:rPr>
              <a:t> </a:t>
            </a:r>
            <a:r>
              <a:rPr lang="en-GB" sz="1800" i="1" dirty="0" err="1">
                <a:cs typeface="Times New Roman" pitchFamily="18" charset="0"/>
              </a:rPr>
              <a:t>na</a:t>
            </a:r>
            <a:r>
              <a:rPr lang="en-GB" sz="1800" i="1" dirty="0">
                <a:cs typeface="Times New Roman" pitchFamily="18" charset="0"/>
              </a:rPr>
              <a:t> </a:t>
            </a:r>
            <a:r>
              <a:rPr lang="en-GB" sz="1800" i="1" dirty="0" err="1">
                <a:cs typeface="Times New Roman" pitchFamily="18" charset="0"/>
              </a:rPr>
              <a:t>urođene</a:t>
            </a:r>
            <a:r>
              <a:rPr lang="en-GB" sz="1800" i="1" dirty="0">
                <a:cs typeface="Times New Roman" pitchFamily="18" charset="0"/>
              </a:rPr>
              <a:t> </a:t>
            </a:r>
            <a:r>
              <a:rPr lang="en-GB" sz="1800" i="1" dirty="0" err="1">
                <a:cs typeface="Times New Roman" pitchFamily="18" charset="0"/>
              </a:rPr>
              <a:t>trombofilije</a:t>
            </a:r>
            <a:r>
              <a:rPr lang="en-GB" sz="1800" i="1" dirty="0">
                <a:cs typeface="Times New Roman" pitchFamily="18" charset="0"/>
              </a:rPr>
              <a:t> se </a:t>
            </a:r>
            <a:r>
              <a:rPr lang="en-GB" sz="1800" i="1" dirty="0" err="1">
                <a:cs typeface="Times New Roman" pitchFamily="18" charset="0"/>
              </a:rPr>
              <a:t>radi</a:t>
            </a:r>
            <a:r>
              <a:rPr lang="en-GB" sz="1800" i="1" dirty="0">
                <a:cs typeface="Times New Roman" pitchFamily="18" charset="0"/>
              </a:rPr>
              <a:t> u ZKLD UKC RS, </a:t>
            </a:r>
            <a:r>
              <a:rPr lang="en-GB" sz="1800" i="1" dirty="0" err="1">
                <a:cs typeface="Times New Roman" pitchFamily="18" charset="0"/>
              </a:rPr>
              <a:t>moguće</a:t>
            </a:r>
            <a:r>
              <a:rPr lang="en-GB" sz="1800" i="1" dirty="0">
                <a:cs typeface="Times New Roman" pitchFamily="18" charset="0"/>
              </a:rPr>
              <a:t> </a:t>
            </a:r>
            <a:r>
              <a:rPr lang="en-GB" sz="1800" i="1" dirty="0" err="1">
                <a:cs typeface="Times New Roman" pitchFamily="18" charset="0"/>
              </a:rPr>
              <a:t>poslati</a:t>
            </a:r>
            <a:r>
              <a:rPr lang="en-GB" sz="1800" i="1" dirty="0">
                <a:cs typeface="Times New Roman" pitchFamily="18" charset="0"/>
              </a:rPr>
              <a:t> </a:t>
            </a:r>
            <a:r>
              <a:rPr lang="en-GB" sz="1800" i="1" dirty="0" err="1">
                <a:cs typeface="Times New Roman" pitchFamily="18" charset="0"/>
              </a:rPr>
              <a:t>uzorak</a:t>
            </a:r>
            <a:r>
              <a:rPr lang="en-GB" sz="1800" i="1" dirty="0">
                <a:cs typeface="Times New Roman" pitchFamily="18" charset="0"/>
              </a:rPr>
              <a:t>)</a:t>
            </a:r>
            <a:endParaRPr lang="sr-Latn-BA" sz="1800" i="1" dirty="0">
              <a:cs typeface="Times New Roman" pitchFamily="18" charset="0"/>
            </a:endParaRPr>
          </a:p>
          <a:p>
            <a:pPr marL="342900" indent="-342900" algn="just">
              <a:buFont typeface="+mj-lt"/>
              <a:buAutoNum type="arabicPeriod"/>
            </a:pPr>
            <a:r>
              <a:rPr lang="sr-Latn-BA" sz="1800" dirty="0">
                <a:cs typeface="Times New Roman" pitchFamily="18" charset="0"/>
              </a:rPr>
              <a:t>histopatološka </a:t>
            </a:r>
            <a:r>
              <a:rPr lang="sr-Latn-BA" sz="1800" dirty="0" smtClean="0">
                <a:cs typeface="Times New Roman" pitchFamily="18" charset="0"/>
              </a:rPr>
              <a:t>ispitivanja - </a:t>
            </a:r>
            <a:r>
              <a:rPr lang="sr-Latn-BA" sz="1800" dirty="0">
                <a:cs typeface="Times New Roman" pitchFamily="18" charset="0"/>
              </a:rPr>
              <a:t>biopsija</a:t>
            </a:r>
            <a:r>
              <a:rPr lang="sr-Latn-BA" dirty="0">
                <a:cs typeface="Times New Roman" pitchFamily="18" charset="0"/>
              </a:rPr>
              <a:t>.</a:t>
            </a:r>
          </a:p>
          <a:p>
            <a:endParaRPr lang="en-US" sz="1600" dirty="0">
              <a:cs typeface="Times New Roman" pitchFamily="18" charset="0"/>
            </a:endParaRPr>
          </a:p>
        </p:txBody>
      </p:sp>
      <p:sp>
        <p:nvSpPr>
          <p:cNvPr id="3" name="Title 2"/>
          <p:cNvSpPr txBox="1">
            <a:spLocks/>
          </p:cNvSpPr>
          <p:nvPr/>
        </p:nvSpPr>
        <p:spPr>
          <a:xfrm>
            <a:off x="178574" y="188640"/>
            <a:ext cx="8784976" cy="114300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3600" b="0" dirty="0">
                <a:solidFill>
                  <a:srgbClr val="000099"/>
                </a:solidFill>
                <a:effectLst/>
                <a:latin typeface="Times New Roman" panose="02020603050405020304" pitchFamily="18" charset="0"/>
                <a:cs typeface="Times New Roman" panose="02020603050405020304" pitchFamily="18" charset="0"/>
              </a:rPr>
              <a:t>LABORATORIJSKA </a:t>
            </a:r>
            <a:r>
              <a:rPr lang="sr-Latn-BA" sz="3600" b="0" dirty="0">
                <a:solidFill>
                  <a:srgbClr val="000099"/>
                </a:solidFill>
                <a:effectLst/>
                <a:latin typeface="Times New Roman" panose="02020603050405020304" pitchFamily="18" charset="0"/>
                <a:cs typeface="Times New Roman" panose="02020603050405020304" pitchFamily="18" charset="0"/>
              </a:rPr>
              <a:t>DIJAGNOSTIKA</a:t>
            </a:r>
            <a:br>
              <a:rPr lang="sr-Latn-BA" sz="3600" b="0" dirty="0">
                <a:solidFill>
                  <a:srgbClr val="000099"/>
                </a:solidFill>
                <a:effectLst/>
                <a:latin typeface="Times New Roman" panose="02020603050405020304" pitchFamily="18" charset="0"/>
                <a:cs typeface="Times New Roman" panose="02020603050405020304" pitchFamily="18" charset="0"/>
              </a:rPr>
            </a:br>
            <a:endParaRPr lang="sr-Latn-BA" sz="3600" b="0" dirty="0">
              <a:solidFill>
                <a:srgbClr val="00009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74303519"/>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133135" y="260648"/>
            <a:ext cx="7954173" cy="1005629"/>
          </a:xfrm>
        </p:spPr>
        <p:txBody>
          <a:bodyPr>
            <a:normAutofit/>
          </a:bodyPr>
          <a:lstStyle/>
          <a:p>
            <a:r>
              <a:rPr lang="bs-Latn-BA" sz="3200" dirty="0"/>
              <a:t>Preeklampsija</a:t>
            </a:r>
            <a:r>
              <a:rPr lang="en-US" sz="2700" dirty="0"/>
              <a:t/>
            </a:r>
            <a:br>
              <a:rPr lang="en-US" sz="2700" dirty="0"/>
            </a:br>
            <a:r>
              <a:rPr lang="bs-Latn-BA" sz="2100" i="1" dirty="0"/>
              <a:t>Vodeći uzrok perinatalnog morbiditeta i mortaliteta</a:t>
            </a:r>
            <a:endParaRPr lang="en-US" sz="2100" i="1" dirty="0"/>
          </a:p>
        </p:txBody>
      </p:sp>
      <p:sp>
        <p:nvSpPr>
          <p:cNvPr id="40" name="Rectangle 39">
            <a:extLst>
              <a:ext uri="{FF2B5EF4-FFF2-40B4-BE49-F238E27FC236}">
                <a16:creationId xmlns:a16="http://schemas.microsoft.com/office/drawing/2014/main" xmlns="" id="{80E1CDAB-8A39-4E7B-85EB-8B3B5CF216D2}"/>
              </a:ext>
            </a:extLst>
          </p:cNvPr>
          <p:cNvSpPr/>
          <p:nvPr/>
        </p:nvSpPr>
        <p:spPr>
          <a:xfrm>
            <a:off x="0" y="5618243"/>
            <a:ext cx="9144000" cy="554361"/>
          </a:xfrm>
          <a:prstGeom prst="rect">
            <a:avLst/>
          </a:prstGeom>
          <a:no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350">
              <a:solidFill>
                <a:prstClr val="white"/>
              </a:solidFill>
              <a:latin typeface="Times New Roman" panose="02020603050405020304" pitchFamily="18" charset="0"/>
              <a:cs typeface="Times New Roman" panose="02020603050405020304" pitchFamily="18" charset="0"/>
            </a:endParaRPr>
          </a:p>
        </p:txBody>
      </p:sp>
      <p:sp>
        <p:nvSpPr>
          <p:cNvPr id="41" name="Rectangle 15">
            <a:extLst>
              <a:ext uri="{FF2B5EF4-FFF2-40B4-BE49-F238E27FC236}">
                <a16:creationId xmlns:a16="http://schemas.microsoft.com/office/drawing/2014/main" xmlns="" id="{652A99F3-8908-48D1-BF95-1F4E635BC630}"/>
              </a:ext>
            </a:extLst>
          </p:cNvPr>
          <p:cNvSpPr>
            <a:spLocks noChangeArrowheads="1"/>
          </p:cNvSpPr>
          <p:nvPr/>
        </p:nvSpPr>
        <p:spPr bwMode="auto">
          <a:xfrm>
            <a:off x="133135" y="6510535"/>
            <a:ext cx="8586788" cy="230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marL="0" indent="0" defTabSz="685800" eaLnBrk="1" hangingPunct="1">
              <a:tabLst>
                <a:tab pos="133350" algn="l"/>
                <a:tab pos="271463" algn="l"/>
              </a:tabLst>
            </a:pPr>
            <a:r>
              <a:rPr lang="da-DK" altLang="en-US" sz="1100" b="0" i="1" dirty="0">
                <a:solidFill>
                  <a:prstClr val="white"/>
                </a:solidFill>
                <a:latin typeface="Times New Roman" panose="02020603050405020304" pitchFamily="18" charset="0"/>
                <a:cs typeface="Times New Roman" panose="02020603050405020304" pitchFamily="18" charset="0"/>
              </a:rPr>
              <a:t>1 Brown, M.A., et al. (2001). Hypertens Pregnancy 20(1), IX-XIV;          2 Verlohren, S., et al. (2010). Am J Obstet Gynecol 202 (161), e1-11;</a:t>
            </a:r>
          </a:p>
          <a:p>
            <a:pPr marL="0" indent="0" defTabSz="685800" eaLnBrk="1" hangingPunct="1">
              <a:tabLst>
                <a:tab pos="133350" algn="l"/>
                <a:tab pos="271463" algn="l"/>
              </a:tabLst>
            </a:pPr>
            <a:r>
              <a:rPr lang="da-DK" altLang="en-US" sz="1100" b="0" i="1" dirty="0">
                <a:solidFill>
                  <a:prstClr val="white"/>
                </a:solidFill>
                <a:latin typeface="Times New Roman" panose="02020603050405020304" pitchFamily="18" charset="0"/>
                <a:cs typeface="Times New Roman" panose="02020603050405020304" pitchFamily="18" charset="0"/>
              </a:rPr>
              <a:t>3 Dolea, G.B.P. (2000). WHO. http://www.who.int/healthinfo/statistics/bod_hypertensivedisordersofpregnancy.pdf;           4 Cantwell, R., et al. (2011). BJOG 118 (suppl 1), 1-203</a:t>
            </a:r>
          </a:p>
        </p:txBody>
      </p:sp>
      <p:sp>
        <p:nvSpPr>
          <p:cNvPr id="43" name="Inhaltsplatzhalter 2">
            <a:extLst>
              <a:ext uri="{FF2B5EF4-FFF2-40B4-BE49-F238E27FC236}">
                <a16:creationId xmlns:a16="http://schemas.microsoft.com/office/drawing/2014/main" xmlns="" id="{BCE61963-FA5A-491D-B61B-5973108DACF4}"/>
              </a:ext>
            </a:extLst>
          </p:cNvPr>
          <p:cNvSpPr txBox="1">
            <a:spLocks/>
          </p:cNvSpPr>
          <p:nvPr/>
        </p:nvSpPr>
        <p:spPr>
          <a:xfrm>
            <a:off x="244389" y="2239324"/>
            <a:ext cx="4327593" cy="3378919"/>
          </a:xfrm>
          <a:prstGeom prst="rect">
            <a:avLst/>
          </a:prstGeom>
        </p:spPr>
        <p:txBody>
          <a:bodyPr vert="horz" lIns="0" tIns="0" rIns="108000" bIns="34290" numCol="1" spcCol="72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lnSpc>
                <a:spcPct val="100000"/>
              </a:lnSpc>
              <a:spcBef>
                <a:spcPts val="0"/>
              </a:spcBef>
              <a:spcAft>
                <a:spcPts val="1350"/>
              </a:spcAft>
            </a:pPr>
            <a:r>
              <a:rPr lang="bs-Latn-BA" sz="1800" dirty="0">
                <a:solidFill>
                  <a:prstClr val="black"/>
                </a:solidFill>
                <a:latin typeface="Times New Roman" panose="02020603050405020304" pitchFamily="18" charset="0"/>
                <a:cs typeface="Times New Roman" panose="02020603050405020304" pitchFamily="18" charset="0"/>
              </a:rPr>
              <a:t>Prevalencija u svijetu je od </a:t>
            </a:r>
            <a:r>
              <a:rPr lang="en-GB" sz="1800" dirty="0">
                <a:solidFill>
                  <a:prstClr val="black"/>
                </a:solidFill>
                <a:latin typeface="Times New Roman" panose="02020603050405020304" pitchFamily="18" charset="0"/>
                <a:cs typeface="Times New Roman" panose="02020603050405020304" pitchFamily="18" charset="0"/>
              </a:rPr>
              <a:t> 3-8%</a:t>
            </a:r>
            <a:r>
              <a:rPr lang="bs-Latn-BA" sz="1800" dirty="0">
                <a:solidFill>
                  <a:prstClr val="black"/>
                </a:solidFill>
                <a:latin typeface="Times New Roman" panose="02020603050405020304" pitchFamily="18" charset="0"/>
                <a:cs typeface="Times New Roman" panose="02020603050405020304" pitchFamily="18" charset="0"/>
              </a:rPr>
              <a:t> </a:t>
            </a:r>
            <a:r>
              <a:rPr lang="en-GB" sz="1800" baseline="30000" dirty="0">
                <a:solidFill>
                  <a:prstClr val="black"/>
                </a:solidFill>
                <a:latin typeface="Times New Roman" panose="02020603050405020304" pitchFamily="18" charset="0"/>
                <a:cs typeface="Times New Roman" panose="02020603050405020304" pitchFamily="18" charset="0"/>
              </a:rPr>
              <a:t>3</a:t>
            </a:r>
            <a:endParaRPr lang="hr-BA" sz="1800" baseline="30000" dirty="0">
              <a:solidFill>
                <a:prstClr val="black"/>
              </a:solidFill>
              <a:latin typeface="Times New Roman" panose="02020603050405020304" pitchFamily="18" charset="0"/>
              <a:cs typeface="Times New Roman" panose="02020603050405020304" pitchFamily="18" charset="0"/>
            </a:endParaRPr>
          </a:p>
          <a:p>
            <a:pPr algn="just" defTabSz="685800">
              <a:lnSpc>
                <a:spcPct val="100000"/>
              </a:lnSpc>
              <a:spcBef>
                <a:spcPts val="0"/>
              </a:spcBef>
              <a:spcAft>
                <a:spcPts val="1350"/>
              </a:spcAft>
            </a:pPr>
            <a:r>
              <a:rPr lang="bs-Latn-BA" sz="1800" dirty="0">
                <a:solidFill>
                  <a:prstClr val="black"/>
                </a:solidFill>
                <a:latin typeface="Times New Roman" panose="02020603050405020304" pitchFamily="18" charset="0"/>
                <a:cs typeface="Times New Roman" panose="02020603050405020304" pitchFamily="18" charset="0"/>
              </a:rPr>
              <a:t>Vodeći uzrok perinatalnog morbiditeta i mortaliteta</a:t>
            </a:r>
          </a:p>
          <a:p>
            <a:pPr algn="just" defTabSz="685800">
              <a:lnSpc>
                <a:spcPct val="100000"/>
              </a:lnSpc>
              <a:spcBef>
                <a:spcPts val="0"/>
              </a:spcBef>
              <a:spcAft>
                <a:spcPts val="1350"/>
              </a:spcAft>
            </a:pPr>
            <a:r>
              <a:rPr lang="en-GB" sz="1800" dirty="0">
                <a:solidFill>
                  <a:prstClr val="black"/>
                </a:solidFill>
                <a:latin typeface="Times New Roman" panose="02020603050405020304" pitchFamily="18" charset="0"/>
                <a:cs typeface="Times New Roman" panose="02020603050405020304" pitchFamily="18" charset="0"/>
              </a:rPr>
              <a:t>PE/</a:t>
            </a:r>
            <a:r>
              <a:rPr lang="bs-Latn-BA" sz="1800" dirty="0">
                <a:solidFill>
                  <a:prstClr val="black"/>
                </a:solidFill>
                <a:latin typeface="Times New Roman" panose="02020603050405020304" pitchFamily="18" charset="0"/>
                <a:cs typeface="Times New Roman" panose="02020603050405020304" pitchFamily="18" charset="0"/>
              </a:rPr>
              <a:t>eklampsija uzrokuje oko </a:t>
            </a:r>
            <a:r>
              <a:rPr lang="en-GB" sz="1800" dirty="0">
                <a:solidFill>
                  <a:prstClr val="black"/>
                </a:solidFill>
                <a:latin typeface="Times New Roman" panose="02020603050405020304" pitchFamily="18" charset="0"/>
                <a:cs typeface="Times New Roman" panose="02020603050405020304" pitchFamily="18" charset="0"/>
              </a:rPr>
              <a:t>14%</a:t>
            </a:r>
            <a:r>
              <a:rPr lang="bs-Latn-BA" sz="1800" dirty="0">
                <a:solidFill>
                  <a:prstClr val="black"/>
                </a:solidFill>
                <a:latin typeface="Times New Roman" panose="02020603050405020304" pitchFamily="18" charset="0"/>
                <a:cs typeface="Times New Roman" panose="02020603050405020304" pitchFamily="18" charset="0"/>
              </a:rPr>
              <a:t> do 18% maternalnog mortaliteta</a:t>
            </a:r>
            <a:r>
              <a:rPr lang="en-GB" sz="1800" baseline="30000" dirty="0">
                <a:solidFill>
                  <a:prstClr val="black"/>
                </a:solidFill>
                <a:latin typeface="Times New Roman" panose="02020603050405020304" pitchFamily="18" charset="0"/>
                <a:cs typeface="Times New Roman" panose="02020603050405020304" pitchFamily="18" charset="0"/>
              </a:rPr>
              <a:t>2</a:t>
            </a:r>
            <a:endParaRPr lang="hr-BA" sz="1800" baseline="30000" dirty="0">
              <a:solidFill>
                <a:prstClr val="black"/>
              </a:solidFill>
              <a:latin typeface="Times New Roman" panose="02020603050405020304" pitchFamily="18" charset="0"/>
              <a:cs typeface="Times New Roman" panose="02020603050405020304" pitchFamily="18" charset="0"/>
            </a:endParaRPr>
          </a:p>
          <a:p>
            <a:pPr algn="just" defTabSz="685800">
              <a:lnSpc>
                <a:spcPct val="100000"/>
              </a:lnSpc>
              <a:spcBef>
                <a:spcPts val="0"/>
              </a:spcBef>
              <a:spcAft>
                <a:spcPts val="1350"/>
              </a:spcAft>
            </a:pPr>
            <a:r>
              <a:rPr lang="en-GB" sz="1800" dirty="0">
                <a:solidFill>
                  <a:prstClr val="black"/>
                </a:solidFill>
                <a:latin typeface="Times New Roman" panose="02020603050405020304" pitchFamily="18" charset="0"/>
                <a:cs typeface="Times New Roman" panose="02020603050405020304" pitchFamily="18" charset="0"/>
              </a:rPr>
              <a:t>PE/</a:t>
            </a:r>
            <a:r>
              <a:rPr lang="bs-Latn-BA" sz="1800" dirty="0">
                <a:solidFill>
                  <a:prstClr val="black"/>
                </a:solidFill>
                <a:latin typeface="Times New Roman" panose="02020603050405020304" pitchFamily="18" charset="0"/>
                <a:cs typeface="Times New Roman" panose="02020603050405020304" pitchFamily="18" charset="0"/>
              </a:rPr>
              <a:t>eklampsija uzrokuje 40% perinatalnog morbiditeta</a:t>
            </a:r>
            <a:endParaRPr lang="bs-Latn-BA" sz="1800" baseline="30000" dirty="0">
              <a:solidFill>
                <a:prstClr val="black"/>
              </a:solidFill>
              <a:latin typeface="Times New Roman" panose="02020603050405020304" pitchFamily="18" charset="0"/>
              <a:cs typeface="Times New Roman" panose="02020603050405020304" pitchFamily="18" charset="0"/>
            </a:endParaRPr>
          </a:p>
          <a:p>
            <a:pPr marL="171450" indent="-171450" defTabSz="685800">
              <a:lnSpc>
                <a:spcPct val="100000"/>
              </a:lnSpc>
              <a:spcBef>
                <a:spcPts val="0"/>
              </a:spcBef>
              <a:spcAft>
                <a:spcPts val="450"/>
              </a:spcAft>
            </a:pPr>
            <a:endParaRPr lang="en-GB" sz="1800" baseline="30000" dirty="0">
              <a:solidFill>
                <a:prstClr val="black"/>
              </a:solidFill>
              <a:latin typeface="Times New Roman" panose="02020603050405020304" pitchFamily="18" charset="0"/>
              <a:cs typeface="Times New Roman" panose="02020603050405020304" pitchFamily="18" charset="0"/>
            </a:endParaRPr>
          </a:p>
          <a:p>
            <a:pPr marL="171450" indent="-171450" defTabSz="685800">
              <a:lnSpc>
                <a:spcPct val="100000"/>
              </a:lnSpc>
              <a:spcBef>
                <a:spcPts val="0"/>
              </a:spcBef>
              <a:spcAft>
                <a:spcPts val="450"/>
              </a:spcAft>
            </a:pPr>
            <a:endParaRPr lang="en-GB" sz="1800" baseline="30000" dirty="0">
              <a:solidFill>
                <a:prstClr val="black"/>
              </a:solidFill>
              <a:latin typeface="Times New Roman" panose="02020603050405020304" pitchFamily="18" charset="0"/>
              <a:cs typeface="Times New Roman" panose="02020603050405020304" pitchFamily="18" charset="0"/>
            </a:endParaRPr>
          </a:p>
        </p:txBody>
      </p:sp>
      <p:cxnSp>
        <p:nvCxnSpPr>
          <p:cNvPr id="48" name="Straight Connector 47">
            <a:extLst>
              <a:ext uri="{FF2B5EF4-FFF2-40B4-BE49-F238E27FC236}">
                <a16:creationId xmlns:a16="http://schemas.microsoft.com/office/drawing/2014/main" xmlns="" id="{025DCA77-FCDF-432B-BFF3-EFAF52D293A0}"/>
              </a:ext>
            </a:extLst>
          </p:cNvPr>
          <p:cNvCxnSpPr/>
          <p:nvPr/>
        </p:nvCxnSpPr>
        <p:spPr>
          <a:xfrm flipV="1">
            <a:off x="4572000" y="2213372"/>
            <a:ext cx="0" cy="3022997"/>
          </a:xfrm>
          <a:prstGeom prst="line">
            <a:avLst/>
          </a:prstGeom>
          <a:ln w="12700">
            <a:solidFill>
              <a:schemeClr val="accent4"/>
            </a:solidFill>
            <a:prstDash val="sysDot"/>
            <a:tailEnd type="none" w="med" len="sm"/>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F1E90A3E-29EB-44A1-AE06-35475B8C2369}"/>
              </a:ext>
            </a:extLst>
          </p:cNvPr>
          <p:cNvGrpSpPr/>
          <p:nvPr/>
        </p:nvGrpSpPr>
        <p:grpSpPr>
          <a:xfrm>
            <a:off x="4900131" y="2204864"/>
            <a:ext cx="3999480" cy="3167867"/>
            <a:chOff x="6487887" y="1823913"/>
            <a:chExt cx="5332640" cy="4223822"/>
          </a:xfrm>
        </p:grpSpPr>
        <p:sp>
          <p:nvSpPr>
            <p:cNvPr id="46" name="Rectangle: Rounded Corners 45">
              <a:extLst>
                <a:ext uri="{FF2B5EF4-FFF2-40B4-BE49-F238E27FC236}">
                  <a16:creationId xmlns:a16="http://schemas.microsoft.com/office/drawing/2014/main" xmlns="" id="{D6B755BC-E263-4755-9BF1-B43B5559CB85}"/>
                </a:ext>
              </a:extLst>
            </p:cNvPr>
            <p:cNvSpPr/>
            <p:nvPr/>
          </p:nvSpPr>
          <p:spPr>
            <a:xfrm>
              <a:off x="6487888" y="1823913"/>
              <a:ext cx="5332639" cy="849711"/>
            </a:xfrm>
            <a:prstGeom prst="roundRect">
              <a:avLst>
                <a:gd name="adj" fmla="val 8078"/>
              </a:avLst>
            </a:prstGeom>
            <a:solidFill>
              <a:srgbClr val="0000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000" tIns="54000" rIns="81000" bIns="54000" numCol="1" spcCol="0" rtlCol="0" fromWordArt="0" anchor="ctr" anchorCtr="0" forceAA="0" compatLnSpc="1">
              <a:prstTxWarp prst="textNoShape">
                <a:avLst/>
              </a:prstTxWarp>
              <a:noAutofit/>
            </a:bodyPr>
            <a:lstStyle/>
            <a:p>
              <a:pPr defTabSz="685800"/>
              <a:r>
                <a:rPr lang="en-GB" sz="1350" b="1" dirty="0" err="1">
                  <a:solidFill>
                    <a:srgbClr val="5B9BD5"/>
                  </a:solidFill>
                  <a:latin typeface="Times New Roman" panose="02020603050405020304" pitchFamily="18" charset="0"/>
                  <a:cs typeface="Times New Roman" panose="02020603050405020304" pitchFamily="18" charset="0"/>
                </a:rPr>
                <a:t>Stopa</a:t>
              </a:r>
              <a:r>
                <a:rPr lang="en-GB" sz="1350" b="1" dirty="0">
                  <a:solidFill>
                    <a:srgbClr val="5B9BD5"/>
                  </a:solidFill>
                  <a:latin typeface="Times New Roman" panose="02020603050405020304" pitchFamily="18" charset="0"/>
                  <a:cs typeface="Times New Roman" panose="02020603050405020304" pitchFamily="18" charset="0"/>
                </a:rPr>
                <a:t> </a:t>
              </a:r>
              <a:r>
                <a:rPr lang="en-GB" sz="1350" b="1" dirty="0" err="1">
                  <a:solidFill>
                    <a:srgbClr val="5B9BD5"/>
                  </a:solidFill>
                  <a:latin typeface="Times New Roman" panose="02020603050405020304" pitchFamily="18" charset="0"/>
                  <a:cs typeface="Times New Roman" panose="02020603050405020304" pitchFamily="18" charset="0"/>
                </a:rPr>
                <a:t>maternale</a:t>
              </a:r>
              <a:r>
                <a:rPr lang="en-GB" sz="1350" b="1" dirty="0">
                  <a:solidFill>
                    <a:srgbClr val="5B9BD5"/>
                  </a:solidFill>
                  <a:latin typeface="Times New Roman" panose="02020603050405020304" pitchFamily="18" charset="0"/>
                  <a:cs typeface="Times New Roman" panose="02020603050405020304" pitchFamily="18" charset="0"/>
                </a:rPr>
                <a:t> </a:t>
              </a:r>
              <a:r>
                <a:rPr lang="en-GB" sz="1350" b="1" dirty="0" err="1">
                  <a:solidFill>
                    <a:srgbClr val="5B9BD5"/>
                  </a:solidFill>
                  <a:latin typeface="Times New Roman" panose="02020603050405020304" pitchFamily="18" charset="0"/>
                  <a:cs typeface="Times New Roman" panose="02020603050405020304" pitchFamily="18" charset="0"/>
                </a:rPr>
                <a:t>smrtnosti</a:t>
              </a:r>
              <a:r>
                <a:rPr lang="en-GB" sz="1350" b="1" dirty="0">
                  <a:solidFill>
                    <a:srgbClr val="5B9BD5"/>
                  </a:solidFill>
                  <a:latin typeface="Times New Roman" panose="02020603050405020304" pitchFamily="18" charset="0"/>
                  <a:cs typeface="Times New Roman" panose="02020603050405020304" pitchFamily="18" charset="0"/>
                </a:rPr>
                <a:t> (</a:t>
              </a:r>
              <a:r>
                <a:rPr lang="en-GB" sz="1350" b="1" dirty="0" err="1">
                  <a:solidFill>
                    <a:srgbClr val="5B9BD5"/>
                  </a:solidFill>
                  <a:latin typeface="Times New Roman" panose="02020603050405020304" pitchFamily="18" charset="0"/>
                  <a:cs typeface="Times New Roman" panose="02020603050405020304" pitchFamily="18" charset="0"/>
                </a:rPr>
                <a:t>direktni</a:t>
              </a:r>
              <a:r>
                <a:rPr lang="en-GB" sz="1350" b="1" dirty="0">
                  <a:solidFill>
                    <a:srgbClr val="5B9BD5"/>
                  </a:solidFill>
                  <a:latin typeface="Times New Roman" panose="02020603050405020304" pitchFamily="18" charset="0"/>
                  <a:cs typeface="Times New Roman" panose="02020603050405020304" pitchFamily="18" charset="0"/>
                </a:rPr>
                <a:t> </a:t>
              </a:r>
              <a:r>
                <a:rPr lang="en-GB" sz="1350" b="1" dirty="0" err="1">
                  <a:solidFill>
                    <a:srgbClr val="5B9BD5"/>
                  </a:solidFill>
                  <a:latin typeface="Times New Roman" panose="02020603050405020304" pitchFamily="18" charset="0"/>
                  <a:cs typeface="Times New Roman" panose="02020603050405020304" pitchFamily="18" charset="0"/>
                </a:rPr>
                <a:t>uzrok</a:t>
              </a:r>
              <a:r>
                <a:rPr lang="en-GB" sz="1350" b="1" dirty="0">
                  <a:solidFill>
                    <a:srgbClr val="5B9BD5"/>
                  </a:solidFill>
                  <a:latin typeface="Times New Roman" panose="02020603050405020304" pitchFamily="18" charset="0"/>
                  <a:cs typeface="Times New Roman" panose="02020603050405020304" pitchFamily="18" charset="0"/>
                </a:rPr>
                <a:t>) </a:t>
              </a:r>
            </a:p>
            <a:p>
              <a:pPr defTabSz="685800"/>
              <a:r>
                <a:rPr lang="en-GB" sz="1350" b="1" dirty="0">
                  <a:solidFill>
                    <a:srgbClr val="5B9BD5"/>
                  </a:solidFill>
                  <a:latin typeface="Times New Roman" panose="02020603050405020304" pitchFamily="18" charset="0"/>
                  <a:cs typeface="Times New Roman" panose="02020603050405020304" pitchFamily="18" charset="0"/>
                </a:rPr>
                <a:t>UK (2006-2008)</a:t>
              </a:r>
              <a:r>
                <a:rPr lang="en-GB" sz="1350" b="1" baseline="30000" dirty="0">
                  <a:solidFill>
                    <a:srgbClr val="5B9BD5"/>
                  </a:solidFill>
                  <a:latin typeface="Times New Roman" panose="02020603050405020304" pitchFamily="18" charset="0"/>
                  <a:cs typeface="Times New Roman" panose="02020603050405020304" pitchFamily="18" charset="0"/>
                </a:rPr>
                <a:t>4</a:t>
              </a:r>
            </a:p>
          </p:txBody>
        </p:sp>
        <p:graphicFrame>
          <p:nvGraphicFramePr>
            <p:cNvPr id="49" name="Content Placeholder 7">
              <a:extLst>
                <a:ext uri="{FF2B5EF4-FFF2-40B4-BE49-F238E27FC236}">
                  <a16:creationId xmlns:a16="http://schemas.microsoft.com/office/drawing/2014/main" xmlns="" id="{4C890A59-462B-47AD-861A-B1166976EF93}"/>
                </a:ext>
              </a:extLst>
            </p:cNvPr>
            <p:cNvGraphicFramePr>
              <a:graphicFrameLocks/>
            </p:cNvGraphicFramePr>
            <p:nvPr>
              <p:extLst>
                <p:ext uri="{D42A27DB-BD31-4B8C-83A1-F6EECF244321}">
                  <p14:modId xmlns:p14="http://schemas.microsoft.com/office/powerpoint/2010/main" xmlns="" val="4148240077"/>
                </p:ext>
              </p:extLst>
            </p:nvPr>
          </p:nvGraphicFramePr>
          <p:xfrm>
            <a:off x="6487887" y="2795988"/>
            <a:ext cx="5332638" cy="2880000"/>
          </p:xfrm>
          <a:graphic>
            <a:graphicData uri="http://schemas.openxmlformats.org/drawingml/2006/chart">
              <c:chart xmlns:c="http://schemas.openxmlformats.org/drawingml/2006/chart" xmlns:r="http://schemas.openxmlformats.org/officeDocument/2006/relationships" r:id="rId2"/>
            </a:graphicData>
          </a:graphic>
        </p:graphicFrame>
        <p:sp>
          <p:nvSpPr>
            <p:cNvPr id="50" name="Rectangle: Rounded Corners 49">
              <a:extLst>
                <a:ext uri="{FF2B5EF4-FFF2-40B4-BE49-F238E27FC236}">
                  <a16:creationId xmlns:a16="http://schemas.microsoft.com/office/drawing/2014/main" xmlns="" id="{1D797FA8-0468-44A1-87E2-6977D847E42A}"/>
                </a:ext>
              </a:extLst>
            </p:cNvPr>
            <p:cNvSpPr/>
            <p:nvPr/>
          </p:nvSpPr>
          <p:spPr>
            <a:xfrm>
              <a:off x="6487887" y="5651428"/>
              <a:ext cx="5312482" cy="396307"/>
            </a:xfrm>
            <a:prstGeom prst="roundRect">
              <a:avLst>
                <a:gd name="adj" fmla="val 7464"/>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4290" rIns="68580" bIns="34290" numCol="1" spcCol="0" rtlCol="0" fromWordArt="0" anchor="ctr" anchorCtr="0" forceAA="0" compatLnSpc="1">
              <a:prstTxWarp prst="textNoShape">
                <a:avLst/>
              </a:prstTxWarp>
              <a:noAutofit/>
            </a:bodyPr>
            <a:lstStyle/>
            <a:p>
              <a:pPr algn="ctr" defTabSz="685800"/>
              <a:r>
                <a:rPr lang="en-GB" sz="1200" b="1" dirty="0">
                  <a:solidFill>
                    <a:srgbClr val="FFC000"/>
                  </a:solidFill>
                  <a:latin typeface="Times New Roman" panose="02020603050405020304" pitchFamily="18" charset="0"/>
                  <a:cs typeface="Times New Roman" panose="02020603050405020304" pitchFamily="18" charset="0"/>
                </a:rPr>
                <a:t>95% CI (interval </a:t>
              </a:r>
              <a:r>
                <a:rPr lang="en-GB" sz="1200" b="1" dirty="0" err="1">
                  <a:solidFill>
                    <a:srgbClr val="FFC000"/>
                  </a:solidFill>
                  <a:latin typeface="Times New Roman" panose="02020603050405020304" pitchFamily="18" charset="0"/>
                  <a:cs typeface="Times New Roman" panose="02020603050405020304" pitchFamily="18" charset="0"/>
                </a:rPr>
                <a:t>povjerenja</a:t>
              </a:r>
              <a:r>
                <a:rPr lang="en-GB" sz="1200" b="1" dirty="0">
                  <a:solidFill>
                    <a:srgbClr val="FFC00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xmlns="" val="26538687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50"/>
                                        <p:tgtEl>
                                          <p:spTgt spid="43"/>
                                        </p:tgtEl>
                                      </p:cBhvr>
                                    </p:animEffect>
                                  </p:childTnLst>
                                </p:cTn>
                              </p:par>
                              <p:par>
                                <p:cTn id="8" presetID="42" presetClass="path" presetSubtype="0" decel="100000" fill="hold" grpId="1" nodeType="withEffect">
                                  <p:stCondLst>
                                    <p:cond delay="0"/>
                                  </p:stCondLst>
                                  <p:childTnLst>
                                    <p:animMotion origin="layout" path="M -2.22045E-16 0.03889 L -2.22045E-16 2.59259E-6 " pathEditMode="relative" rAng="0" ptsTypes="AA">
                                      <p:cBhvr>
                                        <p:cTn id="9" dur="500" fill="hold"/>
                                        <p:tgtEl>
                                          <p:spTgt spid="43"/>
                                        </p:tgtEl>
                                        <p:attrNameLst>
                                          <p:attrName>ppt_x</p:attrName>
                                          <p:attrName>ppt_y</p:attrName>
                                        </p:attrNameLst>
                                      </p:cBhvr>
                                      <p:rCtr x="0" y="-1944"/>
                                    </p:animMotion>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down)">
                                      <p:cBhvr>
                                        <p:cTn id="13" dur="5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50"/>
                                        <p:tgtEl>
                                          <p:spTgt spid="3"/>
                                        </p:tgtEl>
                                      </p:cBhvr>
                                    </p:animEffect>
                                  </p:childTnLst>
                                </p:cTn>
                              </p:par>
                              <p:par>
                                <p:cTn id="17" presetID="42" presetClass="path" presetSubtype="0" decel="100000" fill="hold" nodeType="withEffect">
                                  <p:stCondLst>
                                    <p:cond delay="0"/>
                                  </p:stCondLst>
                                  <p:childTnLst>
                                    <p:animMotion origin="layout" path="M -2.22045E-16 0.03889 L -2.22045E-16 2.59259E-6 " pathEditMode="relative" rAng="0" ptsTypes="AA">
                                      <p:cBhvr>
                                        <p:cTn id="18" dur="500" fill="hold"/>
                                        <p:tgtEl>
                                          <p:spTgt spid="3"/>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2E026096-F0F0-49B2-BB11-1F221F5363D2}"/>
              </a:ext>
            </a:extLst>
          </p:cNvPr>
          <p:cNvSpPr/>
          <p:nvPr/>
        </p:nvSpPr>
        <p:spPr>
          <a:xfrm>
            <a:off x="0" y="5467171"/>
            <a:ext cx="9144000" cy="554361"/>
          </a:xfrm>
          <a:prstGeom prst="rect">
            <a:avLst/>
          </a:prstGeom>
          <a:no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350">
              <a:solidFill>
                <a:prstClr val="white"/>
              </a:solidFill>
              <a:latin typeface="Times New Roman" panose="02020603050405020304" pitchFamily="18" charset="0"/>
              <a:cs typeface="Times New Roman" panose="02020603050405020304" pitchFamily="18" charset="0"/>
            </a:endParaRPr>
          </a:p>
        </p:txBody>
      </p:sp>
      <p:sp>
        <p:nvSpPr>
          <p:cNvPr id="17" name="Rectangle 15">
            <a:extLst>
              <a:ext uri="{FF2B5EF4-FFF2-40B4-BE49-F238E27FC236}">
                <a16:creationId xmlns:a16="http://schemas.microsoft.com/office/drawing/2014/main" xmlns="" id="{1209970B-29EA-4247-8588-E1309167C788}"/>
              </a:ext>
            </a:extLst>
          </p:cNvPr>
          <p:cNvSpPr>
            <a:spLocks noChangeArrowheads="1"/>
          </p:cNvSpPr>
          <p:nvPr/>
        </p:nvSpPr>
        <p:spPr bwMode="auto">
          <a:xfrm>
            <a:off x="202407" y="6510535"/>
            <a:ext cx="8586788" cy="230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marL="0" indent="0" defTabSz="685800" eaLnBrk="1" hangingPunct="1">
              <a:tabLst>
                <a:tab pos="133350" algn="l"/>
                <a:tab pos="271463" algn="l"/>
              </a:tabLst>
            </a:pPr>
            <a:r>
              <a:rPr lang="en-GB" altLang="en-US" sz="1050" b="0" i="1" dirty="0">
                <a:solidFill>
                  <a:prstClr val="white"/>
                </a:solidFill>
                <a:latin typeface="Times New Roman" panose="02020603050405020304" pitchFamily="18" charset="0"/>
                <a:cs typeface="Times New Roman" panose="02020603050405020304" pitchFamily="18" charset="0"/>
              </a:rPr>
              <a:t>1 Grill, S., et al. (2009). </a:t>
            </a:r>
            <a:r>
              <a:rPr lang="en-GB" altLang="en-US" sz="1050" b="0" i="1" dirty="0" err="1">
                <a:solidFill>
                  <a:prstClr val="white"/>
                </a:solidFill>
                <a:latin typeface="Times New Roman" panose="02020603050405020304" pitchFamily="18" charset="0"/>
                <a:cs typeface="Times New Roman" panose="02020603050405020304" pitchFamily="18" charset="0"/>
              </a:rPr>
              <a:t>Reprod</a:t>
            </a:r>
            <a:r>
              <a:rPr lang="en-GB" altLang="en-US" sz="1050" b="0" i="1" dirty="0">
                <a:solidFill>
                  <a:prstClr val="white"/>
                </a:solidFill>
                <a:latin typeface="Times New Roman" panose="02020603050405020304" pitchFamily="18" charset="0"/>
                <a:cs typeface="Times New Roman" panose="02020603050405020304" pitchFamily="18" charset="0"/>
              </a:rPr>
              <a:t> </a:t>
            </a:r>
            <a:r>
              <a:rPr lang="en-GB" altLang="en-US" sz="1050" b="0" i="1" dirty="0" err="1">
                <a:solidFill>
                  <a:prstClr val="white"/>
                </a:solidFill>
                <a:latin typeface="Times New Roman" panose="02020603050405020304" pitchFamily="18" charset="0"/>
                <a:cs typeface="Times New Roman" panose="02020603050405020304" pitchFamily="18" charset="0"/>
              </a:rPr>
              <a:t>Biol</a:t>
            </a:r>
            <a:r>
              <a:rPr lang="en-GB" altLang="en-US" sz="1050" b="0" i="1" dirty="0">
                <a:solidFill>
                  <a:prstClr val="white"/>
                </a:solidFill>
                <a:latin typeface="Times New Roman" panose="02020603050405020304" pitchFamily="18" charset="0"/>
                <a:cs typeface="Times New Roman" panose="02020603050405020304" pitchFamily="18" charset="0"/>
              </a:rPr>
              <a:t> Endocrinol 7,70; 2 ACOG Task Force on Hypertension in Pregnancy (2013). </a:t>
            </a:r>
            <a:r>
              <a:rPr lang="en-GB" altLang="en-US" sz="1050" b="0" i="1" dirty="0" err="1">
                <a:solidFill>
                  <a:prstClr val="white"/>
                </a:solidFill>
                <a:latin typeface="Times New Roman" panose="02020603050405020304" pitchFamily="18" charset="0"/>
                <a:cs typeface="Times New Roman" panose="02020603050405020304" pitchFamily="18" charset="0"/>
              </a:rPr>
              <a:t>Obst</a:t>
            </a:r>
            <a:r>
              <a:rPr lang="en-GB" altLang="en-US" sz="1050" b="0" i="1" dirty="0">
                <a:solidFill>
                  <a:prstClr val="white"/>
                </a:solidFill>
                <a:latin typeface="Times New Roman" panose="02020603050405020304" pitchFamily="18" charset="0"/>
                <a:cs typeface="Times New Roman" panose="02020603050405020304" pitchFamily="18" charset="0"/>
              </a:rPr>
              <a:t> &amp; </a:t>
            </a:r>
            <a:r>
              <a:rPr lang="en-GB" altLang="en-US" sz="1050" b="0" i="1" dirty="0" err="1">
                <a:solidFill>
                  <a:prstClr val="white"/>
                </a:solidFill>
                <a:latin typeface="Times New Roman" panose="02020603050405020304" pitchFamily="18" charset="0"/>
                <a:cs typeface="Times New Roman" panose="02020603050405020304" pitchFamily="18" charset="0"/>
              </a:rPr>
              <a:t>Gynecol</a:t>
            </a:r>
            <a:r>
              <a:rPr lang="en-GB" altLang="en-US" sz="1050" b="0" i="1" dirty="0">
                <a:solidFill>
                  <a:prstClr val="white"/>
                </a:solidFill>
                <a:latin typeface="Times New Roman" panose="02020603050405020304" pitchFamily="18" charset="0"/>
                <a:cs typeface="Times New Roman" panose="02020603050405020304" pitchFamily="18" charset="0"/>
              </a:rPr>
              <a:t> 122,1122-1131;; 3 </a:t>
            </a:r>
            <a:r>
              <a:rPr lang="en-GB" altLang="en-US" sz="1050" b="0" i="1" dirty="0" err="1">
                <a:solidFill>
                  <a:prstClr val="white"/>
                </a:solidFill>
                <a:latin typeface="Times New Roman" panose="02020603050405020304" pitchFamily="18" charset="0"/>
                <a:cs typeface="Times New Roman" panose="02020603050405020304" pitchFamily="18" charset="0"/>
              </a:rPr>
              <a:t>Uzan</a:t>
            </a:r>
            <a:r>
              <a:rPr lang="en-GB" altLang="en-US" sz="1050" b="0" i="1" dirty="0">
                <a:solidFill>
                  <a:prstClr val="white"/>
                </a:solidFill>
                <a:latin typeface="Times New Roman" panose="02020603050405020304" pitchFamily="18" charset="0"/>
                <a:cs typeface="Times New Roman" panose="02020603050405020304" pitchFamily="18" charset="0"/>
              </a:rPr>
              <a:t>, J., et al. (2011). </a:t>
            </a:r>
            <a:r>
              <a:rPr lang="en-GB" altLang="en-US" sz="1050" b="0" i="1" dirty="0" err="1">
                <a:solidFill>
                  <a:prstClr val="white"/>
                </a:solidFill>
                <a:latin typeface="Times New Roman" panose="02020603050405020304" pitchFamily="18" charset="0"/>
                <a:cs typeface="Times New Roman" panose="02020603050405020304" pitchFamily="18" charset="0"/>
              </a:rPr>
              <a:t>Vasc</a:t>
            </a:r>
            <a:r>
              <a:rPr lang="en-GB" altLang="en-US" sz="1050" b="0" i="1" dirty="0">
                <a:solidFill>
                  <a:prstClr val="white"/>
                </a:solidFill>
                <a:latin typeface="Times New Roman" panose="02020603050405020304" pitchFamily="18" charset="0"/>
                <a:cs typeface="Times New Roman" panose="02020603050405020304" pitchFamily="18" charset="0"/>
              </a:rPr>
              <a:t> Health Risk </a:t>
            </a:r>
            <a:r>
              <a:rPr lang="en-GB" altLang="en-US" sz="1050" b="0" i="1" dirty="0" err="1">
                <a:solidFill>
                  <a:prstClr val="white"/>
                </a:solidFill>
                <a:latin typeface="Times New Roman" panose="02020603050405020304" pitchFamily="18" charset="0"/>
                <a:cs typeface="Times New Roman" panose="02020603050405020304" pitchFamily="18" charset="0"/>
              </a:rPr>
              <a:t>Manag</a:t>
            </a:r>
            <a:r>
              <a:rPr lang="en-GB" altLang="en-US" sz="1050" b="0" i="1" dirty="0">
                <a:solidFill>
                  <a:prstClr val="white"/>
                </a:solidFill>
                <a:latin typeface="Times New Roman" panose="02020603050405020304" pitchFamily="18" charset="0"/>
                <a:cs typeface="Times New Roman" panose="02020603050405020304" pitchFamily="18" charset="0"/>
              </a:rPr>
              <a:t> 7,467-74; 4 </a:t>
            </a:r>
            <a:r>
              <a:rPr lang="en-GB" altLang="en-US" sz="1050" b="0" i="1" dirty="0" err="1">
                <a:solidFill>
                  <a:prstClr val="white"/>
                </a:solidFill>
                <a:latin typeface="Times New Roman" panose="02020603050405020304" pitchFamily="18" charset="0"/>
                <a:cs typeface="Times New Roman" panose="02020603050405020304" pitchFamily="18" charset="0"/>
              </a:rPr>
              <a:t>Dolea</a:t>
            </a:r>
            <a:r>
              <a:rPr lang="en-GB" altLang="en-US" sz="1050" b="0" i="1" dirty="0">
                <a:solidFill>
                  <a:prstClr val="white"/>
                </a:solidFill>
                <a:latin typeface="Times New Roman" panose="02020603050405020304" pitchFamily="18" charset="0"/>
                <a:cs typeface="Times New Roman" panose="02020603050405020304" pitchFamily="18" charset="0"/>
              </a:rPr>
              <a:t>, G.B.P. (2000). WHO. http://www.who.int/healthinfo/statistics/bod_hypertensivedisordersofpregnancy.pdf </a:t>
            </a:r>
          </a:p>
        </p:txBody>
      </p:sp>
      <p:sp>
        <p:nvSpPr>
          <p:cNvPr id="2" name="Title 1"/>
          <p:cNvSpPr>
            <a:spLocks noGrp="1"/>
          </p:cNvSpPr>
          <p:nvPr>
            <p:ph type="title"/>
          </p:nvPr>
        </p:nvSpPr>
        <p:spPr>
          <a:xfrm>
            <a:off x="202407" y="166888"/>
            <a:ext cx="7886700" cy="994172"/>
          </a:xfrm>
        </p:spPr>
        <p:txBody>
          <a:bodyPr/>
          <a:lstStyle/>
          <a:p>
            <a:r>
              <a:rPr lang="bs-Latn-BA" sz="3200" dirty="0"/>
              <a:t>Preeklampsija</a:t>
            </a:r>
            <a:r>
              <a:rPr lang="bs-Latn-BA" sz="1800" dirty="0">
                <a:solidFill>
                  <a:schemeClr val="accent3">
                    <a:lumMod val="75000"/>
                  </a:schemeClr>
                </a:solidFill>
              </a:rPr>
              <a:t> </a:t>
            </a:r>
            <a:endParaRPr lang="en-US" sz="1800" dirty="0">
              <a:solidFill>
                <a:schemeClr val="accent3">
                  <a:lumMod val="75000"/>
                </a:schemeClr>
              </a:solidFill>
            </a:endParaRPr>
          </a:p>
        </p:txBody>
      </p:sp>
      <p:cxnSp>
        <p:nvCxnSpPr>
          <p:cNvPr id="22" name="Straight Connector 21">
            <a:extLst>
              <a:ext uri="{FF2B5EF4-FFF2-40B4-BE49-F238E27FC236}">
                <a16:creationId xmlns:a16="http://schemas.microsoft.com/office/drawing/2014/main" xmlns="" id="{20864852-A218-435E-9D9F-1FB076773C6E}"/>
              </a:ext>
            </a:extLst>
          </p:cNvPr>
          <p:cNvCxnSpPr/>
          <p:nvPr/>
        </p:nvCxnSpPr>
        <p:spPr>
          <a:xfrm>
            <a:off x="4572000" y="2213373"/>
            <a:ext cx="0" cy="3001565"/>
          </a:xfrm>
          <a:prstGeom prst="line">
            <a:avLst/>
          </a:prstGeom>
          <a:ln w="12700">
            <a:solidFill>
              <a:schemeClr val="accent4"/>
            </a:solidFill>
            <a:prstDash val="sysDot"/>
            <a:tailEnd type="none" w="med" len="sm"/>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xmlns="" id="{173ED471-DE49-44E0-B93D-598412358CC4}"/>
              </a:ext>
            </a:extLst>
          </p:cNvPr>
          <p:cNvGrpSpPr/>
          <p:nvPr/>
        </p:nvGrpSpPr>
        <p:grpSpPr>
          <a:xfrm>
            <a:off x="278606" y="2216594"/>
            <a:ext cx="4061021" cy="1497561"/>
            <a:chOff x="371475" y="1812458"/>
            <a:chExt cx="5414694" cy="2337268"/>
          </a:xfrm>
        </p:grpSpPr>
        <p:sp>
          <p:nvSpPr>
            <p:cNvPr id="19" name="Rectangle: Rounded Corners 18">
              <a:extLst>
                <a:ext uri="{FF2B5EF4-FFF2-40B4-BE49-F238E27FC236}">
                  <a16:creationId xmlns:a16="http://schemas.microsoft.com/office/drawing/2014/main" xmlns="" id="{ED9D99BC-1227-40F1-A5A8-8C089FD535DD}"/>
                </a:ext>
              </a:extLst>
            </p:cNvPr>
            <p:cNvSpPr/>
            <p:nvPr/>
          </p:nvSpPr>
          <p:spPr>
            <a:xfrm>
              <a:off x="371475" y="1812458"/>
              <a:ext cx="5414694" cy="644992"/>
            </a:xfrm>
            <a:prstGeom prst="roundRect">
              <a:avLst>
                <a:gd name="adj" fmla="val 7464"/>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4290" rIns="68580" bIns="34290" numCol="1" spcCol="0" rtlCol="0" fromWordArt="0" anchor="ctr" anchorCtr="0" forceAA="0" compatLnSpc="1">
              <a:prstTxWarp prst="textNoShape">
                <a:avLst/>
              </a:prstTxWarp>
              <a:noAutofit/>
            </a:bodyPr>
            <a:lstStyle/>
            <a:p>
              <a:pPr defTabSz="685800"/>
              <a:r>
                <a:rPr lang="bs-Latn-BA" b="1" baseline="30000" dirty="0">
                  <a:solidFill>
                    <a:srgbClr val="5B9BD5"/>
                  </a:solidFill>
                  <a:latin typeface="Times New Roman" panose="02020603050405020304" pitchFamily="18" charset="0"/>
                  <a:cs typeface="Times New Roman" panose="02020603050405020304" pitchFamily="18" charset="0"/>
                </a:rPr>
                <a:t>Klasifikacija prema gestaciji </a:t>
              </a:r>
              <a:endParaRPr lang="en-GB" b="1" baseline="30000" dirty="0">
                <a:solidFill>
                  <a:srgbClr val="5B9BD5"/>
                </a:solidFill>
                <a:latin typeface="Times New Roman" panose="02020603050405020304" pitchFamily="18" charset="0"/>
                <a:cs typeface="Times New Roman" panose="02020603050405020304" pitchFamily="18" charset="0"/>
              </a:endParaRPr>
            </a:p>
          </p:txBody>
        </p:sp>
        <p:sp>
          <p:nvSpPr>
            <p:cNvPr id="23" name="Inhaltsplatzhalter 2">
              <a:extLst>
                <a:ext uri="{FF2B5EF4-FFF2-40B4-BE49-F238E27FC236}">
                  <a16:creationId xmlns:a16="http://schemas.microsoft.com/office/drawing/2014/main" xmlns="" id="{0718B905-F272-4819-9920-483E468D9538}"/>
                </a:ext>
              </a:extLst>
            </p:cNvPr>
            <p:cNvSpPr txBox="1">
              <a:spLocks/>
            </p:cNvSpPr>
            <p:nvPr/>
          </p:nvSpPr>
          <p:spPr>
            <a:xfrm>
              <a:off x="371475" y="2688266"/>
              <a:ext cx="4124325" cy="1461460"/>
            </a:xfrm>
            <a:prstGeom prst="rect">
              <a:avLst/>
            </a:prstGeom>
          </p:spPr>
          <p:txBody>
            <a:bodyPr vert="horz" lIns="0" tIns="34290" rIns="108000" bIns="0" numCol="1" spcCol="72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lnSpc>
                  <a:spcPct val="100000"/>
                </a:lnSpc>
                <a:spcBef>
                  <a:spcPts val="0"/>
                </a:spcBef>
                <a:spcAft>
                  <a:spcPts val="900"/>
                </a:spcAft>
              </a:pPr>
              <a:r>
                <a:rPr lang="bs-Latn-BA" sz="1500" dirty="0">
                  <a:solidFill>
                    <a:srgbClr val="44546A"/>
                  </a:solidFill>
                  <a:latin typeface="Times New Roman" panose="02020603050405020304" pitchFamily="18" charset="0"/>
                  <a:cs typeface="Times New Roman" panose="02020603050405020304" pitchFamily="18" charset="0"/>
                </a:rPr>
                <a:t>Rana </a:t>
              </a:r>
              <a:r>
                <a:rPr lang="bs-Latn-BA" sz="1500" dirty="0" smtClean="0">
                  <a:solidFill>
                    <a:srgbClr val="44546A"/>
                  </a:solidFill>
                  <a:latin typeface="Times New Roman" panose="02020603050405020304" pitchFamily="18" charset="0"/>
                  <a:cs typeface="Times New Roman" panose="02020603050405020304" pitchFamily="18" charset="0"/>
                </a:rPr>
                <a:t>– prije </a:t>
              </a:r>
              <a:r>
                <a:rPr lang="bs-Latn-BA" sz="1500" dirty="0">
                  <a:solidFill>
                    <a:srgbClr val="44546A"/>
                  </a:solidFill>
                  <a:latin typeface="Times New Roman" panose="02020603050405020304" pitchFamily="18" charset="0"/>
                  <a:cs typeface="Times New Roman" panose="02020603050405020304" pitchFamily="18" charset="0"/>
                </a:rPr>
                <a:t>34. nedelje gestacije</a:t>
              </a:r>
            </a:p>
            <a:p>
              <a:pPr marL="171450" indent="-171450" defTabSz="685800">
                <a:lnSpc>
                  <a:spcPct val="100000"/>
                </a:lnSpc>
                <a:spcBef>
                  <a:spcPts val="0"/>
                </a:spcBef>
                <a:spcAft>
                  <a:spcPts val="900"/>
                </a:spcAft>
              </a:pPr>
              <a:r>
                <a:rPr lang="bs-Latn-BA" sz="1500" dirty="0" smtClean="0">
                  <a:solidFill>
                    <a:srgbClr val="44546A"/>
                  </a:solidFill>
                  <a:latin typeface="Times New Roman" panose="02020603050405020304" pitchFamily="18" charset="0"/>
                  <a:cs typeface="Times New Roman" panose="02020603050405020304" pitchFamily="18" charset="0"/>
                </a:rPr>
                <a:t>Kasna – </a:t>
              </a:r>
              <a:r>
                <a:rPr lang="bs-Latn-BA" sz="1500" dirty="0" smtClean="0">
                  <a:solidFill>
                    <a:srgbClr val="44546A"/>
                  </a:solidFill>
                  <a:latin typeface="Times New Roman" panose="02020603050405020304" pitchFamily="18" charset="0"/>
                  <a:cs typeface="Times New Roman" panose="02020603050405020304" pitchFamily="18" charset="0"/>
                </a:rPr>
                <a:t>nakon </a:t>
              </a:r>
              <a:r>
                <a:rPr lang="bs-Latn-BA" sz="1500" dirty="0">
                  <a:solidFill>
                    <a:srgbClr val="44546A"/>
                  </a:solidFill>
                  <a:latin typeface="Times New Roman" panose="02020603050405020304" pitchFamily="18" charset="0"/>
                  <a:cs typeface="Times New Roman" panose="02020603050405020304" pitchFamily="18" charset="0"/>
                </a:rPr>
                <a:t>34. nedelje gestacije</a:t>
              </a:r>
              <a:endParaRPr lang="en-GB" sz="1500" dirty="0">
                <a:solidFill>
                  <a:srgbClr val="44546A"/>
                </a:solidFill>
                <a:latin typeface="Times New Roman" panose="02020603050405020304" pitchFamily="18"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xmlns="" id="{2988090D-DA81-4FA0-9D5F-E86792EF7C41}"/>
              </a:ext>
            </a:extLst>
          </p:cNvPr>
          <p:cNvGrpSpPr/>
          <p:nvPr/>
        </p:nvGrpSpPr>
        <p:grpSpPr>
          <a:xfrm>
            <a:off x="4787393" y="2213372"/>
            <a:ext cx="4066681" cy="1752951"/>
            <a:chOff x="6398284" y="1812458"/>
            <a:chExt cx="5422241" cy="2337268"/>
          </a:xfrm>
        </p:grpSpPr>
        <p:sp>
          <p:nvSpPr>
            <p:cNvPr id="20" name="Rectangle: Rounded Corners 19">
              <a:extLst>
                <a:ext uri="{FF2B5EF4-FFF2-40B4-BE49-F238E27FC236}">
                  <a16:creationId xmlns:a16="http://schemas.microsoft.com/office/drawing/2014/main" xmlns="" id="{BEAEB77A-A8A1-4618-824F-F4D7C56CDD35}"/>
                </a:ext>
              </a:extLst>
            </p:cNvPr>
            <p:cNvSpPr/>
            <p:nvPr/>
          </p:nvSpPr>
          <p:spPr>
            <a:xfrm>
              <a:off x="6398284" y="1812458"/>
              <a:ext cx="5414694" cy="555317"/>
            </a:xfrm>
            <a:prstGeom prst="roundRect">
              <a:avLst>
                <a:gd name="adj" fmla="val 7464"/>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4290" rIns="68580" bIns="34290" numCol="1" spcCol="0" rtlCol="0" fromWordArt="0" anchor="ctr" anchorCtr="0" forceAA="0" compatLnSpc="1">
              <a:prstTxWarp prst="textNoShape">
                <a:avLst/>
              </a:prstTxWarp>
              <a:noAutofit/>
            </a:bodyPr>
            <a:lstStyle/>
            <a:p>
              <a:pPr defTabSz="685800"/>
              <a:r>
                <a:rPr lang="bs-Latn-BA" b="1" baseline="30000" dirty="0">
                  <a:solidFill>
                    <a:srgbClr val="5B9BD5"/>
                  </a:solidFill>
                  <a:latin typeface="Times New Roman" panose="02020603050405020304" pitchFamily="18" charset="0"/>
                  <a:cs typeface="Times New Roman" panose="02020603050405020304" pitchFamily="18" charset="0"/>
                </a:rPr>
                <a:t>Kalsifikacija prema težini simptoma</a:t>
              </a:r>
              <a:endParaRPr lang="en-GB" b="1" baseline="30000" dirty="0">
                <a:solidFill>
                  <a:srgbClr val="5B9BD5"/>
                </a:solidFill>
                <a:latin typeface="Times New Roman" panose="02020603050405020304" pitchFamily="18" charset="0"/>
                <a:cs typeface="Times New Roman" panose="02020603050405020304" pitchFamily="18" charset="0"/>
              </a:endParaRPr>
            </a:p>
          </p:txBody>
        </p:sp>
        <p:sp>
          <p:nvSpPr>
            <p:cNvPr id="24" name="Inhaltsplatzhalter 2">
              <a:extLst>
                <a:ext uri="{FF2B5EF4-FFF2-40B4-BE49-F238E27FC236}">
                  <a16:creationId xmlns:a16="http://schemas.microsoft.com/office/drawing/2014/main" xmlns="" id="{D90A20CC-526F-48E4-AF6F-D9A71BDF2539}"/>
                </a:ext>
              </a:extLst>
            </p:cNvPr>
            <p:cNvSpPr txBox="1">
              <a:spLocks/>
            </p:cNvSpPr>
            <p:nvPr/>
          </p:nvSpPr>
          <p:spPr>
            <a:xfrm>
              <a:off x="6405832" y="2688266"/>
              <a:ext cx="5414693" cy="1461460"/>
            </a:xfrm>
            <a:prstGeom prst="rect">
              <a:avLst/>
            </a:prstGeom>
          </p:spPr>
          <p:txBody>
            <a:bodyPr vert="horz" lIns="0" tIns="34290" rIns="108000" bIns="0" numCol="2" spcCol="54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lnSpc>
                  <a:spcPct val="100000"/>
                </a:lnSpc>
                <a:spcBef>
                  <a:spcPts val="0"/>
                </a:spcBef>
                <a:spcAft>
                  <a:spcPts val="900"/>
                </a:spcAft>
              </a:pPr>
              <a:r>
                <a:rPr lang="bs-Latn-BA" sz="1500" dirty="0">
                  <a:solidFill>
                    <a:srgbClr val="44546A"/>
                  </a:solidFill>
                  <a:latin typeface="Times New Roman" panose="02020603050405020304" pitchFamily="18" charset="0"/>
                  <a:cs typeface="Times New Roman" panose="02020603050405020304" pitchFamily="18" charset="0"/>
                </a:rPr>
                <a:t>Umjereni oblik</a:t>
              </a:r>
            </a:p>
            <a:p>
              <a:pPr marL="171450" indent="-171450" defTabSz="685800">
                <a:lnSpc>
                  <a:spcPct val="100000"/>
                </a:lnSpc>
                <a:spcBef>
                  <a:spcPts val="0"/>
                </a:spcBef>
                <a:spcAft>
                  <a:spcPts val="900"/>
                </a:spcAft>
              </a:pPr>
              <a:r>
                <a:rPr lang="bs-Latn-BA" sz="1500" dirty="0">
                  <a:solidFill>
                    <a:srgbClr val="44546A"/>
                  </a:solidFill>
                  <a:latin typeface="Times New Roman" panose="02020603050405020304" pitchFamily="18" charset="0"/>
                  <a:cs typeface="Times New Roman" panose="02020603050405020304" pitchFamily="18" charset="0"/>
                </a:rPr>
                <a:t>Teški oblik</a:t>
              </a:r>
              <a:endParaRPr lang="en-GB" sz="1500" dirty="0">
                <a:solidFill>
                  <a:srgbClr val="44546A"/>
                </a:solidFill>
                <a:latin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xmlns="" id="{FC1D741F-2529-4549-BB87-D43726FB5BBC}"/>
              </a:ext>
            </a:extLst>
          </p:cNvPr>
          <p:cNvGrpSpPr/>
          <p:nvPr/>
        </p:nvGrpSpPr>
        <p:grpSpPr>
          <a:xfrm>
            <a:off x="278606" y="3969545"/>
            <a:ext cx="4061021" cy="1245392"/>
            <a:chOff x="371475" y="3735550"/>
            <a:chExt cx="5414694" cy="2074699"/>
          </a:xfrm>
        </p:grpSpPr>
        <p:pic>
          <p:nvPicPr>
            <p:cNvPr id="18" name="Picture 17">
              <a:extLst>
                <a:ext uri="{FF2B5EF4-FFF2-40B4-BE49-F238E27FC236}">
                  <a16:creationId xmlns:a16="http://schemas.microsoft.com/office/drawing/2014/main" xmlns="" id="{A07DEE65-66E2-4E51-80C0-15223308104D}"/>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88" t="5567" r="188" b="17700"/>
            <a:stretch/>
          </p:blipFill>
          <p:spPr>
            <a:xfrm>
              <a:off x="371475" y="4353426"/>
              <a:ext cx="5412094" cy="1456823"/>
            </a:xfrm>
            <a:prstGeom prst="rect">
              <a:avLst/>
            </a:prstGeom>
          </p:spPr>
        </p:pic>
        <p:sp>
          <p:nvSpPr>
            <p:cNvPr id="25" name="Rectangle: Rounded Corners 24">
              <a:extLst>
                <a:ext uri="{FF2B5EF4-FFF2-40B4-BE49-F238E27FC236}">
                  <a16:creationId xmlns:a16="http://schemas.microsoft.com/office/drawing/2014/main" xmlns="" id="{42261390-E50B-431D-8F6A-7E0502D34B29}"/>
                </a:ext>
              </a:extLst>
            </p:cNvPr>
            <p:cNvSpPr/>
            <p:nvPr/>
          </p:nvSpPr>
          <p:spPr>
            <a:xfrm>
              <a:off x="371475" y="3735550"/>
              <a:ext cx="5414694" cy="644992"/>
            </a:xfrm>
            <a:prstGeom prst="roundRect">
              <a:avLst>
                <a:gd name="adj" fmla="val 7464"/>
              </a:avLst>
            </a:prstGeom>
            <a:solidFill>
              <a:srgbClr val="0000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4290" rIns="68580" bIns="34290" numCol="1" spcCol="0" rtlCol="0" fromWordArt="0" anchor="ctr" anchorCtr="0" forceAA="0" compatLnSpc="1">
              <a:prstTxWarp prst="textNoShape">
                <a:avLst/>
              </a:prstTxWarp>
              <a:noAutofit/>
            </a:bodyPr>
            <a:lstStyle/>
            <a:p>
              <a:pPr defTabSz="685800"/>
              <a:r>
                <a:rPr lang="en-GB" sz="1350" b="1" dirty="0">
                  <a:solidFill>
                    <a:prstClr val="white"/>
                  </a:solidFill>
                  <a:latin typeface="Times New Roman" panose="02020603050405020304" pitchFamily="18" charset="0"/>
                  <a:cs typeface="Times New Roman" panose="02020603050405020304" pitchFamily="18" charset="0"/>
                </a:rPr>
                <a:t>Eclampsia</a:t>
              </a:r>
            </a:p>
          </p:txBody>
        </p:sp>
      </p:grpSp>
    </p:spTree>
    <p:extLst>
      <p:ext uri="{BB962C8B-B14F-4D97-AF65-F5344CB8AC3E}">
        <p14:creationId xmlns:p14="http://schemas.microsoft.com/office/powerpoint/2010/main" xmlns="" val="15259741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50"/>
                                            <p:tgtEl>
                                              <p:spTgt spid="28"/>
                                            </p:tgtEl>
                                          </p:cBhvr>
                                        </p:animEffect>
                                      </p:childTnLst>
                                    </p:cTn>
                                  </p:par>
                                  <p:par>
                                    <p:cTn id="8" presetID="42" presetClass="path" presetSubtype="0" decel="100000" fill="hold" nodeType="withEffect">
                                      <p:stCondLst>
                                        <p:cond delay="0"/>
                                      </p:stCondLst>
                                      <p:childTnLst>
                                        <p:animMotion origin="layout" path="M -2.22045E-16 0.03889 L -2.22045E-16 2.59259E-6 " pathEditMode="relative" rAng="0" ptsTypes="AA">
                                          <p:cBhvr>
                                            <p:cTn id="9" dur="500" fill="hold"/>
                                            <p:tgtEl>
                                              <p:spTgt spid="28"/>
                                            </p:tgtEl>
                                            <p:attrNameLst>
                                              <p:attrName>ppt_x</p:attrName>
                                              <p:attrName>ppt_y</p:attrName>
                                            </p:attrNameLst>
                                          </p:cBhvr>
                                          <p:rCtr x="0" y="-1944"/>
                                        </p:animMotion>
                                      </p:childTnLst>
                                    </p:cTn>
                                  </p:par>
                                  <p:par>
                                    <p:cTn id="10" presetID="10" presetClass="entr" presetSubtype="0" fill="hold" nodeType="withEffect">
                                      <p:stCondLst>
                                        <p:cond delay="25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50"/>
                                            <p:tgtEl>
                                              <p:spTgt spid="27"/>
                                            </p:tgtEl>
                                          </p:cBhvr>
                                        </p:animEffect>
                                      </p:childTnLst>
                                    </p:cTn>
                                  </p:par>
                                  <p:par>
                                    <p:cTn id="13" presetID="42" presetClass="path" presetSubtype="0" decel="100000" fill="hold" nodeType="withEffect">
                                      <p:stCondLst>
                                        <p:cond delay="250"/>
                                      </p:stCondLst>
                                      <p:childTnLst>
                                        <p:animMotion origin="layout" path="M -2.22045E-16 0.03889 L -2.22045E-16 2.59259E-6 " pathEditMode="relative" rAng="0" ptsTypes="AA">
                                          <p:cBhvr>
                                            <p:cTn id="14" dur="500" fill="hold"/>
                                            <p:tgtEl>
                                              <p:spTgt spid="27"/>
                                            </p:tgtEl>
                                            <p:attrNameLst>
                                              <p:attrName>ppt_x</p:attrName>
                                              <p:attrName>ppt_y</p:attrName>
                                            </p:attrNameLst>
                                          </p:cBhvr>
                                          <p:rCtr x="0" y="-1944"/>
                                        </p:animMotion>
                                      </p:childTnLst>
                                    </p:cTn>
                                  </p:par>
                                  <p:par>
                                    <p:cTn id="15" presetID="23" presetClass="entr" presetSubtype="16" fill="hold" nodeType="withEffect">
                                      <p:stCondLst>
                                        <p:cond delay="250"/>
                                      </p:stCondLst>
                                      <p:childTnLst>
                                        <p:set>
                                          <p:cBhvr>
                                            <p:cTn id="16" dur="1" fill="hold">
                                              <p:stCondLst>
                                                <p:cond delay="0"/>
                                              </p:stCondLst>
                                            </p:cTn>
                                            <p:tgtEl>
                                              <p:spTgt spid="22"/>
                                            </p:tgtEl>
                                            <p:attrNameLst>
                                              <p:attrName>style.visibility</p:attrName>
                                            </p:attrNameLst>
                                          </p:cBhvr>
                                          <p:to>
                                            <p:strVal val="visible"/>
                                          </p:to>
                                        </p:set>
                                        <p:anim calcmode="lin" valueType="num">
                                          <p:cBhvr>
                                            <p:cTn id="17" dur="200" fill="hold"/>
                                            <p:tgtEl>
                                              <p:spTgt spid="22"/>
                                            </p:tgtEl>
                                            <p:attrNameLst>
                                              <p:attrName>ppt_w</p:attrName>
                                            </p:attrNameLst>
                                          </p:cBhvr>
                                          <p:tavLst>
                                            <p:tav tm="0">
                                              <p:val>
                                                <p:fltVal val="0"/>
                                              </p:val>
                                            </p:tav>
                                            <p:tav tm="100000">
                                              <p:val>
                                                <p:strVal val="#ppt_w"/>
                                              </p:val>
                                            </p:tav>
                                          </p:tavLst>
                                        </p:anim>
                                        <p:anim calcmode="lin" valueType="num">
                                          <p:cBhvr>
                                            <p:cTn id="18" dur="200" fill="hold"/>
                                            <p:tgtEl>
                                              <p:spTgt spid="22"/>
                                            </p:tgtEl>
                                            <p:attrNameLst>
                                              <p:attrName>ppt_h</p:attrName>
                                            </p:attrNameLst>
                                          </p:cBhvr>
                                          <p:tavLst>
                                            <p:tav tm="0">
                                              <p:val>
                                                <p:fltVal val="0"/>
                                              </p:val>
                                            </p:tav>
                                            <p:tav tm="100000">
                                              <p:val>
                                                <p:strVal val="#ppt_h"/>
                                              </p:val>
                                            </p:tav>
                                          </p:tavLst>
                                        </p:anim>
                                      </p:childTnLst>
                                    </p:cTn>
                                  </p:par>
                                  <p:par>
                                    <p:cTn id="19" presetID="6" presetClass="emph" presetSubtype="0" fill="hold" nodeType="withEffect" p14:presetBounceEnd="99000">
                                      <p:stCondLst>
                                        <p:cond delay="250"/>
                                      </p:stCondLst>
                                      <p:childTnLst>
                                        <p:animScale p14:bounceEnd="99000">
                                          <p:cBhvr>
                                            <p:cTn id="20" dur="1000" fill="hold"/>
                                            <p:tgtEl>
                                              <p:spTgt spid="22"/>
                                            </p:tgtEl>
                                          </p:cBhvr>
                                          <p:by x="110000" y="110000"/>
                                        </p:animScale>
                                      </p:childTnLst>
                                    </p:cTn>
                                  </p:par>
                                  <p:par>
                                    <p:cTn id="21" presetID="6" presetClass="emph" presetSubtype="0" accel="50000" decel="50000" fill="hold" nodeType="withEffect">
                                      <p:stCondLst>
                                        <p:cond delay="250"/>
                                      </p:stCondLst>
                                      <p:childTnLst>
                                        <p:animScale>
                                          <p:cBhvr>
                                            <p:cTn id="22" dur="250" fill="hold"/>
                                            <p:tgtEl>
                                              <p:spTgt spid="22"/>
                                            </p:tgtEl>
                                          </p:cBhvr>
                                          <p:by x="91000" y="91000"/>
                                        </p:animScale>
                                      </p:childTnLst>
                                    </p:cTn>
                                  </p:par>
                                  <p:par>
                                    <p:cTn id="23" presetID="10" presetClass="entr" presetSubtype="0" fill="hold" nodeType="withEffect">
                                      <p:stCondLst>
                                        <p:cond delay="5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50"/>
                                            <p:tgtEl>
                                              <p:spTgt spid="26"/>
                                            </p:tgtEl>
                                          </p:cBhvr>
                                        </p:animEffect>
                                      </p:childTnLst>
                                    </p:cTn>
                                  </p:par>
                                  <p:par>
                                    <p:cTn id="26" presetID="42" presetClass="path" presetSubtype="0" decel="100000" fill="hold" nodeType="withEffect">
                                      <p:stCondLst>
                                        <p:cond delay="500"/>
                                      </p:stCondLst>
                                      <p:childTnLst>
                                        <p:animMotion origin="layout" path="M -2.22045E-16 0.03889 L -2.22045E-16 2.59259E-6 " pathEditMode="relative" rAng="0" ptsTypes="AA">
                                          <p:cBhvr>
                                            <p:cTn id="27" dur="500" fill="hold"/>
                                            <p:tgtEl>
                                              <p:spTgt spid="26"/>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50"/>
                                            <p:tgtEl>
                                              <p:spTgt spid="28"/>
                                            </p:tgtEl>
                                          </p:cBhvr>
                                        </p:animEffect>
                                      </p:childTnLst>
                                    </p:cTn>
                                  </p:par>
                                  <p:par>
                                    <p:cTn id="8" presetID="42" presetClass="path" presetSubtype="0" decel="100000" fill="hold" nodeType="withEffect">
                                      <p:stCondLst>
                                        <p:cond delay="0"/>
                                      </p:stCondLst>
                                      <p:childTnLst>
                                        <p:animMotion origin="layout" path="M -2.22045E-16 0.03889 L -2.22045E-16 2.59259E-6 " pathEditMode="relative" rAng="0" ptsTypes="AA">
                                          <p:cBhvr>
                                            <p:cTn id="9" dur="500" fill="hold"/>
                                            <p:tgtEl>
                                              <p:spTgt spid="28"/>
                                            </p:tgtEl>
                                            <p:attrNameLst>
                                              <p:attrName>ppt_x</p:attrName>
                                              <p:attrName>ppt_y</p:attrName>
                                            </p:attrNameLst>
                                          </p:cBhvr>
                                          <p:rCtr x="0" y="-1944"/>
                                        </p:animMotion>
                                      </p:childTnLst>
                                    </p:cTn>
                                  </p:par>
                                  <p:par>
                                    <p:cTn id="10" presetID="10" presetClass="entr" presetSubtype="0" fill="hold" nodeType="withEffect">
                                      <p:stCondLst>
                                        <p:cond delay="25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50"/>
                                            <p:tgtEl>
                                              <p:spTgt spid="27"/>
                                            </p:tgtEl>
                                          </p:cBhvr>
                                        </p:animEffect>
                                      </p:childTnLst>
                                    </p:cTn>
                                  </p:par>
                                  <p:par>
                                    <p:cTn id="13" presetID="42" presetClass="path" presetSubtype="0" decel="100000" fill="hold" nodeType="withEffect">
                                      <p:stCondLst>
                                        <p:cond delay="250"/>
                                      </p:stCondLst>
                                      <p:childTnLst>
                                        <p:animMotion origin="layout" path="M -2.22045E-16 0.03889 L -2.22045E-16 2.59259E-6 " pathEditMode="relative" rAng="0" ptsTypes="AA">
                                          <p:cBhvr>
                                            <p:cTn id="14" dur="500" fill="hold"/>
                                            <p:tgtEl>
                                              <p:spTgt spid="27"/>
                                            </p:tgtEl>
                                            <p:attrNameLst>
                                              <p:attrName>ppt_x</p:attrName>
                                              <p:attrName>ppt_y</p:attrName>
                                            </p:attrNameLst>
                                          </p:cBhvr>
                                          <p:rCtr x="0" y="-1944"/>
                                        </p:animMotion>
                                      </p:childTnLst>
                                    </p:cTn>
                                  </p:par>
                                  <p:par>
                                    <p:cTn id="15" presetID="23" presetClass="entr" presetSubtype="16" fill="hold" nodeType="withEffect">
                                      <p:stCondLst>
                                        <p:cond delay="250"/>
                                      </p:stCondLst>
                                      <p:childTnLst>
                                        <p:set>
                                          <p:cBhvr>
                                            <p:cTn id="16" dur="1" fill="hold">
                                              <p:stCondLst>
                                                <p:cond delay="0"/>
                                              </p:stCondLst>
                                            </p:cTn>
                                            <p:tgtEl>
                                              <p:spTgt spid="22"/>
                                            </p:tgtEl>
                                            <p:attrNameLst>
                                              <p:attrName>style.visibility</p:attrName>
                                            </p:attrNameLst>
                                          </p:cBhvr>
                                          <p:to>
                                            <p:strVal val="visible"/>
                                          </p:to>
                                        </p:set>
                                        <p:anim calcmode="lin" valueType="num">
                                          <p:cBhvr>
                                            <p:cTn id="17" dur="200" fill="hold"/>
                                            <p:tgtEl>
                                              <p:spTgt spid="22"/>
                                            </p:tgtEl>
                                            <p:attrNameLst>
                                              <p:attrName>ppt_w</p:attrName>
                                            </p:attrNameLst>
                                          </p:cBhvr>
                                          <p:tavLst>
                                            <p:tav tm="0">
                                              <p:val>
                                                <p:fltVal val="0"/>
                                              </p:val>
                                            </p:tav>
                                            <p:tav tm="100000">
                                              <p:val>
                                                <p:strVal val="#ppt_w"/>
                                              </p:val>
                                            </p:tav>
                                          </p:tavLst>
                                        </p:anim>
                                        <p:anim calcmode="lin" valueType="num">
                                          <p:cBhvr>
                                            <p:cTn id="18" dur="200" fill="hold"/>
                                            <p:tgtEl>
                                              <p:spTgt spid="22"/>
                                            </p:tgtEl>
                                            <p:attrNameLst>
                                              <p:attrName>ppt_h</p:attrName>
                                            </p:attrNameLst>
                                          </p:cBhvr>
                                          <p:tavLst>
                                            <p:tav tm="0">
                                              <p:val>
                                                <p:fltVal val="0"/>
                                              </p:val>
                                            </p:tav>
                                            <p:tav tm="100000">
                                              <p:val>
                                                <p:strVal val="#ppt_h"/>
                                              </p:val>
                                            </p:tav>
                                          </p:tavLst>
                                        </p:anim>
                                      </p:childTnLst>
                                    </p:cTn>
                                  </p:par>
                                  <p:par>
                                    <p:cTn id="19" presetID="6" presetClass="emph" presetSubtype="0" fill="hold" nodeType="withEffect">
                                      <p:stCondLst>
                                        <p:cond delay="250"/>
                                      </p:stCondLst>
                                      <p:childTnLst>
                                        <p:animScale>
                                          <p:cBhvr>
                                            <p:cTn id="20" dur="1000" fill="hold"/>
                                            <p:tgtEl>
                                              <p:spTgt spid="22"/>
                                            </p:tgtEl>
                                          </p:cBhvr>
                                          <p:by x="110000" y="110000"/>
                                        </p:animScale>
                                      </p:childTnLst>
                                    </p:cTn>
                                  </p:par>
                                  <p:par>
                                    <p:cTn id="21" presetID="6" presetClass="emph" presetSubtype="0" accel="50000" decel="50000" fill="hold" nodeType="withEffect">
                                      <p:stCondLst>
                                        <p:cond delay="250"/>
                                      </p:stCondLst>
                                      <p:childTnLst>
                                        <p:animScale>
                                          <p:cBhvr>
                                            <p:cTn id="22" dur="250" fill="hold"/>
                                            <p:tgtEl>
                                              <p:spTgt spid="22"/>
                                            </p:tgtEl>
                                          </p:cBhvr>
                                          <p:by x="91000" y="91000"/>
                                        </p:animScale>
                                      </p:childTnLst>
                                    </p:cTn>
                                  </p:par>
                                  <p:par>
                                    <p:cTn id="23" presetID="10" presetClass="entr" presetSubtype="0" fill="hold" nodeType="withEffect">
                                      <p:stCondLst>
                                        <p:cond delay="5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50"/>
                                            <p:tgtEl>
                                              <p:spTgt spid="26"/>
                                            </p:tgtEl>
                                          </p:cBhvr>
                                        </p:animEffect>
                                      </p:childTnLst>
                                    </p:cTn>
                                  </p:par>
                                  <p:par>
                                    <p:cTn id="26" presetID="42" presetClass="path" presetSubtype="0" decel="100000" fill="hold" nodeType="withEffect">
                                      <p:stCondLst>
                                        <p:cond delay="500"/>
                                      </p:stCondLst>
                                      <p:childTnLst>
                                        <p:animMotion origin="layout" path="M -2.22045E-16 0.03889 L -2.22045E-16 2.59259E-6 " pathEditMode="relative" rAng="0" ptsTypes="AA">
                                          <p:cBhvr>
                                            <p:cTn id="27" dur="500" fill="hold"/>
                                            <p:tgtEl>
                                              <p:spTgt spid="26"/>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Rectangle 15">
            <a:extLst>
              <a:ext uri="{FF2B5EF4-FFF2-40B4-BE49-F238E27FC236}">
                <a16:creationId xmlns:a16="http://schemas.microsoft.com/office/drawing/2014/main" xmlns="" id="{49BAA5EC-B010-4070-8EA8-29B1BC988A19}"/>
              </a:ext>
            </a:extLst>
          </p:cNvPr>
          <p:cNvSpPr>
            <a:spLocks noChangeArrowheads="1"/>
          </p:cNvSpPr>
          <p:nvPr/>
        </p:nvSpPr>
        <p:spPr bwMode="auto">
          <a:xfrm>
            <a:off x="278607" y="5608154"/>
            <a:ext cx="8586788" cy="230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marL="0" indent="0" defTabSz="685800" eaLnBrk="1" hangingPunct="1">
              <a:tabLst>
                <a:tab pos="133350" algn="l"/>
                <a:tab pos="271463" algn="l"/>
              </a:tabLst>
            </a:pPr>
            <a:r>
              <a:rPr lang="da-DK" altLang="en-US" sz="750" b="0" i="1" dirty="0">
                <a:solidFill>
                  <a:prstClr val="white"/>
                </a:solidFill>
                <a:latin typeface="Times New Roman" panose="02020603050405020304" pitchFamily="18" charset="0"/>
                <a:cs typeface="Times New Roman" panose="02020603050405020304" pitchFamily="18" charset="0"/>
              </a:rPr>
              <a:t>Magee LA, Yong PJ , Expectant management of severe preeclampsia remote from term a structured szstematic review.</a:t>
            </a:r>
            <a:r>
              <a:rPr lang="bs-Latn-BA" altLang="en-US" sz="750" b="0" i="1" dirty="0">
                <a:solidFill>
                  <a:prstClr val="white"/>
                </a:solidFill>
                <a:latin typeface="Times New Roman" panose="02020603050405020304" pitchFamily="18" charset="0"/>
                <a:cs typeface="Times New Roman" panose="02020603050405020304" pitchFamily="18" charset="0"/>
              </a:rPr>
              <a:t>.Hy</a:t>
            </a:r>
            <a:r>
              <a:rPr lang="da-DK" altLang="en-US" sz="750" b="0" i="1" dirty="0">
                <a:solidFill>
                  <a:prstClr val="white"/>
                </a:solidFill>
                <a:latin typeface="Times New Roman" panose="02020603050405020304" pitchFamily="18" charset="0"/>
                <a:cs typeface="Times New Roman" panose="02020603050405020304" pitchFamily="18" charset="0"/>
              </a:rPr>
              <a:t>pertens Pregnanc</a:t>
            </a:r>
            <a:r>
              <a:rPr lang="bs-Latn-BA" altLang="en-US" sz="750" b="0" i="1" dirty="0">
                <a:solidFill>
                  <a:prstClr val="white"/>
                </a:solidFill>
                <a:latin typeface="Times New Roman" panose="02020603050405020304" pitchFamily="18" charset="0"/>
                <a:cs typeface="Times New Roman" panose="02020603050405020304" pitchFamily="18" charset="0"/>
              </a:rPr>
              <a:t>y</a:t>
            </a:r>
            <a:r>
              <a:rPr lang="da-DK" altLang="en-US" sz="750" b="0" i="1" dirty="0">
                <a:solidFill>
                  <a:prstClr val="white"/>
                </a:solidFill>
                <a:latin typeface="Times New Roman" panose="02020603050405020304" pitchFamily="18" charset="0"/>
                <a:cs typeface="Times New Roman" panose="02020603050405020304" pitchFamily="18" charset="0"/>
              </a:rPr>
              <a:t>,2009</a:t>
            </a:r>
            <a:r>
              <a:rPr lang="bs-Latn-BA" altLang="en-US" sz="750" b="0" i="1" dirty="0">
                <a:solidFill>
                  <a:prstClr val="white"/>
                </a:solidFill>
                <a:latin typeface="Times New Roman" panose="02020603050405020304" pitchFamily="18" charset="0"/>
                <a:cs typeface="Times New Roman" panose="02020603050405020304" pitchFamily="18" charset="0"/>
              </a:rPr>
              <a:t>;</a:t>
            </a:r>
            <a:r>
              <a:rPr lang="da-DK" altLang="en-US" sz="750" b="0" i="1" dirty="0">
                <a:solidFill>
                  <a:prstClr val="white"/>
                </a:solidFill>
                <a:latin typeface="Times New Roman" panose="02020603050405020304" pitchFamily="18" charset="0"/>
                <a:cs typeface="Times New Roman" panose="02020603050405020304" pitchFamily="18" charset="0"/>
              </a:rPr>
              <a:t>28</a:t>
            </a:r>
            <a:r>
              <a:rPr lang="bs-Latn-BA" altLang="en-US" sz="750" b="0" i="1" dirty="0">
                <a:solidFill>
                  <a:prstClr val="white"/>
                </a:solidFill>
                <a:latin typeface="Times New Roman" panose="02020603050405020304" pitchFamily="18" charset="0"/>
                <a:cs typeface="Times New Roman" panose="02020603050405020304" pitchFamily="18" charset="0"/>
              </a:rPr>
              <a:t>(3);312</a:t>
            </a:r>
            <a:r>
              <a:rPr lang="da-DK" altLang="en-US" sz="750" b="0" i="1" dirty="0">
                <a:solidFill>
                  <a:prstClr val="white"/>
                </a:solidFill>
                <a:latin typeface="Times New Roman" panose="02020603050405020304" pitchFamily="18" charset="0"/>
                <a:cs typeface="Times New Roman" panose="02020603050405020304" pitchFamily="18" charset="0"/>
              </a:rPr>
              <a:t> </a:t>
            </a:r>
          </a:p>
        </p:txBody>
      </p:sp>
      <p:sp>
        <p:nvSpPr>
          <p:cNvPr id="5" name="Title 4"/>
          <p:cNvSpPr>
            <a:spLocks noGrp="1"/>
          </p:cNvSpPr>
          <p:nvPr>
            <p:ph type="title"/>
          </p:nvPr>
        </p:nvSpPr>
        <p:spPr>
          <a:xfrm>
            <a:off x="383380" y="260648"/>
            <a:ext cx="8365083" cy="5472607"/>
          </a:xfrm>
        </p:spPr>
        <p:txBody>
          <a:bodyPr>
            <a:normAutofit/>
          </a:bodyPr>
          <a:lstStyle/>
          <a:p>
            <a:r>
              <a:rPr lang="bs-Latn-BA" sz="3200" dirty="0"/>
              <a:t>Preeklampsija </a:t>
            </a:r>
            <a:br>
              <a:rPr lang="bs-Latn-BA" sz="3200" dirty="0"/>
            </a:br>
            <a:r>
              <a:rPr lang="bs-Latn-BA" sz="1800" dirty="0"/>
              <a:t/>
            </a:r>
            <a:br>
              <a:rPr lang="bs-Latn-BA" sz="1800" dirty="0"/>
            </a:br>
            <a:r>
              <a:rPr lang="en-US" sz="1800" dirty="0"/>
              <a:t/>
            </a:r>
            <a:br>
              <a:rPr lang="en-US" sz="1800" dirty="0"/>
            </a:br>
            <a:r>
              <a:rPr lang="bs-Latn-BA" sz="1800" dirty="0"/>
              <a:t/>
            </a:r>
            <a:br>
              <a:rPr lang="bs-Latn-BA" sz="1800" dirty="0"/>
            </a:br>
            <a:r>
              <a:rPr lang="bs-Latn-BA" sz="1800" dirty="0"/>
              <a:t> </a:t>
            </a:r>
            <a:br>
              <a:rPr lang="bs-Latn-BA" sz="1800" dirty="0"/>
            </a:br>
            <a:r>
              <a:rPr lang="bs-Latn-BA" sz="1800" dirty="0"/>
              <a:t/>
            </a:r>
            <a:br>
              <a:rPr lang="bs-Latn-BA" sz="1800" dirty="0"/>
            </a:br>
            <a:r>
              <a:rPr lang="bs-Latn-BA" sz="1800" dirty="0"/>
              <a:t> 	Umjereni oblik uključuje povišeni krvni pritisak (veći od 140/90) izmjeren u dva uzastopna mjerenja kroz najmanje 4-6 sati s proteinurijom (0,3 g/dU) bez vidljivih oštećenja ciljnih organa.</a:t>
            </a:r>
            <a:br>
              <a:rPr lang="bs-Latn-BA" sz="1800" dirty="0"/>
            </a:br>
            <a:r>
              <a:rPr lang="bs-Latn-BA" sz="1800" dirty="0"/>
              <a:t/>
            </a:r>
            <a:br>
              <a:rPr lang="bs-Latn-BA" sz="1800" dirty="0"/>
            </a:br>
            <a:r>
              <a:rPr lang="bs-Latn-BA" sz="1800" dirty="0"/>
              <a:t/>
            </a:r>
            <a:br>
              <a:rPr lang="bs-Latn-BA" sz="1800" dirty="0"/>
            </a:br>
            <a:r>
              <a:rPr lang="bs-Latn-BA" sz="1800" dirty="0"/>
              <a:t>  	Teški oblik karakteriše povišen krvni pritisak (veći od 160/110) , proteinurija       (više od 5g/dU), oligurija, neurolški simptomi, poremećaj jetrene i bubrežne funkcije i HELLP sindrom (hemoliza, povišeni jetreni enzimi, trombocitopenija)  </a:t>
            </a:r>
            <a:endParaRPr lang="en-US" sz="1800" dirty="0"/>
          </a:p>
        </p:txBody>
      </p:sp>
    </p:spTree>
    <p:extLst>
      <p:ext uri="{BB962C8B-B14F-4D97-AF65-F5344CB8AC3E}">
        <p14:creationId xmlns:p14="http://schemas.microsoft.com/office/powerpoint/2010/main" xmlns="" val="38084041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70CF90E9-30ED-46F5-81F7-2191AD2FF0C7}"/>
              </a:ext>
            </a:extLst>
          </p:cNvPr>
          <p:cNvSpPr/>
          <p:nvPr/>
        </p:nvSpPr>
        <p:spPr>
          <a:xfrm>
            <a:off x="0" y="5446389"/>
            <a:ext cx="9144000" cy="554361"/>
          </a:xfrm>
          <a:prstGeom prst="rect">
            <a:avLst/>
          </a:prstGeom>
          <a:no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350">
              <a:solidFill>
                <a:prstClr val="white"/>
              </a:solidFill>
              <a:latin typeface="Times New Roman" panose="02020603050405020304" pitchFamily="18" charset="0"/>
              <a:cs typeface="Times New Roman" panose="02020603050405020304" pitchFamily="18" charset="0"/>
            </a:endParaRPr>
          </a:p>
        </p:txBody>
      </p:sp>
      <p:sp>
        <p:nvSpPr>
          <p:cNvPr id="37" name="Rectangle 15">
            <a:extLst>
              <a:ext uri="{FF2B5EF4-FFF2-40B4-BE49-F238E27FC236}">
                <a16:creationId xmlns:a16="http://schemas.microsoft.com/office/drawing/2014/main" xmlns="" id="{C86AF48B-7540-4E2C-A1FC-65E91B11F39D}"/>
              </a:ext>
            </a:extLst>
          </p:cNvPr>
          <p:cNvSpPr>
            <a:spLocks noChangeArrowheads="1"/>
          </p:cNvSpPr>
          <p:nvPr/>
        </p:nvSpPr>
        <p:spPr bwMode="auto">
          <a:xfrm>
            <a:off x="278607" y="6510535"/>
            <a:ext cx="8586788" cy="230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marL="0" indent="0" defTabSz="685800" eaLnBrk="1" hangingPunct="1">
              <a:tabLst>
                <a:tab pos="133350" algn="l"/>
                <a:tab pos="271463" algn="l"/>
              </a:tabLst>
            </a:pPr>
            <a:r>
              <a:rPr lang="bs-Latn-BA" altLang="en-US" sz="1100" b="0" i="1" dirty="0">
                <a:solidFill>
                  <a:prstClr val="white"/>
                </a:solidFill>
                <a:latin typeface="Times New Roman" panose="02020603050405020304" pitchFamily="18" charset="0"/>
                <a:cs typeface="Times New Roman" panose="02020603050405020304" pitchFamily="18" charset="0"/>
              </a:rPr>
              <a:t>Davison JM, Homuth V, Jeyabalan A et al.New aspects in the pathophysiology of preeclamsia..Journal of the American Society of Nephoology.2004;15(9):2440-2448.</a:t>
            </a:r>
            <a:endParaRPr lang="en-GB" altLang="en-US" sz="1100" b="0" i="1" dirty="0">
              <a:solidFill>
                <a:prstClr val="white"/>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517814" y="2330903"/>
            <a:ext cx="7273331" cy="306009"/>
          </a:xfrm>
        </p:spPr>
        <p:txBody>
          <a:bodyPr>
            <a:normAutofit fontScale="90000"/>
          </a:bodyPr>
          <a:lstStyle/>
          <a:p>
            <a:r>
              <a:rPr lang="bs-Latn-BA" sz="3600" dirty="0"/>
              <a:t/>
            </a:r>
            <a:br>
              <a:rPr lang="bs-Latn-BA" sz="3600" dirty="0"/>
            </a:br>
            <a:r>
              <a:rPr lang="bs-Latn-BA" sz="3600" dirty="0"/>
              <a:t/>
            </a:r>
            <a:br>
              <a:rPr lang="bs-Latn-BA" sz="3600" dirty="0"/>
            </a:br>
            <a:r>
              <a:rPr lang="bs-Latn-BA" sz="3600" dirty="0"/>
              <a:t/>
            </a:r>
            <a:br>
              <a:rPr lang="bs-Latn-BA" sz="3600" dirty="0"/>
            </a:br>
            <a:r>
              <a:rPr lang="bs-Latn-BA" sz="3600" dirty="0"/>
              <a:t>Preeklampsija</a:t>
            </a:r>
            <a:r>
              <a:rPr lang="bs-Latn-BA" sz="1800" dirty="0"/>
              <a:t/>
            </a:r>
            <a:br>
              <a:rPr lang="bs-Latn-BA" sz="1800" dirty="0"/>
            </a:br>
            <a:r>
              <a:rPr lang="bs-Latn-BA" sz="1800" dirty="0"/>
              <a:t/>
            </a:r>
            <a:br>
              <a:rPr lang="bs-Latn-BA" sz="1800" dirty="0"/>
            </a:br>
            <a:r>
              <a:rPr lang="bs-Latn-BA" sz="1800" dirty="0"/>
              <a:t/>
            </a:r>
            <a:br>
              <a:rPr lang="bs-Latn-BA" sz="1800" dirty="0"/>
            </a:br>
            <a:r>
              <a:rPr lang="bs-Latn-BA" sz="1800" dirty="0"/>
              <a:t/>
            </a:r>
            <a:br>
              <a:rPr lang="bs-Latn-BA" sz="1800" dirty="0"/>
            </a:br>
            <a:r>
              <a:rPr lang="bs-Latn-BA" sz="1800" dirty="0"/>
              <a:t/>
            </a:r>
            <a:br>
              <a:rPr lang="bs-Latn-BA" sz="1800" dirty="0"/>
            </a:br>
            <a:r>
              <a:rPr lang="bs-Latn-BA" sz="1800" dirty="0"/>
              <a:t/>
            </a:r>
            <a:br>
              <a:rPr lang="bs-Latn-BA" sz="1800" dirty="0"/>
            </a:br>
            <a:r>
              <a:rPr lang="bs-Latn-BA" sz="2000" dirty="0"/>
              <a:t>Faktori rizika za razvoj PE </a:t>
            </a:r>
            <a:r>
              <a:rPr lang="bs-Latn-BA" sz="2000" dirty="0" smtClean="0"/>
              <a:t>su:</a:t>
            </a:r>
            <a:r>
              <a:rPr lang="bs-Latn-BA" sz="2000" dirty="0"/>
              <a:t/>
            </a:r>
            <a:br>
              <a:rPr lang="bs-Latn-BA" sz="2000" dirty="0"/>
            </a:br>
            <a:r>
              <a:rPr lang="bs-Latn-BA" sz="2000" dirty="0"/>
              <a:t/>
            </a:r>
            <a:br>
              <a:rPr lang="bs-Latn-BA" sz="2000" dirty="0"/>
            </a:br>
            <a:r>
              <a:rPr lang="bs-Latn-BA" sz="2000" dirty="0" smtClean="0"/>
              <a:t>- hronična hipertenzija</a:t>
            </a:r>
            <a:r>
              <a:rPr lang="bs-Latn-BA" sz="2000" dirty="0"/>
              <a:t/>
            </a:r>
            <a:br>
              <a:rPr lang="bs-Latn-BA" sz="2000" dirty="0"/>
            </a:br>
            <a:r>
              <a:rPr lang="bs-Latn-BA" sz="2000" dirty="0" smtClean="0"/>
              <a:t>- vaskularne </a:t>
            </a:r>
            <a:r>
              <a:rPr lang="bs-Latn-BA" sz="2000" dirty="0"/>
              <a:t>bolesti</a:t>
            </a:r>
            <a:br>
              <a:rPr lang="bs-Latn-BA" sz="2000" dirty="0"/>
            </a:br>
            <a:r>
              <a:rPr lang="bs-Latn-BA" sz="2000" dirty="0" smtClean="0"/>
              <a:t>- dijabetes</a:t>
            </a:r>
            <a:r>
              <a:rPr lang="bs-Latn-BA" sz="2000" dirty="0"/>
              <a:t/>
            </a:r>
            <a:br>
              <a:rPr lang="bs-Latn-BA" sz="2000" dirty="0"/>
            </a:br>
            <a:r>
              <a:rPr lang="bs-Latn-BA" sz="2000" dirty="0" smtClean="0"/>
              <a:t>- bolesti </a:t>
            </a:r>
            <a:r>
              <a:rPr lang="bs-Latn-BA" sz="2000" dirty="0"/>
              <a:t>bubrega</a:t>
            </a:r>
            <a:br>
              <a:rPr lang="bs-Latn-BA" sz="2000" dirty="0"/>
            </a:br>
            <a:r>
              <a:rPr lang="bs-Latn-BA" sz="2000" dirty="0" smtClean="0"/>
              <a:t>- adipozitet</a:t>
            </a:r>
            <a:r>
              <a:rPr lang="bs-Latn-BA" sz="2000" dirty="0"/>
              <a:t/>
            </a:r>
            <a:br>
              <a:rPr lang="bs-Latn-BA" sz="2000" dirty="0"/>
            </a:br>
            <a:r>
              <a:rPr lang="bs-Latn-BA" sz="2000" dirty="0" smtClean="0"/>
              <a:t>- određene </a:t>
            </a:r>
            <a:r>
              <a:rPr lang="bs-Latn-BA" sz="2000" dirty="0"/>
              <a:t>autoimune bolesti</a:t>
            </a:r>
            <a:br>
              <a:rPr lang="bs-Latn-BA" sz="2000" dirty="0"/>
            </a:br>
            <a:r>
              <a:rPr lang="bs-Latn-BA" sz="2000" dirty="0"/>
              <a:t/>
            </a:r>
            <a:br>
              <a:rPr lang="bs-Latn-BA" sz="2000" dirty="0"/>
            </a:br>
            <a:r>
              <a:rPr lang="bs-Latn-BA" sz="2000" dirty="0"/>
              <a:t>PE se češće javlja kod prvorotki, </a:t>
            </a:r>
            <a:r>
              <a:rPr lang="bs-Latn-BA" sz="2000" dirty="0" smtClean="0"/>
              <a:t>u blizanačkoj </a:t>
            </a:r>
            <a:r>
              <a:rPr lang="bs-Latn-BA" sz="2000" dirty="0"/>
              <a:t>trudnoći, </a:t>
            </a:r>
            <a:r>
              <a:rPr lang="bs-Latn-BA" sz="2000" dirty="0" smtClean="0"/>
              <a:t>kod trudnica </a:t>
            </a:r>
            <a:r>
              <a:rPr lang="bs-Latn-BA" sz="2000" dirty="0"/>
              <a:t>sa pozitivnom anamnezom PE u prethodnoj trudnoći  </a:t>
            </a:r>
            <a:endParaRPr lang="en-US" sz="2000" dirty="0"/>
          </a:p>
        </p:txBody>
      </p:sp>
    </p:spTree>
    <p:extLst>
      <p:ext uri="{BB962C8B-B14F-4D97-AF65-F5344CB8AC3E}">
        <p14:creationId xmlns:p14="http://schemas.microsoft.com/office/powerpoint/2010/main" xmlns="" val="42502471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873" y="2387231"/>
            <a:ext cx="7290000" cy="306009"/>
          </a:xfrm>
        </p:spPr>
        <p:txBody>
          <a:bodyPr>
            <a:noAutofit/>
          </a:bodyPr>
          <a:lstStyle/>
          <a:p>
            <a:r>
              <a:rPr lang="bs-Latn-BA" sz="3200" dirty="0">
                <a:latin typeface="Times New Roman" panose="02020603050405020304" pitchFamily="18" charset="0"/>
              </a:rPr>
              <a:t/>
            </a:r>
            <a:br>
              <a:rPr lang="bs-Latn-BA" sz="3200" dirty="0">
                <a:latin typeface="Times New Roman" panose="02020603050405020304" pitchFamily="18" charset="0"/>
              </a:rPr>
            </a:br>
            <a:r>
              <a:rPr lang="bs-Latn-BA" sz="3200" dirty="0">
                <a:latin typeface="Times New Roman" panose="02020603050405020304" pitchFamily="18" charset="0"/>
              </a:rPr>
              <a:t/>
            </a:r>
            <a:br>
              <a:rPr lang="bs-Latn-BA" sz="3200" dirty="0">
                <a:latin typeface="Times New Roman" panose="02020603050405020304" pitchFamily="18" charset="0"/>
              </a:rPr>
            </a:br>
            <a:r>
              <a:rPr lang="bs-Latn-BA" sz="3200" dirty="0">
                <a:latin typeface="Times New Roman" panose="02020603050405020304" pitchFamily="18" charset="0"/>
              </a:rPr>
              <a:t>Preeklampsija</a:t>
            </a:r>
            <a:br>
              <a:rPr lang="bs-Latn-BA" sz="3200" dirty="0">
                <a:latin typeface="Times New Roman" panose="02020603050405020304" pitchFamily="18" charset="0"/>
              </a:rPr>
            </a:br>
            <a:r>
              <a:rPr lang="bs-Latn-BA" sz="2175" dirty="0">
                <a:latin typeface="Times New Roman" panose="02020603050405020304" pitchFamily="18" charset="0"/>
              </a:rPr>
              <a:t/>
            </a:r>
            <a:br>
              <a:rPr lang="bs-Latn-BA" sz="2175" dirty="0">
                <a:latin typeface="Times New Roman" panose="02020603050405020304" pitchFamily="18" charset="0"/>
              </a:rPr>
            </a:br>
            <a:r>
              <a:rPr lang="bs-Latn-BA" sz="2175" dirty="0">
                <a:latin typeface="Times New Roman" panose="02020603050405020304" pitchFamily="18" charset="0"/>
              </a:rPr>
              <a:t/>
            </a:r>
            <a:br>
              <a:rPr lang="bs-Latn-BA" sz="2175" dirty="0">
                <a:latin typeface="Times New Roman" panose="02020603050405020304" pitchFamily="18" charset="0"/>
              </a:rPr>
            </a:br>
            <a:r>
              <a:rPr lang="bs-Latn-BA" sz="2175" dirty="0">
                <a:latin typeface="Times New Roman" panose="02020603050405020304" pitchFamily="18" charset="0"/>
              </a:rPr>
              <a:t/>
            </a:r>
            <a:br>
              <a:rPr lang="bs-Latn-BA" sz="2175" dirty="0">
                <a:latin typeface="Times New Roman" panose="02020603050405020304" pitchFamily="18" charset="0"/>
              </a:rPr>
            </a:br>
            <a:r>
              <a:rPr lang="bs-Latn-BA" sz="2175" dirty="0">
                <a:latin typeface="Times New Roman" panose="02020603050405020304" pitchFamily="18" charset="0"/>
              </a:rPr>
              <a:t/>
            </a:r>
            <a:br>
              <a:rPr lang="bs-Latn-BA" sz="2175" dirty="0">
                <a:latin typeface="Times New Roman" panose="02020603050405020304" pitchFamily="18" charset="0"/>
              </a:rPr>
            </a:br>
            <a:r>
              <a:rPr lang="bs-Latn-BA" sz="2175" dirty="0">
                <a:latin typeface="Times New Roman" panose="02020603050405020304" pitchFamily="18" charset="0"/>
              </a:rPr>
              <a:t/>
            </a:r>
            <a:br>
              <a:rPr lang="bs-Latn-BA" sz="2175" dirty="0">
                <a:latin typeface="Times New Roman" panose="02020603050405020304" pitchFamily="18" charset="0"/>
              </a:rPr>
            </a:br>
            <a:r>
              <a:rPr lang="bs-Latn-BA" sz="1800" dirty="0" smtClean="0">
                <a:latin typeface="Times New Roman" panose="02020603050405020304" pitchFamily="18" charset="0"/>
              </a:rPr>
              <a:t>Uprkos </a:t>
            </a:r>
            <a:r>
              <a:rPr lang="bs-Latn-BA" sz="1800" dirty="0">
                <a:latin typeface="Times New Roman" panose="02020603050405020304" pitchFamily="18" charset="0"/>
              </a:rPr>
              <a:t>brojnim istraživanjima etiologija PE još uvijek nije razjašnjena</a:t>
            </a:r>
            <a:br>
              <a:rPr lang="bs-Latn-BA" sz="1800" dirty="0">
                <a:latin typeface="Times New Roman" panose="02020603050405020304" pitchFamily="18" charset="0"/>
              </a:rPr>
            </a:br>
            <a:r>
              <a:rPr lang="bs-Latn-BA" sz="1800" dirty="0">
                <a:latin typeface="Times New Roman" panose="02020603050405020304" pitchFamily="18" charset="0"/>
              </a:rPr>
              <a:t/>
            </a:r>
            <a:br>
              <a:rPr lang="bs-Latn-BA" sz="1800" dirty="0">
                <a:latin typeface="Times New Roman" panose="02020603050405020304" pitchFamily="18" charset="0"/>
              </a:rPr>
            </a:br>
            <a:r>
              <a:rPr lang="bs-Latn-BA" sz="1800" dirty="0">
                <a:latin typeface="Times New Roman" panose="02020603050405020304" pitchFamily="18" charset="0"/>
              </a:rPr>
              <a:t/>
            </a:r>
            <a:br>
              <a:rPr lang="bs-Latn-BA" sz="1800" dirty="0">
                <a:latin typeface="Times New Roman" panose="02020603050405020304" pitchFamily="18" charset="0"/>
              </a:rPr>
            </a:br>
            <a:r>
              <a:rPr lang="bs-Latn-BA" sz="1800" dirty="0">
                <a:latin typeface="Times New Roman" panose="02020603050405020304" pitchFamily="18" charset="0"/>
              </a:rPr>
              <a:t>Faktori koji </a:t>
            </a:r>
            <a:r>
              <a:rPr lang="bs-Latn-BA" sz="1800" dirty="0" smtClean="0">
                <a:latin typeface="Times New Roman" panose="02020603050405020304" pitchFamily="18" charset="0"/>
              </a:rPr>
              <a:t>se </a:t>
            </a:r>
            <a:r>
              <a:rPr lang="bs-Latn-BA" sz="1800" dirty="0">
                <a:latin typeface="Times New Roman" panose="02020603050405020304" pitchFamily="18" charset="0"/>
              </a:rPr>
              <a:t>trenutno smatraju najvažnijim u mehanizmu nastanka PE </a:t>
            </a:r>
            <a:r>
              <a:rPr lang="bs-Latn-BA" sz="1800" dirty="0" smtClean="0">
                <a:latin typeface="Times New Roman" panose="02020603050405020304" pitchFamily="18" charset="0"/>
              </a:rPr>
              <a:t>su </a:t>
            </a:r>
            <a:r>
              <a:rPr lang="bs-Latn-BA" sz="1800" dirty="0">
                <a:latin typeface="Times New Roman" panose="02020603050405020304" pitchFamily="18" charset="0"/>
              </a:rPr>
              <a:t>slijedeći:</a:t>
            </a:r>
            <a:br>
              <a:rPr lang="bs-Latn-BA" sz="1800" dirty="0">
                <a:latin typeface="Times New Roman" panose="02020603050405020304" pitchFamily="18" charset="0"/>
              </a:rPr>
            </a:br>
            <a:r>
              <a:rPr lang="bs-Latn-BA" sz="1800" dirty="0">
                <a:latin typeface="Times New Roman" panose="02020603050405020304" pitchFamily="18" charset="0"/>
              </a:rPr>
              <a:t/>
            </a:r>
            <a:br>
              <a:rPr lang="bs-Latn-BA" sz="1800" dirty="0">
                <a:latin typeface="Times New Roman" panose="02020603050405020304" pitchFamily="18" charset="0"/>
              </a:rPr>
            </a:br>
            <a:r>
              <a:rPr lang="bs-Latn-BA" sz="1800" dirty="0" smtClean="0">
                <a:latin typeface="Times New Roman" panose="02020603050405020304" pitchFamily="18" charset="0"/>
              </a:rPr>
              <a:t>- netolerancija </a:t>
            </a:r>
            <a:r>
              <a:rPr lang="bs-Latn-BA" sz="1800" dirty="0">
                <a:latin typeface="Times New Roman" panose="02020603050405020304" pitchFamily="18" charset="0"/>
              </a:rPr>
              <a:t>imunološkog sistema majke prema antigenu</a:t>
            </a:r>
            <a:br>
              <a:rPr lang="bs-Latn-BA" sz="1800" dirty="0">
                <a:latin typeface="Times New Roman" panose="02020603050405020304" pitchFamily="18" charset="0"/>
              </a:rPr>
            </a:br>
            <a:r>
              <a:rPr lang="bs-Latn-BA" sz="1800" dirty="0" smtClean="0">
                <a:latin typeface="Times New Roman" panose="02020603050405020304" pitchFamily="18" charset="0"/>
              </a:rPr>
              <a:t>- nenormalna </a:t>
            </a:r>
            <a:r>
              <a:rPr lang="bs-Latn-BA" sz="1800" dirty="0">
                <a:latin typeface="Times New Roman" panose="02020603050405020304" pitchFamily="18" charset="0"/>
              </a:rPr>
              <a:t>placentacija</a:t>
            </a:r>
            <a:br>
              <a:rPr lang="bs-Latn-BA" sz="1800" dirty="0">
                <a:latin typeface="Times New Roman" panose="02020603050405020304" pitchFamily="18" charset="0"/>
              </a:rPr>
            </a:br>
            <a:r>
              <a:rPr lang="bs-Latn-BA" sz="1800" dirty="0" smtClean="0">
                <a:latin typeface="Times New Roman" panose="02020603050405020304" pitchFamily="18" charset="0"/>
              </a:rPr>
              <a:t>- kardiovaskularne </a:t>
            </a:r>
            <a:r>
              <a:rPr lang="bs-Latn-BA" sz="1800" dirty="0">
                <a:latin typeface="Times New Roman" panose="02020603050405020304" pitchFamily="18" charset="0"/>
              </a:rPr>
              <a:t>i upalne promjene</a:t>
            </a:r>
            <a:br>
              <a:rPr lang="bs-Latn-BA" sz="1800" dirty="0">
                <a:latin typeface="Times New Roman" panose="02020603050405020304" pitchFamily="18" charset="0"/>
              </a:rPr>
            </a:br>
            <a:r>
              <a:rPr lang="bs-Latn-BA" sz="1800" dirty="0" smtClean="0">
                <a:latin typeface="Times New Roman" panose="02020603050405020304" pitchFamily="18" charset="0"/>
              </a:rPr>
              <a:t>- genetski </a:t>
            </a:r>
            <a:r>
              <a:rPr lang="bs-Latn-BA" sz="1800" dirty="0">
                <a:latin typeface="Times New Roman" panose="02020603050405020304" pitchFamily="18" charset="0"/>
              </a:rPr>
              <a:t/>
            </a:r>
            <a:br>
              <a:rPr lang="bs-Latn-BA" sz="1800" dirty="0">
                <a:latin typeface="Times New Roman" panose="02020603050405020304" pitchFamily="18" charset="0"/>
              </a:rPr>
            </a:br>
            <a:r>
              <a:rPr lang="bs-Latn-BA" sz="1800" dirty="0" smtClean="0">
                <a:latin typeface="Times New Roman" panose="02020603050405020304" pitchFamily="18" charset="0"/>
              </a:rPr>
              <a:t>- nutritivni </a:t>
            </a:r>
            <a:r>
              <a:rPr lang="bs-Latn-BA" sz="1800" dirty="0">
                <a:latin typeface="Times New Roman" panose="02020603050405020304" pitchFamily="18" charset="0"/>
              </a:rPr>
              <a:t>faktori sredine </a:t>
            </a:r>
            <a:endParaRPr lang="de-CH" sz="1800" dirty="0">
              <a:latin typeface="Times New Roman" panose="02020603050405020304" pitchFamily="18" charset="0"/>
            </a:endParaRPr>
          </a:p>
        </p:txBody>
      </p:sp>
      <p:sp>
        <p:nvSpPr>
          <p:cNvPr id="10" name="TextBox 9"/>
          <p:cNvSpPr txBox="1"/>
          <p:nvPr/>
        </p:nvSpPr>
        <p:spPr>
          <a:xfrm>
            <a:off x="258696" y="6506217"/>
            <a:ext cx="8434388" cy="235151"/>
          </a:xfrm>
          <a:prstGeom prst="rect">
            <a:avLst/>
          </a:prstGeom>
          <a:noFill/>
        </p:spPr>
        <p:txBody>
          <a:bodyPr wrap="square" lIns="0" tIns="0" rIns="0" bIns="0" rtlCol="0">
            <a:noAutofit/>
          </a:bodyPr>
          <a:lstStyle/>
          <a:p>
            <a:pPr defTabSz="685800" eaLnBrk="0" fontAlgn="base" hangingPunct="0">
              <a:spcAft>
                <a:spcPct val="0"/>
              </a:spcAft>
              <a:defRPr/>
            </a:pPr>
            <a:r>
              <a:rPr lang="bs-Latn-BA" sz="1050" i="1" dirty="0">
                <a:solidFill>
                  <a:prstClr val="white"/>
                </a:solidFill>
                <a:latin typeface="Times New Roman" panose="02020603050405020304" pitchFamily="18" charset="0"/>
                <a:cs typeface="Times New Roman" panose="02020603050405020304" pitchFamily="18" charset="0"/>
              </a:rPr>
              <a:t>Lindheimer MD, Robert JM, and Cunningham FG.Chesleys hypertenive disorders in pregnancy.3rd ed.Amsterdam Elsevier Inc;2009.</a:t>
            </a:r>
            <a:endParaRPr lang="en-US" sz="1050" i="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950861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15" y="3125811"/>
            <a:ext cx="7290000" cy="306009"/>
          </a:xfrm>
        </p:spPr>
        <p:txBody>
          <a:bodyPr>
            <a:normAutofit fontScale="90000"/>
          </a:bodyPr>
          <a:lstStyle/>
          <a:p>
            <a:r>
              <a:rPr lang="bs-Latn-BA" sz="3600" dirty="0"/>
              <a:t>Preeklampsija</a:t>
            </a:r>
            <a:r>
              <a:rPr lang="bs-Latn-BA" dirty="0"/>
              <a:t/>
            </a:r>
            <a:br>
              <a:rPr lang="bs-Latn-BA" dirty="0"/>
            </a:br>
            <a:r>
              <a:rPr lang="bs-Latn-BA" dirty="0"/>
              <a:t/>
            </a:r>
            <a:br>
              <a:rPr lang="bs-Latn-BA" dirty="0"/>
            </a:br>
            <a:r>
              <a:rPr lang="bs-Latn-BA" dirty="0"/>
              <a:t>    </a:t>
            </a:r>
            <a:r>
              <a:rPr lang="en-US" dirty="0"/>
              <a:t/>
            </a:r>
            <a:br>
              <a:rPr lang="en-US" dirty="0"/>
            </a:br>
            <a:r>
              <a:rPr lang="en-US" dirty="0"/>
              <a:t>   </a:t>
            </a:r>
            <a:r>
              <a:rPr lang="bs-Latn-BA" sz="2000" dirty="0"/>
              <a:t>Tokom normalne placentacije, </a:t>
            </a:r>
            <a:r>
              <a:rPr lang="bs-Latn-BA" sz="2000" dirty="0" smtClean="0"/>
              <a:t>ćelije </a:t>
            </a:r>
            <a:r>
              <a:rPr lang="bs-Latn-BA" sz="2000" dirty="0"/>
              <a:t>citotrofoblasta prodiru u lumen spiralnih arteriola majke uzrokujući </a:t>
            </a:r>
            <a:r>
              <a:rPr lang="bs-Latn-BA" sz="2000" dirty="0" smtClean="0"/>
              <a:t>fiziološko pregrađivanje </a:t>
            </a:r>
            <a:r>
              <a:rPr lang="bs-Latn-BA" sz="2000" dirty="0"/>
              <a:t>arteriola u žile većeg volumena i smanjenog otpora kako bi se osigurala normalna uteroplacentarna cirkulacija </a:t>
            </a:r>
            <a:br>
              <a:rPr lang="bs-Latn-BA" sz="2000" dirty="0"/>
            </a:br>
            <a:r>
              <a:rPr lang="bs-Latn-BA" sz="2000" dirty="0"/>
              <a:t/>
            </a:r>
            <a:br>
              <a:rPr lang="bs-Latn-BA" sz="2000" dirty="0"/>
            </a:br>
            <a:r>
              <a:rPr lang="bs-Latn-BA" sz="2000" dirty="0"/>
              <a:t>    </a:t>
            </a:r>
            <a:r>
              <a:rPr lang="bs-Latn-BA" sz="2000" dirty="0" smtClean="0"/>
              <a:t>Nedovoljna </a:t>
            </a:r>
            <a:r>
              <a:rPr lang="bs-Latn-BA" sz="2000" dirty="0"/>
              <a:t>invazija citotrofoblasta u lumen spiralnih arteriola majke, </a:t>
            </a:r>
            <a:r>
              <a:rPr lang="bs-Latn-BA" sz="2000" dirty="0" smtClean="0"/>
              <a:t>izostalo fiziološko pregrađivanje </a:t>
            </a:r>
            <a:r>
              <a:rPr lang="bs-Latn-BA" sz="2000" dirty="0"/>
              <a:t>krvnih sudova </a:t>
            </a:r>
            <a:r>
              <a:rPr lang="bs-Latn-BA" sz="2000" dirty="0" smtClean="0"/>
              <a:t>koje </a:t>
            </a:r>
            <a:r>
              <a:rPr lang="bs-Latn-BA" sz="2000" dirty="0"/>
              <a:t>uzrokuje smanjenu perfuziju i nastanak povišenog otpora, smatra se glavnim uzrokom hipertenzije i nastanka PE   </a:t>
            </a:r>
            <a:br>
              <a:rPr lang="bs-Latn-BA" sz="2000" dirty="0"/>
            </a:br>
            <a:r>
              <a:rPr lang="bs-Latn-BA" sz="2000" dirty="0"/>
              <a:t/>
            </a:r>
            <a:br>
              <a:rPr lang="bs-Latn-BA" sz="2000" dirty="0"/>
            </a:br>
            <a:r>
              <a:rPr lang="bs-Latn-BA" sz="2000" dirty="0"/>
              <a:t>    Zbog smanjene perfuzije dolazi do hipoksije posteljice i oksidativnog stresa što dovodi do sistemskog upalnog odgovora i endotelne disfunkcije te pojave </a:t>
            </a:r>
            <a:r>
              <a:rPr lang="bs-Latn-BA" sz="2000" dirty="0" smtClean="0"/>
              <a:t>kliničkih </a:t>
            </a:r>
            <a:r>
              <a:rPr lang="bs-Latn-BA" sz="2000" dirty="0"/>
              <a:t>simptoma koji su vidljivi tek iza drugog tromjesečja trudnoće</a:t>
            </a:r>
            <a:br>
              <a:rPr lang="bs-Latn-BA" sz="2000" dirty="0"/>
            </a:br>
            <a:endParaRPr lang="bs-Latn-BA" sz="2000" dirty="0"/>
          </a:p>
        </p:txBody>
      </p:sp>
      <p:sp>
        <p:nvSpPr>
          <p:cNvPr id="3" name="TextBox 2"/>
          <p:cNvSpPr txBox="1"/>
          <p:nvPr/>
        </p:nvSpPr>
        <p:spPr>
          <a:xfrm>
            <a:off x="457200" y="1582238"/>
            <a:ext cx="7321732" cy="267789"/>
          </a:xfrm>
          <a:prstGeom prst="rect">
            <a:avLst/>
          </a:prstGeom>
          <a:noFill/>
        </p:spPr>
        <p:txBody>
          <a:bodyPr wrap="square" lIns="0" tIns="0" rIns="0" bIns="0" rtlCol="0">
            <a:noAutofit/>
          </a:bodyPr>
          <a:lstStyle/>
          <a:p>
            <a:pPr defTabSz="685800"/>
            <a:endParaRPr lang="en-GB" sz="27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946099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Preeklampsija</a:t>
            </a:r>
            <a:endParaRPr lang="en-US" dirty="0"/>
          </a:p>
        </p:txBody>
      </p:sp>
      <p:pic>
        <p:nvPicPr>
          <p:cNvPr id="3074" name="Picture 2" descr="http://www.medicinesia.com/wp-content/uploads/2013/09/Invasi-Tropoblas-yang-Buruk-pada-Preeklampsi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7039" y="1933619"/>
            <a:ext cx="7907782" cy="3556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73920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70CF90E9-30ED-46F5-81F7-2191AD2FF0C7}"/>
              </a:ext>
            </a:extLst>
          </p:cNvPr>
          <p:cNvSpPr/>
          <p:nvPr/>
        </p:nvSpPr>
        <p:spPr>
          <a:xfrm>
            <a:off x="0" y="5440890"/>
            <a:ext cx="9144000" cy="554361"/>
          </a:xfrm>
          <a:prstGeom prst="rect">
            <a:avLst/>
          </a:prstGeom>
          <a:no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GB" sz="1350">
              <a:solidFill>
                <a:prstClr val="white"/>
              </a:solidFill>
              <a:latin typeface="Times New Roman" panose="02020603050405020304" pitchFamily="18" charset="0"/>
              <a:cs typeface="Times New Roman" panose="02020603050405020304" pitchFamily="18" charset="0"/>
            </a:endParaRPr>
          </a:p>
        </p:txBody>
      </p:sp>
      <p:sp>
        <p:nvSpPr>
          <p:cNvPr id="37" name="Rectangle 15">
            <a:extLst>
              <a:ext uri="{FF2B5EF4-FFF2-40B4-BE49-F238E27FC236}">
                <a16:creationId xmlns:a16="http://schemas.microsoft.com/office/drawing/2014/main" xmlns="" id="{C86AF48B-7540-4E2C-A1FC-65E91B11F39D}"/>
              </a:ext>
            </a:extLst>
          </p:cNvPr>
          <p:cNvSpPr>
            <a:spLocks noChangeArrowheads="1"/>
          </p:cNvSpPr>
          <p:nvPr/>
        </p:nvSpPr>
        <p:spPr bwMode="auto">
          <a:xfrm>
            <a:off x="208367" y="6438527"/>
            <a:ext cx="8586788" cy="230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marL="0" indent="0" defTabSz="685800" eaLnBrk="1" hangingPunct="1">
              <a:tabLst>
                <a:tab pos="133350" algn="l"/>
                <a:tab pos="271463" algn="l"/>
              </a:tabLst>
            </a:pPr>
            <a:r>
              <a:rPr lang="en-GB" altLang="en-US" sz="750" b="0" i="1" dirty="0">
                <a:solidFill>
                  <a:schemeClr val="bg1"/>
                </a:solidFill>
                <a:latin typeface="Times New Roman" panose="02020603050405020304" pitchFamily="18" charset="0"/>
                <a:cs typeface="Times New Roman" panose="02020603050405020304" pitchFamily="18" charset="0"/>
              </a:rPr>
              <a:t>PlGF: Placental growth factor, sFlt-1: Soluble </a:t>
            </a:r>
            <a:r>
              <a:rPr lang="en-GB" altLang="en-US" sz="750" b="0" i="1" dirty="0" err="1">
                <a:solidFill>
                  <a:schemeClr val="bg1"/>
                </a:solidFill>
                <a:latin typeface="Times New Roman" panose="02020603050405020304" pitchFamily="18" charset="0"/>
                <a:cs typeface="Times New Roman" panose="02020603050405020304" pitchFamily="18" charset="0"/>
              </a:rPr>
              <a:t>fms</a:t>
            </a:r>
            <a:r>
              <a:rPr lang="en-GB" altLang="en-US" sz="750" b="0" i="1" dirty="0">
                <a:solidFill>
                  <a:schemeClr val="bg1"/>
                </a:solidFill>
                <a:latin typeface="Times New Roman" panose="02020603050405020304" pitchFamily="18" charset="0"/>
                <a:cs typeface="Times New Roman" panose="02020603050405020304" pitchFamily="18" charset="0"/>
              </a:rPr>
              <a:t>-like tyrosine kinase-1 </a:t>
            </a:r>
          </a:p>
          <a:p>
            <a:pPr marL="0" indent="0" defTabSz="685800" eaLnBrk="1" hangingPunct="1">
              <a:tabLst>
                <a:tab pos="133350" algn="l"/>
                <a:tab pos="271463" algn="l"/>
              </a:tabLst>
            </a:pPr>
            <a:r>
              <a:rPr lang="en-GB" altLang="en-US" sz="750" b="0" i="1" dirty="0">
                <a:solidFill>
                  <a:schemeClr val="bg1"/>
                </a:solidFill>
                <a:latin typeface="Times New Roman" panose="02020603050405020304" pitchFamily="18" charset="0"/>
                <a:cs typeface="Times New Roman" panose="02020603050405020304" pitchFamily="18" charset="0"/>
              </a:rPr>
              <a:t>Figure adapted from </a:t>
            </a:r>
            <a:r>
              <a:rPr lang="en-GB" altLang="en-US" sz="750" b="0" i="1" dirty="0" err="1">
                <a:solidFill>
                  <a:schemeClr val="bg1"/>
                </a:solidFill>
                <a:latin typeface="Times New Roman" panose="02020603050405020304" pitchFamily="18" charset="0"/>
                <a:cs typeface="Times New Roman" panose="02020603050405020304" pitchFamily="18" charset="0"/>
              </a:rPr>
              <a:t>Verlohren</a:t>
            </a:r>
            <a:r>
              <a:rPr lang="en-GB" altLang="en-US" sz="750" b="0" i="1" dirty="0">
                <a:solidFill>
                  <a:schemeClr val="bg1"/>
                </a:solidFill>
                <a:latin typeface="Times New Roman" panose="02020603050405020304" pitchFamily="18" charset="0"/>
                <a:cs typeface="Times New Roman" panose="02020603050405020304" pitchFamily="18" charset="0"/>
              </a:rPr>
              <a:t>, S., et al. (2012). Clinical Sci 122, 43-52</a:t>
            </a:r>
            <a:br>
              <a:rPr lang="en-GB" altLang="en-US" sz="750" b="0" i="1" dirty="0">
                <a:solidFill>
                  <a:schemeClr val="bg1"/>
                </a:solidFill>
                <a:latin typeface="Times New Roman" panose="02020603050405020304" pitchFamily="18" charset="0"/>
                <a:cs typeface="Times New Roman" panose="02020603050405020304" pitchFamily="18" charset="0"/>
              </a:rPr>
            </a:br>
            <a:r>
              <a:rPr lang="en-GB" altLang="en-US" sz="750" b="0" i="1" dirty="0">
                <a:solidFill>
                  <a:schemeClr val="bg1"/>
                </a:solidFill>
                <a:latin typeface="Times New Roman" panose="02020603050405020304" pitchFamily="18" charset="0"/>
                <a:cs typeface="Times New Roman" panose="02020603050405020304" pitchFamily="18" charset="0"/>
              </a:rPr>
              <a:t>1 Grill, S., et al. (2009). </a:t>
            </a:r>
            <a:r>
              <a:rPr lang="en-GB" altLang="en-US" sz="750" b="0" i="1" dirty="0" err="1">
                <a:solidFill>
                  <a:schemeClr val="bg1"/>
                </a:solidFill>
                <a:latin typeface="Times New Roman" panose="02020603050405020304" pitchFamily="18" charset="0"/>
                <a:cs typeface="Times New Roman" panose="02020603050405020304" pitchFamily="18" charset="0"/>
              </a:rPr>
              <a:t>Reprod</a:t>
            </a:r>
            <a:r>
              <a:rPr lang="en-GB" altLang="en-US" sz="750" b="0" i="1" dirty="0">
                <a:solidFill>
                  <a:schemeClr val="bg1"/>
                </a:solidFill>
                <a:latin typeface="Times New Roman" panose="02020603050405020304" pitchFamily="18" charset="0"/>
                <a:cs typeface="Times New Roman" panose="02020603050405020304" pitchFamily="18" charset="0"/>
              </a:rPr>
              <a:t> </a:t>
            </a:r>
            <a:r>
              <a:rPr lang="en-GB" altLang="en-US" sz="750" b="0" i="1" dirty="0" err="1">
                <a:solidFill>
                  <a:schemeClr val="bg1"/>
                </a:solidFill>
                <a:latin typeface="Times New Roman" panose="02020603050405020304" pitchFamily="18" charset="0"/>
                <a:cs typeface="Times New Roman" panose="02020603050405020304" pitchFamily="18" charset="0"/>
              </a:rPr>
              <a:t>Biol</a:t>
            </a:r>
            <a:r>
              <a:rPr lang="en-GB" altLang="en-US" sz="750" b="0" i="1" dirty="0">
                <a:solidFill>
                  <a:schemeClr val="bg1"/>
                </a:solidFill>
                <a:latin typeface="Times New Roman" panose="02020603050405020304" pitchFamily="18" charset="0"/>
                <a:cs typeface="Times New Roman" panose="02020603050405020304" pitchFamily="18" charset="0"/>
              </a:rPr>
              <a:t> Endocrinol 7, 70;          2 </a:t>
            </a:r>
            <a:r>
              <a:rPr lang="en-GB" altLang="en-US" sz="750" b="0" i="1" dirty="0" err="1">
                <a:solidFill>
                  <a:schemeClr val="bg1"/>
                </a:solidFill>
                <a:latin typeface="Times New Roman" panose="02020603050405020304" pitchFamily="18" charset="0"/>
                <a:cs typeface="Times New Roman" panose="02020603050405020304" pitchFamily="18" charset="0"/>
              </a:rPr>
              <a:t>Chaiworapongsa</a:t>
            </a:r>
            <a:r>
              <a:rPr lang="en-GB" altLang="en-US" sz="750" b="0" i="1" dirty="0">
                <a:solidFill>
                  <a:schemeClr val="bg1"/>
                </a:solidFill>
                <a:latin typeface="Times New Roman" panose="02020603050405020304" pitchFamily="18" charset="0"/>
                <a:cs typeface="Times New Roman" panose="02020603050405020304" pitchFamily="18" charset="0"/>
              </a:rPr>
              <a:t>, T., et al. Nat Rev </a:t>
            </a:r>
            <a:r>
              <a:rPr lang="en-GB" altLang="en-US" sz="750" b="0" i="1" dirty="0" err="1">
                <a:solidFill>
                  <a:schemeClr val="bg1"/>
                </a:solidFill>
                <a:latin typeface="Times New Roman" panose="02020603050405020304" pitchFamily="18" charset="0"/>
                <a:cs typeface="Times New Roman" panose="02020603050405020304" pitchFamily="18" charset="0"/>
              </a:rPr>
              <a:t>Nephrol</a:t>
            </a:r>
            <a:r>
              <a:rPr lang="en-GB" altLang="en-US" sz="750" b="0" i="1" dirty="0">
                <a:solidFill>
                  <a:schemeClr val="bg1"/>
                </a:solidFill>
                <a:latin typeface="Times New Roman" panose="02020603050405020304" pitchFamily="18" charset="0"/>
                <a:cs typeface="Times New Roman" panose="02020603050405020304" pitchFamily="18" charset="0"/>
              </a:rPr>
              <a:t> 2014;[</a:t>
            </a:r>
            <a:r>
              <a:rPr lang="en-GB" altLang="en-US" sz="750" b="0" i="1" dirty="0" err="1">
                <a:solidFill>
                  <a:schemeClr val="bg1"/>
                </a:solidFill>
                <a:latin typeface="Times New Roman" panose="02020603050405020304" pitchFamily="18" charset="0"/>
                <a:cs typeface="Times New Roman" panose="02020603050405020304" pitchFamily="18" charset="0"/>
              </a:rPr>
              <a:t>Epub</a:t>
            </a:r>
            <a:r>
              <a:rPr lang="en-GB" altLang="en-US" sz="750" b="0" i="1" dirty="0">
                <a:solidFill>
                  <a:schemeClr val="bg1"/>
                </a:solidFill>
                <a:latin typeface="Times New Roman" panose="02020603050405020304" pitchFamily="18" charset="0"/>
                <a:cs typeface="Times New Roman" panose="02020603050405020304" pitchFamily="18" charset="0"/>
              </a:rPr>
              <a:t> ahead of print]</a:t>
            </a:r>
          </a:p>
        </p:txBody>
      </p:sp>
      <p:sp>
        <p:nvSpPr>
          <p:cNvPr id="2" name="Title 1"/>
          <p:cNvSpPr>
            <a:spLocks noGrp="1"/>
          </p:cNvSpPr>
          <p:nvPr>
            <p:ph type="title"/>
          </p:nvPr>
        </p:nvSpPr>
        <p:spPr>
          <a:xfrm>
            <a:off x="293897" y="332656"/>
            <a:ext cx="7886700" cy="994172"/>
          </a:xfrm>
        </p:spPr>
        <p:txBody>
          <a:bodyPr/>
          <a:lstStyle/>
          <a:p>
            <a:r>
              <a:rPr lang="en-US" dirty="0" err="1">
                <a:solidFill>
                  <a:srgbClr val="000099"/>
                </a:solidFill>
              </a:rPr>
              <a:t>Patofiziologija</a:t>
            </a:r>
            <a:r>
              <a:rPr lang="en-US" dirty="0">
                <a:solidFill>
                  <a:srgbClr val="000099"/>
                </a:solidFill>
              </a:rPr>
              <a:t> </a:t>
            </a:r>
            <a:r>
              <a:rPr lang="en-US" dirty="0" err="1">
                <a:solidFill>
                  <a:srgbClr val="000099"/>
                </a:solidFill>
              </a:rPr>
              <a:t>preeklampsije</a:t>
            </a:r>
            <a:r>
              <a:rPr lang="en-US" dirty="0">
                <a:solidFill>
                  <a:srgbClr val="000099"/>
                </a:solidFill>
              </a:rPr>
              <a:t/>
            </a:r>
            <a:br>
              <a:rPr lang="en-US" dirty="0">
                <a:solidFill>
                  <a:srgbClr val="000099"/>
                </a:solidFill>
              </a:rPr>
            </a:br>
            <a:endParaRPr lang="en-US" sz="1800" dirty="0"/>
          </a:p>
        </p:txBody>
      </p:sp>
      <p:grpSp>
        <p:nvGrpSpPr>
          <p:cNvPr id="156" name="Group 155">
            <a:extLst>
              <a:ext uri="{FF2B5EF4-FFF2-40B4-BE49-F238E27FC236}">
                <a16:creationId xmlns:a16="http://schemas.microsoft.com/office/drawing/2014/main" xmlns="" id="{40C73A28-8ACE-49F9-AD7C-33AF4CA7A7C5}"/>
              </a:ext>
            </a:extLst>
          </p:cNvPr>
          <p:cNvGrpSpPr/>
          <p:nvPr/>
        </p:nvGrpSpPr>
        <p:grpSpPr>
          <a:xfrm>
            <a:off x="278606" y="2216593"/>
            <a:ext cx="8586788" cy="3004099"/>
            <a:chOff x="371475" y="1812457"/>
            <a:chExt cx="11449050" cy="4005465"/>
          </a:xfrm>
        </p:grpSpPr>
        <p:grpSp>
          <p:nvGrpSpPr>
            <p:cNvPr id="11" name="Group 10">
              <a:extLst>
                <a:ext uri="{FF2B5EF4-FFF2-40B4-BE49-F238E27FC236}">
                  <a16:creationId xmlns:a16="http://schemas.microsoft.com/office/drawing/2014/main" xmlns="" id="{75736FCF-11BE-4DFD-98D4-E29A3CB28A07}"/>
                </a:ext>
              </a:extLst>
            </p:cNvPr>
            <p:cNvGrpSpPr/>
            <p:nvPr/>
          </p:nvGrpSpPr>
          <p:grpSpPr>
            <a:xfrm>
              <a:off x="371475" y="1812457"/>
              <a:ext cx="11449050" cy="4004447"/>
              <a:chOff x="371475" y="1812457"/>
              <a:chExt cx="11449050" cy="4004447"/>
            </a:xfrm>
          </p:grpSpPr>
          <p:sp>
            <p:nvSpPr>
              <p:cNvPr id="38" name="Rectangle 37">
                <a:extLst>
                  <a:ext uri="{FF2B5EF4-FFF2-40B4-BE49-F238E27FC236}">
                    <a16:creationId xmlns:a16="http://schemas.microsoft.com/office/drawing/2014/main" xmlns="" id="{6EADB35E-F9CB-44FC-A74C-7F802E97D416}"/>
                  </a:ext>
                </a:extLst>
              </p:cNvPr>
              <p:cNvSpPr/>
              <p:nvPr/>
            </p:nvSpPr>
            <p:spPr>
              <a:xfrm>
                <a:off x="371475" y="1812457"/>
                <a:ext cx="11449050" cy="1986123"/>
              </a:xfrm>
              <a:prstGeom prst="rect">
                <a:avLst/>
              </a:prstGeom>
              <a:pattFill prst="ltUpDiag">
                <a:fgClr>
                  <a:schemeClr val="accent1">
                    <a:lumMod val="40000"/>
                    <a:lumOff val="60000"/>
                  </a:schemeClr>
                </a:fgClr>
                <a:bgClr>
                  <a:schemeClr val="bg1"/>
                </a:bgClr>
              </a:patt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4290" rIns="81000" bIns="81000" numCol="1" spcCol="0" rtlCol="0" fromWordArt="0" anchor="t" anchorCtr="0" forceAA="0" compatLnSpc="1">
                <a:prstTxWarp prst="textNoShape">
                  <a:avLst/>
                </a:prstTxWarp>
                <a:noAutofit/>
              </a:bodyPr>
              <a:lstStyle/>
              <a:p>
                <a:pPr defTabSz="685800"/>
                <a:r>
                  <a:rPr lang="en-US" sz="1350" b="1" dirty="0" err="1">
                    <a:solidFill>
                      <a:prstClr val="black"/>
                    </a:solidFill>
                    <a:latin typeface="Times New Roman" panose="02020603050405020304" pitchFamily="18" charset="0"/>
                    <a:cs typeface="Times New Roman" panose="02020603050405020304" pitchFamily="18" charset="0"/>
                  </a:rPr>
                  <a:t>Asimptomatski</a:t>
                </a:r>
                <a:r>
                  <a:rPr lang="en-US" sz="1350" b="1" dirty="0">
                    <a:solidFill>
                      <a:prstClr val="black"/>
                    </a:solidFill>
                    <a:latin typeface="Times New Roman" panose="02020603050405020304" pitchFamily="18" charset="0"/>
                    <a:cs typeface="Times New Roman" panose="02020603050405020304" pitchFamily="18" charset="0"/>
                  </a:rPr>
                  <a:t> </a:t>
                </a:r>
                <a:r>
                  <a:rPr lang="en-US" sz="1350" b="1" dirty="0" err="1" smtClean="0">
                    <a:solidFill>
                      <a:prstClr val="black"/>
                    </a:solidFill>
                    <a:latin typeface="Times New Roman" panose="02020603050405020304" pitchFamily="18" charset="0"/>
                    <a:cs typeface="Times New Roman" panose="02020603050405020304" pitchFamily="18" charset="0"/>
                  </a:rPr>
                  <a:t>stadij</a:t>
                </a:r>
                <a:r>
                  <a:rPr lang="sr-Latn-RS" sz="1350" b="1" dirty="0" smtClean="0">
                    <a:solidFill>
                      <a:prstClr val="black"/>
                    </a:solidFill>
                    <a:latin typeface="Times New Roman" panose="02020603050405020304" pitchFamily="18" charset="0"/>
                    <a:cs typeface="Times New Roman" panose="02020603050405020304" pitchFamily="18" charset="0"/>
                  </a:rPr>
                  <a:t>um</a:t>
                </a:r>
                <a:endParaRPr lang="en-US" sz="1350" b="1" dirty="0">
                  <a:solidFill>
                    <a:prstClr val="black"/>
                  </a:solidFill>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xmlns="" id="{A7EF0F82-EC3F-409A-9DB7-EDC1E60A0036}"/>
                  </a:ext>
                </a:extLst>
              </p:cNvPr>
              <p:cNvSpPr/>
              <p:nvPr/>
            </p:nvSpPr>
            <p:spPr>
              <a:xfrm>
                <a:off x="371475" y="3830781"/>
                <a:ext cx="11449050" cy="1986123"/>
              </a:xfrm>
              <a:prstGeom prst="rect">
                <a:avLst/>
              </a:prstGeom>
              <a:pattFill prst="ltUpDiag">
                <a:fgClr>
                  <a:schemeClr val="accent2">
                    <a:lumMod val="20000"/>
                    <a:lumOff val="80000"/>
                  </a:schemeClr>
                </a:fgClr>
                <a:bgClr>
                  <a:schemeClr val="bg1"/>
                </a:bgClr>
              </a:patt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4290" rIns="68580" bIns="81000" numCol="1" spcCol="0" rtlCol="0" fromWordArt="0" anchor="b" anchorCtr="0" forceAA="0" compatLnSpc="1">
                <a:prstTxWarp prst="textNoShape">
                  <a:avLst/>
                </a:prstTxWarp>
                <a:noAutofit/>
              </a:bodyPr>
              <a:lstStyle/>
              <a:p>
                <a:pPr defTabSz="685800"/>
                <a:r>
                  <a:rPr lang="en-US" sz="1350" b="1" dirty="0" err="1">
                    <a:solidFill>
                      <a:prstClr val="black"/>
                    </a:solidFill>
                    <a:latin typeface="Times New Roman" panose="02020603050405020304" pitchFamily="18" charset="0"/>
                    <a:cs typeface="Times New Roman" panose="02020603050405020304" pitchFamily="18" charset="0"/>
                  </a:rPr>
                  <a:t>Simptomatski</a:t>
                </a:r>
                <a:r>
                  <a:rPr lang="en-US" sz="1350" b="1" dirty="0">
                    <a:solidFill>
                      <a:prstClr val="black"/>
                    </a:solidFill>
                    <a:latin typeface="Times New Roman" panose="02020603050405020304" pitchFamily="18" charset="0"/>
                    <a:cs typeface="Times New Roman" panose="02020603050405020304" pitchFamily="18" charset="0"/>
                  </a:rPr>
                  <a:t> </a:t>
                </a:r>
                <a:r>
                  <a:rPr lang="en-US" sz="1350" b="1" dirty="0" err="1" smtClean="0">
                    <a:solidFill>
                      <a:prstClr val="black"/>
                    </a:solidFill>
                    <a:latin typeface="Times New Roman" panose="02020603050405020304" pitchFamily="18" charset="0"/>
                    <a:cs typeface="Times New Roman" panose="02020603050405020304" pitchFamily="18" charset="0"/>
                  </a:rPr>
                  <a:t>stadij</a:t>
                </a:r>
                <a:r>
                  <a:rPr lang="sr-Latn-RS" sz="1350" b="1" dirty="0" smtClean="0">
                    <a:solidFill>
                      <a:prstClr val="black"/>
                    </a:solidFill>
                    <a:latin typeface="Times New Roman" panose="02020603050405020304" pitchFamily="18" charset="0"/>
                    <a:cs typeface="Times New Roman" panose="02020603050405020304" pitchFamily="18" charset="0"/>
                  </a:rPr>
                  <a:t>um</a:t>
                </a:r>
                <a:endParaRPr lang="en-US" sz="1350" b="1" dirty="0">
                  <a:solidFill>
                    <a:prstClr val="black"/>
                  </a:solidFill>
                  <a:latin typeface="Times New Roman" panose="02020603050405020304" pitchFamily="18"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xmlns="" id="{BD243165-9887-448F-8C42-64EDF579898F}"/>
                  </a:ext>
                </a:extLst>
              </p:cNvPr>
              <p:cNvCxnSpPr/>
              <p:nvPr/>
            </p:nvCxnSpPr>
            <p:spPr>
              <a:xfrm>
                <a:off x="371475" y="3796477"/>
                <a:ext cx="11449050" cy="0"/>
              </a:xfrm>
              <a:prstGeom prst="line">
                <a:avLst/>
              </a:prstGeom>
              <a:ln w="28575">
                <a:solidFill>
                  <a:schemeClr val="tx2"/>
                </a:solidFill>
                <a:prstDash val="sysDot"/>
                <a:tailEnd type="none" w="med" len="sm"/>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xmlns="" id="{140EFB8B-46CB-4DC6-A1D9-FEBCDA9140C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93915" y="1921996"/>
              <a:ext cx="5666801" cy="3895926"/>
            </a:xfrm>
            <a:prstGeom prst="rect">
              <a:avLst/>
            </a:prstGeom>
          </p:spPr>
        </p:pic>
        <p:sp>
          <p:nvSpPr>
            <p:cNvPr id="68" name="TextBox 67">
              <a:extLst>
                <a:ext uri="{FF2B5EF4-FFF2-40B4-BE49-F238E27FC236}">
                  <a16:creationId xmlns:a16="http://schemas.microsoft.com/office/drawing/2014/main" xmlns="" id="{DA1838A1-E3C3-4A27-B284-74FB7E9807AD}"/>
                </a:ext>
              </a:extLst>
            </p:cNvPr>
            <p:cNvSpPr txBox="1"/>
            <p:nvPr/>
          </p:nvSpPr>
          <p:spPr>
            <a:xfrm>
              <a:off x="371475" y="3227090"/>
              <a:ext cx="1356423" cy="1138773"/>
            </a:xfrm>
            <a:prstGeom prst="rect">
              <a:avLst/>
            </a:prstGeom>
            <a:noFill/>
          </p:spPr>
          <p:txBody>
            <a:bodyPr wrap="none" lIns="108000" rtlCol="0" anchor="ctr">
              <a:spAutoFit/>
            </a:bodyPr>
            <a:lstStyle/>
            <a:p>
              <a:pPr defTabSz="685800">
                <a:spcAft>
                  <a:spcPts val="900"/>
                </a:spcAft>
              </a:pPr>
              <a:r>
                <a:rPr lang="en-US" sz="1050" dirty="0" err="1" smtClean="0">
                  <a:solidFill>
                    <a:prstClr val="black"/>
                  </a:solidFill>
                  <a:latin typeface="Times New Roman" panose="02020603050405020304" pitchFamily="18" charset="0"/>
                  <a:cs typeface="Times New Roman" panose="02020603050405020304" pitchFamily="18" charset="0"/>
                </a:rPr>
                <a:t>Stadij</a:t>
              </a:r>
              <a:r>
                <a:rPr lang="sr-Latn-RS" sz="1050" dirty="0" smtClean="0">
                  <a:solidFill>
                    <a:prstClr val="black"/>
                  </a:solidFill>
                  <a:latin typeface="Times New Roman" panose="02020603050405020304" pitchFamily="18" charset="0"/>
                  <a:cs typeface="Times New Roman" panose="02020603050405020304" pitchFamily="18" charset="0"/>
                </a:rPr>
                <a:t>um</a:t>
              </a:r>
              <a:r>
                <a:rPr lang="en-US" sz="1050" dirty="0" smtClean="0">
                  <a:solidFill>
                    <a:prstClr val="black"/>
                  </a:solidFill>
                  <a:latin typeface="Times New Roman" panose="02020603050405020304" pitchFamily="18" charset="0"/>
                  <a:cs typeface="Times New Roman" panose="02020603050405020304" pitchFamily="18" charset="0"/>
                </a:rPr>
                <a:t> </a:t>
              </a:r>
              <a:r>
                <a:rPr lang="en-US" sz="1050" dirty="0">
                  <a:solidFill>
                    <a:prstClr val="black"/>
                  </a:solidFill>
                  <a:latin typeface="Times New Roman" panose="02020603050405020304" pitchFamily="18" charset="0"/>
                  <a:cs typeface="Times New Roman" panose="02020603050405020304" pitchFamily="18" charset="0"/>
                </a:rPr>
                <a:t>I:</a:t>
              </a:r>
              <a:br>
                <a:rPr lang="en-US" sz="1050" dirty="0">
                  <a:solidFill>
                    <a:prstClr val="black"/>
                  </a:solidFill>
                  <a:latin typeface="Times New Roman" panose="02020603050405020304" pitchFamily="18" charset="0"/>
                  <a:cs typeface="Times New Roman" panose="02020603050405020304" pitchFamily="18" charset="0"/>
                </a:rPr>
              </a:br>
              <a:r>
                <a:rPr lang="en-US" sz="1050" dirty="0">
                  <a:solidFill>
                    <a:prstClr val="black"/>
                  </a:solidFill>
                  <a:latin typeface="Times New Roman" panose="02020603050405020304" pitchFamily="18" charset="0"/>
                  <a:cs typeface="Times New Roman" panose="02020603050405020304" pitchFamily="18" charset="0"/>
                </a:rPr>
                <a:t>1. </a:t>
              </a:r>
              <a:r>
                <a:rPr lang="en-US" sz="1050" dirty="0" err="1">
                  <a:solidFill>
                    <a:prstClr val="black"/>
                  </a:solidFill>
                  <a:latin typeface="Times New Roman" panose="02020603050405020304" pitchFamily="18" charset="0"/>
                  <a:cs typeface="Times New Roman" panose="02020603050405020304" pitchFamily="18" charset="0"/>
                </a:rPr>
                <a:t>i</a:t>
              </a:r>
              <a:r>
                <a:rPr lang="en-US" sz="1050" dirty="0">
                  <a:solidFill>
                    <a:prstClr val="black"/>
                  </a:solidFill>
                  <a:latin typeface="Times New Roman" panose="02020603050405020304" pitchFamily="18" charset="0"/>
                  <a:cs typeface="Times New Roman" panose="02020603050405020304" pitchFamily="18" charset="0"/>
                </a:rPr>
                <a:t> 2. </a:t>
              </a:r>
              <a:r>
                <a:rPr lang="en-US" sz="1050" dirty="0" err="1">
                  <a:solidFill>
                    <a:prstClr val="black"/>
                  </a:solidFill>
                  <a:latin typeface="Times New Roman" panose="02020603050405020304" pitchFamily="18" charset="0"/>
                  <a:cs typeface="Times New Roman" panose="02020603050405020304" pitchFamily="18" charset="0"/>
                </a:rPr>
                <a:t>trimestar</a:t>
              </a:r>
              <a:endParaRPr lang="en-US" sz="1050" dirty="0">
                <a:solidFill>
                  <a:prstClr val="black"/>
                </a:solidFill>
                <a:latin typeface="Times New Roman" panose="02020603050405020304" pitchFamily="18" charset="0"/>
                <a:cs typeface="Times New Roman" panose="02020603050405020304" pitchFamily="18" charset="0"/>
              </a:endParaRPr>
            </a:p>
            <a:p>
              <a:pPr defTabSz="685800">
                <a:spcAft>
                  <a:spcPts val="900"/>
                </a:spcAft>
              </a:pPr>
              <a:r>
                <a:rPr lang="en-US" sz="1050" dirty="0" err="1" smtClean="0">
                  <a:solidFill>
                    <a:prstClr val="black"/>
                  </a:solidFill>
                  <a:latin typeface="Times New Roman" panose="02020603050405020304" pitchFamily="18" charset="0"/>
                  <a:cs typeface="Times New Roman" panose="02020603050405020304" pitchFamily="18" charset="0"/>
                </a:rPr>
                <a:t>Stadij</a:t>
              </a:r>
              <a:r>
                <a:rPr lang="sr-Latn-RS" sz="1050" dirty="0" smtClean="0">
                  <a:solidFill>
                    <a:prstClr val="black"/>
                  </a:solidFill>
                  <a:latin typeface="Times New Roman" panose="02020603050405020304" pitchFamily="18" charset="0"/>
                  <a:cs typeface="Times New Roman" panose="02020603050405020304" pitchFamily="18" charset="0"/>
                </a:rPr>
                <a:t>um</a:t>
              </a:r>
              <a:r>
                <a:rPr lang="en-US" sz="1050" dirty="0" smtClean="0">
                  <a:solidFill>
                    <a:prstClr val="black"/>
                  </a:solidFill>
                  <a:latin typeface="Times New Roman" panose="02020603050405020304" pitchFamily="18" charset="0"/>
                  <a:cs typeface="Times New Roman" panose="02020603050405020304" pitchFamily="18" charset="0"/>
                </a:rPr>
                <a:t> </a:t>
              </a:r>
              <a:r>
                <a:rPr lang="en-US" sz="1050" dirty="0">
                  <a:solidFill>
                    <a:prstClr val="black"/>
                  </a:solidFill>
                  <a:latin typeface="Times New Roman" panose="02020603050405020304" pitchFamily="18" charset="0"/>
                  <a:cs typeface="Times New Roman" panose="02020603050405020304" pitchFamily="18" charset="0"/>
                </a:rPr>
                <a:t>II:</a:t>
              </a:r>
              <a:br>
                <a:rPr lang="en-US" sz="1050" dirty="0">
                  <a:solidFill>
                    <a:prstClr val="black"/>
                  </a:solidFill>
                  <a:latin typeface="Times New Roman" panose="02020603050405020304" pitchFamily="18" charset="0"/>
                  <a:cs typeface="Times New Roman" panose="02020603050405020304" pitchFamily="18" charset="0"/>
                </a:rPr>
              </a:br>
              <a:r>
                <a:rPr lang="en-US" sz="1050" dirty="0">
                  <a:solidFill>
                    <a:prstClr val="black"/>
                  </a:solidFill>
                  <a:latin typeface="Times New Roman" panose="02020603050405020304" pitchFamily="18" charset="0"/>
                  <a:cs typeface="Times New Roman" panose="02020603050405020304" pitchFamily="18" charset="0"/>
                </a:rPr>
                <a:t>3. </a:t>
              </a:r>
              <a:r>
                <a:rPr lang="en-US" sz="1050" dirty="0" err="1">
                  <a:solidFill>
                    <a:prstClr val="black"/>
                  </a:solidFill>
                  <a:latin typeface="Times New Roman" panose="02020603050405020304" pitchFamily="18" charset="0"/>
                  <a:cs typeface="Times New Roman" panose="02020603050405020304" pitchFamily="18" charset="0"/>
                </a:rPr>
                <a:t>trimestar</a:t>
              </a:r>
              <a:endParaRPr lang="en-GB" sz="1050" dirty="0">
                <a:solidFill>
                  <a:prstClr val="black"/>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xmlns="" id="{E1966156-D95A-4CD0-98A4-8FB4F1395A44}"/>
                </a:ext>
              </a:extLst>
            </p:cNvPr>
            <p:cNvSpPr txBox="1"/>
            <p:nvPr/>
          </p:nvSpPr>
          <p:spPr>
            <a:xfrm>
              <a:off x="8801903" y="2355517"/>
              <a:ext cx="1974900" cy="184665"/>
            </a:xfrm>
            <a:prstGeom prst="rect">
              <a:avLst/>
            </a:prstGeom>
            <a:noFill/>
          </p:spPr>
          <p:txBody>
            <a:bodyPr wrap="none" lIns="0" tIns="0" rIns="0" bIns="0" rtlCol="0" anchor="ctr">
              <a:spAutoFit/>
            </a:bodyPr>
            <a:lstStyle/>
            <a:p>
              <a:pPr defTabSz="685800">
                <a:spcAft>
                  <a:spcPts val="900"/>
                </a:spcAft>
              </a:pPr>
              <a:r>
                <a:rPr lang="en-GB" sz="900" dirty="0" err="1">
                  <a:solidFill>
                    <a:prstClr val="black"/>
                  </a:solidFill>
                  <a:latin typeface="Times New Roman" panose="02020603050405020304" pitchFamily="18" charset="0"/>
                  <a:cs typeface="Times New Roman" panose="02020603050405020304" pitchFamily="18" charset="0"/>
                </a:rPr>
                <a:t>Faktori</a:t>
              </a:r>
              <a:r>
                <a:rPr lang="en-GB" sz="900" dirty="0">
                  <a:solidFill>
                    <a:prstClr val="black"/>
                  </a:solidFill>
                  <a:latin typeface="Times New Roman" panose="02020603050405020304" pitchFamily="18" charset="0"/>
                  <a:cs typeface="Times New Roman" panose="02020603050405020304" pitchFamily="18" charset="0"/>
                </a:rPr>
                <a:t> </a:t>
              </a:r>
              <a:r>
                <a:rPr lang="en-GB" sz="900" dirty="0" err="1" smtClean="0">
                  <a:solidFill>
                    <a:prstClr val="black"/>
                  </a:solidFill>
                  <a:latin typeface="Times New Roman" panose="02020603050405020304" pitchFamily="18" charset="0"/>
                  <a:cs typeface="Times New Roman" panose="02020603050405020304" pitchFamily="18" charset="0"/>
                </a:rPr>
                <a:t>okoline</a:t>
              </a:r>
              <a:r>
                <a:rPr lang="sr-Latn-RS" sz="900" dirty="0" smtClean="0">
                  <a:solidFill>
                    <a:prstClr val="black"/>
                  </a:solidFill>
                  <a:latin typeface="Times New Roman" panose="02020603050405020304" pitchFamily="18" charset="0"/>
                  <a:cs typeface="Times New Roman" panose="02020603050405020304" pitchFamily="18" charset="0"/>
                </a:rPr>
                <a:t> </a:t>
              </a:r>
              <a:r>
                <a:rPr lang="en-GB" sz="900" dirty="0" smtClean="0">
                  <a:solidFill>
                    <a:prstClr val="black"/>
                  </a:solidFill>
                  <a:latin typeface="Times New Roman" panose="02020603050405020304" pitchFamily="18" charset="0"/>
                  <a:cs typeface="Times New Roman" panose="02020603050405020304" pitchFamily="18" charset="0"/>
                </a:rPr>
                <a:t>-</a:t>
              </a:r>
              <a:r>
                <a:rPr lang="sr-Latn-RS" sz="900" dirty="0" smtClean="0">
                  <a:solidFill>
                    <a:prstClr val="black"/>
                  </a:solidFill>
                  <a:latin typeface="Times New Roman" panose="02020603050405020304" pitchFamily="18" charset="0"/>
                  <a:cs typeface="Times New Roman" panose="02020603050405020304" pitchFamily="18" charset="0"/>
                </a:rPr>
                <a:t> </a:t>
              </a:r>
              <a:r>
                <a:rPr lang="en-GB" sz="900" dirty="0" err="1" smtClean="0">
                  <a:solidFill>
                    <a:prstClr val="black"/>
                  </a:solidFill>
                  <a:latin typeface="Times New Roman" panose="02020603050405020304" pitchFamily="18" charset="0"/>
                  <a:cs typeface="Times New Roman" panose="02020603050405020304" pitchFamily="18" charset="0"/>
                </a:rPr>
                <a:t>životne</a:t>
              </a:r>
              <a:r>
                <a:rPr lang="en-GB" sz="900" dirty="0" smtClean="0">
                  <a:solidFill>
                    <a:prstClr val="black"/>
                  </a:solidFill>
                  <a:latin typeface="Times New Roman" panose="02020603050405020304" pitchFamily="18" charset="0"/>
                  <a:cs typeface="Times New Roman" panose="02020603050405020304" pitchFamily="18" charset="0"/>
                </a:rPr>
                <a:t> </a:t>
              </a:r>
              <a:r>
                <a:rPr lang="en-GB" sz="900" dirty="0" err="1">
                  <a:solidFill>
                    <a:prstClr val="black"/>
                  </a:solidFill>
                  <a:latin typeface="Times New Roman" panose="02020603050405020304" pitchFamily="18" charset="0"/>
                  <a:cs typeface="Times New Roman" panose="02020603050405020304" pitchFamily="18" charset="0"/>
                </a:rPr>
                <a:t>navike</a:t>
              </a:r>
              <a:endParaRPr lang="en-GB" sz="900" dirty="0">
                <a:solidFill>
                  <a:prstClr val="black"/>
                </a:solidFill>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xmlns="" id="{C636698D-AE6C-4CAF-85DC-E88B63EBA049}"/>
                </a:ext>
              </a:extLst>
            </p:cNvPr>
            <p:cNvSpPr txBox="1"/>
            <p:nvPr/>
          </p:nvSpPr>
          <p:spPr>
            <a:xfrm>
              <a:off x="7440048" y="1964473"/>
              <a:ext cx="995999" cy="184665"/>
            </a:xfrm>
            <a:prstGeom prst="rect">
              <a:avLst/>
            </a:prstGeom>
            <a:noFill/>
          </p:spPr>
          <p:txBody>
            <a:bodyPr wrap="none" lIns="0" tIns="0" rIns="0" bIns="0" rtlCol="0" anchor="ctr">
              <a:spAutoFit/>
            </a:bodyPr>
            <a:lstStyle/>
            <a:p>
              <a:pPr defTabSz="685800">
                <a:spcAft>
                  <a:spcPts val="900"/>
                </a:spcAft>
              </a:pPr>
              <a:r>
                <a:rPr lang="en-US" sz="900" dirty="0" err="1">
                  <a:solidFill>
                    <a:prstClr val="black"/>
                  </a:solidFill>
                  <a:latin typeface="Times New Roman" panose="02020603050405020304" pitchFamily="18" charset="0"/>
                  <a:cs typeface="Times New Roman" panose="02020603050405020304" pitchFamily="18" charset="0"/>
                </a:rPr>
                <a:t>Genetski</a:t>
              </a:r>
              <a:r>
                <a:rPr lang="en-US" sz="900" dirty="0">
                  <a:solidFill>
                    <a:prstClr val="black"/>
                  </a:solidFill>
                  <a:latin typeface="Times New Roman" panose="02020603050405020304" pitchFamily="18" charset="0"/>
                  <a:cs typeface="Times New Roman" panose="02020603050405020304" pitchFamily="18" charset="0"/>
                </a:rPr>
                <a:t> </a:t>
              </a:r>
              <a:r>
                <a:rPr lang="en-US" sz="900" dirty="0" err="1">
                  <a:solidFill>
                    <a:prstClr val="black"/>
                  </a:solidFill>
                  <a:latin typeface="Times New Roman" panose="02020603050405020304" pitchFamily="18" charset="0"/>
                  <a:cs typeface="Times New Roman" panose="02020603050405020304" pitchFamily="18" charset="0"/>
                </a:rPr>
                <a:t>faktori</a:t>
              </a:r>
              <a:endParaRPr lang="en-GB" sz="900" dirty="0">
                <a:solidFill>
                  <a:prstClr val="black"/>
                </a:solidFill>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xmlns="" id="{573D9D70-4A5E-4F67-BD15-39CD0F98F47C}"/>
                </a:ext>
              </a:extLst>
            </p:cNvPr>
            <p:cNvSpPr txBox="1"/>
            <p:nvPr/>
          </p:nvSpPr>
          <p:spPr>
            <a:xfrm>
              <a:off x="4342897" y="2170850"/>
              <a:ext cx="1149889" cy="184665"/>
            </a:xfrm>
            <a:prstGeom prst="rect">
              <a:avLst/>
            </a:prstGeom>
            <a:noFill/>
          </p:spPr>
          <p:txBody>
            <a:bodyPr wrap="none" lIns="0" tIns="0" rIns="0" bIns="0" rtlCol="0" anchor="ctr">
              <a:spAutoFit/>
            </a:bodyPr>
            <a:lstStyle/>
            <a:p>
              <a:pPr algn="r" defTabSz="685800">
                <a:spcAft>
                  <a:spcPts val="900"/>
                </a:spcAft>
              </a:pPr>
              <a:r>
                <a:rPr lang="en-US" sz="900" dirty="0" err="1">
                  <a:solidFill>
                    <a:prstClr val="black"/>
                  </a:solidFill>
                  <a:latin typeface="Times New Roman" panose="02020603050405020304" pitchFamily="18" charset="0"/>
                  <a:cs typeface="Times New Roman" panose="02020603050405020304" pitchFamily="18" charset="0"/>
                </a:rPr>
                <a:t>Imunološki</a:t>
              </a:r>
              <a:r>
                <a:rPr lang="en-US" sz="900" dirty="0">
                  <a:solidFill>
                    <a:prstClr val="black"/>
                  </a:solidFill>
                  <a:latin typeface="Times New Roman" panose="02020603050405020304" pitchFamily="18" charset="0"/>
                  <a:cs typeface="Times New Roman" panose="02020603050405020304" pitchFamily="18" charset="0"/>
                </a:rPr>
                <a:t> </a:t>
              </a:r>
              <a:r>
                <a:rPr lang="en-US" sz="900" dirty="0" err="1">
                  <a:solidFill>
                    <a:prstClr val="black"/>
                  </a:solidFill>
                  <a:latin typeface="Times New Roman" panose="02020603050405020304" pitchFamily="18" charset="0"/>
                  <a:cs typeface="Times New Roman" panose="02020603050405020304" pitchFamily="18" charset="0"/>
                </a:rPr>
                <a:t>faktori</a:t>
              </a:r>
              <a:endParaRPr lang="en-GB" sz="900" dirty="0">
                <a:solidFill>
                  <a:prstClr val="black"/>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xmlns="" id="{202CD852-D7E7-46CF-B318-CF4EE0237FE5}"/>
                </a:ext>
              </a:extLst>
            </p:cNvPr>
            <p:cNvSpPr txBox="1"/>
            <p:nvPr/>
          </p:nvSpPr>
          <p:spPr>
            <a:xfrm>
              <a:off x="7281937" y="2833465"/>
              <a:ext cx="1912863" cy="369332"/>
            </a:xfrm>
            <a:prstGeom prst="rect">
              <a:avLst/>
            </a:prstGeom>
            <a:noFill/>
          </p:spPr>
          <p:txBody>
            <a:bodyPr wrap="square" lIns="0" tIns="0" rIns="0" bIns="0" rtlCol="0" anchor="b">
              <a:spAutoFit/>
            </a:bodyPr>
            <a:lstStyle/>
            <a:p>
              <a:pPr defTabSz="685800">
                <a:spcAft>
                  <a:spcPts val="900"/>
                </a:spcAft>
              </a:pPr>
              <a:r>
                <a:rPr lang="en-US" sz="900" dirty="0" err="1">
                  <a:solidFill>
                    <a:prstClr val="black"/>
                  </a:solidFill>
                  <a:latin typeface="Times New Roman" panose="02020603050405020304" pitchFamily="18" charset="0"/>
                  <a:cs typeface="Times New Roman" panose="02020603050405020304" pitchFamily="18" charset="0"/>
                </a:rPr>
                <a:t>Placentarna</a:t>
              </a:r>
              <a:r>
                <a:rPr lang="en-US" sz="900" dirty="0">
                  <a:solidFill>
                    <a:prstClr val="black"/>
                  </a:solidFill>
                  <a:latin typeface="Times New Roman" panose="02020603050405020304" pitchFamily="18" charset="0"/>
                  <a:cs typeface="Times New Roman" panose="02020603050405020304" pitchFamily="18" charset="0"/>
                </a:rPr>
                <a:t> mal-</a:t>
              </a:r>
              <a:r>
                <a:rPr lang="en-US" sz="900" dirty="0" err="1">
                  <a:solidFill>
                    <a:prstClr val="black"/>
                  </a:solidFill>
                  <a:latin typeface="Times New Roman" panose="02020603050405020304" pitchFamily="18" charset="0"/>
                  <a:cs typeface="Times New Roman" panose="02020603050405020304" pitchFamily="18" charset="0"/>
                </a:rPr>
                <a:t>implantacija</a:t>
              </a:r>
              <a:r>
                <a:rPr lang="en-US" sz="900" dirty="0">
                  <a:solidFill>
                    <a:prstClr val="black"/>
                  </a:solidFill>
                  <a:latin typeface="Times New Roman" panose="02020603050405020304" pitchFamily="18" charset="0"/>
                  <a:cs typeface="Times New Roman" panose="02020603050405020304" pitchFamily="18" charset="0"/>
                </a:rPr>
                <a:t> I </a:t>
              </a:r>
              <a:r>
                <a:rPr lang="en-US" sz="900" dirty="0" err="1">
                  <a:solidFill>
                    <a:prstClr val="black"/>
                  </a:solidFill>
                  <a:latin typeface="Times New Roman" panose="02020603050405020304" pitchFamily="18" charset="0"/>
                  <a:cs typeface="Times New Roman" panose="02020603050405020304" pitchFamily="18" charset="0"/>
                </a:rPr>
                <a:t>disfunkcija</a:t>
              </a:r>
              <a:endParaRPr lang="en-US" sz="900" dirty="0">
                <a:solidFill>
                  <a:prstClr val="black"/>
                </a:solidFill>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xmlns="" id="{4FFC8892-618B-4B0D-A441-B6EA1FE2FB29}"/>
                </a:ext>
              </a:extLst>
            </p:cNvPr>
            <p:cNvSpPr txBox="1"/>
            <p:nvPr/>
          </p:nvSpPr>
          <p:spPr>
            <a:xfrm>
              <a:off x="9311633" y="3872729"/>
              <a:ext cx="1595829" cy="369332"/>
            </a:xfrm>
            <a:prstGeom prst="rect">
              <a:avLst/>
            </a:prstGeom>
            <a:noFill/>
          </p:spPr>
          <p:txBody>
            <a:bodyPr wrap="square" lIns="0" tIns="0" rIns="0" bIns="0" rtlCol="0" anchor="b">
              <a:spAutoFit/>
            </a:bodyPr>
            <a:lstStyle/>
            <a:p>
              <a:pPr defTabSz="685800">
                <a:spcAft>
                  <a:spcPts val="900"/>
                </a:spcAft>
              </a:pPr>
              <a:r>
                <a:rPr lang="en-US" sz="900" dirty="0">
                  <a:solidFill>
                    <a:prstClr val="black"/>
                  </a:solidFill>
                  <a:latin typeface="Times New Roman" panose="02020603050405020304" pitchFamily="18" charset="0"/>
                  <a:cs typeface="Times New Roman" panose="02020603050405020304" pitchFamily="18" charset="0"/>
                </a:rPr>
                <a:t>Intra-</a:t>
              </a:r>
              <a:r>
                <a:rPr lang="en-US" sz="900" dirty="0" err="1">
                  <a:solidFill>
                    <a:prstClr val="black"/>
                  </a:solidFill>
                  <a:latin typeface="Times New Roman" panose="02020603050405020304" pitchFamily="18" charset="0"/>
                  <a:cs typeface="Times New Roman" panose="02020603050405020304" pitchFamily="18" charset="0"/>
                </a:rPr>
                <a:t>uterino</a:t>
              </a:r>
              <a:r>
                <a:rPr lang="en-US" sz="900" dirty="0">
                  <a:solidFill>
                    <a:prstClr val="black"/>
                  </a:solidFill>
                  <a:latin typeface="Times New Roman" panose="02020603050405020304" pitchFamily="18" charset="0"/>
                  <a:cs typeface="Times New Roman" panose="02020603050405020304" pitchFamily="18" charset="0"/>
                </a:rPr>
                <a:t/>
              </a:r>
              <a:br>
                <a:rPr lang="en-US" sz="900" dirty="0">
                  <a:solidFill>
                    <a:prstClr val="black"/>
                  </a:solidFill>
                  <a:latin typeface="Times New Roman" panose="02020603050405020304" pitchFamily="18" charset="0"/>
                  <a:cs typeface="Times New Roman" panose="02020603050405020304" pitchFamily="18" charset="0"/>
                </a:rPr>
              </a:br>
              <a:r>
                <a:rPr lang="en-US" sz="900" dirty="0" err="1">
                  <a:solidFill>
                    <a:prstClr val="black"/>
                  </a:solidFill>
                  <a:latin typeface="Times New Roman" panose="02020603050405020304" pitchFamily="18" charset="0"/>
                  <a:cs typeface="Times New Roman" panose="02020603050405020304" pitchFamily="18" charset="0"/>
                </a:rPr>
                <a:t>zaostajanje</a:t>
              </a:r>
              <a:r>
                <a:rPr lang="en-US" sz="900" dirty="0">
                  <a:solidFill>
                    <a:prstClr val="black"/>
                  </a:solidFill>
                  <a:latin typeface="Times New Roman" panose="02020603050405020304" pitchFamily="18" charset="0"/>
                  <a:cs typeface="Times New Roman" panose="02020603050405020304" pitchFamily="18" charset="0"/>
                </a:rPr>
                <a:t> u </a:t>
              </a:r>
              <a:r>
                <a:rPr lang="en-US" sz="900" dirty="0" err="1">
                  <a:solidFill>
                    <a:prstClr val="black"/>
                  </a:solidFill>
                  <a:latin typeface="Times New Roman" panose="02020603050405020304" pitchFamily="18" charset="0"/>
                  <a:cs typeface="Times New Roman" panose="02020603050405020304" pitchFamily="18" charset="0"/>
                </a:rPr>
                <a:t>razvoju</a:t>
              </a:r>
              <a:endParaRPr lang="en-GB" sz="900" dirty="0">
                <a:solidFill>
                  <a:prstClr val="black"/>
                </a:solidFill>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xmlns="" id="{8508BF89-BF66-4750-8CE6-61BF98A3AD55}"/>
                </a:ext>
              </a:extLst>
            </p:cNvPr>
            <p:cNvSpPr txBox="1"/>
            <p:nvPr/>
          </p:nvSpPr>
          <p:spPr>
            <a:xfrm>
              <a:off x="6305771" y="5209450"/>
              <a:ext cx="1187276" cy="369332"/>
            </a:xfrm>
            <a:prstGeom prst="rect">
              <a:avLst/>
            </a:prstGeom>
            <a:noFill/>
          </p:spPr>
          <p:txBody>
            <a:bodyPr wrap="square" lIns="0" tIns="0" rIns="0" bIns="0" rtlCol="0" anchor="b">
              <a:spAutoFit/>
            </a:bodyPr>
            <a:lstStyle/>
            <a:p>
              <a:pPr algn="ctr" defTabSz="685800">
                <a:spcAft>
                  <a:spcPts val="900"/>
                </a:spcAft>
              </a:pPr>
              <a:r>
                <a:rPr lang="en-US" sz="900" b="1" dirty="0" err="1">
                  <a:solidFill>
                    <a:prstClr val="black"/>
                  </a:solidFill>
                  <a:latin typeface="Times New Roman" panose="02020603050405020304" pitchFamily="18" charset="0"/>
                  <a:cs typeface="Times New Roman" panose="02020603050405020304" pitchFamily="18" charset="0"/>
                </a:rPr>
                <a:t>Maternali</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err="1">
                  <a:solidFill>
                    <a:prstClr val="black"/>
                  </a:solidFill>
                  <a:latin typeface="Times New Roman" panose="02020603050405020304" pitchFamily="18" charset="0"/>
                  <a:cs typeface="Times New Roman" panose="02020603050405020304" pitchFamily="18" charset="0"/>
                </a:rPr>
                <a:t>Sindrom</a:t>
              </a:r>
              <a:endParaRPr lang="en-GB" sz="900" b="1" dirty="0">
                <a:solidFill>
                  <a:prstClr val="black"/>
                </a:solidFill>
                <a:latin typeface="Times New Roman" panose="02020603050405020304" pitchFamily="18" charset="0"/>
                <a:cs typeface="Times New Roman" panose="02020603050405020304" pitchFamily="18" charset="0"/>
              </a:endParaRPr>
            </a:p>
          </p:txBody>
        </p:sp>
        <p:sp>
          <p:nvSpPr>
            <p:cNvPr id="77" name="TextBox 76">
              <a:extLst>
                <a:ext uri="{FF2B5EF4-FFF2-40B4-BE49-F238E27FC236}">
                  <a16:creationId xmlns:a16="http://schemas.microsoft.com/office/drawing/2014/main" xmlns="" id="{A11C62D7-4644-4B33-A06D-A7A87C92F0F6}"/>
                </a:ext>
              </a:extLst>
            </p:cNvPr>
            <p:cNvSpPr txBox="1"/>
            <p:nvPr/>
          </p:nvSpPr>
          <p:spPr>
            <a:xfrm>
              <a:off x="8294329" y="5614545"/>
              <a:ext cx="681396" cy="184665"/>
            </a:xfrm>
            <a:prstGeom prst="rect">
              <a:avLst/>
            </a:prstGeom>
            <a:noFill/>
          </p:spPr>
          <p:txBody>
            <a:bodyPr wrap="square" lIns="0" tIns="0" rIns="0" bIns="0" rtlCol="0" anchor="ctr">
              <a:spAutoFit/>
            </a:bodyPr>
            <a:lstStyle/>
            <a:p>
              <a:pPr algn="ctr" defTabSz="685800">
                <a:spcAft>
                  <a:spcPts val="900"/>
                </a:spcAft>
              </a:pPr>
              <a:r>
                <a:rPr lang="en-US" sz="900" dirty="0">
                  <a:solidFill>
                    <a:prstClr val="black"/>
                  </a:solidFill>
                  <a:latin typeface="Times New Roman" panose="02020603050405020304" pitchFamily="18" charset="0"/>
                  <a:cs typeface="Times New Roman" panose="02020603050405020304" pitchFamily="18" charset="0"/>
                </a:rPr>
                <a:t>HELLP</a:t>
              </a:r>
              <a:endParaRPr lang="en-GB" sz="900" dirty="0">
                <a:solidFill>
                  <a:prstClr val="black"/>
                </a:solidFill>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xmlns="" id="{5DF4E64A-0026-4F52-977C-06C8D0616C8B}"/>
                </a:ext>
              </a:extLst>
            </p:cNvPr>
            <p:cNvSpPr txBox="1"/>
            <p:nvPr/>
          </p:nvSpPr>
          <p:spPr>
            <a:xfrm>
              <a:off x="7440095" y="5614545"/>
              <a:ext cx="817015" cy="184665"/>
            </a:xfrm>
            <a:prstGeom prst="rect">
              <a:avLst/>
            </a:prstGeom>
            <a:noFill/>
          </p:spPr>
          <p:txBody>
            <a:bodyPr wrap="square" lIns="0" tIns="0" rIns="0" bIns="0" rtlCol="0" anchor="ctr">
              <a:spAutoFit/>
            </a:bodyPr>
            <a:lstStyle/>
            <a:p>
              <a:pPr algn="ctr" defTabSz="685800">
                <a:spcAft>
                  <a:spcPts val="900"/>
                </a:spcAft>
              </a:pPr>
              <a:r>
                <a:rPr lang="en-US" sz="900" dirty="0" err="1">
                  <a:solidFill>
                    <a:prstClr val="black"/>
                  </a:solidFill>
                  <a:latin typeface="Times New Roman" panose="02020603050405020304" pitchFamily="18" charset="0"/>
                  <a:cs typeface="Times New Roman" panose="02020603050405020304" pitchFamily="18" charset="0"/>
                </a:rPr>
                <a:t>Eklampsija</a:t>
              </a:r>
              <a:endParaRPr lang="en-GB" sz="900" dirty="0">
                <a:solidFill>
                  <a:prstClr val="black"/>
                </a:solidFill>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xmlns="" id="{7472FE53-81A0-41C0-B7E3-CDBA694C8A72}"/>
                </a:ext>
              </a:extLst>
            </p:cNvPr>
            <p:cNvSpPr txBox="1"/>
            <p:nvPr/>
          </p:nvSpPr>
          <p:spPr>
            <a:xfrm>
              <a:off x="5549105" y="5614545"/>
              <a:ext cx="957995" cy="184665"/>
            </a:xfrm>
            <a:prstGeom prst="rect">
              <a:avLst/>
            </a:prstGeom>
            <a:noFill/>
          </p:spPr>
          <p:txBody>
            <a:bodyPr wrap="square" lIns="0" tIns="0" rIns="0" bIns="0" rtlCol="0" anchor="ctr">
              <a:spAutoFit/>
            </a:bodyPr>
            <a:lstStyle/>
            <a:p>
              <a:pPr algn="ctr" defTabSz="685800">
                <a:spcAft>
                  <a:spcPts val="900"/>
                </a:spcAft>
              </a:pPr>
              <a:r>
                <a:rPr lang="en-US" sz="900" dirty="0" err="1">
                  <a:solidFill>
                    <a:prstClr val="black"/>
                  </a:solidFill>
                  <a:latin typeface="Times New Roman" panose="02020603050405020304" pitchFamily="18" charset="0"/>
                  <a:cs typeface="Times New Roman" panose="02020603050405020304" pitchFamily="18" charset="0"/>
                </a:rPr>
                <a:t>Proteinurija</a:t>
              </a:r>
              <a:endParaRPr lang="en-GB" sz="900" dirty="0">
                <a:solidFill>
                  <a:prstClr val="black"/>
                </a:solidFill>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xmlns="" id="{60D5B694-A171-44C2-8EEC-E777C3D5FCCA}"/>
                </a:ext>
              </a:extLst>
            </p:cNvPr>
            <p:cNvSpPr txBox="1"/>
            <p:nvPr/>
          </p:nvSpPr>
          <p:spPr>
            <a:xfrm>
              <a:off x="4578343" y="5614545"/>
              <a:ext cx="913264" cy="184665"/>
            </a:xfrm>
            <a:prstGeom prst="rect">
              <a:avLst/>
            </a:prstGeom>
            <a:noFill/>
          </p:spPr>
          <p:txBody>
            <a:bodyPr wrap="square" lIns="0" tIns="0" rIns="0" bIns="0" rtlCol="0" anchor="ctr">
              <a:spAutoFit/>
            </a:bodyPr>
            <a:lstStyle/>
            <a:p>
              <a:pPr algn="ctr" defTabSz="685800">
                <a:spcAft>
                  <a:spcPts val="900"/>
                </a:spcAft>
              </a:pPr>
              <a:r>
                <a:rPr lang="en-US" sz="900" dirty="0" err="1">
                  <a:solidFill>
                    <a:prstClr val="black"/>
                  </a:solidFill>
                  <a:latin typeface="Times New Roman" panose="02020603050405020304" pitchFamily="18" charset="0"/>
                  <a:cs typeface="Times New Roman" panose="02020603050405020304" pitchFamily="18" charset="0"/>
                </a:rPr>
                <a:t>Hipertenzija</a:t>
              </a:r>
              <a:endParaRPr lang="en-GB" sz="900" dirty="0">
                <a:solidFill>
                  <a:prstClr val="black"/>
                </a:solidFill>
                <a:latin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a16="http://schemas.microsoft.com/office/drawing/2014/main" xmlns="" id="{1E812106-A199-4030-A909-013EA594B614}"/>
                </a:ext>
              </a:extLst>
            </p:cNvPr>
            <p:cNvSpPr txBox="1"/>
            <p:nvPr/>
          </p:nvSpPr>
          <p:spPr>
            <a:xfrm>
              <a:off x="6966704" y="4282085"/>
              <a:ext cx="817015" cy="184665"/>
            </a:xfrm>
            <a:prstGeom prst="rect">
              <a:avLst/>
            </a:prstGeom>
            <a:noFill/>
          </p:spPr>
          <p:txBody>
            <a:bodyPr wrap="square" lIns="0" tIns="0" rIns="0" bIns="0" rtlCol="0" anchor="ctr">
              <a:spAutoFit/>
            </a:bodyPr>
            <a:lstStyle/>
            <a:p>
              <a:pPr algn="ctr" defTabSz="685800">
                <a:spcAft>
                  <a:spcPts val="900"/>
                </a:spcAft>
              </a:pPr>
              <a:r>
                <a:rPr lang="en-US" sz="900" dirty="0">
                  <a:solidFill>
                    <a:prstClr val="black"/>
                  </a:solidFill>
                  <a:latin typeface="Times New Roman" panose="02020603050405020304" pitchFamily="18" charset="0"/>
                  <a:cs typeface="Times New Roman" panose="02020603050405020304" pitchFamily="18" charset="0"/>
                </a:rPr>
                <a:t>sFlt-1</a:t>
              </a:r>
              <a:endParaRPr lang="en-GB" sz="900" dirty="0">
                <a:solidFill>
                  <a:prstClr val="black"/>
                </a:solidFill>
                <a:latin typeface="Times New Roman" panose="02020603050405020304" pitchFamily="18" charset="0"/>
                <a:cs typeface="Times New Roman" panose="02020603050405020304" pitchFamily="18" charset="0"/>
              </a:endParaRPr>
            </a:p>
          </p:txBody>
        </p:sp>
        <p:sp>
          <p:nvSpPr>
            <p:cNvPr id="82" name="TextBox 81">
              <a:extLst>
                <a:ext uri="{FF2B5EF4-FFF2-40B4-BE49-F238E27FC236}">
                  <a16:creationId xmlns:a16="http://schemas.microsoft.com/office/drawing/2014/main" xmlns="" id="{12238065-6542-41A3-9A32-BC3A6A70F475}"/>
                </a:ext>
              </a:extLst>
            </p:cNvPr>
            <p:cNvSpPr txBox="1"/>
            <p:nvPr/>
          </p:nvSpPr>
          <p:spPr>
            <a:xfrm>
              <a:off x="5869244" y="4282085"/>
              <a:ext cx="957995" cy="184665"/>
            </a:xfrm>
            <a:prstGeom prst="rect">
              <a:avLst/>
            </a:prstGeom>
            <a:noFill/>
          </p:spPr>
          <p:txBody>
            <a:bodyPr wrap="square" lIns="0" tIns="0" rIns="0" bIns="0" rtlCol="0" anchor="ctr">
              <a:spAutoFit/>
            </a:bodyPr>
            <a:lstStyle/>
            <a:p>
              <a:pPr algn="ctr" defTabSz="685800">
                <a:spcAft>
                  <a:spcPts val="900"/>
                </a:spcAft>
              </a:pPr>
              <a:r>
                <a:rPr lang="en-US" sz="900" dirty="0">
                  <a:solidFill>
                    <a:prstClr val="black"/>
                  </a:solidFill>
                  <a:latin typeface="Times New Roman" panose="02020603050405020304" pitchFamily="18" charset="0"/>
                  <a:cs typeface="Times New Roman" panose="02020603050405020304" pitchFamily="18" charset="0"/>
                </a:rPr>
                <a:t>PIGF</a:t>
              </a:r>
              <a:endParaRPr lang="en-GB" sz="900" dirty="0">
                <a:solidFill>
                  <a:prstClr val="black"/>
                </a:solidFill>
                <a:latin typeface="Times New Roman" panose="02020603050405020304" pitchFamily="18" charset="0"/>
                <a:cs typeface="Times New Roman" panose="02020603050405020304" pitchFamily="18" charset="0"/>
              </a:endParaRPr>
            </a:p>
          </p:txBody>
        </p:sp>
        <p:sp>
          <p:nvSpPr>
            <p:cNvPr id="85" name="Rectangle: Rounded Corners 84">
              <a:extLst>
                <a:ext uri="{FF2B5EF4-FFF2-40B4-BE49-F238E27FC236}">
                  <a16:creationId xmlns:a16="http://schemas.microsoft.com/office/drawing/2014/main" xmlns="" id="{C95D2970-CCF0-4B19-9CF1-5114FEA3D1DD}"/>
                </a:ext>
              </a:extLst>
            </p:cNvPr>
            <p:cNvSpPr/>
            <p:nvPr/>
          </p:nvSpPr>
          <p:spPr>
            <a:xfrm>
              <a:off x="4374683" y="4193294"/>
              <a:ext cx="1424478" cy="387486"/>
            </a:xfrm>
            <a:prstGeom prst="roundRect">
              <a:avLst>
                <a:gd name="adj" fmla="val 7464"/>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34290" rIns="68580" bIns="34290" numCol="1" spcCol="0" rtlCol="0" fromWordArt="0" anchor="ctr" anchorCtr="0" forceAA="0" compatLnSpc="1">
              <a:prstTxWarp prst="textNoShape">
                <a:avLst/>
              </a:prstTxWarp>
              <a:noAutofit/>
            </a:bodyPr>
            <a:lstStyle/>
            <a:p>
              <a:pPr algn="ctr" defTabSz="685800"/>
              <a:r>
                <a:rPr lang="en-GB" sz="900" dirty="0">
                  <a:solidFill>
                    <a:srgbClr val="ED7D31"/>
                  </a:solidFill>
                  <a:latin typeface="Times New Roman" panose="02020603050405020304" pitchFamily="18" charset="0"/>
                  <a:cs typeface="Times New Roman" panose="02020603050405020304" pitchFamily="18" charset="0"/>
                </a:rPr>
                <a:t>sFlt-1/PlGF</a:t>
              </a:r>
            </a:p>
          </p:txBody>
        </p:sp>
        <p:sp>
          <p:nvSpPr>
            <p:cNvPr id="7" name="TextBox 6"/>
            <p:cNvSpPr txBox="1"/>
            <p:nvPr/>
          </p:nvSpPr>
          <p:spPr>
            <a:xfrm>
              <a:off x="3996993" y="3893383"/>
              <a:ext cx="2153155" cy="184665"/>
            </a:xfrm>
            <a:prstGeom prst="rect">
              <a:avLst/>
            </a:prstGeom>
            <a:noFill/>
          </p:spPr>
          <p:txBody>
            <a:bodyPr wrap="square" lIns="0" tIns="0" rIns="0" bIns="0" rtlCol="0" anchor="b">
              <a:spAutoFit/>
            </a:bodyPr>
            <a:lstStyle>
              <a:defPPr>
                <a:defRPr lang="en-US"/>
              </a:defPPr>
              <a:lvl1pPr>
                <a:spcAft>
                  <a:spcPts val="1200"/>
                </a:spcAft>
                <a:defRPr sz="1200"/>
              </a:lvl1pPr>
            </a:lstStyle>
            <a:p>
              <a:pPr algn="r" defTabSz="685800">
                <a:spcAft>
                  <a:spcPts val="900"/>
                </a:spcAft>
              </a:pPr>
              <a:r>
                <a:rPr lang="en-US" sz="900" dirty="0" err="1">
                  <a:solidFill>
                    <a:prstClr val="black"/>
                  </a:solidFill>
                  <a:latin typeface="Times New Roman" panose="02020603050405020304" pitchFamily="18" charset="0"/>
                  <a:cs typeface="Times New Roman" panose="02020603050405020304" pitchFamily="18" charset="0"/>
                </a:rPr>
                <a:t>Izmjenjena</a:t>
              </a:r>
              <a:r>
                <a:rPr lang="en-US" sz="900" dirty="0">
                  <a:solidFill>
                    <a:prstClr val="black"/>
                  </a:solidFill>
                  <a:latin typeface="Times New Roman" panose="02020603050405020304" pitchFamily="18" charset="0"/>
                  <a:cs typeface="Times New Roman" panose="02020603050405020304" pitchFamily="18" charset="0"/>
                </a:rPr>
                <a:t> </a:t>
              </a:r>
              <a:r>
                <a:rPr lang="en-US" sz="900" dirty="0" err="1">
                  <a:solidFill>
                    <a:prstClr val="black"/>
                  </a:solidFill>
                  <a:latin typeface="Times New Roman" panose="02020603050405020304" pitchFamily="18" charset="0"/>
                  <a:cs typeface="Times New Roman" panose="02020603050405020304" pitchFamily="18" charset="0"/>
                </a:rPr>
                <a:t>placentarna</a:t>
              </a:r>
              <a:r>
                <a:rPr lang="en-US" sz="900" dirty="0">
                  <a:solidFill>
                    <a:prstClr val="black"/>
                  </a:solidFill>
                  <a:latin typeface="Times New Roman" panose="02020603050405020304" pitchFamily="18" charset="0"/>
                  <a:cs typeface="Times New Roman" panose="02020603050405020304" pitchFamily="18" charset="0"/>
                </a:rPr>
                <a:t> </a:t>
              </a:r>
              <a:r>
                <a:rPr lang="en-US" sz="900" dirty="0" err="1">
                  <a:solidFill>
                    <a:prstClr val="black"/>
                  </a:solidFill>
                  <a:latin typeface="Times New Roman" panose="02020603050405020304" pitchFamily="18" charset="0"/>
                  <a:cs typeface="Times New Roman" panose="02020603050405020304" pitchFamily="18" charset="0"/>
                </a:rPr>
                <a:t>funkcija</a:t>
              </a:r>
              <a:r>
                <a:rPr lang="en-US" sz="900" dirty="0">
                  <a:solidFill>
                    <a:prstClr val="black"/>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9298168" y="4968214"/>
              <a:ext cx="2428705" cy="738664"/>
            </a:xfrm>
            <a:prstGeom prst="rect">
              <a:avLst/>
            </a:prstGeom>
            <a:noFill/>
          </p:spPr>
          <p:txBody>
            <a:bodyPr wrap="square" lIns="0" tIns="0" rIns="0" bIns="0" rtlCol="0" anchor="b">
              <a:spAutoFit/>
            </a:bodyPr>
            <a:lstStyle>
              <a:defPPr>
                <a:defRPr lang="en-US"/>
              </a:defPPr>
              <a:lvl1pPr>
                <a:spcAft>
                  <a:spcPts val="1200"/>
                </a:spcAft>
                <a:defRPr sz="1200"/>
              </a:lvl1pPr>
            </a:lstStyle>
            <a:p>
              <a:pPr defTabSz="685800">
                <a:spcAft>
                  <a:spcPts val="900"/>
                </a:spcAft>
              </a:pPr>
              <a:r>
                <a:rPr lang="en-US" sz="900" b="1" dirty="0" err="1">
                  <a:solidFill>
                    <a:prstClr val="black"/>
                  </a:solidFill>
                  <a:latin typeface="Times New Roman" panose="02020603050405020304" pitchFamily="18" charset="0"/>
                  <a:cs typeface="Times New Roman" panose="02020603050405020304" pitchFamily="18" charset="0"/>
                </a:rPr>
                <a:t>Klinički</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err="1">
                  <a:solidFill>
                    <a:prstClr val="black"/>
                  </a:solidFill>
                  <a:latin typeface="Times New Roman" panose="02020603050405020304" pitchFamily="18" charset="0"/>
                  <a:cs typeface="Times New Roman" panose="02020603050405020304" pitchFamily="18" charset="0"/>
                </a:rPr>
                <a:t>poremećaji</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err="1">
                  <a:solidFill>
                    <a:prstClr val="black"/>
                  </a:solidFill>
                  <a:latin typeface="Times New Roman" panose="02020603050405020304" pitchFamily="18" charset="0"/>
                  <a:cs typeface="Times New Roman" panose="02020603050405020304" pitchFamily="18" charset="0"/>
                </a:rPr>
                <a:t>nastaju</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err="1">
                  <a:solidFill>
                    <a:prstClr val="black"/>
                  </a:solidFill>
                  <a:latin typeface="Times New Roman" panose="02020603050405020304" pitchFamily="18" charset="0"/>
                  <a:cs typeface="Times New Roman" panose="02020603050405020304" pitchFamily="18" charset="0"/>
                </a:rPr>
                <a:t>zbog</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err="1">
                  <a:solidFill>
                    <a:prstClr val="black"/>
                  </a:solidFill>
                  <a:latin typeface="Times New Roman" panose="02020603050405020304" pitchFamily="18" charset="0"/>
                  <a:cs typeface="Times New Roman" panose="02020603050405020304" pitchFamily="18" charset="0"/>
                </a:rPr>
                <a:t>sistemske</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err="1">
                  <a:solidFill>
                    <a:prstClr val="black"/>
                  </a:solidFill>
                  <a:latin typeface="Times New Roman" panose="02020603050405020304" pitchFamily="18" charset="0"/>
                  <a:cs typeface="Times New Roman" panose="02020603050405020304" pitchFamily="18" charset="0"/>
                </a:rPr>
                <a:t>disfunkcije</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err="1">
                  <a:solidFill>
                    <a:prstClr val="black"/>
                  </a:solidFill>
                  <a:latin typeface="Times New Roman" panose="02020603050405020304" pitchFamily="18" charset="0"/>
                  <a:cs typeface="Times New Roman" panose="02020603050405020304" pitchFamily="18" charset="0"/>
                </a:rPr>
                <a:t>endotelnih</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err="1">
                  <a:solidFill>
                    <a:prstClr val="black"/>
                  </a:solidFill>
                  <a:latin typeface="Times New Roman" panose="02020603050405020304" pitchFamily="18" charset="0"/>
                  <a:cs typeface="Times New Roman" panose="02020603050405020304" pitchFamily="18" charset="0"/>
                </a:rPr>
                <a:t>ćelija</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err="1">
                  <a:solidFill>
                    <a:prstClr val="black"/>
                  </a:solidFill>
                  <a:latin typeface="Times New Roman" panose="02020603050405020304" pitchFamily="18" charset="0"/>
                  <a:cs typeface="Times New Roman" panose="02020603050405020304" pitchFamily="18" charset="0"/>
                </a:rPr>
                <a:t>i</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err="1">
                  <a:solidFill>
                    <a:prstClr val="black"/>
                  </a:solidFill>
                  <a:latin typeface="Times New Roman" panose="02020603050405020304" pitchFamily="18" charset="0"/>
                  <a:cs typeface="Times New Roman" panose="02020603050405020304" pitchFamily="18" charset="0"/>
                </a:rPr>
                <a:t>pretjeranog</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err="1">
                  <a:solidFill>
                    <a:prstClr val="black"/>
                  </a:solidFill>
                  <a:latin typeface="Times New Roman" panose="02020603050405020304" pitchFamily="18" charset="0"/>
                  <a:cs typeface="Times New Roman" panose="02020603050405020304" pitchFamily="18" charset="0"/>
                </a:rPr>
                <a:t>upalnog</a:t>
              </a:r>
              <a:r>
                <a:rPr lang="en-US" sz="900" b="1" dirty="0">
                  <a:solidFill>
                    <a:prstClr val="black"/>
                  </a:solidFill>
                  <a:latin typeface="Times New Roman" panose="02020603050405020304" pitchFamily="18" charset="0"/>
                  <a:cs typeface="Times New Roman" panose="02020603050405020304" pitchFamily="18" charset="0"/>
                </a:rPr>
                <a:t> odgovora</a:t>
              </a:r>
              <a:r>
                <a:rPr lang="en-US" sz="900" b="1" baseline="30000" dirty="0">
                  <a:solidFill>
                    <a:prstClr val="black"/>
                  </a:solidFill>
                  <a:latin typeface="Times New Roman" panose="02020603050405020304" pitchFamily="18" charset="0"/>
                  <a:cs typeface="Times New Roman" panose="02020603050405020304" pitchFamily="18" charset="0"/>
                </a:rPr>
                <a:t>1</a:t>
              </a:r>
            </a:p>
          </p:txBody>
        </p:sp>
        <p:sp>
          <p:nvSpPr>
            <p:cNvPr id="99" name="Up">
              <a:extLst>
                <a:ext uri="{FF2B5EF4-FFF2-40B4-BE49-F238E27FC236}">
                  <a16:creationId xmlns:a16="http://schemas.microsoft.com/office/drawing/2014/main" xmlns="" id="{5A8B3751-AF43-4991-966F-A08EBD7FD463}"/>
                </a:ext>
              </a:extLst>
            </p:cNvPr>
            <p:cNvSpPr/>
            <p:nvPr/>
          </p:nvSpPr>
          <p:spPr>
            <a:xfrm>
              <a:off x="4496334" y="4265599"/>
              <a:ext cx="195091" cy="259792"/>
            </a:xfrm>
            <a:prstGeom prst="upArrow">
              <a:avLst>
                <a:gd name="adj1" fmla="val 67949"/>
                <a:gd name="adj2" fmla="val 50000"/>
              </a:avLst>
            </a:prstGeom>
            <a:solidFill>
              <a:schemeClr val="accent2">
                <a:alpha val="95000"/>
              </a:schemeClr>
            </a:solidFill>
            <a:ln>
              <a:noFill/>
            </a:ln>
            <a:effectLst/>
          </p:spPr>
          <p:txBody>
            <a:bodyPr vert="horz" wrap="square" lIns="135000" tIns="34290" rIns="135000" bIns="34290" numCol="1" rtlCol="0" anchor="ctr" anchorCtr="0" compatLnSpc="1">
              <a:prstTxWarp prst="textNoShape">
                <a:avLst/>
              </a:prstTxWarp>
            </a:bodyPr>
            <a:lstStyle/>
            <a:p>
              <a:pPr algn="ctr" defTabSz="685800"/>
              <a:endParaRPr lang="en-GB" sz="1350" dirty="0" err="1">
                <a:solidFill>
                  <a:prstClr val="black">
                    <a:lumMod val="65000"/>
                    <a:lumOff val="35000"/>
                  </a:prstClr>
                </a:solidFill>
                <a:latin typeface="Times New Roman" panose="02020603050405020304" pitchFamily="18" charset="0"/>
                <a:cs typeface="Times New Roman" panose="02020603050405020304" pitchFamily="18" charset="0"/>
              </a:endParaRPr>
            </a:p>
          </p:txBody>
        </p:sp>
        <p:sp>
          <p:nvSpPr>
            <p:cNvPr id="100" name="Up">
              <a:extLst>
                <a:ext uri="{FF2B5EF4-FFF2-40B4-BE49-F238E27FC236}">
                  <a16:creationId xmlns:a16="http://schemas.microsoft.com/office/drawing/2014/main" xmlns="" id="{263E059A-3DA9-4D85-946A-273D8A6D7B14}"/>
                </a:ext>
              </a:extLst>
            </p:cNvPr>
            <p:cNvSpPr/>
            <p:nvPr/>
          </p:nvSpPr>
          <p:spPr>
            <a:xfrm rot="10800000">
              <a:off x="6581269" y="4275391"/>
              <a:ext cx="195091" cy="259792"/>
            </a:xfrm>
            <a:prstGeom prst="upArrow">
              <a:avLst>
                <a:gd name="adj1" fmla="val 67949"/>
                <a:gd name="adj2" fmla="val 50000"/>
              </a:avLst>
            </a:prstGeom>
            <a:solidFill>
              <a:schemeClr val="tx2">
                <a:alpha val="95000"/>
              </a:schemeClr>
            </a:solidFill>
            <a:ln>
              <a:noFill/>
            </a:ln>
            <a:effectLst/>
          </p:spPr>
          <p:txBody>
            <a:bodyPr vert="horz" wrap="square" lIns="135000" tIns="34290" rIns="135000" bIns="34290" numCol="1" rtlCol="0" anchor="ctr" anchorCtr="0" compatLnSpc="1">
              <a:prstTxWarp prst="textNoShape">
                <a:avLst/>
              </a:prstTxWarp>
            </a:bodyPr>
            <a:lstStyle/>
            <a:p>
              <a:pPr algn="ctr" defTabSz="685800"/>
              <a:endParaRPr lang="en-GB" sz="1350" dirty="0" err="1">
                <a:solidFill>
                  <a:prstClr val="black">
                    <a:lumMod val="65000"/>
                    <a:lumOff val="35000"/>
                  </a:prstClr>
                </a:solidFill>
                <a:latin typeface="Times New Roman" panose="02020603050405020304" pitchFamily="18" charset="0"/>
                <a:cs typeface="Times New Roman" panose="02020603050405020304" pitchFamily="18" charset="0"/>
              </a:endParaRPr>
            </a:p>
          </p:txBody>
        </p:sp>
        <p:sp>
          <p:nvSpPr>
            <p:cNvPr id="101" name="Up">
              <a:extLst>
                <a:ext uri="{FF2B5EF4-FFF2-40B4-BE49-F238E27FC236}">
                  <a16:creationId xmlns:a16="http://schemas.microsoft.com/office/drawing/2014/main" xmlns="" id="{6939347F-BF93-4CEF-A0B7-37870C526919}"/>
                </a:ext>
              </a:extLst>
            </p:cNvPr>
            <p:cNvSpPr/>
            <p:nvPr/>
          </p:nvSpPr>
          <p:spPr>
            <a:xfrm>
              <a:off x="7581183" y="4192636"/>
              <a:ext cx="195091" cy="259792"/>
            </a:xfrm>
            <a:prstGeom prst="upArrow">
              <a:avLst>
                <a:gd name="adj1" fmla="val 67949"/>
                <a:gd name="adj2" fmla="val 50000"/>
              </a:avLst>
            </a:prstGeom>
            <a:solidFill>
              <a:schemeClr val="tx2">
                <a:alpha val="95000"/>
              </a:schemeClr>
            </a:solidFill>
            <a:ln>
              <a:noFill/>
            </a:ln>
            <a:effectLst/>
          </p:spPr>
          <p:txBody>
            <a:bodyPr vert="horz" wrap="square" lIns="135000" tIns="34290" rIns="135000" bIns="34290" numCol="1" rtlCol="0" anchor="ctr" anchorCtr="0" compatLnSpc="1">
              <a:prstTxWarp prst="textNoShape">
                <a:avLst/>
              </a:prstTxWarp>
            </a:bodyPr>
            <a:lstStyle/>
            <a:p>
              <a:pPr algn="ctr" defTabSz="685800"/>
              <a:endParaRPr lang="en-GB" sz="1350" dirty="0" err="1">
                <a:solidFill>
                  <a:prstClr val="black">
                    <a:lumMod val="65000"/>
                    <a:lumOff val="35000"/>
                  </a:prstClr>
                </a:solidFill>
                <a:latin typeface="Times New Roman" panose="02020603050405020304" pitchFamily="18" charset="0"/>
                <a:cs typeface="Times New Roman" panose="02020603050405020304" pitchFamily="18" charset="0"/>
              </a:endParaRPr>
            </a:p>
          </p:txBody>
        </p:sp>
        <p:cxnSp>
          <p:nvCxnSpPr>
            <p:cNvPr id="121" name="Connector: Elbow 120">
              <a:extLst>
                <a:ext uri="{FF2B5EF4-FFF2-40B4-BE49-F238E27FC236}">
                  <a16:creationId xmlns:a16="http://schemas.microsoft.com/office/drawing/2014/main" xmlns="" id="{BC1648FE-7C7A-459A-BAC6-A9EBB6CF0026}"/>
                </a:ext>
              </a:extLst>
            </p:cNvPr>
            <p:cNvCxnSpPr>
              <a:cxnSpLocks/>
            </p:cNvCxnSpPr>
            <p:nvPr/>
          </p:nvCxnSpPr>
          <p:spPr>
            <a:xfrm>
              <a:off x="5325934" y="2597801"/>
              <a:ext cx="1446452" cy="235664"/>
            </a:xfrm>
            <a:prstGeom prst="bentConnector2">
              <a:avLst/>
            </a:prstGeom>
            <a:ln w="25400">
              <a:solidFill>
                <a:schemeClr val="tx2"/>
              </a:solidFill>
              <a:tailEnd type="none" w="med" len="sm"/>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xmlns="" id="{0CE7BE7F-50D7-4A41-93B6-A90B19D76E60}"/>
                </a:ext>
              </a:extLst>
            </p:cNvPr>
            <p:cNvCxnSpPr>
              <a:cxnSpLocks/>
            </p:cNvCxnSpPr>
            <p:nvPr/>
          </p:nvCxnSpPr>
          <p:spPr>
            <a:xfrm rot="16200000" flipH="1">
              <a:off x="6087836" y="2148915"/>
              <a:ext cx="471326" cy="897773"/>
            </a:xfrm>
            <a:prstGeom prst="bentConnector3">
              <a:avLst/>
            </a:prstGeom>
            <a:ln w="25400">
              <a:solidFill>
                <a:schemeClr val="tx2"/>
              </a:solidFill>
              <a:tailEnd type="none" w="med" len="sm"/>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xmlns="" id="{99E293F7-C354-49EF-9DEA-1784E3C2B1DE}"/>
                </a:ext>
              </a:extLst>
            </p:cNvPr>
            <p:cNvCxnSpPr>
              <a:cxnSpLocks/>
            </p:cNvCxnSpPr>
            <p:nvPr/>
          </p:nvCxnSpPr>
          <p:spPr>
            <a:xfrm rot="5400000">
              <a:off x="6712619" y="2421906"/>
              <a:ext cx="471326" cy="351792"/>
            </a:xfrm>
            <a:prstGeom prst="bentConnector3">
              <a:avLst/>
            </a:prstGeom>
            <a:ln w="25400">
              <a:solidFill>
                <a:schemeClr val="tx2"/>
              </a:solidFill>
              <a:tailEnd type="none" w="med" len="sm"/>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a16="http://schemas.microsoft.com/office/drawing/2014/main" xmlns="" id="{BBF40D6D-FBBB-454E-BC2B-8DCEBFD559C7}"/>
                </a:ext>
              </a:extLst>
            </p:cNvPr>
            <p:cNvCxnSpPr>
              <a:cxnSpLocks/>
            </p:cNvCxnSpPr>
            <p:nvPr/>
          </p:nvCxnSpPr>
          <p:spPr>
            <a:xfrm rot="10800000" flipV="1">
              <a:off x="6772387" y="2596811"/>
              <a:ext cx="1439981" cy="236654"/>
            </a:xfrm>
            <a:prstGeom prst="bentConnector2">
              <a:avLst/>
            </a:prstGeom>
            <a:ln w="25400">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xmlns="" id="{59B2AA88-9D58-430D-98EE-A579CD508386}"/>
                </a:ext>
              </a:extLst>
            </p:cNvPr>
            <p:cNvCxnSpPr>
              <a:cxnSpLocks/>
            </p:cNvCxnSpPr>
            <p:nvPr/>
          </p:nvCxnSpPr>
          <p:spPr>
            <a:xfrm>
              <a:off x="7219950" y="3269202"/>
              <a:ext cx="1206721" cy="692150"/>
            </a:xfrm>
            <a:prstGeom prst="bentConnector3">
              <a:avLst/>
            </a:prstGeom>
            <a:ln w="25400">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31" name="Connector: Elbow 130">
              <a:extLst>
                <a:ext uri="{FF2B5EF4-FFF2-40B4-BE49-F238E27FC236}">
                  <a16:creationId xmlns:a16="http://schemas.microsoft.com/office/drawing/2014/main" xmlns="" id="{4FA205E5-643B-4465-9828-5428A4B94949}"/>
                </a:ext>
              </a:extLst>
            </p:cNvPr>
            <p:cNvCxnSpPr>
              <a:cxnSpLocks/>
            </p:cNvCxnSpPr>
            <p:nvPr/>
          </p:nvCxnSpPr>
          <p:spPr>
            <a:xfrm rot="5400000">
              <a:off x="6319421" y="3728334"/>
              <a:ext cx="476360" cy="429570"/>
            </a:xfrm>
            <a:prstGeom prst="bentConnector3">
              <a:avLst/>
            </a:prstGeom>
            <a:ln w="25400">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33" name="Connector: Elbow 132">
              <a:extLst>
                <a:ext uri="{FF2B5EF4-FFF2-40B4-BE49-F238E27FC236}">
                  <a16:creationId xmlns:a16="http://schemas.microsoft.com/office/drawing/2014/main" xmlns="" id="{4C8386EF-7164-4D4A-9E7C-BDC38ACBB401}"/>
                </a:ext>
              </a:extLst>
            </p:cNvPr>
            <p:cNvCxnSpPr>
              <a:cxnSpLocks/>
            </p:cNvCxnSpPr>
            <p:nvPr/>
          </p:nvCxnSpPr>
          <p:spPr>
            <a:xfrm rot="16200000" flipH="1">
              <a:off x="6819037" y="3658287"/>
              <a:ext cx="476360" cy="569663"/>
            </a:xfrm>
            <a:prstGeom prst="bentConnector3">
              <a:avLst/>
            </a:prstGeom>
            <a:ln w="25400">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xmlns="" id="{3251BAED-1518-4EA6-B429-07C82243CE07}"/>
                </a:ext>
              </a:extLst>
            </p:cNvPr>
            <p:cNvCxnSpPr>
              <a:cxnSpLocks/>
            </p:cNvCxnSpPr>
            <p:nvPr/>
          </p:nvCxnSpPr>
          <p:spPr>
            <a:xfrm rot="5400000">
              <a:off x="5653738" y="4517394"/>
              <a:ext cx="608508" cy="769649"/>
            </a:xfrm>
            <a:prstGeom prst="bentConnector3">
              <a:avLst/>
            </a:prstGeom>
            <a:ln w="25400">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37" name="Connector: Elbow 136">
              <a:extLst>
                <a:ext uri="{FF2B5EF4-FFF2-40B4-BE49-F238E27FC236}">
                  <a16:creationId xmlns:a16="http://schemas.microsoft.com/office/drawing/2014/main" xmlns="" id="{B8D0E416-4E1D-4779-93D3-2C23452E8E6D}"/>
                </a:ext>
              </a:extLst>
            </p:cNvPr>
            <p:cNvCxnSpPr>
              <a:cxnSpLocks/>
            </p:cNvCxnSpPr>
            <p:nvPr/>
          </p:nvCxnSpPr>
          <p:spPr>
            <a:xfrm rot="16200000" flipH="1">
              <a:off x="6244215" y="4696564"/>
              <a:ext cx="610469" cy="413267"/>
            </a:xfrm>
            <a:prstGeom prst="bentConnector3">
              <a:avLst/>
            </a:prstGeom>
            <a:ln w="25400">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xmlns="" id="{CA0F618D-EDE7-404A-8E6B-B183198B49B9}"/>
                </a:ext>
              </a:extLst>
            </p:cNvPr>
            <p:cNvCxnSpPr>
              <a:cxnSpLocks/>
            </p:cNvCxnSpPr>
            <p:nvPr/>
          </p:nvCxnSpPr>
          <p:spPr>
            <a:xfrm rot="5400000">
              <a:off x="6887072" y="4751495"/>
              <a:ext cx="608508" cy="301446"/>
            </a:xfrm>
            <a:prstGeom prst="bentConnector3">
              <a:avLst/>
            </a:prstGeom>
            <a:ln w="25400">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43" name="Connector: Elbow 142">
              <a:extLst>
                <a:ext uri="{FF2B5EF4-FFF2-40B4-BE49-F238E27FC236}">
                  <a16:creationId xmlns:a16="http://schemas.microsoft.com/office/drawing/2014/main" xmlns="" id="{74CF7E67-3FF4-4F47-8BA2-3604922612AD}"/>
                </a:ext>
              </a:extLst>
            </p:cNvPr>
            <p:cNvCxnSpPr>
              <a:cxnSpLocks/>
            </p:cNvCxnSpPr>
            <p:nvPr/>
          </p:nvCxnSpPr>
          <p:spPr>
            <a:xfrm rot="16200000" flipH="1">
              <a:off x="7472952" y="4467060"/>
              <a:ext cx="608508" cy="870315"/>
            </a:xfrm>
            <a:prstGeom prst="bentConnector3">
              <a:avLst/>
            </a:prstGeom>
            <a:ln w="25400">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7656574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250"/>
                                        <p:tgtEl>
                                          <p:spTgt spid="156"/>
                                        </p:tgtEl>
                                      </p:cBhvr>
                                    </p:animEffect>
                                  </p:childTnLst>
                                </p:cTn>
                              </p:par>
                              <p:par>
                                <p:cTn id="8" presetID="42" presetClass="path" presetSubtype="0" decel="100000" fill="hold" nodeType="withEffect">
                                  <p:stCondLst>
                                    <p:cond delay="0"/>
                                  </p:stCondLst>
                                  <p:childTnLst>
                                    <p:animMotion origin="layout" path="M -2.22045E-16 0.03889 L -2.22045E-16 2.59259E-6 " pathEditMode="relative" rAng="0" ptsTypes="AA">
                                      <p:cBhvr>
                                        <p:cTn id="9" dur="500" fill="hold"/>
                                        <p:tgtEl>
                                          <p:spTgt spid="156"/>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2654878"/>
            <a:ext cx="7290001" cy="306009"/>
          </a:xfrm>
          <a:ln w="28575">
            <a:noFill/>
          </a:ln>
        </p:spPr>
        <p:txBody>
          <a:bodyPr>
            <a:noAutofit/>
          </a:bodyPr>
          <a:lstStyle/>
          <a:p>
            <a:r>
              <a:rPr lang="en-GB" sz="3200" dirty="0" err="1">
                <a:latin typeface="Times New Roman" panose="02020603050405020304" pitchFamily="18" charset="0"/>
              </a:rPr>
              <a:t>Prevencija</a:t>
            </a:r>
            <a:r>
              <a:rPr lang="en-GB" sz="3200" dirty="0">
                <a:latin typeface="Times New Roman" panose="02020603050405020304" pitchFamily="18" charset="0"/>
              </a:rPr>
              <a:t> p</a:t>
            </a:r>
            <a:r>
              <a:rPr lang="bs-Latn-BA" sz="3200" dirty="0">
                <a:latin typeface="Times New Roman" panose="02020603050405020304" pitchFamily="18" charset="0"/>
              </a:rPr>
              <a:t>reeklampsij</a:t>
            </a:r>
            <a:r>
              <a:rPr lang="en-GB" sz="3200" dirty="0">
                <a:latin typeface="Times New Roman" panose="02020603050405020304" pitchFamily="18" charset="0"/>
              </a:rPr>
              <a:t>e, </a:t>
            </a:r>
            <a:r>
              <a:rPr lang="en-GB" sz="3200" dirty="0" err="1">
                <a:latin typeface="Times New Roman" panose="02020603050405020304" pitchFamily="18" charset="0"/>
              </a:rPr>
              <a:t>iskustva</a:t>
            </a:r>
            <a:r>
              <a:rPr lang="bs-Latn-BA" sz="1800" dirty="0">
                <a:latin typeface="Times New Roman" panose="02020603050405020304" pitchFamily="18" charset="0"/>
              </a:rPr>
              <a:t/>
            </a:r>
            <a:br>
              <a:rPr lang="bs-Latn-BA" sz="1800" dirty="0">
                <a:latin typeface="Times New Roman" panose="02020603050405020304" pitchFamily="18" charset="0"/>
              </a:rPr>
            </a:br>
            <a:r>
              <a:rPr lang="bs-Latn-BA" sz="2175" dirty="0">
                <a:latin typeface="Times New Roman" panose="02020603050405020304" pitchFamily="18" charset="0"/>
              </a:rPr>
              <a:t/>
            </a:r>
            <a:br>
              <a:rPr lang="bs-Latn-BA" sz="2175" dirty="0">
                <a:latin typeface="Times New Roman" panose="02020603050405020304" pitchFamily="18" charset="0"/>
              </a:rPr>
            </a:br>
            <a:r>
              <a:rPr lang="bs-Latn-BA" sz="2175" dirty="0">
                <a:latin typeface="Times New Roman" panose="02020603050405020304" pitchFamily="18" charset="0"/>
              </a:rPr>
              <a:t/>
            </a:r>
            <a:br>
              <a:rPr lang="bs-Latn-BA" sz="2175" dirty="0">
                <a:latin typeface="Times New Roman" panose="02020603050405020304" pitchFamily="18" charset="0"/>
              </a:rPr>
            </a:br>
            <a:r>
              <a:rPr lang="bs-Latn-BA" sz="2175" dirty="0">
                <a:latin typeface="Times New Roman" panose="02020603050405020304" pitchFamily="18" charset="0"/>
              </a:rPr>
              <a:t/>
            </a:r>
            <a:br>
              <a:rPr lang="bs-Latn-BA" sz="2175" dirty="0">
                <a:latin typeface="Times New Roman" panose="02020603050405020304" pitchFamily="18" charset="0"/>
              </a:rPr>
            </a:br>
            <a:r>
              <a:rPr lang="bs-Latn-BA" sz="2175" dirty="0">
                <a:latin typeface="Times New Roman" panose="02020603050405020304" pitchFamily="18" charset="0"/>
              </a:rPr>
              <a:t/>
            </a:r>
            <a:br>
              <a:rPr lang="bs-Latn-BA" sz="2175" dirty="0">
                <a:latin typeface="Times New Roman" panose="02020603050405020304" pitchFamily="18" charset="0"/>
              </a:rPr>
            </a:br>
            <a:r>
              <a:rPr lang="bs-Latn-BA" sz="1800" dirty="0">
                <a:latin typeface="Times New Roman" panose="02020603050405020304" pitchFamily="18" charset="0"/>
              </a:rPr>
              <a:t>Prevencija preeklampsije niskom dozom Aspirina (60-80mg/dan počevši u kasnom prvom tromjesečju) trebala bi se sprovesti  kao primarna prevencija:  </a:t>
            </a:r>
            <a:br>
              <a:rPr lang="bs-Latn-BA" sz="1800" dirty="0">
                <a:latin typeface="Times New Roman" panose="02020603050405020304" pitchFamily="18" charset="0"/>
              </a:rPr>
            </a:br>
            <a:r>
              <a:rPr lang="bs-Latn-BA" sz="1800" dirty="0">
                <a:latin typeface="Times New Roman" panose="02020603050405020304" pitchFamily="18" charset="0"/>
              </a:rPr>
              <a:t/>
            </a:r>
            <a:br>
              <a:rPr lang="bs-Latn-BA" sz="1800" dirty="0">
                <a:latin typeface="Times New Roman" panose="02020603050405020304" pitchFamily="18" charset="0"/>
              </a:rPr>
            </a:br>
            <a:r>
              <a:rPr lang="bs-Latn-BA" sz="1800" dirty="0">
                <a:latin typeface="Times New Roman" panose="02020603050405020304" pitchFamily="18" charset="0"/>
              </a:rPr>
              <a:t>- kod žena sa anamnezom ranog početka PE i porod</a:t>
            </a:r>
            <a:r>
              <a:rPr lang="en-US" sz="1800" dirty="0">
                <a:latin typeface="Times New Roman" panose="02020603050405020304" pitchFamily="18" charset="0"/>
              </a:rPr>
              <a:t>o</a:t>
            </a:r>
            <a:r>
              <a:rPr lang="bs-Latn-BA" sz="1800" dirty="0">
                <a:latin typeface="Times New Roman" panose="02020603050405020304" pitchFamily="18" charset="0"/>
              </a:rPr>
              <a:t>m prije 34. nedelje</a:t>
            </a:r>
            <a:br>
              <a:rPr lang="bs-Latn-BA" sz="1800" dirty="0">
                <a:latin typeface="Times New Roman" panose="02020603050405020304" pitchFamily="18" charset="0"/>
              </a:rPr>
            </a:br>
            <a:r>
              <a:rPr lang="bs-Latn-BA" sz="1800" dirty="0">
                <a:latin typeface="Times New Roman" panose="02020603050405020304" pitchFamily="18" charset="0"/>
              </a:rPr>
              <a:t>- žena sa anamnezom PE u višeplodnim trudnoćama</a:t>
            </a:r>
            <a:br>
              <a:rPr lang="bs-Latn-BA" sz="1800" dirty="0">
                <a:latin typeface="Times New Roman" panose="02020603050405020304" pitchFamily="18" charset="0"/>
              </a:rPr>
            </a:br>
            <a:r>
              <a:rPr lang="bs-Latn-BA" sz="1800" dirty="0">
                <a:latin typeface="Times New Roman" panose="02020603050405020304" pitchFamily="18" charset="0"/>
              </a:rPr>
              <a:t>- ostalih visoko rizičnih </a:t>
            </a:r>
            <a:r>
              <a:rPr lang="bs-Latn-BA" sz="1800" dirty="0" smtClean="0">
                <a:latin typeface="Times New Roman" panose="02020603050405020304" pitchFamily="18" charset="0"/>
              </a:rPr>
              <a:t>pacijentica (dijabetes</a:t>
            </a:r>
            <a:r>
              <a:rPr lang="bs-Latn-BA" sz="1800" dirty="0">
                <a:latin typeface="Times New Roman" panose="02020603050405020304" pitchFamily="18" charset="0"/>
              </a:rPr>
              <a:t>, hipertenzija)</a:t>
            </a:r>
            <a:br>
              <a:rPr lang="bs-Latn-BA" sz="1800" dirty="0">
                <a:latin typeface="Times New Roman" panose="02020603050405020304" pitchFamily="18" charset="0"/>
              </a:rPr>
            </a:br>
            <a:r>
              <a:rPr lang="bs-Latn-BA" sz="1800" dirty="0">
                <a:latin typeface="Times New Roman" panose="02020603050405020304" pitchFamily="18" charset="0"/>
              </a:rPr>
              <a:t/>
            </a:r>
            <a:br>
              <a:rPr lang="bs-Latn-BA" sz="1800" dirty="0">
                <a:latin typeface="Times New Roman" panose="02020603050405020304" pitchFamily="18" charset="0"/>
              </a:rPr>
            </a:br>
            <a:r>
              <a:rPr lang="bs-Latn-BA" sz="1800" dirty="0">
                <a:latin typeface="Times New Roman" panose="02020603050405020304" pitchFamily="18" charset="0"/>
              </a:rPr>
              <a:t/>
            </a:r>
            <a:br>
              <a:rPr lang="bs-Latn-BA" sz="1800" dirty="0">
                <a:latin typeface="Times New Roman" panose="02020603050405020304" pitchFamily="18" charset="0"/>
              </a:rPr>
            </a:br>
            <a:r>
              <a:rPr lang="bs-Latn-BA" sz="1800" dirty="0">
                <a:latin typeface="Times New Roman" panose="02020603050405020304" pitchFamily="18" charset="0"/>
              </a:rPr>
              <a:t>Upotreba doplera uterinih arterija između 11. i 13. nedelje </a:t>
            </a:r>
            <a:r>
              <a:rPr lang="bs-Latn-BA" sz="1800" dirty="0" smtClean="0">
                <a:latin typeface="Times New Roman" panose="02020603050405020304" pitchFamily="18" charset="0"/>
              </a:rPr>
              <a:t>pozakazala </a:t>
            </a:r>
            <a:r>
              <a:rPr lang="bs-Latn-BA" sz="1800" dirty="0">
                <a:latin typeface="Times New Roman" panose="02020603050405020304" pitchFamily="18" charset="0"/>
              </a:rPr>
              <a:t>se takođe značajnom u detekciji rane PE u 59% slučajeva, a kasne u 40% slučajeva.  </a:t>
            </a:r>
            <a:br>
              <a:rPr lang="bs-Latn-BA" sz="1800" dirty="0">
                <a:latin typeface="Times New Roman" panose="02020603050405020304" pitchFamily="18" charset="0"/>
              </a:rPr>
            </a:br>
            <a:r>
              <a:rPr lang="bs-Latn-BA" sz="1800" dirty="0">
                <a:latin typeface="Times New Roman" panose="02020603050405020304" pitchFamily="18" charset="0"/>
              </a:rPr>
              <a:t/>
            </a:r>
            <a:br>
              <a:rPr lang="bs-Latn-BA" sz="1800" dirty="0">
                <a:latin typeface="Times New Roman" panose="02020603050405020304" pitchFamily="18" charset="0"/>
              </a:rPr>
            </a:br>
            <a:endParaRPr lang="en-US" sz="1800" dirty="0">
              <a:latin typeface="Times New Roman" panose="02020603050405020304" pitchFamily="18" charset="0"/>
            </a:endParaRPr>
          </a:p>
        </p:txBody>
      </p:sp>
      <p:sp>
        <p:nvSpPr>
          <p:cNvPr id="30" name="Freeform 9">
            <a:extLst>
              <a:ext uri="{FF2B5EF4-FFF2-40B4-BE49-F238E27FC236}">
                <a16:creationId xmlns:a16="http://schemas.microsoft.com/office/drawing/2014/main" xmlns="" id="{06C91B49-CFD3-40AB-B3EC-6308294DF271}"/>
              </a:ext>
            </a:extLst>
          </p:cNvPr>
          <p:cNvSpPr>
            <a:spLocks/>
          </p:cNvSpPr>
          <p:nvPr/>
        </p:nvSpPr>
        <p:spPr bwMode="auto">
          <a:xfrm>
            <a:off x="7524726" y="2807883"/>
            <a:ext cx="628627" cy="2494004"/>
          </a:xfrm>
          <a:custGeom>
            <a:avLst/>
            <a:gdLst>
              <a:gd name="T0" fmla="*/ 152 w 717"/>
              <a:gd name="T1" fmla="*/ 58 h 3060"/>
              <a:gd name="T2" fmla="*/ 112 w 717"/>
              <a:gd name="T3" fmla="*/ 177 h 3060"/>
              <a:gd name="T4" fmla="*/ 14 w 717"/>
              <a:gd name="T5" fmla="*/ 257 h 3060"/>
              <a:gd name="T6" fmla="*/ 29 w 717"/>
              <a:gd name="T7" fmla="*/ 485 h 3060"/>
              <a:gd name="T8" fmla="*/ 85 w 717"/>
              <a:gd name="T9" fmla="*/ 495 h 3060"/>
              <a:gd name="T10" fmla="*/ 143 w 717"/>
              <a:gd name="T11" fmla="*/ 383 h 3060"/>
              <a:gd name="T12" fmla="*/ 99 w 717"/>
              <a:gd name="T13" fmla="*/ 235 h 3060"/>
              <a:gd name="T14" fmla="*/ 164 w 717"/>
              <a:gd name="T15" fmla="*/ 324 h 3060"/>
              <a:gd name="T16" fmla="*/ 187 w 717"/>
              <a:gd name="T17" fmla="*/ 504 h 3060"/>
              <a:gd name="T18" fmla="*/ 155 w 717"/>
              <a:gd name="T19" fmla="*/ 747 h 3060"/>
              <a:gd name="T20" fmla="*/ 250 w 717"/>
              <a:gd name="T21" fmla="*/ 1103 h 3060"/>
              <a:gd name="T22" fmla="*/ 192 w 717"/>
              <a:gd name="T23" fmla="*/ 1367 h 3060"/>
              <a:gd name="T24" fmla="*/ 211 w 717"/>
              <a:gd name="T25" fmla="*/ 1558 h 3060"/>
              <a:gd name="T26" fmla="*/ 238 w 717"/>
              <a:gd name="T27" fmla="*/ 1938 h 3060"/>
              <a:gd name="T28" fmla="*/ 220 w 717"/>
              <a:gd name="T29" fmla="*/ 2197 h 3060"/>
              <a:gd name="T30" fmla="*/ 189 w 717"/>
              <a:gd name="T31" fmla="*/ 2619 h 3060"/>
              <a:gd name="T32" fmla="*/ 199 w 717"/>
              <a:gd name="T33" fmla="*/ 3000 h 3060"/>
              <a:gd name="T34" fmla="*/ 245 w 717"/>
              <a:gd name="T35" fmla="*/ 3058 h 3060"/>
              <a:gd name="T36" fmla="*/ 432 w 717"/>
              <a:gd name="T37" fmla="*/ 3058 h 3060"/>
              <a:gd name="T38" fmla="*/ 540 w 717"/>
              <a:gd name="T39" fmla="*/ 3056 h 3060"/>
              <a:gd name="T40" fmla="*/ 558 w 717"/>
              <a:gd name="T41" fmla="*/ 3056 h 3060"/>
              <a:gd name="T42" fmla="*/ 579 w 717"/>
              <a:gd name="T43" fmla="*/ 3056 h 3060"/>
              <a:gd name="T44" fmla="*/ 600 w 717"/>
              <a:gd name="T45" fmla="*/ 3048 h 3060"/>
              <a:gd name="T46" fmla="*/ 617 w 717"/>
              <a:gd name="T47" fmla="*/ 3025 h 3060"/>
              <a:gd name="T48" fmla="*/ 591 w 717"/>
              <a:gd name="T49" fmla="*/ 3013 h 3060"/>
              <a:gd name="T50" fmla="*/ 484 w 717"/>
              <a:gd name="T51" fmla="*/ 2971 h 3060"/>
              <a:gd name="T52" fmla="*/ 341 w 717"/>
              <a:gd name="T53" fmla="*/ 2908 h 3060"/>
              <a:gd name="T54" fmla="*/ 341 w 717"/>
              <a:gd name="T55" fmla="*/ 2699 h 3060"/>
              <a:gd name="T56" fmla="*/ 383 w 717"/>
              <a:gd name="T57" fmla="*/ 2355 h 3060"/>
              <a:gd name="T58" fmla="*/ 439 w 717"/>
              <a:gd name="T59" fmla="*/ 2162 h 3060"/>
              <a:gd name="T60" fmla="*/ 558 w 717"/>
              <a:gd name="T61" fmla="*/ 1768 h 3060"/>
              <a:gd name="T62" fmla="*/ 500 w 717"/>
              <a:gd name="T63" fmla="*/ 1763 h 3060"/>
              <a:gd name="T64" fmla="*/ 505 w 717"/>
              <a:gd name="T65" fmla="*/ 1661 h 3060"/>
              <a:gd name="T66" fmla="*/ 483 w 717"/>
              <a:gd name="T67" fmla="*/ 1551 h 3060"/>
              <a:gd name="T68" fmla="*/ 276 w 717"/>
              <a:gd name="T69" fmla="*/ 1150 h 3060"/>
              <a:gd name="T70" fmla="*/ 222 w 717"/>
              <a:gd name="T71" fmla="*/ 754 h 3060"/>
              <a:gd name="T72" fmla="*/ 250 w 717"/>
              <a:gd name="T73" fmla="*/ 921 h 3060"/>
              <a:gd name="T74" fmla="*/ 483 w 717"/>
              <a:gd name="T75" fmla="*/ 1512 h 3060"/>
              <a:gd name="T76" fmla="*/ 502 w 717"/>
              <a:gd name="T77" fmla="*/ 1614 h 3060"/>
              <a:gd name="T78" fmla="*/ 514 w 717"/>
              <a:gd name="T79" fmla="*/ 1752 h 3060"/>
              <a:gd name="T80" fmla="*/ 572 w 717"/>
              <a:gd name="T81" fmla="*/ 1747 h 3060"/>
              <a:gd name="T82" fmla="*/ 605 w 717"/>
              <a:gd name="T83" fmla="*/ 1630 h 3060"/>
              <a:gd name="T84" fmla="*/ 483 w 717"/>
              <a:gd name="T85" fmla="*/ 1281 h 3060"/>
              <a:gd name="T86" fmla="*/ 404 w 717"/>
              <a:gd name="T87" fmla="*/ 1064 h 3060"/>
              <a:gd name="T88" fmla="*/ 416 w 717"/>
              <a:gd name="T89" fmla="*/ 725 h 3060"/>
              <a:gd name="T90" fmla="*/ 416 w 717"/>
              <a:gd name="T91" fmla="*/ 826 h 3060"/>
              <a:gd name="T92" fmla="*/ 463 w 717"/>
              <a:gd name="T93" fmla="*/ 1183 h 3060"/>
              <a:gd name="T94" fmla="*/ 638 w 717"/>
              <a:gd name="T95" fmla="*/ 1428 h 3060"/>
              <a:gd name="T96" fmla="*/ 717 w 717"/>
              <a:gd name="T97" fmla="*/ 1222 h 3060"/>
              <a:gd name="T98" fmla="*/ 570 w 717"/>
              <a:gd name="T99" fmla="*/ 919 h 3060"/>
              <a:gd name="T100" fmla="*/ 605 w 717"/>
              <a:gd name="T101" fmla="*/ 777 h 3060"/>
              <a:gd name="T102" fmla="*/ 390 w 717"/>
              <a:gd name="T103" fmla="*/ 532 h 3060"/>
              <a:gd name="T104" fmla="*/ 364 w 717"/>
              <a:gd name="T105" fmla="*/ 415 h 3060"/>
              <a:gd name="T106" fmla="*/ 458 w 717"/>
              <a:gd name="T107" fmla="*/ 418 h 3060"/>
              <a:gd name="T108" fmla="*/ 481 w 717"/>
              <a:gd name="T109" fmla="*/ 355 h 3060"/>
              <a:gd name="T110" fmla="*/ 497 w 717"/>
              <a:gd name="T111" fmla="*/ 319 h 3060"/>
              <a:gd name="T112" fmla="*/ 505 w 717"/>
              <a:gd name="T113" fmla="*/ 282 h 3060"/>
              <a:gd name="T114" fmla="*/ 467 w 717"/>
              <a:gd name="T115" fmla="*/ 200 h 3060"/>
              <a:gd name="T116" fmla="*/ 453 w 717"/>
              <a:gd name="T117" fmla="*/ 86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 h="3060">
                <a:moveTo>
                  <a:pt x="285" y="0"/>
                </a:moveTo>
                <a:lnTo>
                  <a:pt x="285" y="0"/>
                </a:lnTo>
                <a:lnTo>
                  <a:pt x="267" y="2"/>
                </a:lnTo>
                <a:lnTo>
                  <a:pt x="252" y="4"/>
                </a:lnTo>
                <a:lnTo>
                  <a:pt x="234" y="7"/>
                </a:lnTo>
                <a:lnTo>
                  <a:pt x="218" y="12"/>
                </a:lnTo>
                <a:lnTo>
                  <a:pt x="204" y="19"/>
                </a:lnTo>
                <a:lnTo>
                  <a:pt x="190" y="28"/>
                </a:lnTo>
                <a:lnTo>
                  <a:pt x="176" y="37"/>
                </a:lnTo>
                <a:lnTo>
                  <a:pt x="164" y="47"/>
                </a:lnTo>
                <a:lnTo>
                  <a:pt x="152" y="58"/>
                </a:lnTo>
                <a:lnTo>
                  <a:pt x="143" y="72"/>
                </a:lnTo>
                <a:lnTo>
                  <a:pt x="133" y="86"/>
                </a:lnTo>
                <a:lnTo>
                  <a:pt x="126" y="102"/>
                </a:lnTo>
                <a:lnTo>
                  <a:pt x="120" y="117"/>
                </a:lnTo>
                <a:lnTo>
                  <a:pt x="115" y="135"/>
                </a:lnTo>
                <a:lnTo>
                  <a:pt x="113" y="156"/>
                </a:lnTo>
                <a:lnTo>
                  <a:pt x="112" y="175"/>
                </a:lnTo>
                <a:lnTo>
                  <a:pt x="112" y="177"/>
                </a:lnTo>
                <a:lnTo>
                  <a:pt x="112" y="177"/>
                </a:lnTo>
                <a:lnTo>
                  <a:pt x="112" y="177"/>
                </a:lnTo>
                <a:lnTo>
                  <a:pt x="112" y="177"/>
                </a:lnTo>
                <a:lnTo>
                  <a:pt x="92" y="177"/>
                </a:lnTo>
                <a:lnTo>
                  <a:pt x="75" y="180"/>
                </a:lnTo>
                <a:lnTo>
                  <a:pt x="59" y="184"/>
                </a:lnTo>
                <a:lnTo>
                  <a:pt x="47" y="189"/>
                </a:lnTo>
                <a:lnTo>
                  <a:pt x="36" y="196"/>
                </a:lnTo>
                <a:lnTo>
                  <a:pt x="29" y="203"/>
                </a:lnTo>
                <a:lnTo>
                  <a:pt x="22" y="214"/>
                </a:lnTo>
                <a:lnTo>
                  <a:pt x="17" y="222"/>
                </a:lnTo>
                <a:lnTo>
                  <a:pt x="15" y="235"/>
                </a:lnTo>
                <a:lnTo>
                  <a:pt x="14" y="245"/>
                </a:lnTo>
                <a:lnTo>
                  <a:pt x="14" y="257"/>
                </a:lnTo>
                <a:lnTo>
                  <a:pt x="14" y="271"/>
                </a:lnTo>
                <a:lnTo>
                  <a:pt x="17" y="299"/>
                </a:lnTo>
                <a:lnTo>
                  <a:pt x="24" y="327"/>
                </a:lnTo>
                <a:lnTo>
                  <a:pt x="38" y="385"/>
                </a:lnTo>
                <a:lnTo>
                  <a:pt x="43" y="411"/>
                </a:lnTo>
                <a:lnTo>
                  <a:pt x="45" y="438"/>
                </a:lnTo>
                <a:lnTo>
                  <a:pt x="45" y="448"/>
                </a:lnTo>
                <a:lnTo>
                  <a:pt x="43" y="459"/>
                </a:lnTo>
                <a:lnTo>
                  <a:pt x="40" y="469"/>
                </a:lnTo>
                <a:lnTo>
                  <a:pt x="36" y="478"/>
                </a:lnTo>
                <a:lnTo>
                  <a:pt x="29" y="485"/>
                </a:lnTo>
                <a:lnTo>
                  <a:pt x="22" y="492"/>
                </a:lnTo>
                <a:lnTo>
                  <a:pt x="12" y="497"/>
                </a:lnTo>
                <a:lnTo>
                  <a:pt x="0" y="501"/>
                </a:lnTo>
                <a:lnTo>
                  <a:pt x="0" y="501"/>
                </a:lnTo>
                <a:lnTo>
                  <a:pt x="19" y="504"/>
                </a:lnTo>
                <a:lnTo>
                  <a:pt x="36" y="504"/>
                </a:lnTo>
                <a:lnTo>
                  <a:pt x="36" y="504"/>
                </a:lnTo>
                <a:lnTo>
                  <a:pt x="49" y="504"/>
                </a:lnTo>
                <a:lnTo>
                  <a:pt x="61" y="502"/>
                </a:lnTo>
                <a:lnTo>
                  <a:pt x="73" y="499"/>
                </a:lnTo>
                <a:lnTo>
                  <a:pt x="85" y="495"/>
                </a:lnTo>
                <a:lnTo>
                  <a:pt x="96" y="488"/>
                </a:lnTo>
                <a:lnTo>
                  <a:pt x="105" y="483"/>
                </a:lnTo>
                <a:lnTo>
                  <a:pt x="113" y="474"/>
                </a:lnTo>
                <a:lnTo>
                  <a:pt x="122" y="466"/>
                </a:lnTo>
                <a:lnTo>
                  <a:pt x="129" y="457"/>
                </a:lnTo>
                <a:lnTo>
                  <a:pt x="134" y="446"/>
                </a:lnTo>
                <a:lnTo>
                  <a:pt x="140" y="436"/>
                </a:lnTo>
                <a:lnTo>
                  <a:pt x="141" y="424"/>
                </a:lnTo>
                <a:lnTo>
                  <a:pt x="145" y="411"/>
                </a:lnTo>
                <a:lnTo>
                  <a:pt x="145" y="397"/>
                </a:lnTo>
                <a:lnTo>
                  <a:pt x="143" y="383"/>
                </a:lnTo>
                <a:lnTo>
                  <a:pt x="141" y="369"/>
                </a:lnTo>
                <a:lnTo>
                  <a:pt x="141" y="369"/>
                </a:lnTo>
                <a:lnTo>
                  <a:pt x="134" y="348"/>
                </a:lnTo>
                <a:lnTo>
                  <a:pt x="126" y="327"/>
                </a:lnTo>
                <a:lnTo>
                  <a:pt x="108" y="291"/>
                </a:lnTo>
                <a:lnTo>
                  <a:pt x="101" y="275"/>
                </a:lnTo>
                <a:lnTo>
                  <a:pt x="96" y="261"/>
                </a:lnTo>
                <a:lnTo>
                  <a:pt x="96" y="254"/>
                </a:lnTo>
                <a:lnTo>
                  <a:pt x="96" y="247"/>
                </a:lnTo>
                <a:lnTo>
                  <a:pt x="98" y="242"/>
                </a:lnTo>
                <a:lnTo>
                  <a:pt x="99" y="235"/>
                </a:lnTo>
                <a:lnTo>
                  <a:pt x="99" y="235"/>
                </a:lnTo>
                <a:lnTo>
                  <a:pt x="103" y="231"/>
                </a:lnTo>
                <a:lnTo>
                  <a:pt x="108" y="229"/>
                </a:lnTo>
                <a:lnTo>
                  <a:pt x="120" y="226"/>
                </a:lnTo>
                <a:lnTo>
                  <a:pt x="120" y="226"/>
                </a:lnTo>
                <a:lnTo>
                  <a:pt x="131" y="257"/>
                </a:lnTo>
                <a:lnTo>
                  <a:pt x="140" y="278"/>
                </a:lnTo>
                <a:lnTo>
                  <a:pt x="150" y="303"/>
                </a:lnTo>
                <a:lnTo>
                  <a:pt x="150" y="303"/>
                </a:lnTo>
                <a:lnTo>
                  <a:pt x="157" y="313"/>
                </a:lnTo>
                <a:lnTo>
                  <a:pt x="164" y="324"/>
                </a:lnTo>
                <a:lnTo>
                  <a:pt x="182" y="348"/>
                </a:lnTo>
                <a:lnTo>
                  <a:pt x="189" y="362"/>
                </a:lnTo>
                <a:lnTo>
                  <a:pt x="194" y="378"/>
                </a:lnTo>
                <a:lnTo>
                  <a:pt x="199" y="396"/>
                </a:lnTo>
                <a:lnTo>
                  <a:pt x="201" y="415"/>
                </a:lnTo>
                <a:lnTo>
                  <a:pt x="201" y="415"/>
                </a:lnTo>
                <a:lnTo>
                  <a:pt x="201" y="432"/>
                </a:lnTo>
                <a:lnTo>
                  <a:pt x="201" y="452"/>
                </a:lnTo>
                <a:lnTo>
                  <a:pt x="197" y="474"/>
                </a:lnTo>
                <a:lnTo>
                  <a:pt x="197" y="474"/>
                </a:lnTo>
                <a:lnTo>
                  <a:pt x="187" y="504"/>
                </a:lnTo>
                <a:lnTo>
                  <a:pt x="175" y="534"/>
                </a:lnTo>
                <a:lnTo>
                  <a:pt x="164" y="560"/>
                </a:lnTo>
                <a:lnTo>
                  <a:pt x="159" y="583"/>
                </a:lnTo>
                <a:lnTo>
                  <a:pt x="159" y="583"/>
                </a:lnTo>
                <a:lnTo>
                  <a:pt x="157" y="600"/>
                </a:lnTo>
                <a:lnTo>
                  <a:pt x="155" y="620"/>
                </a:lnTo>
                <a:lnTo>
                  <a:pt x="155" y="660"/>
                </a:lnTo>
                <a:lnTo>
                  <a:pt x="155" y="660"/>
                </a:lnTo>
                <a:lnTo>
                  <a:pt x="154" y="691"/>
                </a:lnTo>
                <a:lnTo>
                  <a:pt x="154" y="719"/>
                </a:lnTo>
                <a:lnTo>
                  <a:pt x="155" y="747"/>
                </a:lnTo>
                <a:lnTo>
                  <a:pt x="159" y="772"/>
                </a:lnTo>
                <a:lnTo>
                  <a:pt x="164" y="793"/>
                </a:lnTo>
                <a:lnTo>
                  <a:pt x="169" y="814"/>
                </a:lnTo>
                <a:lnTo>
                  <a:pt x="178" y="849"/>
                </a:lnTo>
                <a:lnTo>
                  <a:pt x="178" y="849"/>
                </a:lnTo>
                <a:lnTo>
                  <a:pt x="197" y="912"/>
                </a:lnTo>
                <a:lnTo>
                  <a:pt x="220" y="986"/>
                </a:lnTo>
                <a:lnTo>
                  <a:pt x="239" y="1054"/>
                </a:lnTo>
                <a:lnTo>
                  <a:pt x="246" y="1082"/>
                </a:lnTo>
                <a:lnTo>
                  <a:pt x="250" y="1103"/>
                </a:lnTo>
                <a:lnTo>
                  <a:pt x="250" y="1103"/>
                </a:lnTo>
                <a:lnTo>
                  <a:pt x="250" y="1129"/>
                </a:lnTo>
                <a:lnTo>
                  <a:pt x="250" y="1154"/>
                </a:lnTo>
                <a:lnTo>
                  <a:pt x="250" y="1176"/>
                </a:lnTo>
                <a:lnTo>
                  <a:pt x="248" y="1196"/>
                </a:lnTo>
                <a:lnTo>
                  <a:pt x="241" y="1232"/>
                </a:lnTo>
                <a:lnTo>
                  <a:pt x="234" y="1262"/>
                </a:lnTo>
                <a:lnTo>
                  <a:pt x="224" y="1290"/>
                </a:lnTo>
                <a:lnTo>
                  <a:pt x="213" y="1315"/>
                </a:lnTo>
                <a:lnTo>
                  <a:pt x="203" y="1341"/>
                </a:lnTo>
                <a:lnTo>
                  <a:pt x="192" y="1367"/>
                </a:lnTo>
                <a:lnTo>
                  <a:pt x="192" y="1367"/>
                </a:lnTo>
                <a:lnTo>
                  <a:pt x="185" y="1390"/>
                </a:lnTo>
                <a:lnTo>
                  <a:pt x="182" y="1414"/>
                </a:lnTo>
                <a:lnTo>
                  <a:pt x="178" y="1435"/>
                </a:lnTo>
                <a:lnTo>
                  <a:pt x="178" y="1456"/>
                </a:lnTo>
                <a:lnTo>
                  <a:pt x="180" y="1476"/>
                </a:lnTo>
                <a:lnTo>
                  <a:pt x="185" y="1495"/>
                </a:lnTo>
                <a:lnTo>
                  <a:pt x="190" y="1514"/>
                </a:lnTo>
                <a:lnTo>
                  <a:pt x="197" y="1532"/>
                </a:lnTo>
                <a:lnTo>
                  <a:pt x="197" y="1532"/>
                </a:lnTo>
                <a:lnTo>
                  <a:pt x="204" y="1546"/>
                </a:lnTo>
                <a:lnTo>
                  <a:pt x="211" y="1558"/>
                </a:lnTo>
                <a:lnTo>
                  <a:pt x="225" y="1577"/>
                </a:lnTo>
                <a:lnTo>
                  <a:pt x="238" y="1590"/>
                </a:lnTo>
                <a:lnTo>
                  <a:pt x="245" y="1597"/>
                </a:lnTo>
                <a:lnTo>
                  <a:pt x="245" y="1597"/>
                </a:lnTo>
                <a:lnTo>
                  <a:pt x="243" y="1616"/>
                </a:lnTo>
                <a:lnTo>
                  <a:pt x="243" y="1616"/>
                </a:lnTo>
                <a:lnTo>
                  <a:pt x="241" y="1696"/>
                </a:lnTo>
                <a:lnTo>
                  <a:pt x="238" y="1817"/>
                </a:lnTo>
                <a:lnTo>
                  <a:pt x="238" y="1817"/>
                </a:lnTo>
                <a:lnTo>
                  <a:pt x="238" y="1889"/>
                </a:lnTo>
                <a:lnTo>
                  <a:pt x="238" y="1938"/>
                </a:lnTo>
                <a:lnTo>
                  <a:pt x="241" y="1982"/>
                </a:lnTo>
                <a:lnTo>
                  <a:pt x="241" y="1982"/>
                </a:lnTo>
                <a:lnTo>
                  <a:pt x="243" y="2022"/>
                </a:lnTo>
                <a:lnTo>
                  <a:pt x="245" y="2067"/>
                </a:lnTo>
                <a:lnTo>
                  <a:pt x="243" y="2090"/>
                </a:lnTo>
                <a:lnTo>
                  <a:pt x="241" y="2113"/>
                </a:lnTo>
                <a:lnTo>
                  <a:pt x="238" y="2136"/>
                </a:lnTo>
                <a:lnTo>
                  <a:pt x="232" y="2155"/>
                </a:lnTo>
                <a:lnTo>
                  <a:pt x="232" y="2155"/>
                </a:lnTo>
                <a:lnTo>
                  <a:pt x="232" y="2155"/>
                </a:lnTo>
                <a:lnTo>
                  <a:pt x="220" y="2197"/>
                </a:lnTo>
                <a:lnTo>
                  <a:pt x="210" y="2237"/>
                </a:lnTo>
                <a:lnTo>
                  <a:pt x="199" y="2277"/>
                </a:lnTo>
                <a:lnTo>
                  <a:pt x="192" y="2316"/>
                </a:lnTo>
                <a:lnTo>
                  <a:pt x="187" y="2355"/>
                </a:lnTo>
                <a:lnTo>
                  <a:pt x="183" y="2393"/>
                </a:lnTo>
                <a:lnTo>
                  <a:pt x="182" y="2430"/>
                </a:lnTo>
                <a:lnTo>
                  <a:pt x="180" y="2468"/>
                </a:lnTo>
                <a:lnTo>
                  <a:pt x="180" y="2505"/>
                </a:lnTo>
                <a:lnTo>
                  <a:pt x="182" y="2542"/>
                </a:lnTo>
                <a:lnTo>
                  <a:pt x="185" y="2580"/>
                </a:lnTo>
                <a:lnTo>
                  <a:pt x="189" y="2619"/>
                </a:lnTo>
                <a:lnTo>
                  <a:pt x="199" y="2696"/>
                </a:lnTo>
                <a:lnTo>
                  <a:pt x="213" y="2775"/>
                </a:lnTo>
                <a:lnTo>
                  <a:pt x="213" y="2775"/>
                </a:lnTo>
                <a:lnTo>
                  <a:pt x="217" y="2804"/>
                </a:lnTo>
                <a:lnTo>
                  <a:pt x="220" y="2843"/>
                </a:lnTo>
                <a:lnTo>
                  <a:pt x="220" y="2883"/>
                </a:lnTo>
                <a:lnTo>
                  <a:pt x="220" y="2902"/>
                </a:lnTo>
                <a:lnTo>
                  <a:pt x="217" y="2920"/>
                </a:lnTo>
                <a:lnTo>
                  <a:pt x="217" y="2920"/>
                </a:lnTo>
                <a:lnTo>
                  <a:pt x="199" y="3000"/>
                </a:lnTo>
                <a:lnTo>
                  <a:pt x="199" y="3000"/>
                </a:lnTo>
                <a:lnTo>
                  <a:pt x="197" y="3009"/>
                </a:lnTo>
                <a:lnTo>
                  <a:pt x="199" y="3018"/>
                </a:lnTo>
                <a:lnTo>
                  <a:pt x="201" y="3027"/>
                </a:lnTo>
                <a:lnTo>
                  <a:pt x="203" y="3034"/>
                </a:lnTo>
                <a:lnTo>
                  <a:pt x="208" y="3041"/>
                </a:lnTo>
                <a:lnTo>
                  <a:pt x="211" y="3046"/>
                </a:lnTo>
                <a:lnTo>
                  <a:pt x="218" y="3049"/>
                </a:lnTo>
                <a:lnTo>
                  <a:pt x="224" y="3053"/>
                </a:lnTo>
                <a:lnTo>
                  <a:pt x="224" y="3053"/>
                </a:lnTo>
                <a:lnTo>
                  <a:pt x="234" y="3056"/>
                </a:lnTo>
                <a:lnTo>
                  <a:pt x="245" y="3058"/>
                </a:lnTo>
                <a:lnTo>
                  <a:pt x="262" y="3060"/>
                </a:lnTo>
                <a:lnTo>
                  <a:pt x="262" y="3060"/>
                </a:lnTo>
                <a:lnTo>
                  <a:pt x="281" y="3060"/>
                </a:lnTo>
                <a:lnTo>
                  <a:pt x="281" y="3060"/>
                </a:lnTo>
                <a:lnTo>
                  <a:pt x="337" y="3056"/>
                </a:lnTo>
                <a:lnTo>
                  <a:pt x="337" y="3056"/>
                </a:lnTo>
                <a:lnTo>
                  <a:pt x="351" y="3056"/>
                </a:lnTo>
                <a:lnTo>
                  <a:pt x="351" y="3056"/>
                </a:lnTo>
                <a:lnTo>
                  <a:pt x="393" y="3056"/>
                </a:lnTo>
                <a:lnTo>
                  <a:pt x="432" y="3058"/>
                </a:lnTo>
                <a:lnTo>
                  <a:pt x="432" y="3058"/>
                </a:lnTo>
                <a:lnTo>
                  <a:pt x="470" y="3060"/>
                </a:lnTo>
                <a:lnTo>
                  <a:pt x="470" y="3060"/>
                </a:lnTo>
                <a:lnTo>
                  <a:pt x="484" y="3058"/>
                </a:lnTo>
                <a:lnTo>
                  <a:pt x="528" y="3058"/>
                </a:lnTo>
                <a:lnTo>
                  <a:pt x="528" y="3058"/>
                </a:lnTo>
                <a:lnTo>
                  <a:pt x="533" y="3060"/>
                </a:lnTo>
                <a:lnTo>
                  <a:pt x="533" y="3060"/>
                </a:lnTo>
                <a:lnTo>
                  <a:pt x="535" y="3058"/>
                </a:lnTo>
                <a:lnTo>
                  <a:pt x="535" y="3058"/>
                </a:lnTo>
                <a:lnTo>
                  <a:pt x="539" y="3058"/>
                </a:lnTo>
                <a:lnTo>
                  <a:pt x="540" y="3056"/>
                </a:lnTo>
                <a:lnTo>
                  <a:pt x="540" y="3056"/>
                </a:lnTo>
                <a:lnTo>
                  <a:pt x="544" y="3055"/>
                </a:lnTo>
                <a:lnTo>
                  <a:pt x="544" y="3055"/>
                </a:lnTo>
                <a:lnTo>
                  <a:pt x="547" y="3056"/>
                </a:lnTo>
                <a:lnTo>
                  <a:pt x="553" y="3058"/>
                </a:lnTo>
                <a:lnTo>
                  <a:pt x="553" y="3058"/>
                </a:lnTo>
                <a:lnTo>
                  <a:pt x="553" y="3058"/>
                </a:lnTo>
                <a:lnTo>
                  <a:pt x="553" y="3058"/>
                </a:lnTo>
                <a:lnTo>
                  <a:pt x="558" y="3056"/>
                </a:lnTo>
                <a:lnTo>
                  <a:pt x="558" y="3056"/>
                </a:lnTo>
                <a:lnTo>
                  <a:pt x="558" y="3056"/>
                </a:lnTo>
                <a:lnTo>
                  <a:pt x="560" y="3055"/>
                </a:lnTo>
                <a:lnTo>
                  <a:pt x="561" y="3055"/>
                </a:lnTo>
                <a:lnTo>
                  <a:pt x="561" y="3055"/>
                </a:lnTo>
                <a:lnTo>
                  <a:pt x="565" y="3058"/>
                </a:lnTo>
                <a:lnTo>
                  <a:pt x="570" y="3060"/>
                </a:lnTo>
                <a:lnTo>
                  <a:pt x="570" y="3060"/>
                </a:lnTo>
                <a:lnTo>
                  <a:pt x="570" y="3060"/>
                </a:lnTo>
                <a:lnTo>
                  <a:pt x="570" y="3060"/>
                </a:lnTo>
                <a:lnTo>
                  <a:pt x="575" y="3058"/>
                </a:lnTo>
                <a:lnTo>
                  <a:pt x="575" y="3058"/>
                </a:lnTo>
                <a:lnTo>
                  <a:pt x="579" y="3056"/>
                </a:lnTo>
                <a:lnTo>
                  <a:pt x="581" y="3055"/>
                </a:lnTo>
                <a:lnTo>
                  <a:pt x="581" y="3053"/>
                </a:lnTo>
                <a:lnTo>
                  <a:pt x="581" y="3053"/>
                </a:lnTo>
                <a:lnTo>
                  <a:pt x="588" y="3056"/>
                </a:lnTo>
                <a:lnTo>
                  <a:pt x="588" y="3056"/>
                </a:lnTo>
                <a:lnTo>
                  <a:pt x="589" y="3056"/>
                </a:lnTo>
                <a:lnTo>
                  <a:pt x="589" y="3056"/>
                </a:lnTo>
                <a:lnTo>
                  <a:pt x="596" y="3055"/>
                </a:lnTo>
                <a:lnTo>
                  <a:pt x="596" y="3055"/>
                </a:lnTo>
                <a:lnTo>
                  <a:pt x="600" y="3049"/>
                </a:lnTo>
                <a:lnTo>
                  <a:pt x="600" y="3048"/>
                </a:lnTo>
                <a:lnTo>
                  <a:pt x="600" y="3048"/>
                </a:lnTo>
                <a:lnTo>
                  <a:pt x="602" y="3048"/>
                </a:lnTo>
                <a:lnTo>
                  <a:pt x="602" y="3048"/>
                </a:lnTo>
                <a:lnTo>
                  <a:pt x="607" y="3048"/>
                </a:lnTo>
                <a:lnTo>
                  <a:pt x="607" y="3048"/>
                </a:lnTo>
                <a:lnTo>
                  <a:pt x="614" y="3044"/>
                </a:lnTo>
                <a:lnTo>
                  <a:pt x="617" y="3039"/>
                </a:lnTo>
                <a:lnTo>
                  <a:pt x="617" y="3039"/>
                </a:lnTo>
                <a:lnTo>
                  <a:pt x="619" y="3035"/>
                </a:lnTo>
                <a:lnTo>
                  <a:pt x="617" y="3030"/>
                </a:lnTo>
                <a:lnTo>
                  <a:pt x="617" y="3025"/>
                </a:lnTo>
                <a:lnTo>
                  <a:pt x="614" y="3021"/>
                </a:lnTo>
                <a:lnTo>
                  <a:pt x="614" y="3021"/>
                </a:lnTo>
                <a:lnTo>
                  <a:pt x="612" y="3021"/>
                </a:lnTo>
                <a:lnTo>
                  <a:pt x="610" y="3020"/>
                </a:lnTo>
                <a:lnTo>
                  <a:pt x="610" y="3020"/>
                </a:lnTo>
                <a:lnTo>
                  <a:pt x="603" y="3016"/>
                </a:lnTo>
                <a:lnTo>
                  <a:pt x="603" y="3016"/>
                </a:lnTo>
                <a:lnTo>
                  <a:pt x="593" y="3013"/>
                </a:lnTo>
                <a:lnTo>
                  <a:pt x="593" y="3013"/>
                </a:lnTo>
                <a:lnTo>
                  <a:pt x="591" y="3013"/>
                </a:lnTo>
                <a:lnTo>
                  <a:pt x="591" y="3013"/>
                </a:lnTo>
                <a:lnTo>
                  <a:pt x="584" y="3009"/>
                </a:lnTo>
                <a:lnTo>
                  <a:pt x="577" y="3006"/>
                </a:lnTo>
                <a:lnTo>
                  <a:pt x="570" y="3006"/>
                </a:lnTo>
                <a:lnTo>
                  <a:pt x="570" y="3006"/>
                </a:lnTo>
                <a:lnTo>
                  <a:pt x="561" y="3000"/>
                </a:lnTo>
                <a:lnTo>
                  <a:pt x="546" y="2992"/>
                </a:lnTo>
                <a:lnTo>
                  <a:pt x="546" y="2992"/>
                </a:lnTo>
                <a:lnTo>
                  <a:pt x="509" y="2981"/>
                </a:lnTo>
                <a:lnTo>
                  <a:pt x="509" y="2981"/>
                </a:lnTo>
                <a:lnTo>
                  <a:pt x="497" y="2976"/>
                </a:lnTo>
                <a:lnTo>
                  <a:pt x="484" y="2971"/>
                </a:lnTo>
                <a:lnTo>
                  <a:pt x="484" y="2971"/>
                </a:lnTo>
                <a:lnTo>
                  <a:pt x="449" y="2955"/>
                </a:lnTo>
                <a:lnTo>
                  <a:pt x="416" y="2943"/>
                </a:lnTo>
                <a:lnTo>
                  <a:pt x="416" y="2943"/>
                </a:lnTo>
                <a:lnTo>
                  <a:pt x="397" y="2936"/>
                </a:lnTo>
                <a:lnTo>
                  <a:pt x="372" y="2929"/>
                </a:lnTo>
                <a:lnTo>
                  <a:pt x="372" y="2929"/>
                </a:lnTo>
                <a:lnTo>
                  <a:pt x="355" y="2920"/>
                </a:lnTo>
                <a:lnTo>
                  <a:pt x="348" y="2915"/>
                </a:lnTo>
                <a:lnTo>
                  <a:pt x="341" y="2908"/>
                </a:lnTo>
                <a:lnTo>
                  <a:pt x="341" y="2908"/>
                </a:lnTo>
                <a:lnTo>
                  <a:pt x="337" y="2901"/>
                </a:lnTo>
                <a:lnTo>
                  <a:pt x="334" y="2892"/>
                </a:lnTo>
                <a:lnTo>
                  <a:pt x="332" y="2883"/>
                </a:lnTo>
                <a:lnTo>
                  <a:pt x="332" y="2883"/>
                </a:lnTo>
                <a:lnTo>
                  <a:pt x="332" y="2866"/>
                </a:lnTo>
                <a:lnTo>
                  <a:pt x="332" y="2836"/>
                </a:lnTo>
                <a:lnTo>
                  <a:pt x="332" y="2836"/>
                </a:lnTo>
                <a:lnTo>
                  <a:pt x="334" y="2780"/>
                </a:lnTo>
                <a:lnTo>
                  <a:pt x="336" y="2740"/>
                </a:lnTo>
                <a:lnTo>
                  <a:pt x="341" y="2699"/>
                </a:lnTo>
                <a:lnTo>
                  <a:pt x="341" y="2699"/>
                </a:lnTo>
                <a:lnTo>
                  <a:pt x="351" y="2635"/>
                </a:lnTo>
                <a:lnTo>
                  <a:pt x="358" y="2591"/>
                </a:lnTo>
                <a:lnTo>
                  <a:pt x="358" y="2591"/>
                </a:lnTo>
                <a:lnTo>
                  <a:pt x="365" y="2551"/>
                </a:lnTo>
                <a:lnTo>
                  <a:pt x="371" y="2523"/>
                </a:lnTo>
                <a:lnTo>
                  <a:pt x="372" y="2500"/>
                </a:lnTo>
                <a:lnTo>
                  <a:pt x="372" y="2500"/>
                </a:lnTo>
                <a:lnTo>
                  <a:pt x="376" y="2465"/>
                </a:lnTo>
                <a:lnTo>
                  <a:pt x="379" y="2397"/>
                </a:lnTo>
                <a:lnTo>
                  <a:pt x="379" y="2397"/>
                </a:lnTo>
                <a:lnTo>
                  <a:pt x="383" y="2355"/>
                </a:lnTo>
                <a:lnTo>
                  <a:pt x="385" y="2325"/>
                </a:lnTo>
                <a:lnTo>
                  <a:pt x="390" y="2302"/>
                </a:lnTo>
                <a:lnTo>
                  <a:pt x="390" y="2300"/>
                </a:lnTo>
                <a:lnTo>
                  <a:pt x="390" y="2300"/>
                </a:lnTo>
                <a:lnTo>
                  <a:pt x="395" y="2281"/>
                </a:lnTo>
                <a:lnTo>
                  <a:pt x="402" y="2267"/>
                </a:lnTo>
                <a:lnTo>
                  <a:pt x="420" y="2237"/>
                </a:lnTo>
                <a:lnTo>
                  <a:pt x="420" y="2237"/>
                </a:lnTo>
                <a:lnTo>
                  <a:pt x="427" y="2218"/>
                </a:lnTo>
                <a:lnTo>
                  <a:pt x="432" y="2199"/>
                </a:lnTo>
                <a:lnTo>
                  <a:pt x="439" y="2162"/>
                </a:lnTo>
                <a:lnTo>
                  <a:pt x="439" y="2162"/>
                </a:lnTo>
                <a:lnTo>
                  <a:pt x="463" y="2062"/>
                </a:lnTo>
                <a:lnTo>
                  <a:pt x="463" y="2062"/>
                </a:lnTo>
                <a:lnTo>
                  <a:pt x="479" y="2017"/>
                </a:lnTo>
                <a:lnTo>
                  <a:pt x="502" y="1954"/>
                </a:lnTo>
                <a:lnTo>
                  <a:pt x="502" y="1954"/>
                </a:lnTo>
                <a:lnTo>
                  <a:pt x="516" y="1917"/>
                </a:lnTo>
                <a:lnTo>
                  <a:pt x="530" y="1873"/>
                </a:lnTo>
                <a:lnTo>
                  <a:pt x="546" y="1819"/>
                </a:lnTo>
                <a:lnTo>
                  <a:pt x="546" y="1819"/>
                </a:lnTo>
                <a:lnTo>
                  <a:pt x="558" y="1768"/>
                </a:lnTo>
                <a:lnTo>
                  <a:pt x="558" y="1768"/>
                </a:lnTo>
                <a:lnTo>
                  <a:pt x="547" y="1772"/>
                </a:lnTo>
                <a:lnTo>
                  <a:pt x="537" y="1773"/>
                </a:lnTo>
                <a:lnTo>
                  <a:pt x="537" y="1773"/>
                </a:lnTo>
                <a:lnTo>
                  <a:pt x="533" y="1773"/>
                </a:lnTo>
                <a:lnTo>
                  <a:pt x="533" y="1773"/>
                </a:lnTo>
                <a:lnTo>
                  <a:pt x="519" y="1772"/>
                </a:lnTo>
                <a:lnTo>
                  <a:pt x="519" y="1772"/>
                </a:lnTo>
                <a:lnTo>
                  <a:pt x="509" y="1770"/>
                </a:lnTo>
                <a:lnTo>
                  <a:pt x="504" y="1766"/>
                </a:lnTo>
                <a:lnTo>
                  <a:pt x="500" y="1763"/>
                </a:lnTo>
                <a:lnTo>
                  <a:pt x="500" y="1763"/>
                </a:lnTo>
                <a:lnTo>
                  <a:pt x="498" y="1758"/>
                </a:lnTo>
                <a:lnTo>
                  <a:pt x="500" y="1752"/>
                </a:lnTo>
                <a:lnTo>
                  <a:pt x="505" y="1740"/>
                </a:lnTo>
                <a:lnTo>
                  <a:pt x="505" y="1740"/>
                </a:lnTo>
                <a:lnTo>
                  <a:pt x="511" y="1726"/>
                </a:lnTo>
                <a:lnTo>
                  <a:pt x="516" y="1714"/>
                </a:lnTo>
                <a:lnTo>
                  <a:pt x="516" y="1698"/>
                </a:lnTo>
                <a:lnTo>
                  <a:pt x="512" y="1682"/>
                </a:lnTo>
                <a:lnTo>
                  <a:pt x="512" y="1682"/>
                </a:lnTo>
                <a:lnTo>
                  <a:pt x="505" y="1661"/>
                </a:lnTo>
                <a:lnTo>
                  <a:pt x="498" y="1644"/>
                </a:lnTo>
                <a:lnTo>
                  <a:pt x="498" y="1644"/>
                </a:lnTo>
                <a:lnTo>
                  <a:pt x="493" y="1632"/>
                </a:lnTo>
                <a:lnTo>
                  <a:pt x="490" y="1618"/>
                </a:lnTo>
                <a:lnTo>
                  <a:pt x="486" y="1604"/>
                </a:lnTo>
                <a:lnTo>
                  <a:pt x="483" y="1584"/>
                </a:lnTo>
                <a:lnTo>
                  <a:pt x="483" y="1584"/>
                </a:lnTo>
                <a:lnTo>
                  <a:pt x="483" y="1572"/>
                </a:lnTo>
                <a:lnTo>
                  <a:pt x="483" y="1563"/>
                </a:lnTo>
                <a:lnTo>
                  <a:pt x="483" y="1563"/>
                </a:lnTo>
                <a:lnTo>
                  <a:pt x="483" y="1551"/>
                </a:lnTo>
                <a:lnTo>
                  <a:pt x="479" y="1539"/>
                </a:lnTo>
                <a:lnTo>
                  <a:pt x="474" y="1525"/>
                </a:lnTo>
                <a:lnTo>
                  <a:pt x="465" y="1507"/>
                </a:lnTo>
                <a:lnTo>
                  <a:pt x="465" y="1507"/>
                </a:lnTo>
                <a:lnTo>
                  <a:pt x="388" y="1381"/>
                </a:lnTo>
                <a:lnTo>
                  <a:pt x="316" y="1264"/>
                </a:lnTo>
                <a:lnTo>
                  <a:pt x="316" y="1264"/>
                </a:lnTo>
                <a:lnTo>
                  <a:pt x="308" y="1246"/>
                </a:lnTo>
                <a:lnTo>
                  <a:pt x="299" y="1227"/>
                </a:lnTo>
                <a:lnTo>
                  <a:pt x="287" y="1187"/>
                </a:lnTo>
                <a:lnTo>
                  <a:pt x="276" y="1150"/>
                </a:lnTo>
                <a:lnTo>
                  <a:pt x="271" y="1119"/>
                </a:lnTo>
                <a:lnTo>
                  <a:pt x="271" y="1119"/>
                </a:lnTo>
                <a:lnTo>
                  <a:pt x="255" y="1022"/>
                </a:lnTo>
                <a:lnTo>
                  <a:pt x="238" y="923"/>
                </a:lnTo>
                <a:lnTo>
                  <a:pt x="238" y="923"/>
                </a:lnTo>
                <a:lnTo>
                  <a:pt x="234" y="898"/>
                </a:lnTo>
                <a:lnTo>
                  <a:pt x="231" y="872"/>
                </a:lnTo>
                <a:lnTo>
                  <a:pt x="225" y="818"/>
                </a:lnTo>
                <a:lnTo>
                  <a:pt x="222" y="756"/>
                </a:lnTo>
                <a:lnTo>
                  <a:pt x="222" y="756"/>
                </a:lnTo>
                <a:lnTo>
                  <a:pt x="222" y="754"/>
                </a:lnTo>
                <a:lnTo>
                  <a:pt x="224" y="753"/>
                </a:lnTo>
                <a:lnTo>
                  <a:pt x="224" y="753"/>
                </a:lnTo>
                <a:lnTo>
                  <a:pt x="225" y="754"/>
                </a:lnTo>
                <a:lnTo>
                  <a:pt x="227" y="756"/>
                </a:lnTo>
                <a:lnTo>
                  <a:pt x="227" y="756"/>
                </a:lnTo>
                <a:lnTo>
                  <a:pt x="231" y="761"/>
                </a:lnTo>
                <a:lnTo>
                  <a:pt x="231" y="767"/>
                </a:lnTo>
                <a:lnTo>
                  <a:pt x="231" y="767"/>
                </a:lnTo>
                <a:lnTo>
                  <a:pt x="239" y="844"/>
                </a:lnTo>
                <a:lnTo>
                  <a:pt x="243" y="882"/>
                </a:lnTo>
                <a:lnTo>
                  <a:pt x="250" y="921"/>
                </a:lnTo>
                <a:lnTo>
                  <a:pt x="250" y="921"/>
                </a:lnTo>
                <a:lnTo>
                  <a:pt x="267" y="1019"/>
                </a:lnTo>
                <a:lnTo>
                  <a:pt x="285" y="1119"/>
                </a:lnTo>
                <a:lnTo>
                  <a:pt x="285" y="1119"/>
                </a:lnTo>
                <a:lnTo>
                  <a:pt x="290" y="1147"/>
                </a:lnTo>
                <a:lnTo>
                  <a:pt x="301" y="1183"/>
                </a:lnTo>
                <a:lnTo>
                  <a:pt x="313" y="1220"/>
                </a:lnTo>
                <a:lnTo>
                  <a:pt x="320" y="1238"/>
                </a:lnTo>
                <a:lnTo>
                  <a:pt x="329" y="1255"/>
                </a:lnTo>
                <a:lnTo>
                  <a:pt x="329" y="1255"/>
                </a:lnTo>
                <a:lnTo>
                  <a:pt x="483" y="1512"/>
                </a:lnTo>
                <a:lnTo>
                  <a:pt x="483" y="1512"/>
                </a:lnTo>
                <a:lnTo>
                  <a:pt x="491" y="1528"/>
                </a:lnTo>
                <a:lnTo>
                  <a:pt x="497" y="1542"/>
                </a:lnTo>
                <a:lnTo>
                  <a:pt x="497" y="1553"/>
                </a:lnTo>
                <a:lnTo>
                  <a:pt x="497" y="1563"/>
                </a:lnTo>
                <a:lnTo>
                  <a:pt x="497" y="1563"/>
                </a:lnTo>
                <a:lnTo>
                  <a:pt x="495" y="1572"/>
                </a:lnTo>
                <a:lnTo>
                  <a:pt x="495" y="1581"/>
                </a:lnTo>
                <a:lnTo>
                  <a:pt x="495" y="1581"/>
                </a:lnTo>
                <a:lnTo>
                  <a:pt x="498" y="1600"/>
                </a:lnTo>
                <a:lnTo>
                  <a:pt x="502" y="1614"/>
                </a:lnTo>
                <a:lnTo>
                  <a:pt x="512" y="1640"/>
                </a:lnTo>
                <a:lnTo>
                  <a:pt x="512" y="1640"/>
                </a:lnTo>
                <a:lnTo>
                  <a:pt x="519" y="1656"/>
                </a:lnTo>
                <a:lnTo>
                  <a:pt x="526" y="1677"/>
                </a:lnTo>
                <a:lnTo>
                  <a:pt x="526" y="1677"/>
                </a:lnTo>
                <a:lnTo>
                  <a:pt x="530" y="1695"/>
                </a:lnTo>
                <a:lnTo>
                  <a:pt x="530" y="1712"/>
                </a:lnTo>
                <a:lnTo>
                  <a:pt x="526" y="1728"/>
                </a:lnTo>
                <a:lnTo>
                  <a:pt x="519" y="1744"/>
                </a:lnTo>
                <a:lnTo>
                  <a:pt x="519" y="1744"/>
                </a:lnTo>
                <a:lnTo>
                  <a:pt x="514" y="1752"/>
                </a:lnTo>
                <a:lnTo>
                  <a:pt x="512" y="1758"/>
                </a:lnTo>
                <a:lnTo>
                  <a:pt x="512" y="1758"/>
                </a:lnTo>
                <a:lnTo>
                  <a:pt x="514" y="1758"/>
                </a:lnTo>
                <a:lnTo>
                  <a:pt x="523" y="1759"/>
                </a:lnTo>
                <a:lnTo>
                  <a:pt x="523" y="1759"/>
                </a:lnTo>
                <a:lnTo>
                  <a:pt x="533" y="1761"/>
                </a:lnTo>
                <a:lnTo>
                  <a:pt x="533" y="1761"/>
                </a:lnTo>
                <a:lnTo>
                  <a:pt x="547" y="1759"/>
                </a:lnTo>
                <a:lnTo>
                  <a:pt x="561" y="1754"/>
                </a:lnTo>
                <a:lnTo>
                  <a:pt x="561" y="1754"/>
                </a:lnTo>
                <a:lnTo>
                  <a:pt x="572" y="1747"/>
                </a:lnTo>
                <a:lnTo>
                  <a:pt x="581" y="1738"/>
                </a:lnTo>
                <a:lnTo>
                  <a:pt x="581" y="1738"/>
                </a:lnTo>
                <a:lnTo>
                  <a:pt x="591" y="1724"/>
                </a:lnTo>
                <a:lnTo>
                  <a:pt x="603" y="1705"/>
                </a:lnTo>
                <a:lnTo>
                  <a:pt x="607" y="1693"/>
                </a:lnTo>
                <a:lnTo>
                  <a:pt x="612" y="1682"/>
                </a:lnTo>
                <a:lnTo>
                  <a:pt x="614" y="1668"/>
                </a:lnTo>
                <a:lnTo>
                  <a:pt x="614" y="1656"/>
                </a:lnTo>
                <a:lnTo>
                  <a:pt x="614" y="1656"/>
                </a:lnTo>
                <a:lnTo>
                  <a:pt x="612" y="1644"/>
                </a:lnTo>
                <a:lnTo>
                  <a:pt x="605" y="1630"/>
                </a:lnTo>
                <a:lnTo>
                  <a:pt x="588" y="1595"/>
                </a:lnTo>
                <a:lnTo>
                  <a:pt x="588" y="1595"/>
                </a:lnTo>
                <a:lnTo>
                  <a:pt x="575" y="1567"/>
                </a:lnTo>
                <a:lnTo>
                  <a:pt x="563" y="1539"/>
                </a:lnTo>
                <a:lnTo>
                  <a:pt x="561" y="1539"/>
                </a:lnTo>
                <a:lnTo>
                  <a:pt x="561" y="1539"/>
                </a:lnTo>
                <a:lnTo>
                  <a:pt x="553" y="1512"/>
                </a:lnTo>
                <a:lnTo>
                  <a:pt x="553" y="1512"/>
                </a:lnTo>
                <a:lnTo>
                  <a:pt x="526" y="1427"/>
                </a:lnTo>
                <a:lnTo>
                  <a:pt x="526" y="1427"/>
                </a:lnTo>
                <a:lnTo>
                  <a:pt x="483" y="1281"/>
                </a:lnTo>
                <a:lnTo>
                  <a:pt x="463" y="1222"/>
                </a:lnTo>
                <a:lnTo>
                  <a:pt x="451" y="1185"/>
                </a:lnTo>
                <a:lnTo>
                  <a:pt x="451" y="1185"/>
                </a:lnTo>
                <a:lnTo>
                  <a:pt x="437" y="1159"/>
                </a:lnTo>
                <a:lnTo>
                  <a:pt x="437" y="1159"/>
                </a:lnTo>
                <a:lnTo>
                  <a:pt x="425" y="1136"/>
                </a:lnTo>
                <a:lnTo>
                  <a:pt x="414" y="1112"/>
                </a:lnTo>
                <a:lnTo>
                  <a:pt x="406" y="1089"/>
                </a:lnTo>
                <a:lnTo>
                  <a:pt x="404" y="1077"/>
                </a:lnTo>
                <a:lnTo>
                  <a:pt x="404" y="1064"/>
                </a:lnTo>
                <a:lnTo>
                  <a:pt x="404" y="1064"/>
                </a:lnTo>
                <a:lnTo>
                  <a:pt x="404" y="926"/>
                </a:lnTo>
                <a:lnTo>
                  <a:pt x="404" y="926"/>
                </a:lnTo>
                <a:lnTo>
                  <a:pt x="402" y="825"/>
                </a:lnTo>
                <a:lnTo>
                  <a:pt x="402" y="825"/>
                </a:lnTo>
                <a:lnTo>
                  <a:pt x="404" y="793"/>
                </a:lnTo>
                <a:lnTo>
                  <a:pt x="406" y="769"/>
                </a:lnTo>
                <a:lnTo>
                  <a:pt x="409" y="749"/>
                </a:lnTo>
                <a:lnTo>
                  <a:pt x="413" y="732"/>
                </a:lnTo>
                <a:lnTo>
                  <a:pt x="413" y="732"/>
                </a:lnTo>
                <a:lnTo>
                  <a:pt x="416" y="725"/>
                </a:lnTo>
                <a:lnTo>
                  <a:pt x="416" y="725"/>
                </a:lnTo>
                <a:lnTo>
                  <a:pt x="416" y="725"/>
                </a:lnTo>
                <a:lnTo>
                  <a:pt x="420" y="723"/>
                </a:lnTo>
                <a:lnTo>
                  <a:pt x="421" y="721"/>
                </a:lnTo>
                <a:lnTo>
                  <a:pt x="421" y="721"/>
                </a:lnTo>
                <a:lnTo>
                  <a:pt x="423" y="723"/>
                </a:lnTo>
                <a:lnTo>
                  <a:pt x="423" y="725"/>
                </a:lnTo>
                <a:lnTo>
                  <a:pt x="423" y="725"/>
                </a:lnTo>
                <a:lnTo>
                  <a:pt x="420" y="744"/>
                </a:lnTo>
                <a:lnTo>
                  <a:pt x="418" y="765"/>
                </a:lnTo>
                <a:lnTo>
                  <a:pt x="416" y="791"/>
                </a:lnTo>
                <a:lnTo>
                  <a:pt x="416" y="826"/>
                </a:lnTo>
                <a:lnTo>
                  <a:pt x="416" y="826"/>
                </a:lnTo>
                <a:lnTo>
                  <a:pt x="418" y="924"/>
                </a:lnTo>
                <a:lnTo>
                  <a:pt x="418" y="924"/>
                </a:lnTo>
                <a:lnTo>
                  <a:pt x="418" y="1064"/>
                </a:lnTo>
                <a:lnTo>
                  <a:pt x="418" y="1064"/>
                </a:lnTo>
                <a:lnTo>
                  <a:pt x="418" y="1084"/>
                </a:lnTo>
                <a:lnTo>
                  <a:pt x="423" y="1103"/>
                </a:lnTo>
                <a:lnTo>
                  <a:pt x="432" y="1120"/>
                </a:lnTo>
                <a:lnTo>
                  <a:pt x="442" y="1141"/>
                </a:lnTo>
                <a:lnTo>
                  <a:pt x="442" y="1141"/>
                </a:lnTo>
                <a:lnTo>
                  <a:pt x="463" y="1183"/>
                </a:lnTo>
                <a:lnTo>
                  <a:pt x="463" y="1183"/>
                </a:lnTo>
                <a:lnTo>
                  <a:pt x="476" y="1217"/>
                </a:lnTo>
                <a:lnTo>
                  <a:pt x="493" y="1271"/>
                </a:lnTo>
                <a:lnTo>
                  <a:pt x="535" y="1406"/>
                </a:lnTo>
                <a:lnTo>
                  <a:pt x="535" y="1406"/>
                </a:lnTo>
                <a:lnTo>
                  <a:pt x="561" y="1498"/>
                </a:lnTo>
                <a:lnTo>
                  <a:pt x="561" y="1498"/>
                </a:lnTo>
                <a:lnTo>
                  <a:pt x="584" y="1481"/>
                </a:lnTo>
                <a:lnTo>
                  <a:pt x="603" y="1463"/>
                </a:lnTo>
                <a:lnTo>
                  <a:pt x="621" y="1446"/>
                </a:lnTo>
                <a:lnTo>
                  <a:pt x="638" y="1428"/>
                </a:lnTo>
                <a:lnTo>
                  <a:pt x="652" y="1411"/>
                </a:lnTo>
                <a:lnTo>
                  <a:pt x="665" y="1393"/>
                </a:lnTo>
                <a:lnTo>
                  <a:pt x="677" y="1376"/>
                </a:lnTo>
                <a:lnTo>
                  <a:pt x="686" y="1358"/>
                </a:lnTo>
                <a:lnTo>
                  <a:pt x="694" y="1341"/>
                </a:lnTo>
                <a:lnTo>
                  <a:pt x="701" y="1323"/>
                </a:lnTo>
                <a:lnTo>
                  <a:pt x="707" y="1306"/>
                </a:lnTo>
                <a:lnTo>
                  <a:pt x="712" y="1288"/>
                </a:lnTo>
                <a:lnTo>
                  <a:pt x="714" y="1271"/>
                </a:lnTo>
                <a:lnTo>
                  <a:pt x="715" y="1255"/>
                </a:lnTo>
                <a:lnTo>
                  <a:pt x="717" y="1222"/>
                </a:lnTo>
                <a:lnTo>
                  <a:pt x="715" y="1190"/>
                </a:lnTo>
                <a:lnTo>
                  <a:pt x="708" y="1161"/>
                </a:lnTo>
                <a:lnTo>
                  <a:pt x="701" y="1131"/>
                </a:lnTo>
                <a:lnTo>
                  <a:pt x="691" y="1105"/>
                </a:lnTo>
                <a:lnTo>
                  <a:pt x="679" y="1078"/>
                </a:lnTo>
                <a:lnTo>
                  <a:pt x="666" y="1056"/>
                </a:lnTo>
                <a:lnTo>
                  <a:pt x="654" y="1036"/>
                </a:lnTo>
                <a:lnTo>
                  <a:pt x="642" y="1017"/>
                </a:lnTo>
                <a:lnTo>
                  <a:pt x="642" y="1017"/>
                </a:lnTo>
                <a:lnTo>
                  <a:pt x="598" y="961"/>
                </a:lnTo>
                <a:lnTo>
                  <a:pt x="570" y="919"/>
                </a:lnTo>
                <a:lnTo>
                  <a:pt x="544" y="881"/>
                </a:lnTo>
                <a:lnTo>
                  <a:pt x="544" y="881"/>
                </a:lnTo>
                <a:lnTo>
                  <a:pt x="558" y="874"/>
                </a:lnTo>
                <a:lnTo>
                  <a:pt x="568" y="867"/>
                </a:lnTo>
                <a:lnTo>
                  <a:pt x="581" y="856"/>
                </a:lnTo>
                <a:lnTo>
                  <a:pt x="589" y="844"/>
                </a:lnTo>
                <a:lnTo>
                  <a:pt x="596" y="832"/>
                </a:lnTo>
                <a:lnTo>
                  <a:pt x="602" y="814"/>
                </a:lnTo>
                <a:lnTo>
                  <a:pt x="605" y="797"/>
                </a:lnTo>
                <a:lnTo>
                  <a:pt x="605" y="777"/>
                </a:lnTo>
                <a:lnTo>
                  <a:pt x="605" y="777"/>
                </a:lnTo>
                <a:lnTo>
                  <a:pt x="603" y="770"/>
                </a:lnTo>
                <a:lnTo>
                  <a:pt x="600" y="761"/>
                </a:lnTo>
                <a:lnTo>
                  <a:pt x="593" y="751"/>
                </a:lnTo>
                <a:lnTo>
                  <a:pt x="582" y="740"/>
                </a:lnTo>
                <a:lnTo>
                  <a:pt x="558" y="716"/>
                </a:lnTo>
                <a:lnTo>
                  <a:pt x="526" y="684"/>
                </a:lnTo>
                <a:lnTo>
                  <a:pt x="490" y="649"/>
                </a:lnTo>
                <a:lnTo>
                  <a:pt x="449" y="607"/>
                </a:lnTo>
                <a:lnTo>
                  <a:pt x="430" y="583"/>
                </a:lnTo>
                <a:lnTo>
                  <a:pt x="411" y="558"/>
                </a:lnTo>
                <a:lnTo>
                  <a:pt x="390" y="532"/>
                </a:lnTo>
                <a:lnTo>
                  <a:pt x="371" y="504"/>
                </a:lnTo>
                <a:lnTo>
                  <a:pt x="371" y="504"/>
                </a:lnTo>
                <a:lnTo>
                  <a:pt x="364" y="488"/>
                </a:lnTo>
                <a:lnTo>
                  <a:pt x="357" y="474"/>
                </a:lnTo>
                <a:lnTo>
                  <a:pt x="355" y="462"/>
                </a:lnTo>
                <a:lnTo>
                  <a:pt x="353" y="450"/>
                </a:lnTo>
                <a:lnTo>
                  <a:pt x="353" y="450"/>
                </a:lnTo>
                <a:lnTo>
                  <a:pt x="357" y="438"/>
                </a:lnTo>
                <a:lnTo>
                  <a:pt x="362" y="420"/>
                </a:lnTo>
                <a:lnTo>
                  <a:pt x="362" y="420"/>
                </a:lnTo>
                <a:lnTo>
                  <a:pt x="364" y="415"/>
                </a:lnTo>
                <a:lnTo>
                  <a:pt x="367" y="413"/>
                </a:lnTo>
                <a:lnTo>
                  <a:pt x="372" y="411"/>
                </a:lnTo>
                <a:lnTo>
                  <a:pt x="372" y="411"/>
                </a:lnTo>
                <a:lnTo>
                  <a:pt x="372" y="411"/>
                </a:lnTo>
                <a:lnTo>
                  <a:pt x="400" y="418"/>
                </a:lnTo>
                <a:lnTo>
                  <a:pt x="400" y="418"/>
                </a:lnTo>
                <a:lnTo>
                  <a:pt x="420" y="422"/>
                </a:lnTo>
                <a:lnTo>
                  <a:pt x="434" y="424"/>
                </a:lnTo>
                <a:lnTo>
                  <a:pt x="434" y="424"/>
                </a:lnTo>
                <a:lnTo>
                  <a:pt x="448" y="422"/>
                </a:lnTo>
                <a:lnTo>
                  <a:pt x="458" y="418"/>
                </a:lnTo>
                <a:lnTo>
                  <a:pt x="458" y="418"/>
                </a:lnTo>
                <a:lnTo>
                  <a:pt x="474" y="411"/>
                </a:lnTo>
                <a:lnTo>
                  <a:pt x="477" y="408"/>
                </a:lnTo>
                <a:lnTo>
                  <a:pt x="481" y="404"/>
                </a:lnTo>
                <a:lnTo>
                  <a:pt x="484" y="396"/>
                </a:lnTo>
                <a:lnTo>
                  <a:pt x="484" y="387"/>
                </a:lnTo>
                <a:lnTo>
                  <a:pt x="481" y="371"/>
                </a:lnTo>
                <a:lnTo>
                  <a:pt x="479" y="364"/>
                </a:lnTo>
                <a:lnTo>
                  <a:pt x="479" y="357"/>
                </a:lnTo>
                <a:lnTo>
                  <a:pt x="481" y="355"/>
                </a:lnTo>
                <a:lnTo>
                  <a:pt x="481" y="355"/>
                </a:lnTo>
                <a:lnTo>
                  <a:pt x="484" y="354"/>
                </a:lnTo>
                <a:lnTo>
                  <a:pt x="488" y="352"/>
                </a:lnTo>
                <a:lnTo>
                  <a:pt x="493" y="348"/>
                </a:lnTo>
                <a:lnTo>
                  <a:pt x="497" y="345"/>
                </a:lnTo>
                <a:lnTo>
                  <a:pt x="497" y="345"/>
                </a:lnTo>
                <a:lnTo>
                  <a:pt x="497" y="338"/>
                </a:lnTo>
                <a:lnTo>
                  <a:pt x="495" y="333"/>
                </a:lnTo>
                <a:lnTo>
                  <a:pt x="493" y="327"/>
                </a:lnTo>
                <a:lnTo>
                  <a:pt x="493" y="327"/>
                </a:lnTo>
                <a:lnTo>
                  <a:pt x="497" y="322"/>
                </a:lnTo>
                <a:lnTo>
                  <a:pt x="497" y="319"/>
                </a:lnTo>
                <a:lnTo>
                  <a:pt x="497" y="315"/>
                </a:lnTo>
                <a:lnTo>
                  <a:pt x="497" y="312"/>
                </a:lnTo>
                <a:lnTo>
                  <a:pt x="491" y="305"/>
                </a:lnTo>
                <a:lnTo>
                  <a:pt x="490" y="303"/>
                </a:lnTo>
                <a:lnTo>
                  <a:pt x="490" y="303"/>
                </a:lnTo>
                <a:lnTo>
                  <a:pt x="490" y="296"/>
                </a:lnTo>
                <a:lnTo>
                  <a:pt x="490" y="292"/>
                </a:lnTo>
                <a:lnTo>
                  <a:pt x="491" y="291"/>
                </a:lnTo>
                <a:lnTo>
                  <a:pt x="491" y="291"/>
                </a:lnTo>
                <a:lnTo>
                  <a:pt x="500" y="287"/>
                </a:lnTo>
                <a:lnTo>
                  <a:pt x="505" y="282"/>
                </a:lnTo>
                <a:lnTo>
                  <a:pt x="507" y="277"/>
                </a:lnTo>
                <a:lnTo>
                  <a:pt x="507" y="271"/>
                </a:lnTo>
                <a:lnTo>
                  <a:pt x="507" y="271"/>
                </a:lnTo>
                <a:lnTo>
                  <a:pt x="500" y="261"/>
                </a:lnTo>
                <a:lnTo>
                  <a:pt x="493" y="250"/>
                </a:lnTo>
                <a:lnTo>
                  <a:pt x="483" y="238"/>
                </a:lnTo>
                <a:lnTo>
                  <a:pt x="470" y="219"/>
                </a:lnTo>
                <a:lnTo>
                  <a:pt x="470" y="219"/>
                </a:lnTo>
                <a:lnTo>
                  <a:pt x="467" y="210"/>
                </a:lnTo>
                <a:lnTo>
                  <a:pt x="467" y="200"/>
                </a:lnTo>
                <a:lnTo>
                  <a:pt x="467" y="200"/>
                </a:lnTo>
                <a:lnTo>
                  <a:pt x="469" y="191"/>
                </a:lnTo>
                <a:lnTo>
                  <a:pt x="470" y="182"/>
                </a:lnTo>
                <a:lnTo>
                  <a:pt x="474" y="175"/>
                </a:lnTo>
                <a:lnTo>
                  <a:pt x="476" y="168"/>
                </a:lnTo>
                <a:lnTo>
                  <a:pt x="476" y="168"/>
                </a:lnTo>
                <a:lnTo>
                  <a:pt x="474" y="152"/>
                </a:lnTo>
                <a:lnTo>
                  <a:pt x="472" y="135"/>
                </a:lnTo>
                <a:lnTo>
                  <a:pt x="465" y="110"/>
                </a:lnTo>
                <a:lnTo>
                  <a:pt x="465" y="110"/>
                </a:lnTo>
                <a:lnTo>
                  <a:pt x="460" y="98"/>
                </a:lnTo>
                <a:lnTo>
                  <a:pt x="453" y="86"/>
                </a:lnTo>
                <a:lnTo>
                  <a:pt x="444" y="74"/>
                </a:lnTo>
                <a:lnTo>
                  <a:pt x="437" y="63"/>
                </a:lnTo>
                <a:lnTo>
                  <a:pt x="427" y="54"/>
                </a:lnTo>
                <a:lnTo>
                  <a:pt x="416" y="46"/>
                </a:lnTo>
                <a:lnTo>
                  <a:pt x="393" y="30"/>
                </a:lnTo>
                <a:lnTo>
                  <a:pt x="369" y="18"/>
                </a:lnTo>
                <a:lnTo>
                  <a:pt x="341" y="9"/>
                </a:lnTo>
                <a:lnTo>
                  <a:pt x="313" y="4"/>
                </a:lnTo>
                <a:lnTo>
                  <a:pt x="285" y="0"/>
                </a:lnTo>
                <a:close/>
              </a:path>
            </a:pathLst>
          </a:custGeom>
          <a:solidFill>
            <a:srgbClr val="0066CC"/>
          </a:solidFill>
          <a:ln>
            <a:noFill/>
          </a:ln>
        </p:spPr>
        <p:txBody>
          <a:bodyPr vert="horz" wrap="square" lIns="51435" tIns="25718" rIns="51435" bIns="25718" numCol="1" anchor="t" anchorCtr="0" compatLnSpc="1">
            <a:prstTxWarp prst="textNoShape">
              <a:avLst/>
            </a:prstTxWarp>
            <a:noAutofit/>
          </a:bodyPr>
          <a:lstStyle/>
          <a:p>
            <a:pPr defTabSz="685800"/>
            <a:endParaRPr lang="en-ZA" sz="1350" dirty="0">
              <a:solidFill>
                <a:prstClr val="black"/>
              </a:solidFill>
              <a:latin typeface="Calibri" panose="020F0502020204030204"/>
            </a:endParaRPr>
          </a:p>
        </p:txBody>
      </p:sp>
    </p:spTree>
    <p:extLst>
      <p:ext uri="{BB962C8B-B14F-4D97-AF65-F5344CB8AC3E}">
        <p14:creationId xmlns:p14="http://schemas.microsoft.com/office/powerpoint/2010/main" xmlns="" val="934508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0" y="857249"/>
            <a:ext cx="9144000" cy="43858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pPr>
            <a:endParaRPr lang="sr-Latn-BA" sz="1200" b="1" dirty="0">
              <a:solidFill>
                <a:prstClr val="black"/>
              </a:solidFill>
              <a:latin typeface="Times New Roman" panose="02020603050405020304" pitchFamily="18" charset="0"/>
              <a:ea typeface="Calibri" pitchFamily="34" charset="0"/>
              <a:cs typeface="Times New Roman" pitchFamily="18" charset="0"/>
            </a:endParaRPr>
          </a:p>
          <a:p>
            <a:pPr algn="just" defTabSz="685800" fontAlgn="base">
              <a:spcBef>
                <a:spcPct val="0"/>
              </a:spcBef>
              <a:spcAft>
                <a:spcPct val="0"/>
              </a:spcAft>
            </a:pPr>
            <a:endParaRPr lang="sr-Latn-BA" sz="1200" b="1" dirty="0">
              <a:solidFill>
                <a:prstClr val="black"/>
              </a:solidFill>
              <a:latin typeface="Times New Roman" panose="02020603050405020304" pitchFamily="18" charset="0"/>
              <a:ea typeface="Calibri" pitchFamily="34" charset="0"/>
              <a:cs typeface="Times New Roman" pitchFamily="18" charset="0"/>
            </a:endParaRPr>
          </a:p>
        </p:txBody>
      </p:sp>
      <p:sp>
        <p:nvSpPr>
          <p:cNvPr id="79874" name="Rectangle 2"/>
          <p:cNvSpPr>
            <a:spLocks noChangeArrowheads="1"/>
          </p:cNvSpPr>
          <p:nvPr/>
        </p:nvSpPr>
        <p:spPr bwMode="auto">
          <a:xfrm>
            <a:off x="0" y="64725"/>
            <a:ext cx="9144000" cy="687111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en-US" dirty="0">
                <a:solidFill>
                  <a:srgbClr val="000099"/>
                </a:solidFill>
                <a:latin typeface="Times New Roman" panose="02020603050405020304" pitchFamily="18" charset="0"/>
                <a:ea typeface="Calibri"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Calibri" pitchFamily="34" charset="0"/>
                <a:cs typeface="Times New Roman" panose="02020603050405020304" pitchFamily="18" charset="0"/>
              </a:rPr>
              <a:t>Prevencija</a:t>
            </a:r>
            <a:r>
              <a:rPr lang="en-US" sz="2800" dirty="0">
                <a:solidFill>
                  <a:srgbClr val="000099"/>
                </a:solidFill>
                <a:latin typeface="Times New Roman" panose="02020603050405020304" pitchFamily="18" charset="0"/>
                <a:ea typeface="Calibri"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Calibri" pitchFamily="34" charset="0"/>
                <a:cs typeface="Times New Roman" panose="02020603050405020304" pitchFamily="18" charset="0"/>
              </a:rPr>
              <a:t>preeklampsije</a:t>
            </a:r>
            <a:r>
              <a:rPr lang="en-US" sz="2800" dirty="0">
                <a:solidFill>
                  <a:srgbClr val="000099"/>
                </a:solidFill>
                <a:latin typeface="Times New Roman" panose="02020603050405020304" pitchFamily="18" charset="0"/>
                <a:ea typeface="Calibri" pitchFamily="34" charset="0"/>
                <a:cs typeface="Times New Roman" panose="02020603050405020304" pitchFamily="18" charset="0"/>
              </a:rPr>
              <a:t>; </a:t>
            </a:r>
            <a:endParaRPr lang="hr-BA" sz="2800" dirty="0">
              <a:solidFill>
                <a:srgbClr val="000099"/>
              </a:solidFill>
              <a:latin typeface="Times New Roman" panose="02020603050405020304" pitchFamily="18" charset="0"/>
              <a:ea typeface="Calibri" pitchFamily="34" charset="0"/>
              <a:cs typeface="Times New Roman" panose="02020603050405020304" pitchFamily="18" charset="0"/>
            </a:endParaRPr>
          </a:p>
          <a:p>
            <a:pPr defTabSz="685800" fontAlgn="base">
              <a:spcBef>
                <a:spcPct val="0"/>
              </a:spcBef>
              <a:spcAft>
                <a:spcPct val="0"/>
              </a:spcAft>
            </a:pPr>
            <a:r>
              <a:rPr lang="hr-BA" sz="2800" dirty="0">
                <a:solidFill>
                  <a:srgbClr val="000099"/>
                </a:solidFill>
                <a:latin typeface="Times New Roman" panose="02020603050405020304" pitchFamily="18" charset="0"/>
                <a:ea typeface="Calibri"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Calibri" pitchFamily="34" charset="0"/>
                <a:cs typeface="Times New Roman" panose="02020603050405020304" pitchFamily="18" charset="0"/>
              </a:rPr>
              <a:t>Skrining</a:t>
            </a:r>
            <a:r>
              <a:rPr lang="en-US" sz="2800" dirty="0">
                <a:solidFill>
                  <a:srgbClr val="000099"/>
                </a:solidFill>
                <a:latin typeface="Times New Roman" panose="02020603050405020304" pitchFamily="18" charset="0"/>
                <a:ea typeface="Calibri" pitchFamily="34" charset="0"/>
                <a:cs typeface="Times New Roman" panose="02020603050405020304" pitchFamily="18" charset="0"/>
              </a:rPr>
              <a:t> u </a:t>
            </a:r>
            <a:r>
              <a:rPr lang="en-US" sz="2800" dirty="0" err="1">
                <a:solidFill>
                  <a:srgbClr val="000099"/>
                </a:solidFill>
                <a:latin typeface="Times New Roman" panose="02020603050405020304" pitchFamily="18" charset="0"/>
                <a:ea typeface="Calibri" pitchFamily="34" charset="0"/>
                <a:cs typeface="Times New Roman" panose="02020603050405020304" pitchFamily="18" charset="0"/>
              </a:rPr>
              <a:t>prvom</a:t>
            </a:r>
            <a:r>
              <a:rPr lang="en-US" sz="2800" dirty="0">
                <a:solidFill>
                  <a:srgbClr val="000099"/>
                </a:solidFill>
                <a:latin typeface="Times New Roman" panose="02020603050405020304" pitchFamily="18" charset="0"/>
                <a:ea typeface="Calibri"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Calibri" pitchFamily="34" charset="0"/>
                <a:cs typeface="Times New Roman" panose="02020603050405020304" pitchFamily="18" charset="0"/>
              </a:rPr>
              <a:t>tromjesečju</a:t>
            </a:r>
            <a:r>
              <a:rPr lang="en-US" sz="2800" dirty="0">
                <a:solidFill>
                  <a:srgbClr val="000099"/>
                </a:solidFill>
                <a:latin typeface="Times New Roman" panose="02020603050405020304" pitchFamily="18" charset="0"/>
                <a:ea typeface="Calibri" pitchFamily="34" charset="0"/>
                <a:cs typeface="Times New Roman" panose="02020603050405020304" pitchFamily="18" charset="0"/>
              </a:rPr>
              <a:t> </a:t>
            </a:r>
            <a:r>
              <a:rPr lang="en-US" sz="2800" dirty="0" err="1">
                <a:solidFill>
                  <a:srgbClr val="000099"/>
                </a:solidFill>
                <a:latin typeface="Times New Roman" panose="02020603050405020304" pitchFamily="18" charset="0"/>
                <a:ea typeface="Calibri" pitchFamily="34" charset="0"/>
                <a:cs typeface="Times New Roman" panose="02020603050405020304" pitchFamily="18" charset="0"/>
              </a:rPr>
              <a:t>trudnoće</a:t>
            </a:r>
            <a:r>
              <a:rPr lang="en-US" sz="2800" dirty="0">
                <a:solidFill>
                  <a:srgbClr val="000099"/>
                </a:solidFill>
                <a:latin typeface="Times New Roman" panose="02020603050405020304" pitchFamily="18" charset="0"/>
                <a:ea typeface="Calibri" pitchFamily="34" charset="0"/>
                <a:cs typeface="Times New Roman" panose="02020603050405020304" pitchFamily="18" charset="0"/>
              </a:rPr>
              <a:t> </a:t>
            </a:r>
            <a:endParaRPr lang="sr-Latn-BA" sz="2800" dirty="0">
              <a:solidFill>
                <a:srgbClr val="000099"/>
              </a:solidFill>
              <a:latin typeface="Times New Roman" panose="02020603050405020304" pitchFamily="18" charset="0"/>
              <a:ea typeface="Calibri" pitchFamily="34" charset="0"/>
              <a:cs typeface="Times New Roman" panose="02020603050405020304" pitchFamily="18" charset="0"/>
            </a:endParaRPr>
          </a:p>
          <a:p>
            <a:pPr defTabSz="685800" fontAlgn="base">
              <a:spcBef>
                <a:spcPct val="0"/>
              </a:spcBef>
              <a:spcAft>
                <a:spcPct val="0"/>
              </a:spcAft>
            </a:pPr>
            <a:r>
              <a:rPr lang="en-US" sz="2800" i="1" dirty="0">
                <a:solidFill>
                  <a:srgbClr val="000099"/>
                </a:solidFill>
                <a:latin typeface="Times New Roman" panose="02020603050405020304" pitchFamily="18" charset="0"/>
                <a:ea typeface="Calibri" pitchFamily="34" charset="0"/>
                <a:cs typeface="Times New Roman" panose="02020603050405020304" pitchFamily="18" charset="0"/>
              </a:rPr>
              <a:t>( od 10-14 </a:t>
            </a:r>
            <a:r>
              <a:rPr lang="en-US" sz="2800" i="1" dirty="0" err="1">
                <a:solidFill>
                  <a:srgbClr val="000099"/>
                </a:solidFill>
                <a:latin typeface="Times New Roman" panose="02020603050405020304" pitchFamily="18" charset="0"/>
                <a:ea typeface="Calibri" pitchFamily="34" charset="0"/>
                <a:cs typeface="Times New Roman" panose="02020603050405020304" pitchFamily="18" charset="0"/>
              </a:rPr>
              <a:t>nedjelje</a:t>
            </a:r>
            <a:r>
              <a:rPr lang="en-US" sz="2800" i="1" dirty="0">
                <a:solidFill>
                  <a:srgbClr val="000099"/>
                </a:solidFill>
                <a:latin typeface="Times New Roman" panose="02020603050405020304" pitchFamily="18" charset="0"/>
                <a:ea typeface="Calibri" pitchFamily="34" charset="0"/>
                <a:cs typeface="Times New Roman" panose="02020603050405020304" pitchFamily="18" charset="0"/>
              </a:rPr>
              <a:t> </a:t>
            </a:r>
            <a:r>
              <a:rPr lang="en-US" sz="2800" i="1" dirty="0" err="1">
                <a:solidFill>
                  <a:srgbClr val="000099"/>
                </a:solidFill>
                <a:latin typeface="Times New Roman" panose="02020603050405020304" pitchFamily="18" charset="0"/>
                <a:ea typeface="Calibri" pitchFamily="34" charset="0"/>
                <a:cs typeface="Times New Roman" panose="02020603050405020304" pitchFamily="18" charset="0"/>
              </a:rPr>
              <a:t>gestacije</a:t>
            </a:r>
            <a:r>
              <a:rPr lang="en-US" sz="2800" i="1" dirty="0">
                <a:solidFill>
                  <a:srgbClr val="000099"/>
                </a:solidFill>
                <a:latin typeface="Times New Roman" panose="02020603050405020304" pitchFamily="18" charset="0"/>
                <a:ea typeface="Calibri" pitchFamily="34" charset="0"/>
                <a:cs typeface="Times New Roman" panose="02020603050405020304" pitchFamily="18" charset="0"/>
              </a:rPr>
              <a:t> )</a:t>
            </a:r>
          </a:p>
          <a:p>
            <a:pPr defTabSz="685800" fontAlgn="base">
              <a:spcBef>
                <a:spcPct val="0"/>
              </a:spcBef>
              <a:spcAft>
                <a:spcPct val="0"/>
              </a:spcAft>
            </a:pPr>
            <a:endParaRPr lang="sr-Latn-BA" sz="1200" b="1" dirty="0">
              <a:solidFill>
                <a:prstClr val="black"/>
              </a:solidFill>
              <a:latin typeface="Times New Roman" panose="02020603050405020304" pitchFamily="18" charset="0"/>
              <a:ea typeface="Calibri" pitchFamily="34" charset="0"/>
              <a:cs typeface="Times New Roman" panose="02020603050405020304" pitchFamily="18" charset="0"/>
            </a:endParaRPr>
          </a:p>
          <a:p>
            <a:pPr algn="ctr" defTabSz="685800" fontAlgn="base">
              <a:spcBef>
                <a:spcPct val="0"/>
              </a:spcBef>
              <a:spcAft>
                <a:spcPct val="0"/>
              </a:spcAft>
            </a:pPr>
            <a:endParaRPr lang="en-US" sz="1050"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Predstavlja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procjenu</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rizika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za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razvoj</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preeklampsije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kombinacijom</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parametara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predstavljenih</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u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algoritmu</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kalkulatora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Fondacija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fetalne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medicine</a:t>
            </a:r>
            <a:r>
              <a:rPr lang="sr-Latn-BA" sz="1600" dirty="0">
                <a:solidFill>
                  <a:srgbClr val="00AEEF"/>
                </a:solidFill>
                <a:latin typeface="Times New Roman" panose="02020603050405020304" pitchFamily="18" charset="0"/>
                <a:ea typeface="Calibri" pitchFamily="34" charset="0"/>
                <a:cs typeface="Times New Roman" panose="02020603050405020304" pitchFamily="18" charset="0"/>
              </a:rPr>
              <a:t> : (</a:t>
            </a:r>
            <a:r>
              <a:rPr lang="en-US" sz="1600" b="1" dirty="0">
                <a:solidFill>
                  <a:srgbClr val="00AEEF"/>
                </a:solidFill>
                <a:latin typeface="Times New Roman" panose="02020603050405020304" pitchFamily="18" charset="0"/>
                <a:ea typeface="Calibri" pitchFamily="34" charset="0"/>
                <a:cs typeface="Times New Roman" panose="02020603050405020304" pitchFamily="18" charset="0"/>
              </a:rPr>
              <a:t>the Fetal </a:t>
            </a:r>
            <a:r>
              <a:rPr lang="en-US" sz="1600" b="1" dirty="0">
                <a:solidFill>
                  <a:srgbClr val="0099FF"/>
                </a:solidFill>
                <a:latin typeface="Times New Roman" panose="02020603050405020304" pitchFamily="18" charset="0"/>
                <a:ea typeface="Calibri" pitchFamily="34" charset="0"/>
                <a:cs typeface="Times New Roman" panose="02020603050405020304" pitchFamily="18" charset="0"/>
              </a:rPr>
              <a:t>Medicine Foundation</a:t>
            </a:r>
            <a:r>
              <a:rPr lang="sr-Latn-BA" sz="1600" b="1" dirty="0">
                <a:solidFill>
                  <a:srgbClr val="0099FF"/>
                </a:solidFill>
                <a:latin typeface="Times New Roman" panose="02020603050405020304" pitchFamily="18" charset="0"/>
                <a:ea typeface="Calibri" pitchFamily="34" charset="0"/>
                <a:cs typeface="Times New Roman" panose="02020603050405020304" pitchFamily="18" charset="0"/>
              </a:rPr>
              <a:t> </a:t>
            </a:r>
            <a:r>
              <a:rPr lang="en-US" sz="1600" b="1" dirty="0">
                <a:solidFill>
                  <a:srgbClr val="0099FF"/>
                </a:solidFill>
                <a:latin typeface="Times New Roman" panose="02020603050405020304" pitchFamily="18" charset="0"/>
                <a:ea typeface="Calibri" pitchFamily="34" charset="0"/>
                <a:cs typeface="Times New Roman" panose="02020603050405020304" pitchFamily="18" charset="0"/>
              </a:rPr>
              <a:t> </a:t>
            </a:r>
            <a:r>
              <a:rPr lang="en-US" sz="1600" dirty="0">
                <a:solidFill>
                  <a:srgbClr val="0099FF"/>
                </a:solidFill>
                <a:latin typeface="Times New Roman" panose="02020603050405020304" pitchFamily="18" charset="0"/>
                <a:ea typeface="Calibri" pitchFamily="34" charset="0"/>
                <a:cs typeface="Times New Roman" panose="02020603050405020304" pitchFamily="18" charset="0"/>
              </a:rPr>
              <a:t>)  :</a:t>
            </a:r>
            <a:endParaRPr lang="sr-Latn-BA" sz="1600" dirty="0">
              <a:solidFill>
                <a:srgbClr val="0099FF"/>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pPr>
            <a:endParaRPr lang="en-US" sz="1600"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buFontTx/>
              <a:buChar char="•"/>
            </a:pP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Faktori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koji se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odnose</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na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trudnicu</a:t>
            </a:r>
            <a:r>
              <a:rPr lang="hr-BA" sz="1600" dirty="0">
                <a:solidFill>
                  <a:prstClr val="black"/>
                </a:solidFill>
                <a:latin typeface="Times New Roman" panose="02020603050405020304" pitchFamily="18" charset="0"/>
                <a:ea typeface="Calibri" pitchFamily="34" charset="0"/>
                <a:cs typeface="Times New Roman" panose="02020603050405020304" pitchFamily="18" charset="0"/>
              </a:rPr>
              <a:t>:</a:t>
            </a:r>
            <a:endParaRPr lang="sr-Latn-BA"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marL="714375" lvl="1" indent="-257175" defTabSz="685800" eaLnBrk="0" fontAlgn="base" hangingPunct="0">
              <a:spcBef>
                <a:spcPct val="0"/>
              </a:spcBef>
              <a:spcAft>
                <a:spcPct val="0"/>
              </a:spcAft>
              <a:buFont typeface="Wingdings"/>
              <a:buChar char="v"/>
            </a:pP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starosna</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dob</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a:t>
            </a:r>
            <a:endParaRPr lang="en-US"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marL="714375" lvl="1" indent="-257175" defTabSz="685800" eaLnBrk="0" fontAlgn="base" hangingPunct="0">
              <a:spcBef>
                <a:spcPct val="0"/>
              </a:spcBef>
              <a:spcAft>
                <a:spcPct val="0"/>
              </a:spcAft>
              <a:buFont typeface="Wingdings"/>
              <a:buChar char="v"/>
            </a:pP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porodična anamneza</a:t>
            </a:r>
          </a:p>
          <a:p>
            <a:pPr marL="714375" lvl="1" indent="-257175" defTabSz="685800" eaLnBrk="0" fontAlgn="base" hangingPunct="0">
              <a:spcBef>
                <a:spcPct val="0"/>
              </a:spcBef>
              <a:spcAft>
                <a:spcPct val="0"/>
              </a:spcAft>
              <a:buFont typeface="Wingdings"/>
              <a:buChar char="v"/>
            </a:pP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da li je majka trudnice imala preeklampsiju</a:t>
            </a:r>
          </a:p>
          <a:p>
            <a:pPr marL="714375" lvl="1" indent="-257175" defTabSz="685800" eaLnBrk="0" fontAlgn="base" hangingPunct="0">
              <a:spcBef>
                <a:spcPct val="0"/>
              </a:spcBef>
              <a:spcAft>
                <a:spcPct val="0"/>
              </a:spcAft>
              <a:buFont typeface="Wingdings"/>
              <a:buChar char="v"/>
            </a:pP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tjelesna visina i težina, </a:t>
            </a:r>
          </a:p>
          <a:p>
            <a:pPr marL="714375" lvl="1" indent="-257175" defTabSz="685800" eaLnBrk="0" fontAlgn="base" hangingPunct="0">
              <a:spcBef>
                <a:spcPct val="0"/>
              </a:spcBef>
              <a:spcAft>
                <a:spcPct val="0"/>
              </a:spcAft>
              <a:buFont typeface="Wingdings"/>
              <a:buChar char="v"/>
            </a:pP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p</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ušenje</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a:t>
            </a:r>
            <a:endParaRPr lang="en-US" sz="1600" dirty="0">
              <a:solidFill>
                <a:prstClr val="black"/>
              </a:solidFill>
              <a:latin typeface="Times New Roman" panose="02020603050405020304" pitchFamily="18" charset="0"/>
              <a:ea typeface="Calibri" pitchFamily="34" charset="0"/>
              <a:cs typeface="Times New Roman" panose="02020603050405020304" pitchFamily="18" charset="0"/>
            </a:endParaRPr>
          </a:p>
          <a:p>
            <a:pPr marL="714375" lvl="1" indent="-257175" defTabSz="685800" eaLnBrk="0" fontAlgn="base" hangingPunct="0">
              <a:spcBef>
                <a:spcPct val="0"/>
              </a:spcBef>
              <a:spcAft>
                <a:spcPct val="0"/>
              </a:spcAft>
              <a:buFont typeface="Wingdings"/>
              <a:buChar char="v"/>
            </a:pP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da li pacijentica boluje od DM tip I i</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li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tip II</a:t>
            </a:r>
          </a:p>
          <a:p>
            <a:pPr marL="714375" lvl="1" indent="-257175" defTabSz="685800">
              <a:spcBef>
                <a:spcPct val="0"/>
              </a:spcBef>
              <a:buFont typeface="Wingdings"/>
              <a:buChar char="v"/>
            </a:pP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Antifosfolipidni sindrom i drugi faktori.</a:t>
            </a:r>
          </a:p>
          <a:p>
            <a:pPr defTabSz="685800" eaLnBrk="0" fontAlgn="base" hangingPunct="0">
              <a:spcBef>
                <a:spcPct val="0"/>
              </a:spcBef>
              <a:spcAft>
                <a:spcPct val="0"/>
              </a:spcAft>
              <a:buFontTx/>
              <a:buChar char="•"/>
            </a:pP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Srednji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arterijski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pritisak</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 MAP )</a:t>
            </a:r>
            <a:endParaRPr lang="en-US" sz="1600"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buFontTx/>
              <a:buChar char="•"/>
            </a:pP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Uterini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pulzatilni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indeks</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PI</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hemodinamski</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pokazatelj</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ultrazvučnog</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err="1">
                <a:solidFill>
                  <a:prstClr val="black"/>
                </a:solidFill>
                <a:latin typeface="Times New Roman" panose="02020603050405020304" pitchFamily="18" charset="0"/>
                <a:ea typeface="Calibri" pitchFamily="34" charset="0"/>
                <a:cs typeface="Times New Roman" panose="02020603050405020304" pitchFamily="18" charset="0"/>
              </a:rPr>
              <a:t>Dopplera</a:t>
            </a:r>
            <a:r>
              <a:rPr lang="sr-Latn-BA" sz="1600"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dirty="0">
                <a:solidFill>
                  <a:prstClr val="black"/>
                </a:solidFill>
                <a:latin typeface="Times New Roman" panose="02020603050405020304" pitchFamily="18" charset="0"/>
                <a:ea typeface="Calibri" pitchFamily="34" charset="0"/>
                <a:cs typeface="Times New Roman" panose="02020603050405020304" pitchFamily="18" charset="0"/>
              </a:rPr>
              <a:t>)</a:t>
            </a:r>
            <a:endParaRPr lang="en-US" sz="1600"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buFontTx/>
              <a:buChar char="•"/>
            </a:pPr>
            <a:r>
              <a:rPr lang="sr-Latn-BA" sz="1600" b="1"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b="1" dirty="0" err="1">
                <a:solidFill>
                  <a:prstClr val="black"/>
                </a:solidFill>
                <a:latin typeface="Times New Roman" panose="02020603050405020304" pitchFamily="18" charset="0"/>
                <a:ea typeface="Calibri" pitchFamily="34" charset="0"/>
                <a:cs typeface="Times New Roman" panose="02020603050405020304" pitchFamily="18" charset="0"/>
              </a:rPr>
              <a:t>Serumski</a:t>
            </a:r>
            <a:r>
              <a:rPr lang="en-US" sz="1600" b="1" dirty="0">
                <a:solidFill>
                  <a:prstClr val="black"/>
                </a:solidFill>
                <a:latin typeface="Times New Roman" panose="02020603050405020304" pitchFamily="18" charset="0"/>
                <a:ea typeface="Calibri" pitchFamily="34" charset="0"/>
                <a:cs typeface="Times New Roman" panose="02020603050405020304" pitchFamily="18" charset="0"/>
              </a:rPr>
              <a:t> marker: </a:t>
            </a:r>
            <a:r>
              <a:rPr lang="en-US" sz="1600" b="1" dirty="0" err="1">
                <a:solidFill>
                  <a:prstClr val="black"/>
                </a:solidFill>
                <a:latin typeface="Times New Roman" panose="02020603050405020304" pitchFamily="18" charset="0"/>
                <a:ea typeface="Calibri" pitchFamily="34" charset="0"/>
                <a:cs typeface="Times New Roman" panose="02020603050405020304" pitchFamily="18" charset="0"/>
              </a:rPr>
              <a:t>PlGF</a:t>
            </a:r>
            <a:r>
              <a:rPr lang="en-US" sz="1600" b="1"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b="1" dirty="0" err="1">
                <a:solidFill>
                  <a:prstClr val="black"/>
                </a:solidFill>
                <a:latin typeface="Times New Roman" panose="02020603050405020304" pitchFamily="18" charset="0"/>
                <a:ea typeface="Calibri" pitchFamily="34" charset="0"/>
                <a:cs typeface="Times New Roman" panose="02020603050405020304" pitchFamily="18" charset="0"/>
              </a:rPr>
              <a:t>ili</a:t>
            </a:r>
            <a:r>
              <a:rPr lang="en-US" sz="1600" b="1" dirty="0">
                <a:solidFill>
                  <a:prstClr val="black"/>
                </a:solidFill>
                <a:latin typeface="Times New Roman" panose="02020603050405020304" pitchFamily="18" charset="0"/>
                <a:ea typeface="Calibri" pitchFamily="34" charset="0"/>
                <a:cs typeface="Times New Roman" panose="02020603050405020304" pitchFamily="18" charset="0"/>
              </a:rPr>
              <a:t> PAPP-A, </a:t>
            </a:r>
            <a:r>
              <a:rPr lang="en-US" sz="1600" b="1" dirty="0" err="1">
                <a:solidFill>
                  <a:prstClr val="black"/>
                </a:solidFill>
                <a:latin typeface="Times New Roman" panose="02020603050405020304" pitchFamily="18" charset="0"/>
                <a:ea typeface="Calibri" pitchFamily="34" charset="0"/>
                <a:cs typeface="Times New Roman" panose="02020603050405020304" pitchFamily="18" charset="0"/>
              </a:rPr>
              <a:t>kad</a:t>
            </a:r>
            <a:r>
              <a:rPr lang="en-US" sz="1600" b="1"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b="1" dirty="0" err="1">
                <a:solidFill>
                  <a:prstClr val="black"/>
                </a:solidFill>
                <a:latin typeface="Times New Roman" panose="02020603050405020304" pitchFamily="18" charset="0"/>
                <a:ea typeface="Calibri" pitchFamily="34" charset="0"/>
                <a:cs typeface="Times New Roman" panose="02020603050405020304" pitchFamily="18" charset="0"/>
              </a:rPr>
              <a:t>PlGF</a:t>
            </a:r>
            <a:r>
              <a:rPr lang="en-US" sz="1600" b="1"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b="1" dirty="0" err="1">
                <a:solidFill>
                  <a:prstClr val="black"/>
                </a:solidFill>
                <a:latin typeface="Times New Roman" panose="02020603050405020304" pitchFamily="18" charset="0"/>
                <a:ea typeface="Calibri" pitchFamily="34" charset="0"/>
                <a:cs typeface="Times New Roman" panose="02020603050405020304" pitchFamily="18" charset="0"/>
              </a:rPr>
              <a:t>nije</a:t>
            </a:r>
            <a:r>
              <a:rPr lang="en-US" sz="1600" b="1" dirty="0">
                <a:solidFill>
                  <a:prstClr val="black"/>
                </a:solidFill>
                <a:latin typeface="Times New Roman" panose="02020603050405020304" pitchFamily="18" charset="0"/>
                <a:ea typeface="Calibri" pitchFamily="34" charset="0"/>
                <a:cs typeface="Times New Roman" panose="02020603050405020304" pitchFamily="18" charset="0"/>
              </a:rPr>
              <a:t> </a:t>
            </a:r>
            <a:r>
              <a:rPr lang="en-US" sz="1600" b="1" dirty="0" err="1">
                <a:solidFill>
                  <a:prstClr val="black"/>
                </a:solidFill>
                <a:latin typeface="Times New Roman" panose="02020603050405020304" pitchFamily="18" charset="0"/>
                <a:ea typeface="Calibri" pitchFamily="34" charset="0"/>
                <a:cs typeface="Times New Roman" panose="02020603050405020304" pitchFamily="18" charset="0"/>
              </a:rPr>
              <a:t>dostupan</a:t>
            </a:r>
            <a:r>
              <a:rPr lang="en-US" sz="1600" b="1" dirty="0">
                <a:solidFill>
                  <a:prstClr val="black"/>
                </a:solidFill>
                <a:latin typeface="Times New Roman" panose="02020603050405020304" pitchFamily="18" charset="0"/>
                <a:ea typeface="Calibri" pitchFamily="34" charset="0"/>
                <a:cs typeface="Times New Roman" panose="02020603050405020304" pitchFamily="18" charset="0"/>
              </a:rPr>
              <a:t>.</a:t>
            </a:r>
            <a:endParaRPr lang="sr-Latn-BA" sz="1600" b="1"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buFontTx/>
              <a:buChar char="•"/>
            </a:pPr>
            <a:endParaRPr lang="sr-Latn-BA" sz="1600" b="1" dirty="0">
              <a:solidFill>
                <a:srgbClr val="00AEEF"/>
              </a:solidFill>
              <a:latin typeface="Times New Roman" panose="02020603050405020304" pitchFamily="18" charset="0"/>
              <a:ea typeface="Calibri" pitchFamily="34" charset="0"/>
              <a:cs typeface="Times New Roman" panose="02020603050405020304" pitchFamily="18" charset="0"/>
            </a:endParaRPr>
          </a:p>
          <a:p>
            <a:pPr algn="ctr" defTabSz="685800">
              <a:spcBef>
                <a:spcPct val="0"/>
              </a:spcBef>
            </a:pPr>
            <a:r>
              <a:rPr lang="en-US" sz="1600" b="1" dirty="0" err="1">
                <a:solidFill>
                  <a:srgbClr val="0099FF"/>
                </a:solidFill>
                <a:latin typeface="Times New Roman" panose="02020603050405020304" pitchFamily="18" charset="0"/>
                <a:cs typeface="Times New Roman" panose="02020603050405020304" pitchFamily="18" charset="0"/>
              </a:rPr>
              <a:t>Skrining</a:t>
            </a:r>
            <a:r>
              <a:rPr lang="en-US" sz="1600" b="1" dirty="0">
                <a:solidFill>
                  <a:srgbClr val="0099FF"/>
                </a:solidFill>
                <a:latin typeface="Times New Roman" panose="02020603050405020304" pitchFamily="18" charset="0"/>
                <a:cs typeface="Times New Roman" panose="02020603050405020304" pitchFamily="18" charset="0"/>
              </a:rPr>
              <a:t> </a:t>
            </a:r>
            <a:r>
              <a:rPr lang="sr-Latn-BA" sz="1600" b="1" dirty="0">
                <a:solidFill>
                  <a:srgbClr val="0099FF"/>
                </a:solidFill>
                <a:latin typeface="Times New Roman" panose="02020603050405020304" pitchFamily="18" charset="0"/>
                <a:cs typeface="Times New Roman" panose="02020603050405020304" pitchFamily="18" charset="0"/>
              </a:rPr>
              <a:t>prvog</a:t>
            </a:r>
            <a:r>
              <a:rPr lang="en-US" sz="1600" b="1" dirty="0">
                <a:solidFill>
                  <a:srgbClr val="0099FF"/>
                </a:solidFill>
                <a:latin typeface="Times New Roman" panose="02020603050405020304" pitchFamily="18" charset="0"/>
                <a:cs typeface="Times New Roman" panose="02020603050405020304" pitchFamily="18" charset="0"/>
              </a:rPr>
              <a:t> </a:t>
            </a:r>
            <a:r>
              <a:rPr lang="en-US" sz="1600" b="1" dirty="0" err="1">
                <a:solidFill>
                  <a:srgbClr val="0099FF"/>
                </a:solidFill>
                <a:latin typeface="Times New Roman" panose="02020603050405020304" pitchFamily="18" charset="0"/>
                <a:cs typeface="Times New Roman" panose="02020603050405020304" pitchFamily="18" charset="0"/>
              </a:rPr>
              <a:t>tromjes</a:t>
            </a:r>
            <a:r>
              <a:rPr lang="sr-Latn-BA" sz="1600" b="1" dirty="0">
                <a:solidFill>
                  <a:srgbClr val="0099FF"/>
                </a:solidFill>
                <a:latin typeface="Times New Roman" panose="02020603050405020304" pitchFamily="18" charset="0"/>
                <a:cs typeface="Times New Roman" panose="02020603050405020304" pitchFamily="18" charset="0"/>
              </a:rPr>
              <a:t>e</a:t>
            </a:r>
            <a:r>
              <a:rPr lang="en-US" sz="1600" b="1" dirty="0" err="1">
                <a:solidFill>
                  <a:srgbClr val="0099FF"/>
                </a:solidFill>
                <a:latin typeface="Times New Roman" panose="02020603050405020304" pitchFamily="18" charset="0"/>
                <a:cs typeface="Times New Roman" panose="02020603050405020304" pitchFamily="18" charset="0"/>
              </a:rPr>
              <a:t>čja</a:t>
            </a:r>
            <a:r>
              <a:rPr lang="en-US" sz="1600" b="1" dirty="0">
                <a:solidFill>
                  <a:srgbClr val="0099FF"/>
                </a:solidFill>
                <a:latin typeface="Times New Roman" panose="02020603050405020304" pitchFamily="18" charset="0"/>
                <a:cs typeface="Times New Roman" panose="02020603050405020304" pitchFamily="18" charset="0"/>
              </a:rPr>
              <a:t> </a:t>
            </a:r>
            <a:r>
              <a:rPr lang="en-US" sz="1600" b="1" dirty="0" err="1">
                <a:solidFill>
                  <a:srgbClr val="0099FF"/>
                </a:solidFill>
                <a:latin typeface="Times New Roman" panose="02020603050405020304" pitchFamily="18" charset="0"/>
                <a:cs typeface="Times New Roman" panose="02020603050405020304" pitchFamily="18" charset="0"/>
              </a:rPr>
              <a:t>nije</a:t>
            </a:r>
            <a:r>
              <a:rPr lang="en-US" sz="1600" b="1" dirty="0">
                <a:solidFill>
                  <a:srgbClr val="0099FF"/>
                </a:solidFill>
                <a:latin typeface="Times New Roman" panose="02020603050405020304" pitchFamily="18" charset="0"/>
                <a:cs typeface="Times New Roman" panose="02020603050405020304" pitchFamily="18" charset="0"/>
              </a:rPr>
              <a:t> </a:t>
            </a:r>
            <a:r>
              <a:rPr lang="en-US" sz="1600" b="1" dirty="0" err="1">
                <a:solidFill>
                  <a:srgbClr val="0099FF"/>
                </a:solidFill>
                <a:latin typeface="Times New Roman" panose="02020603050405020304" pitchFamily="18" charset="0"/>
                <a:cs typeface="Times New Roman" panose="02020603050405020304" pitchFamily="18" charset="0"/>
              </a:rPr>
              <a:t>alternativ</a:t>
            </a:r>
            <a:r>
              <a:rPr lang="sr-Latn-BA" sz="1600" b="1" dirty="0">
                <a:solidFill>
                  <a:srgbClr val="0099FF"/>
                </a:solidFill>
                <a:latin typeface="Times New Roman" panose="02020603050405020304" pitchFamily="18" charset="0"/>
                <a:cs typeface="Times New Roman" panose="02020603050405020304" pitchFamily="18" charset="0"/>
              </a:rPr>
              <a:t>a</a:t>
            </a:r>
            <a:r>
              <a:rPr lang="en-US" sz="1600" b="1" dirty="0">
                <a:solidFill>
                  <a:srgbClr val="0099FF"/>
                </a:solidFill>
                <a:latin typeface="Times New Roman" panose="02020603050405020304" pitchFamily="18" charset="0"/>
                <a:cs typeface="Times New Roman" panose="02020603050405020304" pitchFamily="18" charset="0"/>
              </a:rPr>
              <a:t> </a:t>
            </a:r>
            <a:r>
              <a:rPr lang="en-US" sz="1600" b="1" dirty="0" err="1">
                <a:solidFill>
                  <a:srgbClr val="0099FF"/>
                </a:solidFill>
                <a:latin typeface="Times New Roman" panose="02020603050405020304" pitchFamily="18" charset="0"/>
                <a:cs typeface="Times New Roman" panose="02020603050405020304" pitchFamily="18" charset="0"/>
              </a:rPr>
              <a:t>određivanj</a:t>
            </a:r>
            <a:r>
              <a:rPr lang="sr-Latn-BA" sz="1600" b="1" dirty="0">
                <a:solidFill>
                  <a:srgbClr val="0099FF"/>
                </a:solidFill>
                <a:latin typeface="Times New Roman" panose="02020603050405020304" pitchFamily="18" charset="0"/>
                <a:cs typeface="Times New Roman" panose="02020603050405020304" pitchFamily="18" charset="0"/>
              </a:rPr>
              <a:t>u</a:t>
            </a:r>
            <a:r>
              <a:rPr lang="en-US" sz="1600" b="1" dirty="0">
                <a:solidFill>
                  <a:srgbClr val="0099FF"/>
                </a:solidFill>
                <a:latin typeface="Times New Roman" panose="02020603050405020304" pitchFamily="18" charset="0"/>
                <a:cs typeface="Times New Roman" panose="02020603050405020304" pitchFamily="18" charset="0"/>
              </a:rPr>
              <a:t> </a:t>
            </a:r>
            <a:r>
              <a:rPr lang="en-US" sz="1600" b="1" dirty="0" err="1">
                <a:solidFill>
                  <a:srgbClr val="0099FF"/>
                </a:solidFill>
                <a:latin typeface="Times New Roman" panose="02020603050405020304" pitchFamily="18" charset="0"/>
                <a:cs typeface="Times New Roman" panose="02020603050405020304" pitchFamily="18" charset="0"/>
              </a:rPr>
              <a:t>odnosa</a:t>
            </a:r>
            <a:r>
              <a:rPr lang="en-US" sz="1600" b="1" dirty="0">
                <a:solidFill>
                  <a:srgbClr val="0099FF"/>
                </a:solidFill>
                <a:latin typeface="Times New Roman" panose="02020603050405020304" pitchFamily="18" charset="0"/>
                <a:cs typeface="Times New Roman" panose="02020603050405020304" pitchFamily="18" charset="0"/>
              </a:rPr>
              <a:t> sFlt-1/ </a:t>
            </a:r>
            <a:r>
              <a:rPr lang="en-US" sz="1600" b="1" dirty="0" err="1">
                <a:solidFill>
                  <a:srgbClr val="0099FF"/>
                </a:solidFill>
                <a:latin typeface="Times New Roman" panose="02020603050405020304" pitchFamily="18" charset="0"/>
                <a:cs typeface="Times New Roman" panose="02020603050405020304" pitchFamily="18" charset="0"/>
              </a:rPr>
              <a:t>PlGF</a:t>
            </a:r>
            <a:r>
              <a:rPr lang="en-US" sz="1600" b="1" dirty="0">
                <a:solidFill>
                  <a:srgbClr val="0099FF"/>
                </a:solidFill>
                <a:latin typeface="Times New Roman" panose="02020603050405020304" pitchFamily="18" charset="0"/>
                <a:cs typeface="Times New Roman" panose="02020603050405020304" pitchFamily="18" charset="0"/>
              </a:rPr>
              <a:t> u </a:t>
            </a:r>
            <a:r>
              <a:rPr lang="sr-Latn-BA" sz="1600" b="1" dirty="0">
                <a:solidFill>
                  <a:srgbClr val="0099FF"/>
                </a:solidFill>
                <a:latin typeface="Times New Roman" panose="02020603050405020304" pitchFamily="18" charset="0"/>
                <a:cs typeface="Times New Roman" panose="02020603050405020304" pitchFamily="18" charset="0"/>
              </a:rPr>
              <a:t>dru</a:t>
            </a:r>
            <a:r>
              <a:rPr lang="en-US" sz="1600" b="1" dirty="0" err="1">
                <a:solidFill>
                  <a:srgbClr val="0099FF"/>
                </a:solidFill>
                <a:latin typeface="Times New Roman" panose="02020603050405020304" pitchFamily="18" charset="0"/>
                <a:cs typeface="Times New Roman" panose="02020603050405020304" pitchFamily="18" charset="0"/>
              </a:rPr>
              <a:t>gom</a:t>
            </a:r>
            <a:r>
              <a:rPr lang="en-US" sz="1600" b="1" dirty="0">
                <a:solidFill>
                  <a:srgbClr val="0099FF"/>
                </a:solidFill>
                <a:latin typeface="Times New Roman" panose="02020603050405020304" pitchFamily="18" charset="0"/>
                <a:cs typeface="Times New Roman" panose="02020603050405020304" pitchFamily="18" charset="0"/>
              </a:rPr>
              <a:t> </a:t>
            </a:r>
            <a:r>
              <a:rPr lang="en-US" sz="1600" b="1" dirty="0" err="1">
                <a:solidFill>
                  <a:srgbClr val="0099FF"/>
                </a:solidFill>
                <a:latin typeface="Times New Roman" panose="02020603050405020304" pitchFamily="18" charset="0"/>
                <a:cs typeface="Times New Roman" panose="02020603050405020304" pitchFamily="18" charset="0"/>
              </a:rPr>
              <a:t>i</a:t>
            </a:r>
            <a:r>
              <a:rPr lang="en-US" sz="1600" b="1" dirty="0">
                <a:solidFill>
                  <a:srgbClr val="0099FF"/>
                </a:solidFill>
                <a:latin typeface="Times New Roman" panose="02020603050405020304" pitchFamily="18" charset="0"/>
                <a:cs typeface="Times New Roman" panose="02020603050405020304" pitchFamily="18" charset="0"/>
              </a:rPr>
              <a:t> </a:t>
            </a:r>
            <a:r>
              <a:rPr lang="sr-Latn-BA" sz="1600" b="1" dirty="0">
                <a:solidFill>
                  <a:srgbClr val="0099FF"/>
                </a:solidFill>
                <a:latin typeface="Times New Roman" panose="02020603050405020304" pitchFamily="18" charset="0"/>
                <a:cs typeface="Times New Roman" panose="02020603050405020304" pitchFamily="18" charset="0"/>
              </a:rPr>
              <a:t>tre</a:t>
            </a:r>
            <a:r>
              <a:rPr lang="en-US" sz="1600" b="1" dirty="0" err="1">
                <a:solidFill>
                  <a:srgbClr val="0099FF"/>
                </a:solidFill>
                <a:latin typeface="Times New Roman" panose="02020603050405020304" pitchFamily="18" charset="0"/>
                <a:cs typeface="Times New Roman" panose="02020603050405020304" pitchFamily="18" charset="0"/>
              </a:rPr>
              <a:t>ćem</a:t>
            </a:r>
            <a:r>
              <a:rPr lang="en-US" sz="1600" b="1" dirty="0">
                <a:solidFill>
                  <a:srgbClr val="0099FF"/>
                </a:solidFill>
                <a:latin typeface="Times New Roman" panose="02020603050405020304" pitchFamily="18" charset="0"/>
                <a:cs typeface="Times New Roman" panose="02020603050405020304" pitchFamily="18" charset="0"/>
              </a:rPr>
              <a:t> </a:t>
            </a:r>
            <a:r>
              <a:rPr lang="en-US" sz="1600" b="1" dirty="0" err="1">
                <a:solidFill>
                  <a:srgbClr val="0099FF"/>
                </a:solidFill>
                <a:latin typeface="Times New Roman" panose="02020603050405020304" pitchFamily="18" charset="0"/>
                <a:cs typeface="Times New Roman" panose="02020603050405020304" pitchFamily="18" charset="0"/>
              </a:rPr>
              <a:t>tromjesečju</a:t>
            </a:r>
            <a:r>
              <a:rPr lang="en-US" sz="1600" b="1" dirty="0">
                <a:solidFill>
                  <a:srgbClr val="0099FF"/>
                </a:solidFill>
                <a:latin typeface="Times New Roman" panose="02020603050405020304" pitchFamily="18" charset="0"/>
                <a:cs typeface="Times New Roman" panose="02020603050405020304" pitchFamily="18" charset="0"/>
              </a:rPr>
              <a:t> </a:t>
            </a:r>
            <a:r>
              <a:rPr lang="en-US" sz="1600" b="1" dirty="0" err="1">
                <a:solidFill>
                  <a:srgbClr val="0099FF"/>
                </a:solidFill>
                <a:latin typeface="Times New Roman" panose="02020603050405020304" pitchFamily="18" charset="0"/>
                <a:cs typeface="Times New Roman" panose="02020603050405020304" pitchFamily="18" charset="0"/>
              </a:rPr>
              <a:t>trudnoće</a:t>
            </a:r>
            <a:r>
              <a:rPr lang="en-US" sz="1600" b="1" dirty="0">
                <a:solidFill>
                  <a:srgbClr val="0099FF"/>
                </a:solidFill>
                <a:latin typeface="Times New Roman" panose="02020603050405020304" pitchFamily="18" charset="0"/>
                <a:cs typeface="Times New Roman" panose="02020603050405020304" pitchFamily="18" charset="0"/>
              </a:rPr>
              <a:t>,</a:t>
            </a:r>
            <a:endParaRPr lang="sr-Latn-BA" sz="1600" dirty="0">
              <a:solidFill>
                <a:srgbClr val="ED7D31">
                  <a:lumMod val="75000"/>
                </a:srgbClr>
              </a:solidFill>
              <a:latin typeface="Times New Roman" panose="02020603050405020304" pitchFamily="18" charset="0"/>
              <a:cs typeface="Times New Roman" panose="02020603050405020304" pitchFamily="18" charset="0"/>
            </a:endParaRPr>
          </a:p>
          <a:p>
            <a:pPr algn="ctr" defTabSz="685800">
              <a:spcBef>
                <a:spcPct val="0"/>
              </a:spcBef>
            </a:pPr>
            <a:r>
              <a:rPr lang="en-US" sz="1600" dirty="0" err="1">
                <a:solidFill>
                  <a:prstClr val="black"/>
                </a:solidFill>
                <a:latin typeface="Times New Roman" panose="02020603050405020304" pitchFamily="18" charset="0"/>
                <a:cs typeface="Times New Roman" panose="02020603050405020304" pitchFamily="18" charset="0"/>
              </a:rPr>
              <a:t>ali</a:t>
            </a:r>
            <a:r>
              <a:rPr lang="en-US" sz="1600" dirty="0">
                <a:solidFill>
                  <a:prstClr val="black"/>
                </a:solidFill>
                <a:latin typeface="Times New Roman" panose="02020603050405020304" pitchFamily="18" charset="0"/>
                <a:cs typeface="Times New Roman" panose="02020603050405020304" pitchFamily="18" charset="0"/>
              </a:rPr>
              <a:t> je </a:t>
            </a:r>
            <a:r>
              <a:rPr lang="en-US" sz="1600" dirty="0" err="1">
                <a:solidFill>
                  <a:prstClr val="black"/>
                </a:solidFill>
                <a:latin typeface="Times New Roman" panose="02020603050405020304" pitchFamily="18" charset="0"/>
                <a:cs typeface="Times New Roman" panose="02020603050405020304" pitchFamily="18" charset="0"/>
              </a:rPr>
              <a:t>početni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korak</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za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identifikaciju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visoko</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rizičnih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trudnica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koje</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treba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kontrolisati</a:t>
            </a:r>
            <a:r>
              <a:rPr lang="en-US" sz="1600" dirty="0">
                <a:solidFill>
                  <a:prstClr val="black"/>
                </a:solidFill>
                <a:latin typeface="Times New Roman" panose="02020603050405020304" pitchFamily="18" charset="0"/>
                <a:cs typeface="Times New Roman" panose="02020603050405020304" pitchFamily="18" charset="0"/>
              </a:rPr>
              <a:t>.</a:t>
            </a:r>
          </a:p>
          <a:p>
            <a:pPr defTabSz="685800" eaLnBrk="0" fontAlgn="base" hangingPunct="0">
              <a:spcBef>
                <a:spcPct val="0"/>
              </a:spcBef>
              <a:spcAft>
                <a:spcPct val="0"/>
              </a:spcAft>
            </a:pPr>
            <a:endParaRPr lang="sr-Latn-BA" sz="1200" b="1"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pPr>
            <a:r>
              <a:rPr lang="da-DK" altLang="en-US" sz="900" i="1" dirty="0">
                <a:solidFill>
                  <a:prstClr val="white"/>
                </a:solidFill>
                <a:latin typeface="Times New Roman" panose="02020603050405020304" pitchFamily="18" charset="0"/>
                <a:cs typeface="Times New Roman" panose="02020603050405020304" pitchFamily="18" charset="0"/>
              </a:rPr>
              <a:t>1. Rolnik DL, et al. Ultrasound Obstet Gynecol. 2017 Jul 25. doi: 10.1002/uog.18816</a:t>
            </a:r>
            <a:endParaRPr lang="sr-Latn-BA" sz="900" b="1" dirty="0">
              <a:solidFill>
                <a:prstClr val="black"/>
              </a:solidFill>
              <a:latin typeface="Times New Roman" panose="02020603050405020304" pitchFamily="18" charset="0"/>
              <a:ea typeface="Calibri" pitchFamily="34" charset="0"/>
              <a:cs typeface="Times New Roman" panose="02020603050405020304" pitchFamily="18" charset="0"/>
            </a:endParaRPr>
          </a:p>
          <a:p>
            <a:pPr defTabSz="685800" eaLnBrk="0" fontAlgn="base" hangingPunct="0">
              <a:spcBef>
                <a:spcPct val="0"/>
              </a:spcBef>
              <a:spcAft>
                <a:spcPct val="0"/>
              </a:spcAft>
              <a:buFontTx/>
              <a:buChar char="•"/>
            </a:pPr>
            <a:endParaRPr lang="en-US" sz="1050" dirty="0">
              <a:solidFill>
                <a:prstClr val="black"/>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stretch>
            <a:fillRect/>
          </a:stretch>
        </p:blipFill>
        <p:spPr>
          <a:xfrm>
            <a:off x="4436599" y="2388845"/>
            <a:ext cx="4298053" cy="1700932"/>
          </a:xfrm>
          <a:prstGeom prst="rect">
            <a:avLst/>
          </a:prstGeom>
        </p:spPr>
      </p:pic>
      <p:sp>
        <p:nvSpPr>
          <p:cNvPr id="3" name="Rectangle 2"/>
          <p:cNvSpPr/>
          <p:nvPr/>
        </p:nvSpPr>
        <p:spPr>
          <a:xfrm>
            <a:off x="4436599" y="2746848"/>
            <a:ext cx="4298053" cy="12548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7414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7561</TotalTime>
  <Words>11863</Words>
  <Application>Microsoft Office PowerPoint</Application>
  <PresentationFormat>On-screen Show (4:3)</PresentationFormat>
  <Paragraphs>1491</Paragraphs>
  <Slides>121</Slides>
  <Notes>25</Notes>
  <HiddenSlides>0</HiddenSlides>
  <MMClips>0</MMClips>
  <ScaleCrop>false</ScaleCrop>
  <HeadingPairs>
    <vt:vector size="4" baseType="variant">
      <vt:variant>
        <vt:lpstr>Theme</vt:lpstr>
      </vt:variant>
      <vt:variant>
        <vt:i4>2</vt:i4>
      </vt:variant>
      <vt:variant>
        <vt:lpstr>Slide Titles</vt:lpstr>
      </vt:variant>
      <vt:variant>
        <vt:i4>121</vt:i4>
      </vt:variant>
    </vt:vector>
  </HeadingPairs>
  <TitlesOfParts>
    <vt:vector size="123" baseType="lpstr">
      <vt:lpstr>Office Theme</vt:lpstr>
      <vt:lpstr>1_Office Theme</vt:lpstr>
      <vt:lpstr>Aktuelne teme iz oblasti infertiliteta i trudnoće</vt:lpstr>
      <vt:lpstr>Dijagnostika infertiliteta, AMH</vt:lpstr>
      <vt:lpstr>INFERTILITET I AMH </vt:lpstr>
      <vt:lpstr>UZROCI I VRSTE  INFERTILITETA</vt:lpstr>
      <vt:lpstr>Slide 5</vt:lpstr>
      <vt:lpstr>Na infertilitet utiču :  </vt:lpstr>
      <vt:lpstr>DIJAGNOSTIKA INFERTILITETA </vt:lpstr>
      <vt:lpstr>DIJAGNOSTIKA INFERTILITETA </vt:lpstr>
      <vt:lpstr>Slide 9</vt:lpstr>
      <vt:lpstr>Slide 10</vt:lpstr>
      <vt:lpstr>IVF i ICSI: najčešće ART tehnike</vt:lpstr>
      <vt:lpstr>AMH</vt:lpstr>
      <vt:lpstr>AMH</vt:lpstr>
      <vt:lpstr>AMH</vt:lpstr>
      <vt:lpstr>AMH</vt:lpstr>
      <vt:lpstr>AMH</vt:lpstr>
      <vt:lpstr>Fiziološka uloga anti-Müllerian hormona</vt:lpstr>
      <vt:lpstr>AMH</vt:lpstr>
      <vt:lpstr>AMH - marker ovarijalne rezerve</vt:lpstr>
      <vt:lpstr>AMH kao marker ovarijalne rezerve</vt:lpstr>
      <vt:lpstr>VRIJEDNOSTI AMH</vt:lpstr>
      <vt:lpstr>AMH</vt:lpstr>
      <vt:lpstr>AMH</vt:lpstr>
      <vt:lpstr>AMH kao prediktor odgovora u KOS</vt:lpstr>
      <vt:lpstr>Slide 25</vt:lpstr>
      <vt:lpstr>AMH - marker ovarijalne rezerve</vt:lpstr>
      <vt:lpstr>Slide 27</vt:lpstr>
      <vt:lpstr>ANTI-MÜLLERIAN HORMON  Dodatna klinička primjena </vt:lpstr>
      <vt:lpstr>AMH mjerenje – Elecsys® AMH Plus test</vt:lpstr>
      <vt:lpstr>Elecsys® AMH Plus za procjenu ovarijalne rezerve</vt:lpstr>
      <vt:lpstr>Dobra korelacija između AMH i AFC</vt:lpstr>
      <vt:lpstr>Elecsys® AMH Plus esej može podržati procjenu predikcije odgovora na KOS</vt:lpstr>
      <vt:lpstr>AMH u smjernicama</vt:lpstr>
      <vt:lpstr>AMH u smjernicama</vt:lpstr>
      <vt:lpstr>Zaključak</vt:lpstr>
      <vt:lpstr>Dijagnostika i tretman trombofilija u trudnoći – kada i kako?</vt:lpstr>
      <vt:lpstr>Uvod</vt:lpstr>
      <vt:lpstr>Slide 38</vt:lpstr>
      <vt:lpstr>Slide 39</vt:lpstr>
      <vt:lpstr>Slide 40</vt:lpstr>
      <vt:lpstr>Slide 41</vt:lpstr>
      <vt:lpstr>Slide 42</vt:lpstr>
      <vt:lpstr>Slide 43</vt:lpstr>
      <vt:lpstr>Slide 44</vt:lpstr>
      <vt:lpstr>Slide 45</vt:lpstr>
      <vt:lpstr>Slide 46</vt:lpstr>
      <vt:lpstr>Slide 47</vt:lpstr>
      <vt:lpstr>Slide 48</vt:lpstr>
      <vt:lpstr>Komplikacije u trudnoći</vt:lpstr>
      <vt:lpstr>Slide 50</vt:lpstr>
      <vt:lpstr>Slide 51</vt:lpstr>
      <vt:lpstr>Slide 52</vt:lpstr>
      <vt:lpstr>Dijagnoza</vt:lpstr>
      <vt:lpstr>Slide 54</vt:lpstr>
      <vt:lpstr>Preporuke</vt:lpstr>
      <vt:lpstr>Terapija</vt:lpstr>
      <vt:lpstr>Slide 57</vt:lpstr>
      <vt:lpstr>Slide 58</vt:lpstr>
      <vt:lpstr>Slide 59</vt:lpstr>
      <vt:lpstr>Terapija kod nasljednih trombofilija  (nivo C preporuka): </vt:lpstr>
      <vt:lpstr>Slide 61</vt:lpstr>
      <vt:lpstr>Slide 62</vt:lpstr>
      <vt:lpstr>Slide 63</vt:lpstr>
      <vt:lpstr>Slide 64</vt:lpstr>
      <vt:lpstr>ZAKLJUČCI</vt:lpstr>
      <vt:lpstr>Slide 66</vt:lpstr>
      <vt:lpstr>Metabolizam u normalnoj i  dijabetičnoj trudnoći</vt:lpstr>
      <vt:lpstr>Uvod</vt:lpstr>
      <vt:lpstr>Slide 69</vt:lpstr>
      <vt:lpstr>Epidemiologija</vt:lpstr>
      <vt:lpstr>Faktori rizika</vt:lpstr>
      <vt:lpstr>Skrining</vt:lpstr>
      <vt:lpstr>Skrining</vt:lpstr>
      <vt:lpstr>Preporuke za testiranje trudnica pod rizikom za razvoj gestacijskog dijabetesa</vt:lpstr>
      <vt:lpstr>Skrining i dijagnoza GDM</vt:lpstr>
      <vt:lpstr>ACOG preporuke</vt:lpstr>
      <vt:lpstr>Hiperglikemijski poremećaj u trudnoći </vt:lpstr>
      <vt:lpstr>OGTT za skrining i dijagnozu GDM</vt:lpstr>
      <vt:lpstr>OGTT(eng/Oral Glucose Tolerans Test) Oralni Test Tolerancije na Glukozu </vt:lpstr>
      <vt:lpstr>OGTT Oralni Test Tolerancije na Glukozu </vt:lpstr>
      <vt:lpstr>HbA1c</vt:lpstr>
      <vt:lpstr>Tretman</vt:lpstr>
      <vt:lpstr>Fetalni monitoring</vt:lpstr>
      <vt:lpstr>Porođaj</vt:lpstr>
      <vt:lpstr>Praćenje</vt:lpstr>
      <vt:lpstr>Zaključak</vt:lpstr>
      <vt:lpstr>Slide 87</vt:lpstr>
      <vt:lpstr>Preeklampsija </vt:lpstr>
      <vt:lpstr>Preeklampsija</vt:lpstr>
      <vt:lpstr>Preeklampsija Vodeći uzrok perinatalnog morbiditeta i mortaliteta</vt:lpstr>
      <vt:lpstr>Preeklampsija </vt:lpstr>
      <vt:lpstr>Preeklampsija          Umjereni oblik uključuje povišeni krvni pritisak (veći od 140/90) izmjeren u dva uzastopna mjerenja kroz najmanje 4-6 sati s proteinurijom (0,3 g/dU) bez vidljivih oštećenja ciljnih organa.      Teški oblik karakteriše povišen krvni pritisak (veći od 160/110) , proteinurija       (više od 5g/dU), oligurija, neurolški simptomi, poremećaj jetrene i bubrežne funkcije i HELLP sindrom (hemoliza, povišeni jetreni enzimi, trombocitopenija)  </vt:lpstr>
      <vt:lpstr>   Preeklampsija      Faktori rizika za razvoj PE su:  - hronična hipertenzija - vaskularne bolesti - dijabetes - bolesti bubrega - adipozitet - određene autoimune bolesti  PE se češće javlja kod prvorotki, u blizanačkoj trudnoći, kod trudnica sa pozitivnom anamnezom PE u prethodnoj trudnoći  </vt:lpstr>
      <vt:lpstr>  Preeklampsija      Uprkos brojnim istraživanjima etiologija PE još uvijek nije razjašnjena   Faktori koji se trenutno smatraju najvažnijim u mehanizmu nastanka PE su slijedeći:  - netolerancija imunološkog sistema majke prema antigenu - nenormalna placentacija - kardiovaskularne i upalne promjene - genetski  - nutritivni faktori sredine </vt:lpstr>
      <vt:lpstr>Preeklampsija          Tokom normalne placentacije, ćelije citotrofoblasta prodiru u lumen spiralnih arteriola majke uzrokujući fiziološko pregrađivanje arteriola u žile većeg volumena i smanjenog otpora kako bi se osigurala normalna uteroplacentarna cirkulacija       Nedovoljna invazija citotrofoblasta u lumen spiralnih arteriola majke, izostalo fiziološko pregrađivanje krvnih sudova koje uzrokuje smanjenu perfuziju i nastanak povišenog otpora, smatra se glavnim uzrokom hipertenzije i nastanka PE         Zbog smanjene perfuzije dolazi do hipoksije posteljice i oksidativnog stresa što dovodi do sistemskog upalnog odgovora i endotelne disfunkcije te pojave kliničkih simptoma koji su vidljivi tek iza drugog tromjesečja trudnoće </vt:lpstr>
      <vt:lpstr>Preeklampsija</vt:lpstr>
      <vt:lpstr>Patofiziologija preeklampsije </vt:lpstr>
      <vt:lpstr>Prevencija preeklampsije, iskustva     Prevencija preeklampsije niskom dozom Aspirina (60-80mg/dan počevši u kasnom prvom tromjesečju) trebala bi se sprovesti  kao primarna prevencija:    - kod žena sa anamnezom ranog početka PE i porodom prije 34. nedelje - žena sa anamnezom PE u višeplodnim trudnoćama - ostalih visoko rizičnih pacijentica (dijabetes, hipertenzija)   Upotreba doplera uterinih arterija između 11. i 13. nedelje pozakazala se takođe značajnom u detekciji rane PE u 59% slučajeva, a kasne u 40% slučajeva.    </vt:lpstr>
      <vt:lpstr>Slide 99</vt:lpstr>
      <vt:lpstr>https://fetalmedicine.org/research/assess/preeclampsia*</vt:lpstr>
      <vt:lpstr> ASPRE studija   Velika ASPRE studija dokazala je da rana primjena aspirina ( 11.do 13.nedelje gestacije) kod trudnica sa visokim rizikom za nastanak PE (pozitivni faktori rizika, biohemijski markeri, i Doppler uterine arterije) značajno smanjuje rizik za rani nastanak bolesti </vt:lpstr>
      <vt:lpstr>Preeklampsija  Preporuke (ACOG) za završetak trudnoće trudnice sa hipertezivnim poremećajem</vt:lpstr>
      <vt:lpstr>Preeklampsija      Brojne su studije pokušale ustanoviti dijagnostičku prediktivnu vrijednost niza biohemijskih markera koji su uključeni u sam proces nastanka PE  Tu su uključeni markeri metaboličkih statusa, oksidativnog stresa, te posteljični i upalni markeri  Posteljični markeri pokazali su potencijalnu kliničku korist u predviđanju razvoja bolesti obzirom da se promjene u koncentracijama pojavljuju u ranoj trudnoći     prije pojave kliničkih simptoma</vt:lpstr>
      <vt:lpstr>Ispitivani biohemijski pokazatelji trudnoće u cilju predikcije  preeklampsije i drugih komplikacija poremećene placentacije</vt:lpstr>
      <vt:lpstr>Biomarkeri u dijagnozi preeklampsije  poboljšanje dijagnostičkih mogućnosti</vt:lpstr>
      <vt:lpstr>Slide 106</vt:lpstr>
      <vt:lpstr>Slide 107</vt:lpstr>
      <vt:lpstr>Slide 108</vt:lpstr>
      <vt:lpstr>Disbalans koncentracija biohemijskih markera preeklampsije sFlt-1 i PlGF  Promjena u koncetracijama sFlt-1 i PlGF je prisutna prije pojave kliničkih simptoma preeklampsije</vt:lpstr>
      <vt:lpstr>Skrining i testiranje na preeklampsiju U toku cijele trudnoće</vt:lpstr>
      <vt:lpstr>Odnos Elecsys® sFlt-1/PlGF CE/IVD odobreno za predikciju i dijagnozu s validiranim „cut-off-ovima”1 </vt:lpstr>
      <vt:lpstr>Odnos Elecsys® sFlt-1/PlGF  Pokazuje visoku specifičnost i senzitivnost1–3 </vt:lpstr>
      <vt:lpstr>Prediktivna vrijednost odnosa sFlt-1/PIGF za “roll-out” za PE, period od 4 nedelje</vt:lpstr>
      <vt:lpstr>Odnos Elecsys® imunoeseja sFlt-1/PlGF  Uloga u donošenju kliničkih odluka vezanih za preeklampsiju </vt:lpstr>
      <vt:lpstr>Implementacija sFlt-1/PlGF Jasna prognostička slika, kako za komplikacije kod majke, tako i novorođenčeta1–7</vt:lpstr>
      <vt:lpstr>Implementacija odnosa Elecsys® sFlt-1/PlGF  Jasna koleracija sa preostalim vremenom do porođaja1–5</vt:lpstr>
      <vt:lpstr>Implementacija odnosa Elecsys® sFlt-1/PlGF u kliničkoj praksi, 2-3 trimestar </vt:lpstr>
      <vt:lpstr>Medicina zasnovana na dokazima Kliničke studije koje su pokazale klinički značaj odnosa sFlt-a/PlGF</vt:lpstr>
      <vt:lpstr>Smjernice </vt:lpstr>
      <vt:lpstr>Umjesto zaključka</vt:lpstr>
      <vt:lpstr>Test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AMH U DIJAGNOSTICI INFERTILITETA</dc:title>
  <dc:creator>Korisnik</dc:creator>
  <cp:lastModifiedBy>Joe</cp:lastModifiedBy>
  <cp:revision>307</cp:revision>
  <cp:lastPrinted>2019-12-18T11:17:00Z</cp:lastPrinted>
  <dcterms:created xsi:type="dcterms:W3CDTF">2019-12-04T11:15:58Z</dcterms:created>
  <dcterms:modified xsi:type="dcterms:W3CDTF">2021-09-25T05:34:31Z</dcterms:modified>
</cp:coreProperties>
</file>